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8.xml" ContentType="application/vnd.openxmlformats-officedocument.presentationml.notesSlide+xml"/>
  <Override PartName="/ppt/tags/tag14.xml" ContentType="application/vnd.openxmlformats-officedocument.presentationml.tags+xml"/>
  <Override PartName="/ppt/notesSlides/notesSlide9.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10.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11.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12.xml" ContentType="application/vnd.openxmlformats-officedocument.presentationml.notesSlide+xml"/>
  <Override PartName="/ppt/tags/tag33.xml" ContentType="application/vnd.openxmlformats-officedocument.presentationml.tags+xml"/>
  <Override PartName="/ppt/notesSlides/notesSlide13.xml" ContentType="application/vnd.openxmlformats-officedocument.presentationml.notesSlide+xml"/>
  <Override PartName="/ppt/tags/tag34.xml" ContentType="application/vnd.openxmlformats-officedocument.presentationml.tags+xml"/>
  <Override PartName="/ppt/notesSlides/notesSlide14.xml" ContentType="application/vnd.openxmlformats-officedocument.presentationml.notesSlide+xml"/>
  <Override PartName="/ppt/tags/tag35.xml" ContentType="application/vnd.openxmlformats-officedocument.presentationml.tags+xml"/>
  <Override PartName="/ppt/notesSlides/notesSlide15.xml" ContentType="application/vnd.openxmlformats-officedocument.presentationml.notesSlide+xml"/>
  <Override PartName="/ppt/tags/tag36.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37.xml" ContentType="application/vnd.openxmlformats-officedocument.presentationml.tags+xml"/>
  <Override PartName="/ppt/notesSlides/notesSlide18.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19.xml" ContentType="application/vnd.openxmlformats-officedocument.presentationml.notesSlide+xml"/>
  <Override PartName="/ppt/tags/tag43.xml" ContentType="application/vnd.openxmlformats-officedocument.presentationml.tags+xml"/>
  <Override PartName="/ppt/notesSlides/notesSlide20.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notesSlides/notesSlide21.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notesSlides/notesSlide22.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notesSlides/notesSlide23.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notesSlides/notesSlide24.xml" ContentType="application/vnd.openxmlformats-officedocument.presentationml.notesSlide+xml"/>
  <Override PartName="/ppt/tags/tag65.xml" ContentType="application/vnd.openxmlformats-officedocument.presentationml.tags+xml"/>
  <Override PartName="/ppt/notesSlides/notesSlide25.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notesSlides/notesSlide26.xml" ContentType="application/vnd.openxmlformats-officedocument.presentationml.notesSlide+xml"/>
  <Override PartName="/ppt/tags/tag68.xml" ContentType="application/vnd.openxmlformats-officedocument.presentationml.tags+xml"/>
  <Override PartName="/ppt/notesSlides/notesSlide27.xml" ContentType="application/vnd.openxmlformats-officedocument.presentationml.notesSlide+xml"/>
  <Override PartName="/ppt/tags/tag69.xml" ContentType="application/vnd.openxmlformats-officedocument.presentationml.tags+xml"/>
  <Override PartName="/ppt/notesSlides/notesSlide28.xml" ContentType="application/vnd.openxmlformats-officedocument.presentationml.notesSlide+xml"/>
  <Override PartName="/ppt/tags/tag70.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71.xml" ContentType="application/vnd.openxmlformats-officedocument.presentationml.tags+xml"/>
  <Override PartName="/ppt/notesSlides/notesSlide31.xml" ContentType="application/vnd.openxmlformats-officedocument.presentationml.notesSlide+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notesSlides/notesSlide32.xml" ContentType="application/vnd.openxmlformats-officedocument.presentationml.notesSlide+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notesSlides/notesSlide33.xml" ContentType="application/vnd.openxmlformats-officedocument.presentationml.notesSlide+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notesSlides/notesSlide34.xml" ContentType="application/vnd.openxmlformats-officedocument.presentationml.notesSlide+xml"/>
  <Override PartName="/ppt/tags/tag110.xml" ContentType="application/vnd.openxmlformats-officedocument.presentationml.tags+xml"/>
  <Override PartName="/ppt/tags/tag111.xml" ContentType="application/vnd.openxmlformats-officedocument.presentationml.tags+xml"/>
  <Override PartName="/ppt/notesSlides/notesSlide35.xml" ContentType="application/vnd.openxmlformats-officedocument.presentationml.notesSlide+xml"/>
  <Override PartName="/ppt/tags/tag112.xml" ContentType="application/vnd.openxmlformats-officedocument.presentationml.tags+xml"/>
  <Override PartName="/ppt/notesSlides/notesSlide36.xml" ContentType="application/vnd.openxmlformats-officedocument.presentationml.notesSlide+xml"/>
  <Override PartName="/ppt/tags/tag113.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114.xml" ContentType="application/vnd.openxmlformats-officedocument.presentationml.tags+xml"/>
  <Override PartName="/ppt/notesSlides/notesSlide39.xml" ContentType="application/vnd.openxmlformats-officedocument.presentationml.notesSlide+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notesSlides/notesSlide40.xml" ContentType="application/vnd.openxmlformats-officedocument.presentationml.notesSlide+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notesSlides/notesSlide41.xml" ContentType="application/vnd.openxmlformats-officedocument.presentationml.notesSlide+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notesSlides/notesSlide42.xml" ContentType="application/vnd.openxmlformats-officedocument.presentationml.notesSlide+xml"/>
  <Override PartName="/ppt/tags/tag133.xml" ContentType="application/vnd.openxmlformats-officedocument.presentationml.tags+xml"/>
  <Override PartName="/ppt/notesSlides/notesSlide43.xml" ContentType="application/vnd.openxmlformats-officedocument.presentationml.notesSlide+xml"/>
  <Override PartName="/ppt/tags/tag134.xml" ContentType="application/vnd.openxmlformats-officedocument.presentationml.tags+xml"/>
  <Override PartName="/ppt/tags/tag135.xml" ContentType="application/vnd.openxmlformats-officedocument.presentationml.tags+xml"/>
  <Override PartName="/ppt/notesSlides/notesSlide44.xml" ContentType="application/vnd.openxmlformats-officedocument.presentationml.notesSlide+xml"/>
  <Override PartName="/ppt/tags/tag136.xml" ContentType="application/vnd.openxmlformats-officedocument.presentationml.tags+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tags/tag137.xml" ContentType="application/vnd.openxmlformats-officedocument.presentationml.tags+xml"/>
  <Override PartName="/ppt/notesSlides/notesSlide47.xml" ContentType="application/vnd.openxmlformats-officedocument.presentationml.notesSlide+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notesSlides/notesSlide48.xml" ContentType="application/vnd.openxmlformats-officedocument.presentationml.notesSlide+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notesSlides/notesSlide49.xml" ContentType="application/vnd.openxmlformats-officedocument.presentationml.notesSlide+xml"/>
  <Override PartName="/ppt/tags/tag155.xml" ContentType="application/vnd.openxmlformats-officedocument.presentationml.tags+xml"/>
  <Override PartName="/ppt/notesSlides/notesSlide50.xml" ContentType="application/vnd.openxmlformats-officedocument.presentationml.notesSlide+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notesSlides/notesSlide51.xml" ContentType="application/vnd.openxmlformats-officedocument.presentationml.notesSlide+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notesSlides/notesSlide52.xml" ContentType="application/vnd.openxmlformats-officedocument.presentationml.notesSlide+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notesSlides/notesSlide53.xml" ContentType="application/vnd.openxmlformats-officedocument.presentationml.notesSlide+xml"/>
  <Override PartName="/ppt/tags/tag179.xml" ContentType="application/vnd.openxmlformats-officedocument.presentationml.tags+xml"/>
  <Override PartName="/ppt/notesSlides/notesSlide54.xml" ContentType="application/vnd.openxmlformats-officedocument.presentationml.notesSlide+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notesSlides/notesSlide55.xml" ContentType="application/vnd.openxmlformats-officedocument.presentationml.notesSlide+xml"/>
  <Override PartName="/ppt/tags/tag183.xml" ContentType="application/vnd.openxmlformats-officedocument.presentationml.tags+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7" r:id="rId2"/>
  </p:sldMasterIdLst>
  <p:notesMasterIdLst>
    <p:notesMasterId r:id="rId69"/>
  </p:notesMasterIdLst>
  <p:handoutMasterIdLst>
    <p:handoutMasterId r:id="rId70"/>
  </p:handoutMasterIdLst>
  <p:sldIdLst>
    <p:sldId id="325" r:id="rId3"/>
    <p:sldId id="264" r:id="rId4"/>
    <p:sldId id="1098" r:id="rId5"/>
    <p:sldId id="328" r:id="rId6"/>
    <p:sldId id="327" r:id="rId7"/>
    <p:sldId id="309" r:id="rId8"/>
    <p:sldId id="259" r:id="rId9"/>
    <p:sldId id="1099" r:id="rId10"/>
    <p:sldId id="1100" r:id="rId11"/>
    <p:sldId id="1101" r:id="rId12"/>
    <p:sldId id="1102" r:id="rId13"/>
    <p:sldId id="1103" r:id="rId14"/>
    <p:sldId id="1104" r:id="rId15"/>
    <p:sldId id="1105" r:id="rId16"/>
    <p:sldId id="1106" r:id="rId17"/>
    <p:sldId id="1107" r:id="rId18"/>
    <p:sldId id="597" r:id="rId19"/>
    <p:sldId id="355" r:id="rId20"/>
    <p:sldId id="375" r:id="rId21"/>
    <p:sldId id="1108" r:id="rId22"/>
    <p:sldId id="1016" r:id="rId23"/>
    <p:sldId id="1109" r:id="rId24"/>
    <p:sldId id="1110" r:id="rId25"/>
    <p:sldId id="1111" r:id="rId26"/>
    <p:sldId id="1112" r:id="rId27"/>
    <p:sldId id="1113" r:id="rId28"/>
    <p:sldId id="1117" r:id="rId29"/>
    <p:sldId id="1116" r:id="rId30"/>
    <p:sldId id="1115" r:id="rId31"/>
    <p:sldId id="422" r:id="rId32"/>
    <p:sldId id="423" r:id="rId33"/>
    <p:sldId id="586" r:id="rId34"/>
    <p:sldId id="1118" r:id="rId35"/>
    <p:sldId id="1119" r:id="rId36"/>
    <p:sldId id="1120" r:id="rId37"/>
    <p:sldId id="1121" r:id="rId38"/>
    <p:sldId id="1125" r:id="rId39"/>
    <p:sldId id="1126" r:id="rId40"/>
    <p:sldId id="1127" r:id="rId41"/>
    <p:sldId id="1128" r:id="rId42"/>
    <p:sldId id="1129" r:id="rId43"/>
    <p:sldId id="1130" r:id="rId44"/>
    <p:sldId id="1131" r:id="rId45"/>
    <p:sldId id="1133" r:id="rId46"/>
    <p:sldId id="1050" r:id="rId47"/>
    <p:sldId id="1049" r:id="rId48"/>
    <p:sldId id="1052" r:id="rId49"/>
    <p:sldId id="1053" r:id="rId50"/>
    <p:sldId id="1134" r:id="rId51"/>
    <p:sldId id="1135" r:id="rId52"/>
    <p:sldId id="1136" r:id="rId53"/>
    <p:sldId id="1137" r:id="rId54"/>
    <p:sldId id="1139" r:id="rId55"/>
    <p:sldId id="429" r:id="rId56"/>
    <p:sldId id="430" r:id="rId57"/>
    <p:sldId id="812" r:id="rId58"/>
    <p:sldId id="1140" r:id="rId59"/>
    <p:sldId id="1141" r:id="rId60"/>
    <p:sldId id="1086" r:id="rId61"/>
    <p:sldId id="1142" r:id="rId62"/>
    <p:sldId id="1143" r:id="rId63"/>
    <p:sldId id="1144" r:id="rId64"/>
    <p:sldId id="1145" r:id="rId65"/>
    <p:sldId id="1146" r:id="rId66"/>
    <p:sldId id="338" r:id="rId67"/>
    <p:sldId id="326" r:id="rId68"/>
  </p:sldIdLst>
  <p:sldSz cx="12190413" cy="6859588"/>
  <p:notesSz cx="6858000" cy="9144000"/>
  <p:custDataLst>
    <p:tags r:id="rId71"/>
  </p:custDataLst>
  <p:defaultTex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42" userDrawn="1">
          <p15:clr>
            <a:srgbClr val="A4A3A4"/>
          </p15:clr>
        </p15:guide>
        <p15:guide id="2" pos="256" userDrawn="1">
          <p15:clr>
            <a:srgbClr val="A4A3A4"/>
          </p15:clr>
        </p15:guide>
        <p15:guide id="3" pos="6606" userDrawn="1">
          <p15:clr>
            <a:srgbClr val="A4A3A4"/>
          </p15:clr>
        </p15:guide>
      </p15:sldGuideLst>
    </p:ext>
    <p:ext uri="{2D200454-40CA-4A62-9FC3-DE9A4176ACB9}">
      <p15:notesGuideLst xmlns:p15="http://schemas.microsoft.com/office/powerpoint/2012/main">
        <p15:guide id="1" orient="horz" pos="3121">
          <p15:clr>
            <a:srgbClr val="A4A3A4"/>
          </p15:clr>
        </p15:guide>
        <p15:guide id="2" pos="2217">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孟方思" initials="mfs" lastIdx="1" clrIdx="0"/>
  <p:cmAuthor id="2" name="LD" initials="L" lastIdx="2" clrIdx="1"/>
  <p:cmAuthor id="3" name="Lv0593" initials="L" lastIdx="15"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BBC"/>
    <a:srgbClr val="595959"/>
    <a:srgbClr val="0075CC"/>
    <a:srgbClr val="005DA2"/>
    <a:srgbClr val="1369B2"/>
    <a:srgbClr val="FAFAFA"/>
    <a:srgbClr val="F2F2F2"/>
    <a:srgbClr val="008DF6"/>
    <a:srgbClr val="F5F5F5"/>
    <a:srgbClr val="3992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20" autoAdjust="0"/>
    <p:restoredTop sz="55672" autoAdjust="0"/>
  </p:normalViewPr>
  <p:slideViewPr>
    <p:cSldViewPr showGuides="1">
      <p:cViewPr varScale="1">
        <p:scale>
          <a:sx n="100" d="100"/>
          <a:sy n="100" d="100"/>
        </p:scale>
        <p:origin x="78" y="180"/>
      </p:cViewPr>
      <p:guideLst>
        <p:guide orient="horz" pos="2342"/>
        <p:guide pos="256"/>
        <p:guide pos="660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0106"/>
    </p:cViewPr>
  </p:sorterViewPr>
  <p:notesViewPr>
    <p:cSldViewPr>
      <p:cViewPr varScale="1">
        <p:scale>
          <a:sx n="86" d="100"/>
          <a:sy n="86" d="100"/>
        </p:scale>
        <p:origin x="-3810" y="-90"/>
      </p:cViewPr>
      <p:guideLst>
        <p:guide orient="horz" pos="3121"/>
        <p:guide pos="2217"/>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commentAuthors" Target="commentAuthor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handoutMaster" Target="handoutMasters/handoutMaster1.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t>2024/7/18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t>2024/7/18</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1219200" rtl="0" eaLnBrk="1" latinLnBrk="0" hangingPunct="1">
      <a:defRPr sz="1600" kern="1200">
        <a:solidFill>
          <a:schemeClr val="tx1"/>
        </a:solidFill>
        <a:latin typeface="+mn-lt"/>
        <a:ea typeface="+mn-ea"/>
        <a:cs typeface="+mn-cs"/>
      </a:defRPr>
    </a:lvl1pPr>
    <a:lvl2pPr marL="609600" algn="l" defTabSz="1219200" rtl="0" eaLnBrk="1" latinLnBrk="0" hangingPunct="1">
      <a:defRPr sz="1600" kern="1200">
        <a:solidFill>
          <a:schemeClr val="tx1"/>
        </a:solidFill>
        <a:latin typeface="+mn-lt"/>
        <a:ea typeface="+mn-ea"/>
        <a:cs typeface="+mn-cs"/>
      </a:defRPr>
    </a:lvl2pPr>
    <a:lvl3pPr marL="1219200" algn="l" defTabSz="1219200" rtl="0" eaLnBrk="1" latinLnBrk="0" hangingPunct="1">
      <a:defRPr sz="1600" kern="1200">
        <a:solidFill>
          <a:schemeClr val="tx1"/>
        </a:solidFill>
        <a:latin typeface="+mn-lt"/>
        <a:ea typeface="+mn-ea"/>
        <a:cs typeface="+mn-cs"/>
      </a:defRPr>
    </a:lvl3pPr>
    <a:lvl4pPr marL="1828800" algn="l" defTabSz="1219200" rtl="0" eaLnBrk="1" latinLnBrk="0" hangingPunct="1">
      <a:defRPr sz="1600" kern="1200">
        <a:solidFill>
          <a:schemeClr val="tx1"/>
        </a:solidFill>
        <a:latin typeface="+mn-lt"/>
        <a:ea typeface="+mn-ea"/>
        <a:cs typeface="+mn-cs"/>
      </a:defRPr>
    </a:lvl4pPr>
    <a:lvl5pPr marL="2438400" algn="l" defTabSz="1219200" rtl="0" eaLnBrk="1" latinLnBrk="0" hangingPunct="1">
      <a:defRPr sz="1600" kern="1200">
        <a:solidFill>
          <a:schemeClr val="tx1"/>
        </a:solidFill>
        <a:latin typeface="+mn-lt"/>
        <a:ea typeface="+mn-ea"/>
        <a:cs typeface="+mn-cs"/>
      </a:defRPr>
    </a:lvl5pPr>
    <a:lvl6pPr marL="3048000" algn="l" defTabSz="1219200" rtl="0" eaLnBrk="1" latinLnBrk="0" hangingPunct="1">
      <a:defRPr sz="1600" kern="1200">
        <a:solidFill>
          <a:schemeClr val="tx1"/>
        </a:solidFill>
        <a:latin typeface="+mn-lt"/>
        <a:ea typeface="+mn-ea"/>
        <a:cs typeface="+mn-cs"/>
      </a:defRPr>
    </a:lvl6pPr>
    <a:lvl7pPr marL="3657600" algn="l" defTabSz="1219200" rtl="0" eaLnBrk="1" latinLnBrk="0" hangingPunct="1">
      <a:defRPr sz="1600" kern="1200">
        <a:solidFill>
          <a:schemeClr val="tx1"/>
        </a:solidFill>
        <a:latin typeface="+mn-lt"/>
        <a:ea typeface="+mn-ea"/>
        <a:cs typeface="+mn-cs"/>
      </a:defRPr>
    </a:lvl7pPr>
    <a:lvl8pPr marL="4267200" algn="l" defTabSz="1219200" rtl="0" eaLnBrk="1" latinLnBrk="0" hangingPunct="1">
      <a:defRPr sz="1600" kern="1200">
        <a:solidFill>
          <a:schemeClr val="tx1"/>
        </a:solidFill>
        <a:latin typeface="+mn-lt"/>
        <a:ea typeface="+mn-ea"/>
        <a:cs typeface="+mn-cs"/>
      </a:defRPr>
    </a:lvl8pPr>
    <a:lvl9pPr marL="4876800" algn="l" defTabSz="121920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35</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39</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41</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42</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43</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44</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45</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46</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47</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49</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50</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51</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52</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53</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54</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55</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56</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57</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58</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59</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60</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61</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62</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63</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64</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65</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和副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69777" y="2309308"/>
            <a:ext cx="10850541" cy="899333"/>
          </a:xfrm>
        </p:spPr>
        <p:txBody>
          <a:bodyPr lIns="101600" tIns="38100" rIns="25400" bIns="38100" anchor="t" anchorCtr="0">
            <a:noAutofit/>
          </a:bodyPr>
          <a:lstStyle>
            <a:lvl1pPr algn="ctr">
              <a:defRPr sz="5400" b="0" spc="600">
                <a:effectLst/>
                <a:latin typeface="+mn-ea"/>
                <a:ea typeface="+mn-ea"/>
              </a:defRPr>
            </a:lvl1pPr>
          </a:lstStyle>
          <a:p>
            <a:r>
              <a:rPr lang="zh-CN" altLang="en-US" dirty="0"/>
              <a:t>单击此处编辑标题</a:t>
            </a:r>
          </a:p>
        </p:txBody>
      </p:sp>
      <p:sp>
        <p:nvSpPr>
          <p:cNvPr id="3" name="副标题 2"/>
          <p:cNvSpPr>
            <a:spLocks noGrp="1"/>
          </p:cNvSpPr>
          <p:nvPr>
            <p:ph type="subTitle" idx="1" hasCustomPrompt="1"/>
          </p:nvPr>
        </p:nvSpPr>
        <p:spPr>
          <a:xfrm>
            <a:off x="669820" y="3566185"/>
            <a:ext cx="10850454" cy="801518"/>
          </a:xfrm>
        </p:spPr>
        <p:txBody>
          <a:bodyPr lIns="101600" tIns="38100" rIns="76200" bIns="38100" anchor="ctr" anchorCtr="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5365" indent="0" algn="ctr">
              <a:buNone/>
              <a:defRPr sz="1600"/>
            </a:lvl6pPr>
            <a:lvl7pPr marL="2742565" indent="0" algn="ctr">
              <a:buNone/>
              <a:defRPr sz="1600"/>
            </a:lvl7pPr>
            <a:lvl8pPr marL="3199765" indent="0" algn="ctr">
              <a:buNone/>
              <a:defRPr sz="1600"/>
            </a:lvl8pPr>
            <a:lvl9pPr marL="3656965" indent="0" algn="ctr">
              <a:buNone/>
              <a:defRPr sz="1600"/>
            </a:lvl9pPr>
          </a:lstStyle>
          <a:p>
            <a:r>
              <a:rPr lang="zh-CN" altLang="en-US" dirty="0"/>
              <a:t>单击此处编辑副标题</a:t>
            </a:r>
          </a:p>
        </p:txBody>
      </p:sp>
      <p:sp>
        <p:nvSpPr>
          <p:cNvPr id="17" name="页脚占位符 16"/>
          <p:cNvSpPr>
            <a:spLocks noGrp="1"/>
          </p:cNvSpPr>
          <p:nvPr>
            <p:ph type="ftr" sz="quarter" idx="11"/>
          </p:nvPr>
        </p:nvSpPr>
        <p:spPr/>
        <p:txBody>
          <a:bodyPr/>
          <a:lstStyle>
            <a:lvl1pPr>
              <a:defRPr>
                <a:latin typeface="+mn-ea"/>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304" y="834057"/>
            <a:ext cx="104638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15" y="390618"/>
            <a:ext cx="520428" cy="274702"/>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 name="TextBox 4"/>
          <p:cNvSpPr txBox="1"/>
          <p:nvPr userDrawn="1"/>
        </p:nvSpPr>
        <p:spPr>
          <a:xfrm>
            <a:off x="305731" y="6526138"/>
            <a:ext cx="2909155" cy="276999"/>
          </a:xfrm>
          <a:prstGeom prst="rect">
            <a:avLst/>
          </a:prstGeom>
          <a:noFill/>
        </p:spPr>
        <p:txBody>
          <a:bodyPr wrap="square" rtlCol="0">
            <a:spAutoFit/>
          </a:bodyPr>
          <a:lstStyle/>
          <a:p>
            <a:r>
              <a:rPr lang="en-US" altLang="zh-CN" sz="1200" b="0" dirty="0" err="1">
                <a:solidFill>
                  <a:srgbClr val="595959"/>
                </a:solidFill>
                <a:latin typeface="微软雅黑" panose="020B0503020204020204" pitchFamily="34" charset="-122"/>
                <a:ea typeface="微软雅黑" panose="020B0503020204020204" pitchFamily="34" charset="-122"/>
              </a:rPr>
              <a:t>yx.ityxb.com</a:t>
            </a:r>
            <a:endParaRPr lang="zh-CN" altLang="en-US" sz="1200" b="0" dirty="0">
              <a:solidFill>
                <a:srgbClr val="595959"/>
              </a:solidFill>
              <a:latin typeface="微软雅黑" panose="020B0503020204020204" pitchFamily="34" charset="-122"/>
              <a:ea typeface="微软雅黑" panose="020B0503020204020204" pitchFamily="34" charset="-122"/>
            </a:endParaRPr>
          </a:p>
        </p:txBody>
      </p:sp>
      <p:sp>
        <p:nvSpPr>
          <p:cNvPr id="6" name="矩形 5"/>
          <p:cNvSpPr/>
          <p:nvPr userDrawn="1"/>
        </p:nvSpPr>
        <p:spPr>
          <a:xfrm>
            <a:off x="0" y="6794447"/>
            <a:ext cx="10631710" cy="8463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3717" y="6794446"/>
            <a:ext cx="1486695" cy="8463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03518" y="294845"/>
            <a:ext cx="2595061" cy="405057"/>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标题和内容">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标题和内容">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59" y="4407922"/>
            <a:ext cx="10361851" cy="1362390"/>
          </a:xfrm>
        </p:spPr>
        <p:txBody>
          <a:bodyPr anchor="t"/>
          <a:lstStyle>
            <a:lvl1pPr algn="l">
              <a:defRPr sz="5300" b="1" cap="all"/>
            </a:lvl1pPr>
          </a:lstStyle>
          <a:p>
            <a:r>
              <a:rPr lang="zh-CN" altLang="en-US"/>
              <a:t>单击此处编辑母版标题样式</a:t>
            </a:r>
          </a:p>
        </p:txBody>
      </p:sp>
      <p:sp>
        <p:nvSpPr>
          <p:cNvPr id="3" name="文本占位符 2"/>
          <p:cNvSpPr>
            <a:spLocks noGrp="1"/>
          </p:cNvSpPr>
          <p:nvPr>
            <p:ph type="body" idx="1"/>
          </p:nvPr>
        </p:nvSpPr>
        <p:spPr>
          <a:xfrm>
            <a:off x="962959" y="2907386"/>
            <a:ext cx="10361851" cy="1500534"/>
          </a:xfrm>
        </p:spPr>
        <p:txBody>
          <a:bodyPr anchor="b"/>
          <a:lstStyle>
            <a:lvl1pPr marL="0" indent="0">
              <a:buNone/>
              <a:defRPr sz="2700">
                <a:solidFill>
                  <a:schemeClr val="tx1">
                    <a:tint val="75000"/>
                  </a:schemeClr>
                </a:solidFill>
              </a:defRPr>
            </a:lvl1pPr>
            <a:lvl2pPr marL="609600" indent="0">
              <a:buNone/>
              <a:defRPr sz="2400">
                <a:solidFill>
                  <a:schemeClr val="tx1">
                    <a:tint val="75000"/>
                  </a:schemeClr>
                </a:solidFill>
              </a:defRPr>
            </a:lvl2pPr>
            <a:lvl3pPr marL="1219200" indent="0">
              <a:buNone/>
              <a:defRPr sz="2100">
                <a:solidFill>
                  <a:schemeClr val="tx1">
                    <a:tint val="75000"/>
                  </a:schemeClr>
                </a:solidFill>
              </a:defRPr>
            </a:lvl3pPr>
            <a:lvl4pPr marL="1828800" indent="0">
              <a:buNone/>
              <a:defRPr sz="1900">
                <a:solidFill>
                  <a:schemeClr val="tx1">
                    <a:tint val="75000"/>
                  </a:schemeClr>
                </a:solidFill>
              </a:defRPr>
            </a:lvl4pPr>
            <a:lvl5pPr marL="2438400" indent="0">
              <a:buNone/>
              <a:defRPr sz="1900">
                <a:solidFill>
                  <a:schemeClr val="tx1">
                    <a:tint val="75000"/>
                  </a:schemeClr>
                </a:solidFill>
              </a:defRPr>
            </a:lvl5pPr>
            <a:lvl6pPr marL="3048000" indent="0">
              <a:buNone/>
              <a:defRPr sz="1900">
                <a:solidFill>
                  <a:schemeClr val="tx1">
                    <a:tint val="75000"/>
                  </a:schemeClr>
                </a:solidFill>
              </a:defRPr>
            </a:lvl6pPr>
            <a:lvl7pPr marL="3657600" indent="0">
              <a:buNone/>
              <a:defRPr sz="1900">
                <a:solidFill>
                  <a:schemeClr val="tx1">
                    <a:tint val="75000"/>
                  </a:schemeClr>
                </a:solidFill>
              </a:defRPr>
            </a:lvl7pPr>
            <a:lvl8pPr marL="4267200" indent="0">
              <a:buNone/>
              <a:defRPr sz="1900">
                <a:solidFill>
                  <a:schemeClr val="tx1">
                    <a:tint val="75000"/>
                  </a:schemeClr>
                </a:solidFill>
              </a:defRPr>
            </a:lvl8pPr>
            <a:lvl9pPr marL="4876800" indent="0">
              <a:buNone/>
              <a:defRPr sz="19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2024/7/18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521" y="1600572"/>
            <a:ext cx="5384099" cy="4527011"/>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6793" y="1600572"/>
            <a:ext cx="5384099" cy="4527011"/>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2024/7/18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521" y="1535469"/>
            <a:ext cx="5386216" cy="639911"/>
          </a:xfrm>
        </p:spPr>
        <p:txBody>
          <a:bodyPr anchor="b"/>
          <a:lstStyle>
            <a:lvl1pPr marL="0" indent="0">
              <a:buNone/>
              <a:defRPr sz="3200" b="1"/>
            </a:lvl1pPr>
            <a:lvl2pPr marL="609600" indent="0">
              <a:buNone/>
              <a:defRPr sz="2700" b="1"/>
            </a:lvl2pPr>
            <a:lvl3pPr marL="1219200" indent="0">
              <a:buNone/>
              <a:defRPr sz="2400" b="1"/>
            </a:lvl3pPr>
            <a:lvl4pPr marL="1828800" indent="0">
              <a:buNone/>
              <a:defRPr sz="2100" b="1"/>
            </a:lvl4pPr>
            <a:lvl5pPr marL="2438400" indent="0">
              <a:buNone/>
              <a:defRPr sz="2100" b="1"/>
            </a:lvl5pPr>
            <a:lvl6pPr marL="3048000" indent="0">
              <a:buNone/>
              <a:defRPr sz="2100" b="1"/>
            </a:lvl6pPr>
            <a:lvl7pPr marL="3657600" indent="0">
              <a:buNone/>
              <a:defRPr sz="2100" b="1"/>
            </a:lvl7pPr>
            <a:lvl8pPr marL="4267200" indent="0">
              <a:buNone/>
              <a:defRPr sz="2100" b="1"/>
            </a:lvl8pPr>
            <a:lvl9pPr marL="4876800" indent="0">
              <a:buNone/>
              <a:defRPr sz="2100" b="1"/>
            </a:lvl9pPr>
          </a:lstStyle>
          <a:p>
            <a:pPr lvl="0"/>
            <a:r>
              <a:rPr lang="zh-CN" altLang="en-US"/>
              <a:t>单击此处编辑母版文本样式</a:t>
            </a:r>
          </a:p>
        </p:txBody>
      </p:sp>
      <p:sp>
        <p:nvSpPr>
          <p:cNvPr id="4" name="内容占位符 3"/>
          <p:cNvSpPr>
            <a:spLocks noGrp="1"/>
          </p:cNvSpPr>
          <p:nvPr>
            <p:ph sz="half" idx="2"/>
          </p:nvPr>
        </p:nvSpPr>
        <p:spPr>
          <a:xfrm>
            <a:off x="609521" y="2175378"/>
            <a:ext cx="5386216" cy="3952203"/>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562" y="1535469"/>
            <a:ext cx="5388332" cy="639911"/>
          </a:xfrm>
        </p:spPr>
        <p:txBody>
          <a:bodyPr anchor="b"/>
          <a:lstStyle>
            <a:lvl1pPr marL="0" indent="0">
              <a:buNone/>
              <a:defRPr sz="3200" b="1"/>
            </a:lvl1pPr>
            <a:lvl2pPr marL="609600" indent="0">
              <a:buNone/>
              <a:defRPr sz="2700" b="1"/>
            </a:lvl2pPr>
            <a:lvl3pPr marL="1219200" indent="0">
              <a:buNone/>
              <a:defRPr sz="2400" b="1"/>
            </a:lvl3pPr>
            <a:lvl4pPr marL="1828800" indent="0">
              <a:buNone/>
              <a:defRPr sz="2100" b="1"/>
            </a:lvl4pPr>
            <a:lvl5pPr marL="2438400" indent="0">
              <a:buNone/>
              <a:defRPr sz="2100" b="1"/>
            </a:lvl5pPr>
            <a:lvl6pPr marL="3048000" indent="0">
              <a:buNone/>
              <a:defRPr sz="2100" b="1"/>
            </a:lvl6pPr>
            <a:lvl7pPr marL="3657600" indent="0">
              <a:buNone/>
              <a:defRPr sz="2100" b="1"/>
            </a:lvl7pPr>
            <a:lvl8pPr marL="4267200" indent="0">
              <a:buNone/>
              <a:defRPr sz="2100" b="1"/>
            </a:lvl8pPr>
            <a:lvl9pPr marL="4876800" indent="0">
              <a:buNone/>
              <a:defRPr sz="2100" b="1"/>
            </a:lvl9pPr>
          </a:lstStyle>
          <a:p>
            <a:pPr lvl="0"/>
            <a:r>
              <a:rPr lang="zh-CN" altLang="en-US"/>
              <a:t>单击此处编辑母版文本样式</a:t>
            </a:r>
          </a:p>
        </p:txBody>
      </p:sp>
      <p:sp>
        <p:nvSpPr>
          <p:cNvPr id="6" name="内容占位符 5"/>
          <p:cNvSpPr>
            <a:spLocks noGrp="1"/>
          </p:cNvSpPr>
          <p:nvPr>
            <p:ph sz="quarter" idx="4"/>
          </p:nvPr>
        </p:nvSpPr>
        <p:spPr>
          <a:xfrm>
            <a:off x="6192562" y="2175378"/>
            <a:ext cx="5388332" cy="3952203"/>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2024/7/18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2024/7/18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2024/7/18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8" name="等腰三角形 7"/>
          <p:cNvSpPr/>
          <p:nvPr userDrawn="1"/>
        </p:nvSpPr>
        <p:spPr>
          <a:xfrm flipH="1" flipV="1">
            <a:off x="-767029" y="-29126"/>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flipH="1" flipV="1">
            <a:off x="1413539" y="0"/>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userDrawn="1"/>
        </p:nvSpPr>
        <p:spPr>
          <a:xfrm>
            <a:off x="6085438" y="4298493"/>
            <a:ext cx="5426766" cy="2559507"/>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nvSpPr>
        <p:spPr>
          <a:xfrm>
            <a:off x="7741543" y="3609725"/>
            <a:ext cx="6887119" cy="3248275"/>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8773" y="3693670"/>
            <a:ext cx="7551038" cy="105497"/>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椭圆 1"/>
          <p:cNvSpPr/>
          <p:nvPr userDrawn="1"/>
        </p:nvSpPr>
        <p:spPr>
          <a:xfrm>
            <a:off x="9998623" y="3693670"/>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18890" y="5045086"/>
            <a:ext cx="3952633" cy="616956"/>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cxnSp>
        <p:nvCxnSpPr>
          <p:cNvPr id="8" name="直接连接符 7"/>
          <p:cNvCxnSpPr/>
          <p:nvPr userDrawn="1"/>
        </p:nvCxnSpPr>
        <p:spPr>
          <a:xfrm>
            <a:off x="984634" y="1413103"/>
            <a:ext cx="10198475"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7120" y="654595"/>
            <a:ext cx="575989" cy="577246"/>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79153" y="655120"/>
            <a:ext cx="575989" cy="576197"/>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3137" y="654595"/>
            <a:ext cx="577036" cy="577246"/>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1187" y="654595"/>
            <a:ext cx="577036" cy="577246"/>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5170" y="654595"/>
            <a:ext cx="577036" cy="577246"/>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正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9777" y="581333"/>
            <a:ext cx="10850541" cy="64812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p>
        </p:txBody>
      </p:sp>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7" name="文本占位符 6"/>
          <p:cNvSpPr>
            <a:spLocks noGrp="1"/>
          </p:cNvSpPr>
          <p:nvPr>
            <p:ph type="body" idx="1" hasCustomPrompt="1"/>
          </p:nvPr>
        </p:nvSpPr>
        <p:spPr>
          <a:xfrm>
            <a:off x="669820" y="1508404"/>
            <a:ext cx="10850454" cy="4750044"/>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22998" y="3789834"/>
            <a:ext cx="3952633" cy="616956"/>
          </a:xfrm>
          <a:prstGeom prst="rect">
            <a:avLst/>
          </a:prstGeom>
        </p:spPr>
      </p:pic>
      <p:sp>
        <p:nvSpPr>
          <p:cNvPr id="4" name="日期占位符 3"/>
          <p:cNvSpPr>
            <a:spLocks noGrp="1"/>
          </p:cNvSpPr>
          <p:nvPr>
            <p:ph type="dt" sz="half" idx="10"/>
          </p:nvPr>
        </p:nvSpPr>
        <p:spPr/>
        <p:txBody>
          <a:bodyPr/>
          <a:lstStyle/>
          <a:p>
            <a:fld id="{530820CF-B880-4189-942D-D702A7CBA730}" type="datetimeFigureOut">
              <a:rPr lang="zh-CN" altLang="en-US" smtClean="0"/>
              <a:t>2024/7/18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40" name="等腰三角形 39"/>
          <p:cNvSpPr/>
          <p:nvPr userDrawn="1"/>
        </p:nvSpPr>
        <p:spPr>
          <a:xfrm>
            <a:off x="7741543" y="3609725"/>
            <a:ext cx="6887119" cy="3248275"/>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userDrawn="1"/>
        </p:nvSpPr>
        <p:spPr>
          <a:xfrm flipH="1" flipV="1">
            <a:off x="-766394" y="-28491"/>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nvSpPr>
        <p:spPr>
          <a:xfrm flipH="1" flipV="1">
            <a:off x="1414174" y="635"/>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a:off x="6086073" y="4299128"/>
            <a:ext cx="5426766" cy="2559507"/>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8773" y="3437345"/>
            <a:ext cx="7551038" cy="105497"/>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椭圆 9"/>
          <p:cNvSpPr/>
          <p:nvPr userDrawn="1"/>
        </p:nvSpPr>
        <p:spPr>
          <a:xfrm>
            <a:off x="10011958" y="3437345"/>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descr="寄语(1)"/>
          <p:cNvPicPr>
            <a:picLocks noChangeAspect="1"/>
          </p:cNvPicPr>
          <p:nvPr userDrawn="1"/>
        </p:nvPicPr>
        <p:blipFill>
          <a:blip r:embed="rId3"/>
          <a:srcRect l="114" t="60287" r="-114" b="572"/>
          <a:stretch>
            <a:fillRect/>
          </a:stretch>
        </p:blipFill>
        <p:spPr>
          <a:xfrm>
            <a:off x="2480310" y="2508250"/>
            <a:ext cx="7532370" cy="165798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49" y="274702"/>
            <a:ext cx="2742843" cy="585288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521" y="274702"/>
            <a:ext cx="8025355" cy="585288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2024/7/18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标题与图文">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atin typeface="+mn-ea"/>
              </a:defRPr>
            </a:lvl1pPr>
          </a:lstStyle>
          <a:p>
            <a:endParaRPr lang="zh-CN" altLang="en-US"/>
          </a:p>
        </p:txBody>
      </p:sp>
      <p:sp>
        <p:nvSpPr>
          <p:cNvPr id="4" name="灯片编号占位符 3"/>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5" name="标题 4"/>
          <p:cNvSpPr>
            <a:spLocks noGrp="1"/>
          </p:cNvSpPr>
          <p:nvPr>
            <p:ph type="title" hasCustomPrompt="1"/>
          </p:nvPr>
        </p:nvSpPr>
        <p:spPr>
          <a:xfrm>
            <a:off x="839974" y="727845"/>
            <a:ext cx="3931306" cy="1115266"/>
          </a:xfrm>
        </p:spPr>
        <p:txBody>
          <a:bodyPr anchor="ctr" anchorCtr="0"/>
          <a:lstStyle>
            <a:lvl1pPr>
              <a:defRPr sz="3200">
                <a:latin typeface="+mn-ea"/>
                <a:ea typeface="+mn-ea"/>
              </a:defRPr>
            </a:lvl1pPr>
          </a:lstStyle>
          <a:p>
            <a:r>
              <a:rPr lang="zh-CN" altLang="en-US"/>
              <a:t>单击此处编辑标题</a:t>
            </a:r>
          </a:p>
        </p:txBody>
      </p:sp>
      <p:sp>
        <p:nvSpPr>
          <p:cNvPr id="6" name="内容占位符 5"/>
          <p:cNvSpPr>
            <a:spLocks noGrp="1"/>
          </p:cNvSpPr>
          <p:nvPr>
            <p:ph idx="1" hasCustomPrompt="1"/>
          </p:nvPr>
        </p:nvSpPr>
        <p:spPr>
          <a:xfrm>
            <a:off x="5137617" y="727845"/>
            <a:ext cx="6171235" cy="5404215"/>
          </a:xfrm>
        </p:spPr>
        <p:txBody>
          <a:bodyPr/>
          <a:lstStyle>
            <a:lvl1pPr>
              <a:defRPr sz="2400">
                <a:latin typeface="+mn-ea"/>
                <a:ea typeface="+mn-ea"/>
              </a:defRPr>
            </a:lvl1pPr>
            <a:lvl2pPr marL="457200" indent="0">
              <a:buNone/>
              <a:defRPr sz="2400">
                <a:latin typeface="+mn-ea"/>
                <a:ea typeface="+mn-ea"/>
              </a:defRPr>
            </a:lvl2pPr>
            <a:lvl3pPr>
              <a:defRPr sz="2400">
                <a:latin typeface="+mn-ea"/>
                <a:ea typeface="+mn-ea"/>
              </a:defRPr>
            </a:lvl3pPr>
            <a:lvl4pPr>
              <a:defRPr sz="2400">
                <a:latin typeface="+mn-ea"/>
                <a:ea typeface="+mn-ea"/>
              </a:defRPr>
            </a:lvl4pPr>
            <a:lvl5pPr>
              <a:defRPr sz="2400">
                <a:latin typeface="+mn-ea"/>
                <a:ea typeface="+mn-ea"/>
              </a:defRPr>
            </a:lvl5pPr>
            <a:lvl6pPr>
              <a:defRPr sz="2000"/>
            </a:lvl6pPr>
            <a:lvl7pPr>
              <a:defRPr sz="2000"/>
            </a:lvl7pPr>
            <a:lvl8pPr>
              <a:defRPr sz="2000"/>
            </a:lvl8pPr>
            <a:lvl9pPr>
              <a:defRPr sz="2000"/>
            </a:lvl9pPr>
          </a:lstStyle>
          <a:p>
            <a:pPr lvl="0"/>
            <a:r>
              <a:rPr lang="zh-CN" altLang="en-US"/>
              <a:t>单击此处编辑正文</a:t>
            </a:r>
          </a:p>
        </p:txBody>
      </p:sp>
      <p:sp>
        <p:nvSpPr>
          <p:cNvPr id="7" name="文本占位符 6"/>
          <p:cNvSpPr>
            <a:spLocks noGrp="1"/>
          </p:cNvSpPr>
          <p:nvPr>
            <p:ph type="body" sz="half" idx="2" hasCustomPrompt="1"/>
          </p:nvPr>
        </p:nvSpPr>
        <p:spPr>
          <a:xfrm>
            <a:off x="839974" y="2240060"/>
            <a:ext cx="3931306" cy="3892636"/>
          </a:xfrm>
        </p:spPr>
        <p:txBody>
          <a:bodyPr/>
          <a:lstStyle>
            <a:lvl1pPr marL="342900" indent="-342900">
              <a:buFont typeface="Arial" panose="020B0604020202020204" pitchFamily="34" charset="0"/>
              <a:buChar char="•"/>
              <a:defRPr sz="2400">
                <a:latin typeface="+mn-ea"/>
                <a:ea typeface="+mn-ea"/>
              </a:defRPr>
            </a:lvl1pPr>
            <a:lvl2pPr marL="457200" indent="0">
              <a:buNone/>
              <a:defRPr sz="1400"/>
            </a:lvl2pPr>
            <a:lvl3pPr marL="914400" indent="0">
              <a:buNone/>
              <a:defRPr sz="1200"/>
            </a:lvl3pPr>
            <a:lvl4pPr marL="1371600" indent="0">
              <a:buNone/>
              <a:defRPr sz="1000"/>
            </a:lvl4pPr>
            <a:lvl5pPr marL="1828800" indent="0">
              <a:buNone/>
              <a:defRPr sz="1000"/>
            </a:lvl5pPr>
            <a:lvl6pPr marL="2285365" indent="0">
              <a:buNone/>
              <a:defRPr sz="1000"/>
            </a:lvl6pPr>
            <a:lvl7pPr marL="2742565" indent="0">
              <a:buNone/>
              <a:defRPr sz="1000"/>
            </a:lvl7pPr>
            <a:lvl8pPr marL="3199765" indent="0">
              <a:buNone/>
              <a:defRPr sz="1000"/>
            </a:lvl8pPr>
            <a:lvl9pPr marL="3656965" indent="0">
              <a:buNone/>
              <a:defRPr sz="1000"/>
            </a:lvl9pPr>
          </a:lstStyle>
          <a:p>
            <a:pPr lvl="0"/>
            <a:r>
              <a:rPr lang="zh-CN" altLang="en-US"/>
              <a:t>单击此处编辑正文</a:t>
            </a:r>
          </a:p>
          <a:p>
            <a:pPr lvl="0"/>
            <a:r>
              <a:rPr lang="zh-CN" altLang="en-US">
                <a:sym typeface="+mn-ea"/>
              </a:rPr>
              <a:t>单击此处编辑正文</a:t>
            </a:r>
            <a:endParaRPr lang="zh-CN" altLang="en-US"/>
          </a:p>
          <a:p>
            <a:pPr lvl="0"/>
            <a:r>
              <a:rPr lang="zh-CN" altLang="en-US">
                <a:sym typeface="+mn-ea"/>
              </a:rPr>
              <a:t>单击此处编辑正文</a:t>
            </a:r>
            <a:endParaRPr lang="zh-CN" altLang="en-US"/>
          </a:p>
          <a:p>
            <a:pPr lvl="0"/>
            <a:r>
              <a:rPr lang="zh-CN" altLang="en-US">
                <a:sym typeface="+mn-ea"/>
              </a:rPr>
              <a:t>单击此处编辑正文</a:t>
            </a:r>
          </a:p>
          <a:p>
            <a:pPr lvl="0"/>
            <a:r>
              <a:rPr lang="zh-CN" altLang="en-US">
                <a:sym typeface="+mn-ea"/>
              </a:rPr>
              <a:t>单击此处编辑正文</a:t>
            </a:r>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图片与注释">
    <p:spTree>
      <p:nvGrpSpPr>
        <p:cNvPr id="1" name=""/>
        <p:cNvGrpSpPr/>
        <p:nvPr/>
      </p:nvGrpSpPr>
      <p:grpSpPr>
        <a:xfrm>
          <a:off x="0" y="0"/>
          <a:ext cx="0" cy="0"/>
          <a:chOff x="0" y="0"/>
          <a:chExt cx="0" cy="0"/>
        </a:xfrm>
      </p:grpSpPr>
      <p:sp>
        <p:nvSpPr>
          <p:cNvPr id="6" name="页脚占位符 5"/>
          <p:cNvSpPr>
            <a:spLocks noGrp="1"/>
          </p:cNvSpPr>
          <p:nvPr>
            <p:ph type="ftr" sz="quarter" idx="11"/>
          </p:nvPr>
        </p:nvSpPr>
        <p:spPr/>
        <p:txBody>
          <a:bodyPr/>
          <a:lstStyle>
            <a:lvl1pPr>
              <a:defRPr>
                <a:latin typeface="+mn-ea"/>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mn-ea"/>
              </a:defRPr>
            </a:lvl1pPr>
          </a:lstStyle>
          <a:p>
            <a:fld id="{FABC47A4-756D-490B-A52F-7D9E2C9FC05F}" type="slidenum">
              <a:rPr lang="zh-CN" altLang="en-US" smtClean="0"/>
              <a:t>‹#›</a:t>
            </a:fld>
            <a:endParaRPr lang="zh-CN" altLang="en-US"/>
          </a:p>
        </p:txBody>
      </p:sp>
      <p:sp>
        <p:nvSpPr>
          <p:cNvPr id="9" name="标题 8"/>
          <p:cNvSpPr>
            <a:spLocks noGrp="1"/>
          </p:cNvSpPr>
          <p:nvPr>
            <p:ph type="title" hasCustomPrompt="1"/>
          </p:nvPr>
        </p:nvSpPr>
        <p:spPr>
          <a:xfrm>
            <a:off x="669820" y="5606183"/>
            <a:ext cx="10850454" cy="558268"/>
          </a:xfrm>
        </p:spPr>
        <p:txBody>
          <a:bodyPr/>
          <a:lstStyle>
            <a:lvl1pPr>
              <a:defRPr b="0">
                <a:latin typeface="+mn-ea"/>
                <a:ea typeface="+mn-ea"/>
              </a:defRPr>
            </a:lvl1pPr>
          </a:lstStyle>
          <a:p>
            <a:r>
              <a:rPr lang="zh-CN" altLang="en-US"/>
              <a:t>单击此处编辑正文</a:t>
            </a:r>
          </a:p>
        </p:txBody>
      </p:sp>
      <p:sp>
        <p:nvSpPr>
          <p:cNvPr id="8" name="内容占位符 7"/>
          <p:cNvSpPr>
            <a:spLocks noGrp="1"/>
          </p:cNvSpPr>
          <p:nvPr>
            <p:ph idx="1" hasCustomPrompt="1"/>
          </p:nvPr>
        </p:nvSpPr>
        <p:spPr>
          <a:xfrm>
            <a:off x="669820" y="641469"/>
            <a:ext cx="10850454" cy="4556969"/>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单张大图">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7" name="内容占位符 6"/>
          <p:cNvSpPr>
            <a:spLocks noGrp="1"/>
          </p:cNvSpPr>
          <p:nvPr>
            <p:ph idx="1" hasCustomPrompt="1"/>
          </p:nvPr>
        </p:nvSpPr>
        <p:spPr>
          <a:xfrm>
            <a:off x="0" y="0"/>
            <a:ext cx="12194539" cy="686943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联图片">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2" name="内容占位符 1"/>
          <p:cNvSpPr>
            <a:spLocks noGrp="1"/>
          </p:cNvSpPr>
          <p:nvPr>
            <p:ph sz="half" idx="2" hasCustomPrompt="1"/>
          </p:nvPr>
        </p:nvSpPr>
        <p:spPr>
          <a:xfrm>
            <a:off x="467922" y="565255"/>
            <a:ext cx="5399196" cy="57287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
        <p:nvSpPr>
          <p:cNvPr id="6" name="内容占位符 5"/>
          <p:cNvSpPr>
            <a:spLocks noGrp="1"/>
          </p:cNvSpPr>
          <p:nvPr>
            <p:ph sz="half" idx="13" hasCustomPrompt="1"/>
          </p:nvPr>
        </p:nvSpPr>
        <p:spPr>
          <a:xfrm>
            <a:off x="6286787" y="565255"/>
            <a:ext cx="5399196" cy="57287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a:t>
            </a:r>
            <a:r>
              <a:rPr>
                <a:sym typeface="+mn-ea"/>
              </a:rPr>
              <a:t>正文</a:t>
            </a:r>
            <a:endParaRPr dirty="0">
              <a:sym typeface="+mn-ea"/>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2" name="标题 1"/>
          <p:cNvSpPr>
            <a:spLocks noGrp="1"/>
          </p:cNvSpPr>
          <p:nvPr>
            <p:ph type="title" hasCustomPrompt="1"/>
          </p:nvPr>
        </p:nvSpPr>
        <p:spPr>
          <a:xfrm>
            <a:off x="669777" y="623706"/>
            <a:ext cx="10850541" cy="899333"/>
          </a:xfrm>
        </p:spPr>
        <p:txBody>
          <a:bodyPr vert="horz" lIns="101600" tIns="38100" rIns="25400" bIns="38100" rtlCol="0" anchor="ctr" anchorCtr="0">
            <a:noAutofit/>
          </a:bodyPr>
          <a:lstStyle>
            <a:lvl1pPr marL="0" marR="0" algn="ctr" defTabSz="914400" rtl="0" eaLnBrk="1" fontAlgn="auto" latinLnBrk="0" hangingPunct="1">
              <a:lnSpc>
                <a:spcPct val="100000"/>
              </a:lnSpc>
              <a:buNone/>
              <a:defRPr kumimoji="0" lang="zh-CN" altLang="en-US" sz="3200" b="0" i="0" u="none" strike="noStrike" kern="1200" cap="none" spc="600" normalizeH="0" baseline="0" noProof="1" dirty="0">
                <a:solidFill>
                  <a:schemeClr val="tx1"/>
                </a:solidFill>
                <a:effectLst/>
                <a:uFillTx/>
                <a:latin typeface="+mn-ea"/>
                <a:ea typeface="+mn-ea"/>
                <a:cs typeface="+mj-cs"/>
                <a:sym typeface="+mn-ea"/>
              </a:defRPr>
            </a:lvl1pPr>
          </a:lstStyle>
          <a:p>
            <a:pPr lvl="0"/>
            <a:r>
              <a:rPr>
                <a:sym typeface="+mn-ea"/>
              </a:rPr>
              <a:t>单击此处编辑标题</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dirty="0"/>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2" name="组合 41"/>
          <p:cNvGrpSpPr/>
          <p:nvPr userDrawn="1"/>
        </p:nvGrpSpPr>
        <p:grpSpPr>
          <a:xfrm>
            <a:off x="0" y="2202951"/>
            <a:ext cx="12190413" cy="2420263"/>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6" name="矩形 45"/>
            <p:cNvSpPr/>
            <p:nvPr/>
          </p:nvSpPr>
          <p:spPr>
            <a:xfrm>
              <a:off x="170694" y="261768"/>
              <a:ext cx="3936004" cy="6119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7" name="平行四边形 46"/>
            <p:cNvSpPr/>
            <p:nvPr/>
          </p:nvSpPr>
          <p:spPr>
            <a:xfrm>
              <a:off x="376965" y="178257"/>
              <a:ext cx="1036076" cy="779005"/>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8" name="文本框 6"/>
            <p:cNvSpPr txBox="1"/>
            <p:nvPr/>
          </p:nvSpPr>
          <p:spPr>
            <a:xfrm>
              <a:off x="619911" y="284178"/>
              <a:ext cx="650908" cy="553578"/>
            </a:xfrm>
            <a:prstGeom prst="rect">
              <a:avLst/>
            </a:prstGeom>
            <a:noFill/>
          </p:spPr>
          <p:txBody>
            <a:bodyPr wrap="square" lIns="68580" tIns="34290" rIns="68580" bIns="34290" rtlCol="0">
              <a:spAutoFit/>
            </a:bodyPr>
            <a:lstStyle/>
            <a:p>
              <a:endParaRPr lang="zh-CN" altLang="en-US" sz="10700" dirty="0">
                <a:solidFill>
                  <a:schemeClr val="bg1">
                    <a:lumMod val="9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7" name="组合 6"/>
          <p:cNvGrpSpPr/>
          <p:nvPr userDrawn="1"/>
        </p:nvGrpSpPr>
        <p:grpSpPr>
          <a:xfrm>
            <a:off x="7919172" y="1700153"/>
            <a:ext cx="575989" cy="577246"/>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8" name="组合 7"/>
          <p:cNvGrpSpPr/>
          <p:nvPr userDrawn="1"/>
        </p:nvGrpSpPr>
        <p:grpSpPr>
          <a:xfrm>
            <a:off x="6191205" y="1700678"/>
            <a:ext cx="575989" cy="576197"/>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9" name="组合 8"/>
          <p:cNvGrpSpPr/>
          <p:nvPr userDrawn="1"/>
        </p:nvGrpSpPr>
        <p:grpSpPr>
          <a:xfrm>
            <a:off x="7055189" y="1700153"/>
            <a:ext cx="577036" cy="577246"/>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0" name="组合 9"/>
          <p:cNvGrpSpPr/>
          <p:nvPr userDrawn="1"/>
        </p:nvGrpSpPr>
        <p:grpSpPr>
          <a:xfrm>
            <a:off x="4463238" y="1700153"/>
            <a:ext cx="577036" cy="577246"/>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5327222" y="1700153"/>
            <a:ext cx="577036" cy="577246"/>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79605" y="6351009"/>
            <a:ext cx="2699578" cy="316859"/>
          </a:xfrm>
          <a:prstGeom prst="rect">
            <a:avLst/>
          </a:prstGeom>
        </p:spPr>
        <p:txBody>
          <a:bodyPr vert="horz" lIns="91440" tIns="45720" rIns="91440" bIns="45720" rtlCol="0" anchor="ctr">
            <a:normAutofit/>
          </a:bodyPr>
          <a:lstStyle>
            <a:lvl1pPr algn="l">
              <a:defRPr sz="1200">
                <a:solidFill>
                  <a:schemeClr val="tx1">
                    <a:tint val="75000"/>
                  </a:schemeClr>
                </a:solidFill>
                <a:latin typeface="+mn-ea"/>
              </a:defRPr>
            </a:lvl1pPr>
          </a:lstStyle>
          <a:p>
            <a:fld id="{760FBDFE-C587-4B4C-A407-44438C67B59E}" type="datetimeFigureOut">
              <a:rPr lang="zh-CN" altLang="en-US" smtClean="0"/>
              <a:t>2024/7/18</a:t>
            </a:fld>
            <a:endParaRPr lang="zh-CN" altLang="en-US"/>
          </a:p>
        </p:txBody>
      </p:sp>
      <p:sp>
        <p:nvSpPr>
          <p:cNvPr id="5" name="页脚占位符 4"/>
          <p:cNvSpPr>
            <a:spLocks noGrp="1"/>
          </p:cNvSpPr>
          <p:nvPr>
            <p:ph type="ftr" sz="quarter" idx="3"/>
          </p:nvPr>
        </p:nvSpPr>
        <p:spPr>
          <a:xfrm>
            <a:off x="4115357" y="6351009"/>
            <a:ext cx="3959381" cy="316859"/>
          </a:xfrm>
          <a:prstGeom prst="rect">
            <a:avLst/>
          </a:prstGeom>
        </p:spPr>
        <p:txBody>
          <a:bodyPr vert="horz" lIns="91440" tIns="45720" rIns="91440" bIns="45720" rtlCol="0" anchor="ctr">
            <a:normAutofit/>
          </a:bodyPr>
          <a:lstStyle>
            <a:lvl1pPr algn="ctr">
              <a:defRPr sz="1200">
                <a:solidFill>
                  <a:schemeClr val="tx1">
                    <a:tint val="75000"/>
                  </a:schemeClr>
                </a:solidFill>
                <a:latin typeface="+mn-ea"/>
              </a:defRPr>
            </a:lvl1pPr>
          </a:lstStyle>
          <a:p>
            <a:endParaRPr lang="zh-CN" altLang="en-US" dirty="0"/>
          </a:p>
        </p:txBody>
      </p:sp>
      <p:sp>
        <p:nvSpPr>
          <p:cNvPr id="6" name="灯片编号占位符 5"/>
          <p:cNvSpPr>
            <a:spLocks noGrp="1"/>
          </p:cNvSpPr>
          <p:nvPr>
            <p:ph type="sldNum" sz="quarter" idx="4"/>
          </p:nvPr>
        </p:nvSpPr>
        <p:spPr>
          <a:xfrm>
            <a:off x="8609254" y="6351009"/>
            <a:ext cx="2699578" cy="316859"/>
          </a:xfrm>
          <a:prstGeom prst="rect">
            <a:avLst/>
          </a:prstGeom>
        </p:spPr>
        <p:txBody>
          <a:bodyPr vert="horz" lIns="91440" tIns="45720" rIns="91440" bIns="45720" rtlCol="0" anchor="ctr">
            <a:normAutofit/>
          </a:bodyPr>
          <a:lstStyle>
            <a:lvl1pPr algn="r">
              <a:defRPr sz="1200">
                <a:solidFill>
                  <a:schemeClr val="tx1">
                    <a:tint val="75000"/>
                  </a:schemeClr>
                </a:solidFill>
                <a:latin typeface="+mn-ea"/>
              </a:defRPr>
            </a:lvl1pPr>
          </a:lstStyle>
          <a:p>
            <a:fld id="{49AE70B2-8BF9-45C0-BB95-33D1B9D3A854}" type="slidenum">
              <a:rPr lang="zh-CN" altLang="en-US" smtClean="0"/>
              <a:t>‹#›</a:t>
            </a:fld>
            <a:endParaRPr lang="zh-CN" altLang="en-US" dirty="0"/>
          </a:p>
        </p:txBody>
      </p:sp>
      <p:sp>
        <p:nvSpPr>
          <p:cNvPr id="7" name="KSO_TEMPLATE" hidden="1"/>
          <p:cNvSpPr/>
          <p:nvPr userDrawn="1"/>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7"/>
          <p:cNvSpPr>
            <a:spLocks noGrp="1"/>
          </p:cNvSpPr>
          <p:nvPr>
            <p:ph type="title"/>
          </p:nvPr>
        </p:nvSpPr>
        <p:spPr>
          <a:xfrm>
            <a:off x="669777" y="581333"/>
            <a:ext cx="10850541" cy="64812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p>
        </p:txBody>
      </p:sp>
      <p:sp>
        <p:nvSpPr>
          <p:cNvPr id="9" name="文本占位符 8"/>
          <p:cNvSpPr>
            <a:spLocks noGrp="1"/>
          </p:cNvSpPr>
          <p:nvPr>
            <p:ph type="body" idx="1"/>
          </p:nvPr>
        </p:nvSpPr>
        <p:spPr>
          <a:xfrm>
            <a:off x="669820" y="1508404"/>
            <a:ext cx="10850454" cy="4750044"/>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n-ea"/>
          <a:ea typeface="+mn-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ea"/>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4pPr>
      <a:lvl5pPr marL="2056765"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5pPr>
      <a:lvl6pPr marL="25139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1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5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521" y="274702"/>
            <a:ext cx="10971372" cy="1143265"/>
          </a:xfrm>
          <a:prstGeom prst="rect">
            <a:avLst/>
          </a:prstGeom>
        </p:spPr>
        <p:txBody>
          <a:bodyPr vert="horz" lIns="121917" tIns="60958" rIns="121917" bIns="60958" rtlCol="0" anchor="ctr">
            <a:normAutofit/>
          </a:bodyPr>
          <a:lstStyle/>
          <a:p>
            <a:r>
              <a:rPr lang="zh-CN" altLang="en-US"/>
              <a:t>单击此处编辑母版标题样式</a:t>
            </a:r>
          </a:p>
        </p:txBody>
      </p:sp>
      <p:sp>
        <p:nvSpPr>
          <p:cNvPr id="3" name="文本占位符 2"/>
          <p:cNvSpPr>
            <a:spLocks noGrp="1"/>
          </p:cNvSpPr>
          <p:nvPr>
            <p:ph type="body" idx="1"/>
          </p:nvPr>
        </p:nvSpPr>
        <p:spPr>
          <a:xfrm>
            <a:off x="609521" y="1600572"/>
            <a:ext cx="10971372" cy="4527011"/>
          </a:xfrm>
          <a:prstGeom prst="rect">
            <a:avLst/>
          </a:prstGeom>
        </p:spPr>
        <p:txBody>
          <a:bodyPr vert="horz" lIns="121917" tIns="60958" rIns="121917" bIns="60958"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521" y="6357822"/>
            <a:ext cx="2844430" cy="365210"/>
          </a:xfrm>
          <a:prstGeom prst="rect">
            <a:avLst/>
          </a:prstGeom>
        </p:spPr>
        <p:txBody>
          <a:bodyPr vert="horz" lIns="121917" tIns="60958" rIns="121917" bIns="60958" rtlCol="0" anchor="ctr"/>
          <a:lstStyle>
            <a:lvl1pPr algn="l">
              <a:defRPr sz="1600">
                <a:solidFill>
                  <a:schemeClr val="tx1">
                    <a:tint val="75000"/>
                  </a:schemeClr>
                </a:solidFill>
              </a:defRPr>
            </a:lvl1pPr>
          </a:lstStyle>
          <a:p>
            <a:fld id="{530820CF-B880-4189-942D-D702A7CBA730}" type="datetimeFigureOut">
              <a:rPr lang="zh-CN" altLang="en-US" smtClean="0"/>
              <a:t>2024/7/18</a:t>
            </a:fld>
            <a:endParaRPr lang="zh-CN" altLang="en-US"/>
          </a:p>
        </p:txBody>
      </p:sp>
      <p:sp>
        <p:nvSpPr>
          <p:cNvPr id="5" name="页脚占位符 4"/>
          <p:cNvSpPr>
            <a:spLocks noGrp="1"/>
          </p:cNvSpPr>
          <p:nvPr>
            <p:ph type="ftr" sz="quarter" idx="3"/>
          </p:nvPr>
        </p:nvSpPr>
        <p:spPr>
          <a:xfrm>
            <a:off x="4165058" y="6357822"/>
            <a:ext cx="3860297" cy="365210"/>
          </a:xfrm>
          <a:prstGeom prst="rect">
            <a:avLst/>
          </a:prstGeom>
        </p:spPr>
        <p:txBody>
          <a:bodyPr vert="horz" lIns="121917" tIns="60958" rIns="121917" bIns="60958"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6463" y="6357822"/>
            <a:ext cx="2844430" cy="365210"/>
          </a:xfrm>
          <a:prstGeom prst="rect">
            <a:avLst/>
          </a:prstGeom>
        </p:spPr>
        <p:txBody>
          <a:bodyPr vert="horz" lIns="121917" tIns="60958" rIns="121917" bIns="60958" rtlCol="0" anchor="ctr"/>
          <a:lstStyle>
            <a:lvl1pPr algn="r">
              <a:defRPr sz="16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ctr" defTabSz="1219200" rtl="0" eaLnBrk="1" latinLnBrk="0" hangingPunct="1">
        <a:spcBef>
          <a:spcPct val="0"/>
        </a:spcBef>
        <a:buNone/>
        <a:defRPr sz="5900"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00"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tags" Target="../tags/tag17.xml"/><Relationship Id="rId7" Type="http://schemas.openxmlformats.org/officeDocument/2006/relationships/tags" Target="../tags/tag21.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tags" Target="../tags/tag20.xml"/><Relationship Id="rId5" Type="http://schemas.openxmlformats.org/officeDocument/2006/relationships/tags" Target="../tags/tag19.xml"/><Relationship Id="rId10" Type="http://schemas.openxmlformats.org/officeDocument/2006/relationships/image" Target="../media/image6.png"/><Relationship Id="rId4" Type="http://schemas.openxmlformats.org/officeDocument/2006/relationships/tags" Target="../tags/tag18.xml"/><Relationship Id="rId9"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8" Type="http://schemas.openxmlformats.org/officeDocument/2006/relationships/tags" Target="../tags/tag29.xml"/><Relationship Id="rId3" Type="http://schemas.openxmlformats.org/officeDocument/2006/relationships/tags" Target="../tags/tag24.xml"/><Relationship Id="rId7" Type="http://schemas.openxmlformats.org/officeDocument/2006/relationships/tags" Target="../tags/tag28.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11" Type="http://schemas.openxmlformats.org/officeDocument/2006/relationships/notesSlide" Target="../notesSlides/notesSlide11.xml"/><Relationship Id="rId5" Type="http://schemas.openxmlformats.org/officeDocument/2006/relationships/tags" Target="../tags/tag26.xml"/><Relationship Id="rId10" Type="http://schemas.openxmlformats.org/officeDocument/2006/relationships/slideLayout" Target="../slideLayouts/slideLayout10.xml"/><Relationship Id="rId4" Type="http://schemas.openxmlformats.org/officeDocument/2006/relationships/tags" Target="../tags/tag25.xml"/><Relationship Id="rId9" Type="http://schemas.openxmlformats.org/officeDocument/2006/relationships/tags" Target="../tags/tag30.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32.xml"/><Relationship Id="rId1" Type="http://schemas.openxmlformats.org/officeDocument/2006/relationships/tags" Target="../tags/tag31.xml"/><Relationship Id="rId5" Type="http://schemas.openxmlformats.org/officeDocument/2006/relationships/image" Target="../media/image7.png"/><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0.xml"/><Relationship Id="rId1" Type="http://schemas.openxmlformats.org/officeDocument/2006/relationships/tags" Target="../tags/tag33.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0.xml"/><Relationship Id="rId1" Type="http://schemas.openxmlformats.org/officeDocument/2006/relationships/tags" Target="../tags/tag34.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0.xml"/><Relationship Id="rId1" Type="http://schemas.openxmlformats.org/officeDocument/2006/relationships/tags" Target="../tags/tag35.xml"/><Relationship Id="rId4" Type="http://schemas.openxmlformats.org/officeDocument/2006/relationships/image" Target="../media/image8.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0.xml"/><Relationship Id="rId1" Type="http://schemas.openxmlformats.org/officeDocument/2006/relationships/tags" Target="../tags/tag36.xml"/><Relationship Id="rId4" Type="http://schemas.openxmlformats.org/officeDocument/2006/relationships/image" Target="../media/image9.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0.xml"/><Relationship Id="rId1" Type="http://schemas.openxmlformats.org/officeDocument/2006/relationships/tags" Target="../tags/tag37.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tags" Target="../tags/tag40.xml"/><Relationship Id="rId7" Type="http://schemas.openxmlformats.org/officeDocument/2006/relationships/notesSlide" Target="../notesSlides/notesSlide19.xml"/><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slideLayout" Target="../slideLayouts/slideLayout10.xml"/><Relationship Id="rId5" Type="http://schemas.openxmlformats.org/officeDocument/2006/relationships/tags" Target="../tags/tag42.xml"/><Relationship Id="rId4" Type="http://schemas.openxmlformats.org/officeDocument/2006/relationships/tags" Target="../tags/tag4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0.xml"/><Relationship Id="rId1" Type="http://schemas.openxmlformats.org/officeDocument/2006/relationships/tags" Target="../tags/tag43.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8" Type="http://schemas.openxmlformats.org/officeDocument/2006/relationships/tags" Target="../tags/tag51.xml"/><Relationship Id="rId3" Type="http://schemas.openxmlformats.org/officeDocument/2006/relationships/tags" Target="../tags/tag46.xml"/><Relationship Id="rId7" Type="http://schemas.openxmlformats.org/officeDocument/2006/relationships/tags" Target="../tags/tag50.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11" Type="http://schemas.openxmlformats.org/officeDocument/2006/relationships/notesSlide" Target="../notesSlides/notesSlide21.xml"/><Relationship Id="rId5" Type="http://schemas.openxmlformats.org/officeDocument/2006/relationships/tags" Target="../tags/tag48.xml"/><Relationship Id="rId10" Type="http://schemas.openxmlformats.org/officeDocument/2006/relationships/slideLayout" Target="../slideLayouts/slideLayout10.xml"/><Relationship Id="rId4" Type="http://schemas.openxmlformats.org/officeDocument/2006/relationships/tags" Target="../tags/tag47.xml"/><Relationship Id="rId9" Type="http://schemas.openxmlformats.org/officeDocument/2006/relationships/tags" Target="../tags/tag52.xml"/></Relationships>
</file>

<file path=ppt/slides/_rels/slide22.xml.rels><?xml version="1.0" encoding="UTF-8" standalone="yes"?>
<Relationships xmlns="http://schemas.openxmlformats.org/package/2006/relationships"><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notesSlide" Target="../notesSlides/notesSlide22.xml"/><Relationship Id="rId5" Type="http://schemas.openxmlformats.org/officeDocument/2006/relationships/slideLayout" Target="../slideLayouts/slideLayout10.xml"/><Relationship Id="rId4" Type="http://schemas.openxmlformats.org/officeDocument/2006/relationships/tags" Target="../tags/tag56.xml"/></Relationships>
</file>

<file path=ppt/slides/_rels/slide23.xml.rels><?xml version="1.0" encoding="UTF-8" standalone="yes"?>
<Relationships xmlns="http://schemas.openxmlformats.org/package/2006/relationships"><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tags" Target="../tags/tag57.xml"/><Relationship Id="rId6" Type="http://schemas.openxmlformats.org/officeDocument/2006/relationships/notesSlide" Target="../notesSlides/notesSlide23.xml"/><Relationship Id="rId5" Type="http://schemas.openxmlformats.org/officeDocument/2006/relationships/slideLayout" Target="../slideLayouts/slideLayout10.xml"/><Relationship Id="rId4" Type="http://schemas.openxmlformats.org/officeDocument/2006/relationships/tags" Target="../tags/tag60.xml"/></Relationships>
</file>

<file path=ppt/slides/_rels/slide24.xml.rels><?xml version="1.0" encoding="UTF-8" standalone="yes"?>
<Relationships xmlns="http://schemas.openxmlformats.org/package/2006/relationships"><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notesSlide" Target="../notesSlides/notesSlide24.xml"/><Relationship Id="rId5" Type="http://schemas.openxmlformats.org/officeDocument/2006/relationships/slideLayout" Target="../slideLayouts/slideLayout10.xml"/><Relationship Id="rId4" Type="http://schemas.openxmlformats.org/officeDocument/2006/relationships/tags" Target="../tags/tag6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0.xml"/><Relationship Id="rId1" Type="http://schemas.openxmlformats.org/officeDocument/2006/relationships/tags" Target="../tags/tag65.xml"/><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67.xml"/><Relationship Id="rId1" Type="http://schemas.openxmlformats.org/officeDocument/2006/relationships/tags" Target="../tags/tag66.xml"/><Relationship Id="rId4"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0.xml"/><Relationship Id="rId1" Type="http://schemas.openxmlformats.org/officeDocument/2006/relationships/tags" Target="../tags/tag68.xml"/><Relationship Id="rId4" Type="http://schemas.openxmlformats.org/officeDocument/2006/relationships/image" Target="../media/image8.jpe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0.xml"/><Relationship Id="rId1" Type="http://schemas.openxmlformats.org/officeDocument/2006/relationships/tags" Target="../tags/tag69.xml"/><Relationship Id="rId4" Type="http://schemas.openxmlformats.org/officeDocument/2006/relationships/image" Target="../media/image8.jpe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0.xml"/><Relationship Id="rId1" Type="http://schemas.openxmlformats.org/officeDocument/2006/relationships/tags" Target="../tags/tag70.xml"/><Relationship Id="rId4" Type="http://schemas.openxmlformats.org/officeDocument/2006/relationships/image" Target="../media/image9.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0.xml"/><Relationship Id="rId1" Type="http://schemas.openxmlformats.org/officeDocument/2006/relationships/tags" Target="../tags/tag71.x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tags" Target="../tags/tag72.xml"/><Relationship Id="rId6" Type="http://schemas.openxmlformats.org/officeDocument/2006/relationships/slideLayout" Target="../slideLayouts/slideLayout10.xml"/><Relationship Id="rId5" Type="http://schemas.openxmlformats.org/officeDocument/2006/relationships/tags" Target="../tags/tag76.xml"/><Relationship Id="rId4" Type="http://schemas.openxmlformats.org/officeDocument/2006/relationships/tags" Target="../tags/tag75.xml"/></Relationships>
</file>

<file path=ppt/slides/_rels/slide33.xml.rels><?xml version="1.0" encoding="UTF-8" standalone="yes"?>
<Relationships xmlns="http://schemas.openxmlformats.org/package/2006/relationships"><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tags" Target="../tags/tag77.xml"/><Relationship Id="rId6" Type="http://schemas.openxmlformats.org/officeDocument/2006/relationships/slideLayout" Target="../slideLayouts/slideLayout10.xml"/><Relationship Id="rId5" Type="http://schemas.openxmlformats.org/officeDocument/2006/relationships/tags" Target="../tags/tag81.xml"/><Relationship Id="rId4" Type="http://schemas.openxmlformats.org/officeDocument/2006/relationships/tags" Target="../tags/tag80.xml"/></Relationships>
</file>

<file path=ppt/slides/_rels/slide34.xml.rels><?xml version="1.0" encoding="UTF-8" standalone="yes"?>
<Relationships xmlns="http://schemas.openxmlformats.org/package/2006/relationships"><Relationship Id="rId3" Type="http://schemas.openxmlformats.org/officeDocument/2006/relationships/tags" Target="../tags/tag84.xml"/><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slideLayout" Target="../slideLayouts/slideLayout10.xml"/><Relationship Id="rId5" Type="http://schemas.openxmlformats.org/officeDocument/2006/relationships/tags" Target="../tags/tag86.xml"/><Relationship Id="rId4" Type="http://schemas.openxmlformats.org/officeDocument/2006/relationships/tags" Target="../tags/tag8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0.xml"/><Relationship Id="rId1" Type="http://schemas.openxmlformats.org/officeDocument/2006/relationships/tags" Target="../tags/tag87.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3" Type="http://schemas.openxmlformats.org/officeDocument/2006/relationships/tags" Target="../tags/tag90.xml"/><Relationship Id="rId2" Type="http://schemas.openxmlformats.org/officeDocument/2006/relationships/tags" Target="../tags/tag89.xml"/><Relationship Id="rId1" Type="http://schemas.openxmlformats.org/officeDocument/2006/relationships/tags" Target="../tags/tag88.xml"/><Relationship Id="rId6" Type="http://schemas.openxmlformats.org/officeDocument/2006/relationships/slideLayout" Target="../slideLayouts/slideLayout10.xml"/><Relationship Id="rId5" Type="http://schemas.openxmlformats.org/officeDocument/2006/relationships/tags" Target="../tags/tag92.xml"/><Relationship Id="rId4" Type="http://schemas.openxmlformats.org/officeDocument/2006/relationships/tags" Target="../tags/tag91.xml"/></Relationships>
</file>

<file path=ppt/slides/_rels/slide37.xml.rels><?xml version="1.0" encoding="UTF-8" standalone="yes"?>
<Relationships xmlns="http://schemas.openxmlformats.org/package/2006/relationships"><Relationship Id="rId3" Type="http://schemas.openxmlformats.org/officeDocument/2006/relationships/tags" Target="../tags/tag95.xml"/><Relationship Id="rId2" Type="http://schemas.openxmlformats.org/officeDocument/2006/relationships/tags" Target="../tags/tag94.xml"/><Relationship Id="rId1" Type="http://schemas.openxmlformats.org/officeDocument/2006/relationships/tags" Target="../tags/tag93.xml"/><Relationship Id="rId6" Type="http://schemas.openxmlformats.org/officeDocument/2006/relationships/slideLayout" Target="../slideLayouts/slideLayout10.xml"/><Relationship Id="rId5" Type="http://schemas.openxmlformats.org/officeDocument/2006/relationships/tags" Target="../tags/tag97.xml"/><Relationship Id="rId4" Type="http://schemas.openxmlformats.org/officeDocument/2006/relationships/tags" Target="../tags/tag96.xml"/></Relationships>
</file>

<file path=ppt/slides/_rels/slide38.xml.rels><?xml version="1.0" encoding="UTF-8" standalone="yes"?>
<Relationships xmlns="http://schemas.openxmlformats.org/package/2006/relationships"><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tags" Target="../tags/tag98.xml"/><Relationship Id="rId6" Type="http://schemas.openxmlformats.org/officeDocument/2006/relationships/slideLayout" Target="../slideLayouts/slideLayout10.xml"/><Relationship Id="rId5" Type="http://schemas.openxmlformats.org/officeDocument/2006/relationships/tags" Target="../tags/tag102.xml"/><Relationship Id="rId4" Type="http://schemas.openxmlformats.org/officeDocument/2006/relationships/tags" Target="../tags/tag101.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0.xml"/><Relationship Id="rId1" Type="http://schemas.openxmlformats.org/officeDocument/2006/relationships/tags" Target="../tags/tag103.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9.xml"/><Relationship Id="rId4" Type="http://schemas.openxmlformats.org/officeDocument/2006/relationships/image" Target="../media/image4.jpeg"/></Relationships>
</file>

<file path=ppt/slides/_rels/slide40.xml.rels><?xml version="1.0" encoding="UTF-8" standalone="yes"?>
<Relationships xmlns="http://schemas.openxmlformats.org/package/2006/relationships"><Relationship Id="rId3" Type="http://schemas.openxmlformats.org/officeDocument/2006/relationships/tags" Target="../tags/tag106.xml"/><Relationship Id="rId2" Type="http://schemas.openxmlformats.org/officeDocument/2006/relationships/tags" Target="../tags/tag105.xml"/><Relationship Id="rId1" Type="http://schemas.openxmlformats.org/officeDocument/2006/relationships/tags" Target="../tags/tag104.xml"/><Relationship Id="rId6" Type="http://schemas.openxmlformats.org/officeDocument/2006/relationships/slideLayout" Target="../slideLayouts/slideLayout10.xml"/><Relationship Id="rId5" Type="http://schemas.openxmlformats.org/officeDocument/2006/relationships/tags" Target="../tags/tag108.xml"/><Relationship Id="rId4" Type="http://schemas.openxmlformats.org/officeDocument/2006/relationships/tags" Target="../tags/tag107.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0.xml"/><Relationship Id="rId1" Type="http://schemas.openxmlformats.org/officeDocument/2006/relationships/tags" Target="../tags/tag109.xml"/><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111.xml"/><Relationship Id="rId1" Type="http://schemas.openxmlformats.org/officeDocument/2006/relationships/tags" Target="../tags/tag110.xml"/><Relationship Id="rId5" Type="http://schemas.openxmlformats.org/officeDocument/2006/relationships/image" Target="../media/image10.png"/><Relationship Id="rId4" Type="http://schemas.openxmlformats.org/officeDocument/2006/relationships/notesSlide" Target="../notesSlides/notesSlide35.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0.xml"/><Relationship Id="rId1" Type="http://schemas.openxmlformats.org/officeDocument/2006/relationships/tags" Target="../tags/tag11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0.xml"/><Relationship Id="rId1" Type="http://schemas.openxmlformats.org/officeDocument/2006/relationships/tags" Target="../tags/tag113.xml"/><Relationship Id="rId4" Type="http://schemas.openxmlformats.org/officeDocument/2006/relationships/image" Target="../media/image9.jpe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0.xml"/><Relationship Id="rId1" Type="http://schemas.openxmlformats.org/officeDocument/2006/relationships/tags" Target="../tags/tag114.xml"/><Relationship Id="rId4" Type="http://schemas.openxmlformats.org/officeDocument/2006/relationships/image" Target="../media/image5.png"/></Relationships>
</file>

<file path=ppt/slides/_rels/slide47.xml.rels><?xml version="1.0" encoding="UTF-8" standalone="yes"?>
<Relationships xmlns="http://schemas.openxmlformats.org/package/2006/relationships"><Relationship Id="rId3" Type="http://schemas.openxmlformats.org/officeDocument/2006/relationships/tags" Target="../tags/tag117.xml"/><Relationship Id="rId7" Type="http://schemas.openxmlformats.org/officeDocument/2006/relationships/image" Target="../media/image7.png"/><Relationship Id="rId2" Type="http://schemas.openxmlformats.org/officeDocument/2006/relationships/tags" Target="../tags/tag116.xml"/><Relationship Id="rId1" Type="http://schemas.openxmlformats.org/officeDocument/2006/relationships/tags" Target="../tags/tag115.xml"/><Relationship Id="rId6" Type="http://schemas.openxmlformats.org/officeDocument/2006/relationships/notesSlide" Target="../notesSlides/notesSlide40.xml"/><Relationship Id="rId5" Type="http://schemas.openxmlformats.org/officeDocument/2006/relationships/slideLayout" Target="../slideLayouts/slideLayout10.xml"/><Relationship Id="rId4" Type="http://schemas.openxmlformats.org/officeDocument/2006/relationships/tags" Target="../tags/tag118.xml"/></Relationships>
</file>

<file path=ppt/slides/_rels/slide4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121.xml"/><Relationship Id="rId7" Type="http://schemas.openxmlformats.org/officeDocument/2006/relationships/slideLayout" Target="../slideLayouts/slideLayout10.xml"/><Relationship Id="rId2" Type="http://schemas.openxmlformats.org/officeDocument/2006/relationships/tags" Target="../tags/tag120.xml"/><Relationship Id="rId1" Type="http://schemas.openxmlformats.org/officeDocument/2006/relationships/tags" Target="../tags/tag119.xml"/><Relationship Id="rId6" Type="http://schemas.openxmlformats.org/officeDocument/2006/relationships/tags" Target="../tags/tag124.xml"/><Relationship Id="rId5" Type="http://schemas.openxmlformats.org/officeDocument/2006/relationships/tags" Target="../tags/tag123.xml"/><Relationship Id="rId4" Type="http://schemas.openxmlformats.org/officeDocument/2006/relationships/tags" Target="../tags/tag122.xml"/></Relationships>
</file>

<file path=ppt/slides/_rels/slide49.xml.rels><?xml version="1.0" encoding="UTF-8" standalone="yes"?>
<Relationships xmlns="http://schemas.openxmlformats.org/package/2006/relationships"><Relationship Id="rId3" Type="http://schemas.openxmlformats.org/officeDocument/2006/relationships/tags" Target="../tags/tag127.xml"/><Relationship Id="rId7" Type="http://schemas.openxmlformats.org/officeDocument/2006/relationships/image" Target="../media/image7.png"/><Relationship Id="rId2" Type="http://schemas.openxmlformats.org/officeDocument/2006/relationships/tags" Target="../tags/tag126.xml"/><Relationship Id="rId1" Type="http://schemas.openxmlformats.org/officeDocument/2006/relationships/tags" Target="../tags/tag125.xml"/><Relationship Id="rId6" Type="http://schemas.openxmlformats.org/officeDocument/2006/relationships/notesSlide" Target="../notesSlides/notesSlide41.xml"/><Relationship Id="rId5" Type="http://schemas.openxmlformats.org/officeDocument/2006/relationships/slideLayout" Target="../slideLayouts/slideLayout10.xml"/><Relationship Id="rId4" Type="http://schemas.openxmlformats.org/officeDocument/2006/relationships/tags" Target="../tags/tag12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50.xml.rels><?xml version="1.0" encoding="UTF-8" standalone="yes"?>
<Relationships xmlns="http://schemas.openxmlformats.org/package/2006/relationships"><Relationship Id="rId3" Type="http://schemas.openxmlformats.org/officeDocument/2006/relationships/tags" Target="../tags/tag131.xml"/><Relationship Id="rId7" Type="http://schemas.openxmlformats.org/officeDocument/2006/relationships/image" Target="../media/image7.png"/><Relationship Id="rId2" Type="http://schemas.openxmlformats.org/officeDocument/2006/relationships/tags" Target="../tags/tag130.xml"/><Relationship Id="rId1" Type="http://schemas.openxmlformats.org/officeDocument/2006/relationships/tags" Target="../tags/tag129.xml"/><Relationship Id="rId6" Type="http://schemas.openxmlformats.org/officeDocument/2006/relationships/notesSlide" Target="../notesSlides/notesSlide42.xml"/><Relationship Id="rId5" Type="http://schemas.openxmlformats.org/officeDocument/2006/relationships/slideLayout" Target="../slideLayouts/slideLayout10.xml"/><Relationship Id="rId4" Type="http://schemas.openxmlformats.org/officeDocument/2006/relationships/tags" Target="../tags/tag13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0.xml"/><Relationship Id="rId1" Type="http://schemas.openxmlformats.org/officeDocument/2006/relationships/tags" Target="../tags/tag133.xml"/><Relationship Id="rId4" Type="http://schemas.openxmlformats.org/officeDocument/2006/relationships/image" Target="../media/image5.png"/></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135.xml"/><Relationship Id="rId1" Type="http://schemas.openxmlformats.org/officeDocument/2006/relationships/tags" Target="../tags/tag134.xml"/><Relationship Id="rId5" Type="http://schemas.openxmlformats.org/officeDocument/2006/relationships/image" Target="../media/image8.jpeg"/><Relationship Id="rId4" Type="http://schemas.openxmlformats.org/officeDocument/2006/relationships/notesSlide" Target="../notesSlides/notesSlide44.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0.xml"/><Relationship Id="rId1" Type="http://schemas.openxmlformats.org/officeDocument/2006/relationships/tags" Target="../tags/tag136.xml"/><Relationship Id="rId4" Type="http://schemas.openxmlformats.org/officeDocument/2006/relationships/image" Target="../media/image9.jpe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0.xml"/><Relationship Id="rId1" Type="http://schemas.openxmlformats.org/officeDocument/2006/relationships/tags" Target="../tags/tag137.xml"/><Relationship Id="rId4" Type="http://schemas.openxmlformats.org/officeDocument/2006/relationships/image" Target="../media/image5.png"/></Relationships>
</file>

<file path=ppt/slides/_rels/slide56.xml.rels><?xml version="1.0" encoding="UTF-8" standalone="yes"?>
<Relationships xmlns="http://schemas.openxmlformats.org/package/2006/relationships"><Relationship Id="rId8" Type="http://schemas.openxmlformats.org/officeDocument/2006/relationships/notesSlide" Target="../notesSlides/notesSlide48.xml"/><Relationship Id="rId3" Type="http://schemas.openxmlformats.org/officeDocument/2006/relationships/tags" Target="../tags/tag140.xml"/><Relationship Id="rId7" Type="http://schemas.openxmlformats.org/officeDocument/2006/relationships/slideLayout" Target="../slideLayouts/slideLayout10.xml"/><Relationship Id="rId2" Type="http://schemas.openxmlformats.org/officeDocument/2006/relationships/tags" Target="../tags/tag139.xml"/><Relationship Id="rId1" Type="http://schemas.openxmlformats.org/officeDocument/2006/relationships/tags" Target="../tags/tag138.xml"/><Relationship Id="rId6" Type="http://schemas.openxmlformats.org/officeDocument/2006/relationships/tags" Target="../tags/tag143.xml"/><Relationship Id="rId5" Type="http://schemas.openxmlformats.org/officeDocument/2006/relationships/tags" Target="../tags/tag142.xml"/><Relationship Id="rId4" Type="http://schemas.openxmlformats.org/officeDocument/2006/relationships/tags" Target="../tags/tag141.xml"/><Relationship Id="rId9" Type="http://schemas.openxmlformats.org/officeDocument/2006/relationships/image" Target="../media/image12.png"/></Relationships>
</file>

<file path=ppt/slides/_rels/slide57.xml.rels><?xml version="1.0" encoding="UTF-8" standalone="yes"?>
<Relationships xmlns="http://schemas.openxmlformats.org/package/2006/relationships"><Relationship Id="rId8" Type="http://schemas.openxmlformats.org/officeDocument/2006/relationships/tags" Target="../tags/tag151.xml"/><Relationship Id="rId13" Type="http://schemas.openxmlformats.org/officeDocument/2006/relationships/notesSlide" Target="../notesSlides/notesSlide49.xml"/><Relationship Id="rId3" Type="http://schemas.openxmlformats.org/officeDocument/2006/relationships/tags" Target="../tags/tag146.xml"/><Relationship Id="rId7" Type="http://schemas.openxmlformats.org/officeDocument/2006/relationships/tags" Target="../tags/tag150.xml"/><Relationship Id="rId12" Type="http://schemas.openxmlformats.org/officeDocument/2006/relationships/slideLayout" Target="../slideLayouts/slideLayout10.xml"/><Relationship Id="rId2" Type="http://schemas.openxmlformats.org/officeDocument/2006/relationships/tags" Target="../tags/tag145.xml"/><Relationship Id="rId1" Type="http://schemas.openxmlformats.org/officeDocument/2006/relationships/tags" Target="../tags/tag144.xml"/><Relationship Id="rId6" Type="http://schemas.openxmlformats.org/officeDocument/2006/relationships/tags" Target="../tags/tag149.xml"/><Relationship Id="rId11" Type="http://schemas.openxmlformats.org/officeDocument/2006/relationships/tags" Target="../tags/tag154.xml"/><Relationship Id="rId5" Type="http://schemas.openxmlformats.org/officeDocument/2006/relationships/tags" Target="../tags/tag148.xml"/><Relationship Id="rId10" Type="http://schemas.openxmlformats.org/officeDocument/2006/relationships/tags" Target="../tags/tag153.xml"/><Relationship Id="rId4" Type="http://schemas.openxmlformats.org/officeDocument/2006/relationships/tags" Target="../tags/tag147.xml"/><Relationship Id="rId9" Type="http://schemas.openxmlformats.org/officeDocument/2006/relationships/tags" Target="../tags/tag152.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0.xml"/><Relationship Id="rId1" Type="http://schemas.openxmlformats.org/officeDocument/2006/relationships/tags" Target="../tags/tag155.xml"/><Relationship Id="rId4" Type="http://schemas.openxmlformats.org/officeDocument/2006/relationships/image" Target="../media/image5.png"/></Relationships>
</file>

<file path=ppt/slides/_rels/slide59.xml.rels><?xml version="1.0" encoding="UTF-8" standalone="yes"?>
<Relationships xmlns="http://schemas.openxmlformats.org/package/2006/relationships"><Relationship Id="rId8" Type="http://schemas.openxmlformats.org/officeDocument/2006/relationships/tags" Target="../tags/tag163.xml"/><Relationship Id="rId13" Type="http://schemas.openxmlformats.org/officeDocument/2006/relationships/notesSlide" Target="../notesSlides/notesSlide51.xml"/><Relationship Id="rId3" Type="http://schemas.openxmlformats.org/officeDocument/2006/relationships/tags" Target="../tags/tag158.xml"/><Relationship Id="rId7" Type="http://schemas.openxmlformats.org/officeDocument/2006/relationships/tags" Target="../tags/tag162.xml"/><Relationship Id="rId12" Type="http://schemas.openxmlformats.org/officeDocument/2006/relationships/slideLayout" Target="../slideLayouts/slideLayout10.xml"/><Relationship Id="rId2" Type="http://schemas.openxmlformats.org/officeDocument/2006/relationships/tags" Target="../tags/tag157.xml"/><Relationship Id="rId1" Type="http://schemas.openxmlformats.org/officeDocument/2006/relationships/tags" Target="../tags/tag156.xml"/><Relationship Id="rId6" Type="http://schemas.openxmlformats.org/officeDocument/2006/relationships/tags" Target="../tags/tag161.xml"/><Relationship Id="rId11" Type="http://schemas.openxmlformats.org/officeDocument/2006/relationships/tags" Target="../tags/tag166.xml"/><Relationship Id="rId5" Type="http://schemas.openxmlformats.org/officeDocument/2006/relationships/tags" Target="../tags/tag160.xml"/><Relationship Id="rId10" Type="http://schemas.openxmlformats.org/officeDocument/2006/relationships/tags" Target="../tags/tag165.xml"/><Relationship Id="rId4" Type="http://schemas.openxmlformats.org/officeDocument/2006/relationships/tags" Target="../tags/tag159.xml"/><Relationship Id="rId9" Type="http://schemas.openxmlformats.org/officeDocument/2006/relationships/tags" Target="../tags/tag16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8" Type="http://schemas.openxmlformats.org/officeDocument/2006/relationships/notesSlide" Target="../notesSlides/notesSlide52.xml"/><Relationship Id="rId3" Type="http://schemas.openxmlformats.org/officeDocument/2006/relationships/tags" Target="../tags/tag169.xml"/><Relationship Id="rId7" Type="http://schemas.openxmlformats.org/officeDocument/2006/relationships/slideLayout" Target="../slideLayouts/slideLayout10.xml"/><Relationship Id="rId2" Type="http://schemas.openxmlformats.org/officeDocument/2006/relationships/tags" Target="../tags/tag168.xml"/><Relationship Id="rId1" Type="http://schemas.openxmlformats.org/officeDocument/2006/relationships/tags" Target="../tags/tag167.xml"/><Relationship Id="rId6" Type="http://schemas.openxmlformats.org/officeDocument/2006/relationships/tags" Target="../tags/tag172.xml"/><Relationship Id="rId5" Type="http://schemas.openxmlformats.org/officeDocument/2006/relationships/tags" Target="../tags/tag171.xml"/><Relationship Id="rId4" Type="http://schemas.openxmlformats.org/officeDocument/2006/relationships/tags" Target="../tags/tag170.xml"/></Relationships>
</file>

<file path=ppt/slides/_rels/slide61.xml.rels><?xml version="1.0" encoding="UTF-8" standalone="yes"?>
<Relationships xmlns="http://schemas.openxmlformats.org/package/2006/relationships"><Relationship Id="rId8" Type="http://schemas.openxmlformats.org/officeDocument/2006/relationships/notesSlide" Target="../notesSlides/notesSlide53.xml"/><Relationship Id="rId3" Type="http://schemas.openxmlformats.org/officeDocument/2006/relationships/tags" Target="../tags/tag175.xml"/><Relationship Id="rId7" Type="http://schemas.openxmlformats.org/officeDocument/2006/relationships/slideLayout" Target="../slideLayouts/slideLayout10.xml"/><Relationship Id="rId2" Type="http://schemas.openxmlformats.org/officeDocument/2006/relationships/tags" Target="../tags/tag174.xml"/><Relationship Id="rId1" Type="http://schemas.openxmlformats.org/officeDocument/2006/relationships/tags" Target="../tags/tag173.xml"/><Relationship Id="rId6" Type="http://schemas.openxmlformats.org/officeDocument/2006/relationships/tags" Target="../tags/tag178.xml"/><Relationship Id="rId5" Type="http://schemas.openxmlformats.org/officeDocument/2006/relationships/tags" Target="../tags/tag177.xml"/><Relationship Id="rId4" Type="http://schemas.openxmlformats.org/officeDocument/2006/relationships/tags" Target="../tags/tag176.xml"/><Relationship Id="rId9" Type="http://schemas.openxmlformats.org/officeDocument/2006/relationships/image" Target="../media/image13.png"/></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0.xml"/><Relationship Id="rId1" Type="http://schemas.openxmlformats.org/officeDocument/2006/relationships/tags" Target="../tags/tag179.xml"/><Relationship Id="rId4" Type="http://schemas.openxmlformats.org/officeDocument/2006/relationships/image" Target="../media/image5.png"/></Relationships>
</file>

<file path=ppt/slides/_rels/slide63.xml.rels><?xml version="1.0" encoding="UTF-8" standalone="yes"?>
<Relationships xmlns="http://schemas.openxmlformats.org/package/2006/relationships"><Relationship Id="rId3" Type="http://schemas.openxmlformats.org/officeDocument/2006/relationships/tags" Target="../tags/tag182.xml"/><Relationship Id="rId7" Type="http://schemas.openxmlformats.org/officeDocument/2006/relationships/image" Target="../media/image14.png"/><Relationship Id="rId2" Type="http://schemas.openxmlformats.org/officeDocument/2006/relationships/tags" Target="../tags/tag181.xml"/><Relationship Id="rId1" Type="http://schemas.openxmlformats.org/officeDocument/2006/relationships/tags" Target="../tags/tag180.xml"/><Relationship Id="rId6" Type="http://schemas.openxmlformats.org/officeDocument/2006/relationships/image" Target="../media/image8.jpeg"/><Relationship Id="rId5" Type="http://schemas.openxmlformats.org/officeDocument/2006/relationships/notesSlide" Target="../notesSlides/notesSlide55.xml"/><Relationship Id="rId4" Type="http://schemas.openxmlformats.org/officeDocument/2006/relationships/slideLayout" Target="../slideLayouts/slideLayout10.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0.xml"/><Relationship Id="rId1" Type="http://schemas.openxmlformats.org/officeDocument/2006/relationships/tags" Target="../tags/tag183.xml"/><Relationship Id="rId4" Type="http://schemas.openxmlformats.org/officeDocument/2006/relationships/image" Target="../media/image9.jpe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0.xml"/><Relationship Id="rId1" Type="http://schemas.openxmlformats.org/officeDocument/2006/relationships/tags" Target="../tags/tag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8" Type="http://schemas.openxmlformats.org/officeDocument/2006/relationships/tags" Target="../tags/tag10.xml"/><Relationship Id="rId13" Type="http://schemas.openxmlformats.org/officeDocument/2006/relationships/notesSlide" Target="../notesSlides/notesSlide8.xml"/><Relationship Id="rId3" Type="http://schemas.openxmlformats.org/officeDocument/2006/relationships/tags" Target="../tags/tag5.xml"/><Relationship Id="rId7" Type="http://schemas.openxmlformats.org/officeDocument/2006/relationships/tags" Target="../tags/tag9.xml"/><Relationship Id="rId12" Type="http://schemas.openxmlformats.org/officeDocument/2006/relationships/slideLayout" Target="../slideLayouts/slideLayout10.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tags" Target="../tags/tag8.xml"/><Relationship Id="rId11" Type="http://schemas.openxmlformats.org/officeDocument/2006/relationships/tags" Target="../tags/tag13.xml"/><Relationship Id="rId5" Type="http://schemas.openxmlformats.org/officeDocument/2006/relationships/tags" Target="../tags/tag7.xml"/><Relationship Id="rId10" Type="http://schemas.openxmlformats.org/officeDocument/2006/relationships/tags" Target="../tags/tag12.xml"/><Relationship Id="rId4" Type="http://schemas.openxmlformats.org/officeDocument/2006/relationships/tags" Target="../tags/tag6.xml"/><Relationship Id="rId9" Type="http://schemas.openxmlformats.org/officeDocument/2006/relationships/tags" Target="../tags/tag1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0.xml"/><Relationship Id="rId1" Type="http://schemas.openxmlformats.org/officeDocument/2006/relationships/tags" Target="../tags/tag14.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18"/>
          <p:cNvSpPr txBox="1"/>
          <p:nvPr/>
        </p:nvSpPr>
        <p:spPr>
          <a:xfrm>
            <a:off x="1831975" y="2534285"/>
            <a:ext cx="8696960" cy="922020"/>
          </a:xfrm>
          <a:prstGeom prst="rect">
            <a:avLst/>
          </a:prstGeom>
          <a:noFill/>
        </p:spPr>
        <p:txBody>
          <a:bodyPr wrap="square" rtlCol="0">
            <a:spAutoFit/>
          </a:bodyPr>
          <a:lstStyle/>
          <a:p>
            <a:pPr algn="ctr"/>
            <a:r>
              <a:rPr lang="zh-CN" altLang="en-US" sz="54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第</a:t>
            </a:r>
            <a:r>
              <a:rPr lang="en-US" altLang="zh-CN" sz="54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4</a:t>
            </a:r>
            <a:r>
              <a:rPr lang="zh-CN" altLang="en-US" sz="54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章 列表与元组</a:t>
            </a:r>
          </a:p>
        </p:txBody>
      </p:sp>
      <p:sp>
        <p:nvSpPr>
          <p:cNvPr id="68" name="Rectangle 4"/>
          <p:cNvSpPr txBox="1">
            <a:spLocks noChangeArrowheads="1"/>
          </p:cNvSpPr>
          <p:nvPr/>
        </p:nvSpPr>
        <p:spPr>
          <a:xfrm>
            <a:off x="3192145" y="3861435"/>
            <a:ext cx="5805170" cy="430530"/>
          </a:xfrm>
          <a:prstGeom prst="rect">
            <a:avLst/>
          </a:prstGeom>
        </p:spPr>
        <p:txBody>
          <a:bodyPr vert="horz" lIns="121917" tIns="60958" rIns="121917" bIns="60958"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sz="2400" dirty="0">
                <a:solidFill>
                  <a:srgbClr val="595959"/>
                </a:solidFill>
                <a:latin typeface="微软雅黑" panose="020B0503020204020204" pitchFamily="34" charset="-122"/>
                <a:ea typeface="微软雅黑" panose="020B0503020204020204" pitchFamily="34" charset="-122"/>
                <a:cs typeface="+mn-ea"/>
                <a:sym typeface="+mn-lt"/>
              </a:rPr>
              <a:t>《</a:t>
            </a:r>
            <a:r>
              <a:rPr sz="2400" dirty="0">
                <a:solidFill>
                  <a:srgbClr val="595959"/>
                </a:solidFill>
                <a:latin typeface="微软雅黑" panose="020B0503020204020204" pitchFamily="34" charset="-122"/>
                <a:ea typeface="微软雅黑" panose="020B0503020204020204" pitchFamily="34" charset="-122"/>
                <a:cs typeface="+mn-ea"/>
                <a:sym typeface="+mn-lt"/>
              </a:rPr>
              <a:t>Python程序开发案例教程（第2版）</a:t>
            </a:r>
            <a:r>
              <a:rPr lang="zh-CN" altLang="en-US" sz="2400" dirty="0">
                <a:solidFill>
                  <a:srgbClr val="595959"/>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595959"/>
                </a:solidFill>
                <a:latin typeface="微软雅黑" panose="020B0503020204020204" pitchFamily="34" charset="-122"/>
                <a:ea typeface="微软雅黑" panose="020B0503020204020204" pitchFamily="34" charset="-122"/>
                <a:cs typeface="+mn-ea"/>
                <a:sym typeface="+mn-lt"/>
              </a:rPr>
              <a:t>》</a:t>
            </a:r>
            <a:endParaRPr lang="zh-CN" altLang="en-US" sz="2400"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文本框 1"/>
          <p:cNvSpPr txBox="1"/>
          <p:nvPr/>
        </p:nvSpPr>
        <p:spPr>
          <a:xfrm>
            <a:off x="7302500" y="1569085"/>
            <a:ext cx="4063365" cy="275590"/>
          </a:xfrm>
          <a:prstGeom prst="rect">
            <a:avLst/>
          </a:prstGeom>
          <a:noFill/>
        </p:spPr>
        <p:txBody>
          <a:bodyPr wrap="square" rtlCol="0">
            <a:spAutoFit/>
          </a:bodyPr>
          <a:lstStyle/>
          <a:p>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1019175" y="857056"/>
            <a:ext cx="3533775" cy="466725"/>
            <a:chOff x="1019175" y="847725"/>
            <a:chExt cx="3533775" cy="466725"/>
          </a:xfrm>
        </p:grpSpPr>
        <p:sp>
          <p:nvSpPr>
            <p:cNvPr id="11" name="同侧圆角矩形 3"/>
            <p:cNvSpPr/>
            <p:nvPr>
              <p:custDataLst>
                <p:tags r:id="rId6"/>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custDataLst>
                <p:tags r:id="rId7"/>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使用索引访问列表元素</a:t>
              </a:r>
            </a:p>
          </p:txBody>
        </p:sp>
      </p:grpSp>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4.1.2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访问列表元素</a:t>
            </a:r>
          </a:p>
        </p:txBody>
      </p:sp>
      <p:sp>
        <p:nvSpPr>
          <p:cNvPr id="3" name="矩形 2"/>
          <p:cNvSpPr/>
          <p:nvPr>
            <p:custDataLst>
              <p:tags r:id="rId2"/>
            </p:custDataLst>
          </p:nvPr>
        </p:nvSpPr>
        <p:spPr>
          <a:xfrm>
            <a:off x="1414686" y="1781233"/>
            <a:ext cx="9289032" cy="1338828"/>
          </a:xfrm>
          <a:prstGeom prst="rect">
            <a:avLst/>
          </a:prstGeom>
        </p:spPr>
        <p:txBody>
          <a:bodyPr wrap="square">
            <a:spAutoFit/>
          </a:bodyPr>
          <a:lstStyle/>
          <a:p>
            <a:pPr>
              <a:lnSpc>
                <a:spcPct val="150000"/>
              </a:lnSpc>
            </a:pPr>
            <a:r>
              <a:rPr lang="zh-CN" altLang="zh-CN" sz="1800" b="1" dirty="0">
                <a:solidFill>
                  <a:srgbClr val="595959"/>
                </a:solidFill>
                <a:latin typeface="微软雅黑" panose="020B0503020204020204" pitchFamily="34" charset="-122"/>
                <a:ea typeface="微软雅黑" panose="020B0503020204020204" pitchFamily="34" charset="-122"/>
                <a:cs typeface="+mn-ea"/>
              </a:rPr>
              <a:t>（</a:t>
            </a:r>
            <a:r>
              <a:rPr lang="en-US" altLang="zh-CN" sz="1800" b="1" dirty="0">
                <a:solidFill>
                  <a:srgbClr val="595959"/>
                </a:solidFill>
                <a:latin typeface="微软雅黑" panose="020B0503020204020204" pitchFamily="34" charset="-122"/>
                <a:ea typeface="微软雅黑" panose="020B0503020204020204" pitchFamily="34" charset="-122"/>
                <a:cs typeface="+mn-ea"/>
              </a:rPr>
              <a:t>1</a:t>
            </a:r>
            <a:r>
              <a:rPr lang="zh-CN" altLang="zh-CN" sz="1800" b="1" dirty="0">
                <a:solidFill>
                  <a:srgbClr val="595959"/>
                </a:solidFill>
                <a:latin typeface="微软雅黑" panose="020B0503020204020204" pitchFamily="34" charset="-122"/>
                <a:ea typeface="微软雅黑" panose="020B0503020204020204" pitchFamily="34" charset="-122"/>
                <a:cs typeface="+mn-ea"/>
              </a:rPr>
              <a:t>）通过索引访问列表中的元素</a:t>
            </a:r>
          </a:p>
          <a:p>
            <a:pPr>
              <a:lnSpc>
                <a:spcPct val="150000"/>
              </a:lnSpc>
            </a:pPr>
            <a:r>
              <a:rPr lang="x-none" altLang="zh-CN" sz="1800" dirty="0">
                <a:solidFill>
                  <a:srgbClr val="595959"/>
                </a:solidFill>
                <a:latin typeface="微软雅黑" panose="020B0503020204020204" pitchFamily="34" charset="-122"/>
                <a:ea typeface="微软雅黑" panose="020B0503020204020204" pitchFamily="34" charset="-122"/>
                <a:cs typeface="+mn-ea"/>
              </a:rPr>
              <a:t>Python</a:t>
            </a:r>
            <a:r>
              <a:rPr lang="zh-CN" altLang="zh-CN" sz="1800" dirty="0">
                <a:solidFill>
                  <a:srgbClr val="595959"/>
                </a:solidFill>
                <a:latin typeface="微软雅黑" panose="020B0503020204020204" pitchFamily="34" charset="-122"/>
                <a:ea typeface="微软雅黑" panose="020B0503020204020204" pitchFamily="34" charset="-122"/>
                <a:cs typeface="+mn-ea"/>
              </a:rPr>
              <a:t>中的列表支持双向索引，即</a:t>
            </a:r>
            <a:r>
              <a:rPr lang="zh-CN" altLang="zh-CN" sz="1800" dirty="0">
                <a:solidFill>
                  <a:srgbClr val="1369B2"/>
                </a:solidFill>
                <a:latin typeface="微软雅黑" panose="020B0503020204020204" pitchFamily="34" charset="-122"/>
                <a:ea typeface="微软雅黑" panose="020B0503020204020204" pitchFamily="34" charset="-122"/>
                <a:cs typeface="+mn-ea"/>
              </a:rPr>
              <a:t>正向索引</a:t>
            </a:r>
            <a:r>
              <a:rPr lang="zh-CN" altLang="zh-CN" sz="1800" dirty="0">
                <a:solidFill>
                  <a:srgbClr val="595959"/>
                </a:solidFill>
                <a:latin typeface="微软雅黑" panose="020B0503020204020204" pitchFamily="34" charset="-122"/>
                <a:ea typeface="微软雅黑" panose="020B0503020204020204" pitchFamily="34" charset="-122"/>
                <a:cs typeface="+mn-ea"/>
              </a:rPr>
              <a:t>和</a:t>
            </a:r>
            <a:r>
              <a:rPr lang="zh-CN" altLang="zh-CN" sz="1800" dirty="0">
                <a:solidFill>
                  <a:srgbClr val="1369B2"/>
                </a:solidFill>
                <a:latin typeface="微软雅黑" panose="020B0503020204020204" pitchFamily="34" charset="-122"/>
                <a:ea typeface="微软雅黑" panose="020B0503020204020204" pitchFamily="34" charset="-122"/>
                <a:cs typeface="+mn-ea"/>
              </a:rPr>
              <a:t>反向索引</a:t>
            </a:r>
            <a:r>
              <a:rPr lang="zh-CN" altLang="zh-CN" sz="1800" dirty="0">
                <a:solidFill>
                  <a:srgbClr val="595959"/>
                </a:solidFill>
                <a:latin typeface="微软雅黑" panose="020B0503020204020204" pitchFamily="34" charset="-122"/>
                <a:ea typeface="微软雅黑" panose="020B0503020204020204" pitchFamily="34" charset="-122"/>
                <a:cs typeface="+mn-ea"/>
              </a:rPr>
              <a:t>，其中正向索引从</a:t>
            </a:r>
            <a:r>
              <a:rPr lang="x-none" altLang="zh-CN" sz="1800" dirty="0">
                <a:solidFill>
                  <a:srgbClr val="595959"/>
                </a:solidFill>
                <a:latin typeface="微软雅黑" panose="020B0503020204020204" pitchFamily="34" charset="-122"/>
                <a:ea typeface="微软雅黑" panose="020B0503020204020204" pitchFamily="34" charset="-122"/>
                <a:cs typeface="+mn-ea"/>
              </a:rPr>
              <a:t>0</a:t>
            </a:r>
            <a:r>
              <a:rPr lang="zh-CN" altLang="zh-CN" sz="1800" dirty="0">
                <a:solidFill>
                  <a:srgbClr val="595959"/>
                </a:solidFill>
                <a:latin typeface="微软雅黑" panose="020B0503020204020204" pitchFamily="34" charset="-122"/>
                <a:ea typeface="微软雅黑" panose="020B0503020204020204" pitchFamily="34" charset="-122"/>
                <a:cs typeface="+mn-ea"/>
              </a:rPr>
              <a:t>开始，反向索引从</a:t>
            </a:r>
            <a:r>
              <a:rPr lang="x-none" altLang="zh-CN" sz="1800" dirty="0">
                <a:solidFill>
                  <a:srgbClr val="595959"/>
                </a:solidFill>
                <a:latin typeface="微软雅黑" panose="020B0503020204020204" pitchFamily="34" charset="-122"/>
                <a:ea typeface="微软雅黑" panose="020B0503020204020204" pitchFamily="34" charset="-122"/>
                <a:cs typeface="+mn-ea"/>
              </a:rPr>
              <a:t>-1</a:t>
            </a:r>
            <a:r>
              <a:rPr lang="zh-CN" altLang="zh-CN" sz="1800" dirty="0">
                <a:solidFill>
                  <a:srgbClr val="595959"/>
                </a:solidFill>
                <a:latin typeface="微软雅黑" panose="020B0503020204020204" pitchFamily="34" charset="-122"/>
                <a:ea typeface="微软雅黑" panose="020B0503020204020204" pitchFamily="34" charset="-122"/>
                <a:cs typeface="+mn-ea"/>
              </a:rPr>
              <a:t>开始。</a:t>
            </a:r>
            <a:endParaRPr lang="zh-CN" altLang="en-US" sz="1800" dirty="0">
              <a:solidFill>
                <a:srgbClr val="595959"/>
              </a:solidFill>
              <a:latin typeface="微软雅黑" panose="020B0503020204020204" pitchFamily="34" charset="-122"/>
              <a:ea typeface="微软雅黑" panose="020B0503020204020204" pitchFamily="34" charset="-122"/>
              <a:cs typeface="+mn-ea"/>
            </a:endParaRPr>
          </a:p>
        </p:txBody>
      </p:sp>
      <p:grpSp>
        <p:nvGrpSpPr>
          <p:cNvPr id="26" name="组合 25"/>
          <p:cNvGrpSpPr/>
          <p:nvPr/>
        </p:nvGrpSpPr>
        <p:grpSpPr bwMode="auto">
          <a:xfrm>
            <a:off x="6455246" y="3304397"/>
            <a:ext cx="4521200" cy="2501661"/>
            <a:chOff x="4605252" y="4298470"/>
            <a:chExt cx="4521295" cy="2502498"/>
          </a:xfrm>
        </p:grpSpPr>
        <p:sp>
          <p:nvSpPr>
            <p:cNvPr id="27" name="圆角矩形标注 26"/>
            <p:cNvSpPr/>
            <p:nvPr>
              <p:custDataLst>
                <p:tags r:id="rId4"/>
              </p:custDataLst>
            </p:nvPr>
          </p:nvSpPr>
          <p:spPr bwMode="auto">
            <a:xfrm rot="5400000" flipH="1">
              <a:off x="5614650" y="3289071"/>
              <a:ext cx="2502498" cy="4521295"/>
            </a:xfrm>
            <a:prstGeom prst="wedgeRoundRectCallout">
              <a:avLst>
                <a:gd name="adj1" fmla="val 7864"/>
                <a:gd name="adj2" fmla="val 59406"/>
                <a:gd name="adj3" fmla="val 16667"/>
              </a:avLst>
            </a:prstGeom>
            <a:solidFill>
              <a:schemeClr val="bg1"/>
            </a:solidFill>
            <a:ln w="19050" cap="flat" cmpd="sng" algn="ctr">
              <a:solidFill>
                <a:schemeClr val="bg1">
                  <a:lumMod val="85000"/>
                </a:schemeClr>
              </a:solidFill>
              <a:prstDash val="solid"/>
              <a:round/>
              <a:headEnd type="none" w="med" len="med"/>
              <a:tailEnd type="none" w="med" len="med"/>
            </a:ln>
            <a:effectLst/>
          </p:spPr>
          <p:txBody>
            <a:bodyPr/>
            <a:lstStyle/>
            <a:p>
              <a:pPr eaLnBrk="1" hangingPunct="1">
                <a:buFont typeface="Arial" panose="020B0604020202020204" pitchFamily="34" charset="0"/>
                <a:buNone/>
                <a:defRPr/>
              </a:pPr>
              <a:endParaRPr lang="zh-CN" altLang="en-US"/>
            </a:p>
          </p:txBody>
        </p:sp>
        <p:sp>
          <p:nvSpPr>
            <p:cNvPr id="28" name="矩形 1"/>
            <p:cNvSpPr>
              <a:spLocks noChangeArrowheads="1"/>
            </p:cNvSpPr>
            <p:nvPr>
              <p:custDataLst>
                <p:tags r:id="rId5"/>
              </p:custDataLst>
            </p:nvPr>
          </p:nvSpPr>
          <p:spPr bwMode="auto">
            <a:xfrm>
              <a:off x="5058647" y="4495941"/>
              <a:ext cx="3736970" cy="20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85750" indent="-285750">
                <a:lnSpc>
                  <a:spcPct val="135000"/>
                </a:lnSpc>
                <a:buFont typeface="Wingdings" panose="05000000000000000000" pitchFamily="2" charset="2"/>
                <a:buChar char="l"/>
              </a:pPr>
              <a:r>
                <a:rPr lang="zh-CN"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正向索引从左向右依次递增，第一个元素的索引为</a:t>
              </a:r>
              <a:r>
                <a:rPr lang="x-none"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0</a:t>
              </a:r>
              <a:r>
                <a:rPr lang="zh-CN"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，第二个元素的索引为</a:t>
              </a:r>
              <a:r>
                <a:rPr lang="x-none"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，以此类推</a:t>
              </a:r>
              <a:r>
                <a:rPr lang="zh-CN" altLang="en-US"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nSpc>
                  <a:spcPct val="135000"/>
                </a:lnSpc>
                <a:buFont typeface="Wingdings" panose="05000000000000000000" pitchFamily="2" charset="2"/>
                <a:buChar char="l"/>
              </a:pPr>
              <a:r>
                <a:rPr lang="zh-CN"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反向索引从右向左依次递减，从右数第一个元素的索引为</a:t>
              </a:r>
              <a:r>
                <a:rPr lang="x-none"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，第二个元素的索引为</a:t>
              </a:r>
              <a:r>
                <a:rPr lang="x-none"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，以此类推。</a:t>
              </a:r>
            </a:p>
          </p:txBody>
        </p:sp>
      </p:grpSp>
      <p:pic>
        <p:nvPicPr>
          <p:cNvPr id="5" name="图片 4"/>
          <p:cNvPicPr>
            <a:picLocks noChangeAspect="1"/>
          </p:cNvPicPr>
          <p:nvPr>
            <p:custDataLst>
              <p:tags r:id="rId3"/>
            </p:custDataLst>
          </p:nvPr>
        </p:nvPicPr>
        <p:blipFill>
          <a:blip r:embed="rId10"/>
          <a:stretch>
            <a:fillRect/>
          </a:stretch>
        </p:blipFill>
        <p:spPr>
          <a:xfrm>
            <a:off x="1561465" y="3576955"/>
            <a:ext cx="4219575" cy="192405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1019175" y="857056"/>
            <a:ext cx="3533775" cy="466725"/>
            <a:chOff x="1019175" y="847725"/>
            <a:chExt cx="3533775" cy="466725"/>
          </a:xfrm>
        </p:grpSpPr>
        <p:sp>
          <p:nvSpPr>
            <p:cNvPr id="11" name="同侧圆角矩形 3"/>
            <p:cNvSpPr/>
            <p:nvPr>
              <p:custDataLst>
                <p:tags r:id="rId8"/>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custDataLst>
                <p:tags r:id="rId9"/>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使用索引访问列表元素</a:t>
              </a:r>
            </a:p>
          </p:txBody>
        </p:sp>
      </p:grpSp>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4.1.2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访问列表元素</a:t>
            </a:r>
          </a:p>
        </p:txBody>
      </p:sp>
      <p:sp>
        <p:nvSpPr>
          <p:cNvPr id="5" name="矩形 4"/>
          <p:cNvSpPr/>
          <p:nvPr>
            <p:custDataLst>
              <p:tags r:id="rId2"/>
            </p:custDataLst>
          </p:nvPr>
        </p:nvSpPr>
        <p:spPr>
          <a:xfrm>
            <a:off x="1414686" y="1781233"/>
            <a:ext cx="9289032" cy="923330"/>
          </a:xfrm>
          <a:prstGeom prst="rect">
            <a:avLst/>
          </a:prstGeom>
        </p:spPr>
        <p:txBody>
          <a:bodyPr wrap="square">
            <a:spAutoFit/>
          </a:bodyPr>
          <a:lstStyle/>
          <a:p>
            <a:pPr>
              <a:lnSpc>
                <a:spcPct val="150000"/>
              </a:lnSpc>
            </a:pPr>
            <a:r>
              <a:rPr lang="zh-CN" altLang="zh-CN" sz="1800" b="1" dirty="0">
                <a:solidFill>
                  <a:srgbClr val="595959"/>
                </a:solidFill>
                <a:latin typeface="微软雅黑" panose="020B0503020204020204" pitchFamily="34" charset="-122"/>
                <a:ea typeface="微软雅黑" panose="020B0503020204020204" pitchFamily="34" charset="-122"/>
                <a:cs typeface="+mn-ea"/>
              </a:rPr>
              <a:t>（</a:t>
            </a:r>
            <a:r>
              <a:rPr lang="en-US" altLang="zh-CN" sz="1800" b="1" dirty="0">
                <a:solidFill>
                  <a:srgbClr val="595959"/>
                </a:solidFill>
                <a:latin typeface="微软雅黑" panose="020B0503020204020204" pitchFamily="34" charset="-122"/>
                <a:ea typeface="微软雅黑" panose="020B0503020204020204" pitchFamily="34" charset="-122"/>
                <a:cs typeface="+mn-ea"/>
              </a:rPr>
              <a:t>2</a:t>
            </a:r>
            <a:r>
              <a:rPr lang="zh-CN" altLang="zh-CN" sz="1800" b="1" dirty="0">
                <a:solidFill>
                  <a:srgbClr val="595959"/>
                </a:solidFill>
                <a:latin typeface="微软雅黑" panose="020B0503020204020204" pitchFamily="34" charset="-122"/>
                <a:ea typeface="微软雅黑" panose="020B0503020204020204" pitchFamily="34" charset="-122"/>
                <a:cs typeface="+mn-ea"/>
              </a:rPr>
              <a:t>）通过切片访问列表中的元素</a:t>
            </a:r>
          </a:p>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使用切片可以截取列表中的部分元素，得到一个新列表。</a:t>
            </a:r>
            <a:endParaRPr lang="zh-CN" altLang="en-US" sz="1800" dirty="0">
              <a:solidFill>
                <a:srgbClr val="595959"/>
              </a:solidFill>
              <a:latin typeface="微软雅黑" panose="020B0503020204020204" pitchFamily="34" charset="-122"/>
              <a:ea typeface="微软雅黑" panose="020B0503020204020204" pitchFamily="34" charset="-122"/>
              <a:cs typeface="+mn-ea"/>
            </a:endParaRPr>
          </a:p>
        </p:txBody>
      </p:sp>
      <p:grpSp>
        <p:nvGrpSpPr>
          <p:cNvPr id="25" name="组合 24"/>
          <p:cNvGrpSpPr/>
          <p:nvPr/>
        </p:nvGrpSpPr>
        <p:grpSpPr>
          <a:xfrm>
            <a:off x="1558702" y="2758007"/>
            <a:ext cx="9145016" cy="808013"/>
            <a:chOff x="1143691" y="2082765"/>
            <a:chExt cx="9145016" cy="808013"/>
          </a:xfrm>
        </p:grpSpPr>
        <p:sp>
          <p:nvSpPr>
            <p:cNvPr id="6" name="矩形 5"/>
            <p:cNvSpPr/>
            <p:nvPr>
              <p:custDataLst>
                <p:tags r:id="rId4"/>
              </p:custDataLst>
            </p:nvPr>
          </p:nvSpPr>
          <p:spPr bwMode="auto">
            <a:xfrm>
              <a:off x="2062758" y="2082766"/>
              <a:ext cx="8225949" cy="808012"/>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pPr>
              <a:r>
                <a:rPr lang="zh-CN"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列表</a:t>
              </a: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a:t>
              </a:r>
              <a:r>
                <a:rPr lang="zh-CN" altLang="en-US"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起始索引</a:t>
              </a: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a:t>
              </a:r>
              <a:r>
                <a:rPr lang="zh-CN" altLang="en-US"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结束索引</a:t>
              </a: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a:t>
              </a:r>
              <a:r>
                <a:rPr lang="zh-CN" altLang="en-US"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步长</a:t>
              </a: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a:t>
              </a:r>
              <a:endParaRPr lang="zh-CN"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endParaRPr>
            </a:p>
          </p:txBody>
        </p:sp>
        <p:sp>
          <p:nvSpPr>
            <p:cNvPr id="7" name="剪去单角的矩形 6"/>
            <p:cNvSpPr/>
            <p:nvPr>
              <p:custDataLst>
                <p:tags r:id="rId5"/>
              </p:custDataLst>
            </p:nvPr>
          </p:nvSpPr>
          <p:spPr>
            <a:xfrm flipH="1">
              <a:off x="1143691" y="2082765"/>
              <a:ext cx="808346" cy="808013"/>
            </a:xfrm>
            <a:prstGeom prst="snip1Rect">
              <a:avLst>
                <a:gd name="adj" fmla="val 0"/>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custDataLst>
                <p:tags r:id="rId6"/>
              </p:custDataLst>
            </p:nvPr>
          </p:nvSpPr>
          <p:spPr>
            <a:xfrm>
              <a:off x="1199050" y="2127535"/>
              <a:ext cx="697627" cy="707886"/>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语法</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r>
                <a:rPr lang="zh-CN" altLang="en-US" sz="2000" b="1" dirty="0">
                  <a:solidFill>
                    <a:schemeClr val="bg1"/>
                  </a:solidFill>
                  <a:latin typeface="微软雅黑" panose="020B0503020204020204" pitchFamily="34" charset="-122"/>
                  <a:ea typeface="微软雅黑" panose="020B0503020204020204" pitchFamily="34" charset="-122"/>
                </a:rPr>
                <a:t>格式</a:t>
              </a:r>
            </a:p>
          </p:txBody>
        </p:sp>
        <p:sp>
          <p:nvSpPr>
            <p:cNvPr id="29" name="Freeform 16"/>
            <p:cNvSpPr/>
            <p:nvPr>
              <p:custDataLst>
                <p:tags r:id="rId7"/>
              </p:custDataLst>
            </p:nvPr>
          </p:nvSpPr>
          <p:spPr bwMode="auto">
            <a:xfrm>
              <a:off x="1952036" y="2105349"/>
              <a:ext cx="110722" cy="785429"/>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cs typeface="+mn-ea"/>
                <a:sym typeface="+mn-lt"/>
              </a:endParaRPr>
            </a:p>
          </p:txBody>
        </p:sp>
      </p:grpSp>
      <p:sp>
        <p:nvSpPr>
          <p:cNvPr id="30" name="TextBox 35"/>
          <p:cNvSpPr txBox="1">
            <a:spLocks noChangeArrowheads="1"/>
          </p:cNvSpPr>
          <p:nvPr>
            <p:custDataLst>
              <p:tags r:id="rId3"/>
            </p:custDataLst>
          </p:nvPr>
        </p:nvSpPr>
        <p:spPr bwMode="auto">
          <a:xfrm>
            <a:off x="1614061" y="3613576"/>
            <a:ext cx="9089657" cy="2613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285750" indent="-285750" algn="just">
              <a:lnSpc>
                <a:spcPct val="150000"/>
              </a:lnSpc>
              <a:buFont typeface="Wingdings" panose="05000000000000000000" pitchFamily="2" charset="2"/>
              <a:buChar char="Ø"/>
            </a:pPr>
            <a:r>
              <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起始索引：表示截取列表的</a:t>
            </a:r>
            <a:r>
              <a:rPr lang="zh-CN" altLang="en-US" sz="18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起始位置</a:t>
            </a:r>
            <a:r>
              <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（包含起始索引），取值可以是正向索引或反向索引。</a:t>
            </a:r>
            <a:endPar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gn="just">
              <a:lnSpc>
                <a:spcPct val="150000"/>
              </a:lnSpc>
              <a:buFont typeface="Wingdings" panose="05000000000000000000" pitchFamily="2" charset="2"/>
              <a:buChar char="Ø"/>
            </a:pPr>
            <a:r>
              <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结束索引：表示截取列表的</a:t>
            </a:r>
            <a:r>
              <a:rPr lang="zh-CN" altLang="en-US" sz="18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结束位置</a:t>
            </a:r>
            <a:r>
              <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（不包含结束索引），取值可以为正向索引或反向索引。</a:t>
            </a:r>
            <a:endPar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gn="just">
              <a:lnSpc>
                <a:spcPct val="150000"/>
              </a:lnSpc>
              <a:buFont typeface="Wingdings" panose="05000000000000000000" pitchFamily="2" charset="2"/>
              <a:buChar char="Ø"/>
            </a:pPr>
            <a:r>
              <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步长：表示每隔指定步数截取元素， </a:t>
            </a:r>
            <a:r>
              <a:rPr lang="zh-CN" altLang="en-US" sz="18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取值正负数均可</a:t>
            </a:r>
            <a:r>
              <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，默认值为 </a:t>
            </a: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若步长为正数，则会按照从左到右的顺序取值；若步长为负数，则会按照从右到左的顺序取值。</a:t>
            </a:r>
            <a:endPar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5"/>
          <a:stretch>
            <a:fillRect/>
          </a:stretch>
        </p:blipFill>
        <p:spPr>
          <a:xfrm>
            <a:off x="1011196" y="1629594"/>
            <a:ext cx="3715858" cy="4006159"/>
          </a:xfrm>
          <a:prstGeom prst="rect">
            <a:avLst/>
          </a:prstGeom>
        </p:spPr>
      </p:pic>
      <p:sp>
        <p:nvSpPr>
          <p:cNvPr id="3"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4.1.2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访问列表元素</a:t>
            </a:r>
          </a:p>
        </p:txBody>
      </p:sp>
      <p:sp>
        <p:nvSpPr>
          <p:cNvPr id="16" name="矩形 15"/>
          <p:cNvSpPr/>
          <p:nvPr>
            <p:custDataLst>
              <p:tags r:id="rId2"/>
            </p:custDataLst>
          </p:nvPr>
        </p:nvSpPr>
        <p:spPr bwMode="auto">
          <a:xfrm>
            <a:off x="5807075" y="1528445"/>
            <a:ext cx="5616575" cy="4855845"/>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li_one = ["自", "古", "风", "云", "多", "变", "幻",</a:t>
            </a:r>
          </a:p>
          <a:p>
            <a:pPr>
              <a:lnSpc>
                <a:spcPct val="150000"/>
              </a:lnSpc>
            </a:pP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"不", "以", "成", "败", "论", "英", "雄"]</a:t>
            </a:r>
          </a:p>
          <a:p>
            <a:pPr>
              <a:lnSpc>
                <a:spcPct val="150000"/>
              </a:lnSpc>
            </a:pP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获取列表中索引为2至索引为10之前的元素</a:t>
            </a:r>
          </a:p>
          <a:p>
            <a:pPr>
              <a:lnSpc>
                <a:spcPct val="150000"/>
              </a:lnSpc>
            </a:pP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print(li_one[2:10])</a:t>
            </a:r>
          </a:p>
          <a:p>
            <a:pPr>
              <a:lnSpc>
                <a:spcPct val="150000"/>
              </a:lnSpc>
            </a:pP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获取列表中索引为0至索引为10之前的元素</a:t>
            </a:r>
          </a:p>
          <a:p>
            <a:pPr>
              <a:lnSpc>
                <a:spcPct val="150000"/>
              </a:lnSpc>
            </a:pP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print(li_one[:10])</a:t>
            </a:r>
          </a:p>
          <a:p>
            <a:pPr>
              <a:lnSpc>
                <a:spcPct val="150000"/>
              </a:lnSpc>
            </a:pP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获取列表中索引为2至末尾的元素</a:t>
            </a:r>
          </a:p>
          <a:p>
            <a:pPr>
              <a:lnSpc>
                <a:spcPct val="150000"/>
              </a:lnSpc>
            </a:pP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print(li_one[2:])</a:t>
            </a:r>
          </a:p>
          <a:p>
            <a:pPr>
              <a:lnSpc>
                <a:spcPct val="150000"/>
              </a:lnSpc>
            </a:pP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获取列表中的所有元素</a:t>
            </a:r>
          </a:p>
          <a:p>
            <a:pPr>
              <a:lnSpc>
                <a:spcPct val="150000"/>
              </a:lnSpc>
            </a:pP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print(li_one[:])</a:t>
            </a:r>
          </a:p>
          <a:p>
            <a:pPr>
              <a:lnSpc>
                <a:spcPct val="150000"/>
              </a:lnSpc>
            </a:pP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获取列表中索引为2至索引为10之前，且步长为2的元素</a:t>
            </a:r>
          </a:p>
          <a:p>
            <a:pPr>
              <a:lnSpc>
                <a:spcPct val="150000"/>
              </a:lnSpc>
            </a:pP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print(li_one[2:10:2])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879063" y="3285411"/>
            <a:ext cx="4983480" cy="53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根据任务分析实现实例1：刮刮乐</a:t>
            </a:r>
          </a:p>
        </p:txBody>
      </p:sp>
      <p:grpSp>
        <p:nvGrpSpPr>
          <p:cNvPr id="11" name="组合 10"/>
          <p:cNvGrpSpPr/>
          <p:nvPr/>
        </p:nvGrpSpPr>
        <p:grpSpPr>
          <a:xfrm>
            <a:off x="5437103" y="3560215"/>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4.1.3  </a:t>
            </a:r>
            <a:r>
              <a:rPr 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实例</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：刮刮乐</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35"/>
          <p:cNvSpPr txBox="1">
            <a:spLocks noChangeArrowheads="1"/>
          </p:cNvSpPr>
          <p:nvPr/>
        </p:nvSpPr>
        <p:spPr bwMode="auto">
          <a:xfrm>
            <a:off x="5231110" y="2109115"/>
            <a:ext cx="6048672" cy="3444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刮刮乐的玩法多种多样，彩民只要刮去刮刮乐上的银色油墨后即可查看是否中奖。假设现在有一张刮刮乐，该卡片上面共有8个刮奖区，每个刮奖区对应的兑奖信息依次为"谢谢惠顾"、"一等奖"、"三等奖"、"谢谢惠顾"、"谢谢惠顾"、 "三等奖"、"二等奖"、"谢谢惠顾"，只能刮开其中一个区域。</a:t>
            </a:r>
          </a:p>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本实例要求编写程序，实现根据用户输入的刮奖区序号展示兑奖信息的过程。</a:t>
            </a:r>
          </a:p>
        </p:txBody>
      </p:sp>
      <p:pic>
        <p:nvPicPr>
          <p:cNvPr id="8" name="图片 7"/>
          <p:cNvPicPr>
            <a:picLocks noChangeAspect="1"/>
          </p:cNvPicPr>
          <p:nvPr/>
        </p:nvPicPr>
        <p:blipFill>
          <a:blip r:embed="rId4"/>
          <a:stretch>
            <a:fillRect/>
          </a:stretch>
        </p:blipFill>
        <p:spPr>
          <a:xfrm>
            <a:off x="1011196" y="1629594"/>
            <a:ext cx="3715858" cy="4006159"/>
          </a:xfrm>
          <a:prstGeom prst="rect">
            <a:avLst/>
          </a:prstGeom>
        </p:spPr>
      </p:pic>
      <p:sp>
        <p:nvSpPr>
          <p:cNvPr id="3"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4.1.3  </a:t>
            </a:r>
            <a:r>
              <a:rPr 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实例</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：刮刮乐</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gimg2.baidu.com/image_search/src=http%3A%2F%2Fpic.51yuansu.com%2Fpic3%2Fcover%2F03%2F93%2F98%2F5c8f46e1f2e59_610.jpg&amp;refer=http%3A%2F%2Fpic.51yuansu.com&amp;app=2002&amp;size=f9999,10000&amp;q=a80&amp;n=0&amp;g=0n&amp;fmt=auto?sec=1658640921&amp;t=b2d79b6f1ee22924de6ebb41cb2e0dec"/>
          <p:cNvPicPr>
            <a:picLocks noChangeAspect="1" noChangeArrowheads="1"/>
          </p:cNvPicPr>
          <p:nvPr/>
        </p:nvPicPr>
        <p:blipFill rotWithShape="1">
          <a:blip r:embed="rId4">
            <a:extLst>
              <a:ext uri="{28A0092B-C50C-407E-A947-70E740481C1C}">
                <a14:useLocalDpi xmlns:a14="http://schemas.microsoft.com/office/drawing/2010/main" val="0"/>
              </a:ext>
            </a:extLst>
          </a:blip>
          <a:srcRect l="4024" t="2272" r="2178" b="12806"/>
          <a:stretch>
            <a:fillRect/>
          </a:stretch>
        </p:blipFill>
        <p:spPr bwMode="auto">
          <a:xfrm flipH="1">
            <a:off x="1198662" y="1413569"/>
            <a:ext cx="3528392" cy="460851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35"/>
          <p:cNvSpPr txBox="1">
            <a:spLocks noChangeArrowheads="1"/>
          </p:cNvSpPr>
          <p:nvPr/>
        </p:nvSpPr>
        <p:spPr bwMode="auto">
          <a:xfrm>
            <a:off x="5951190" y="3141762"/>
            <a:ext cx="4536504" cy="1782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使用列表保存中奖信息。</a:t>
            </a:r>
          </a:p>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接收用户输入刮掉位置的数字。</a:t>
            </a:r>
          </a:p>
          <a:p>
            <a:pPr marL="457200" indent="-457200" algn="just">
              <a:lnSpc>
                <a:spcPct val="150000"/>
              </a:lnSpc>
              <a:buFont typeface="+mj-ea"/>
              <a:buAutoNum type="circleNumDbPlain"/>
            </a:pPr>
            <a:r>
              <a:rPr lang="zh-CN" altLang="en-US" sz="1800" dirty="0">
                <a:solidFill>
                  <a:srgbClr val="595959"/>
                </a:solidFill>
                <a:latin typeface="微软雅黑" panose="020B0503020204020204" pitchFamily="34" charset="-122"/>
                <a:ea typeface="微软雅黑" panose="020B0503020204020204" pitchFamily="34" charset="-122"/>
              </a:rPr>
              <a:t>将输入的数字作为索引，从列表中获取中奖信息。</a:t>
            </a:r>
          </a:p>
        </p:txBody>
      </p:sp>
      <p:sp>
        <p:nvSpPr>
          <p:cNvPr id="8" name="矩形 7"/>
          <p:cNvSpPr/>
          <p:nvPr/>
        </p:nvSpPr>
        <p:spPr>
          <a:xfrm>
            <a:off x="7511556" y="2565698"/>
            <a:ext cx="1415772" cy="461665"/>
          </a:xfrm>
          <a:prstGeom prst="rect">
            <a:avLst/>
          </a:prstGeom>
        </p:spPr>
        <p:txBody>
          <a:bodyPr wrap="none">
            <a:spAutoFit/>
          </a:bodyPr>
          <a:lstStyle/>
          <a:p>
            <a:r>
              <a:rPr lang="zh-CN" altLang="en-US" b="1" dirty="0">
                <a:solidFill>
                  <a:srgbClr val="595959"/>
                </a:solidFill>
                <a:latin typeface="微软雅黑" panose="020B0503020204020204" pitchFamily="34" charset="-122"/>
                <a:ea typeface="微软雅黑" panose="020B0503020204020204" pitchFamily="34" charset="-122"/>
              </a:rPr>
              <a:t>实现思路</a:t>
            </a:r>
          </a:p>
        </p:txBody>
      </p:sp>
      <p:sp>
        <p:nvSpPr>
          <p:cNvPr id="3"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4.1.3  </a:t>
            </a:r>
            <a:r>
              <a:rPr 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实例</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：刮刮乐</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gimg2.baidu.com/image_search/src=http%3A%2F%2Fhbimg.b0.upaiyun.com%2F6769784930c2e538676b3fb73a290457ca522195287d8-Cu2GNK_fw658&amp;refer=http%3A%2F%2Fhbimg.b0.upaiyun.com&amp;app=2002&amp;size=f9999,10000&amp;q=a80&amp;n=0&amp;g=0n&amp;fmt=auto?sec=1658649679&amp;t=05f22a4c6ab9bde81529f3951d65c5ee"/>
          <p:cNvPicPr>
            <a:picLocks noChangeAspect="1" noChangeArrowheads="1"/>
          </p:cNvPicPr>
          <p:nvPr/>
        </p:nvPicPr>
        <p:blipFill rotWithShape="1">
          <a:blip r:embed="rId4">
            <a:extLst>
              <a:ext uri="{28A0092B-C50C-407E-A947-70E740481C1C}">
                <a14:useLocalDpi xmlns:a14="http://schemas.microsoft.com/office/drawing/2010/main" val="0"/>
              </a:ext>
            </a:extLst>
          </a:blip>
          <a:srcRect b="5357"/>
          <a:stretch>
            <a:fillRect/>
          </a:stretch>
        </p:blipFill>
        <p:spPr bwMode="auto">
          <a:xfrm>
            <a:off x="240711" y="1701602"/>
            <a:ext cx="4600848" cy="42484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35"/>
          <p:cNvSpPr txBox="1">
            <a:spLocks noChangeArrowheads="1"/>
          </p:cNvSpPr>
          <p:nvPr/>
        </p:nvSpPr>
        <p:spPr bwMode="auto">
          <a:xfrm>
            <a:off x="5303118" y="3440730"/>
            <a:ext cx="6152005" cy="1367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在</a:t>
            </a:r>
            <a:r>
              <a:rPr lang="en-US" altLang="zh-CN" sz="1800" dirty="0">
                <a:solidFill>
                  <a:srgbClr val="595959"/>
                </a:solidFill>
                <a:latin typeface="微软雅黑" panose="020B0503020204020204" pitchFamily="34" charset="-122"/>
                <a:ea typeface="微软雅黑" panose="020B0503020204020204" pitchFamily="34" charset="-122"/>
              </a:rPr>
              <a:t>Chapter04</a:t>
            </a:r>
            <a:r>
              <a:rPr lang="zh-CN" altLang="zh-CN" sz="1800" dirty="0">
                <a:solidFill>
                  <a:srgbClr val="595959"/>
                </a:solidFill>
                <a:latin typeface="微软雅黑" panose="020B0503020204020204" pitchFamily="34" charset="-122"/>
                <a:ea typeface="微软雅黑" panose="020B0503020204020204" pitchFamily="34" charset="-122"/>
              </a:rPr>
              <a:t>项目中创建</a:t>
            </a:r>
            <a:r>
              <a:rPr lang="en-US" altLang="zh-CN" sz="1800" dirty="0">
                <a:solidFill>
                  <a:srgbClr val="595959"/>
                </a:solidFill>
                <a:latin typeface="微软雅黑" panose="020B0503020204020204" pitchFamily="34" charset="-122"/>
                <a:ea typeface="微软雅黑" panose="020B0503020204020204" pitchFamily="34" charset="-122"/>
              </a:rPr>
              <a:t>01_ticket.py</a:t>
            </a:r>
            <a:r>
              <a:rPr lang="zh-CN" altLang="zh-CN" sz="1800" dirty="0">
                <a:solidFill>
                  <a:srgbClr val="595959"/>
                </a:solidFill>
                <a:latin typeface="微软雅黑" panose="020B0503020204020204" pitchFamily="34" charset="-122"/>
                <a:ea typeface="微软雅黑" panose="020B0503020204020204" pitchFamily="34" charset="-122"/>
              </a:rPr>
              <a:t>文件</a:t>
            </a:r>
            <a:r>
              <a:rPr lang="zh-CN" altLang="en-US" sz="1800" dirty="0">
                <a:solidFill>
                  <a:srgbClr val="595959"/>
                </a:solidFill>
                <a:latin typeface="微软雅黑" panose="020B0503020204020204" pitchFamily="34" charset="-122"/>
                <a:ea typeface="微软雅黑" panose="020B0503020204020204" pitchFamily="34" charset="-122"/>
              </a:rPr>
              <a:t>。</a:t>
            </a:r>
            <a:endParaRPr lang="en-US" altLang="zh-CN" sz="1800" dirty="0">
              <a:solidFill>
                <a:srgbClr val="595959"/>
              </a:solidFill>
              <a:latin typeface="微软雅黑" panose="020B0503020204020204" pitchFamily="34" charset="-122"/>
              <a:ea typeface="微软雅黑" panose="020B0503020204020204" pitchFamily="34" charset="-122"/>
            </a:endParaRPr>
          </a:p>
          <a:p>
            <a:pPr marL="457200" indent="-457200">
              <a:lnSpc>
                <a:spcPct val="150000"/>
              </a:lnSpc>
              <a:buFont typeface="+mj-ea"/>
              <a:buAutoNum type="circleNumDbPlain"/>
            </a:pPr>
            <a:r>
              <a:rPr lang="zh-CN" altLang="en-US" sz="1800" dirty="0">
                <a:solidFill>
                  <a:srgbClr val="595959"/>
                </a:solidFill>
                <a:latin typeface="微软雅黑" panose="020B0503020204020204" pitchFamily="34" charset="-122"/>
                <a:ea typeface="微软雅黑" panose="020B0503020204020204" pitchFamily="34" charset="-122"/>
              </a:rPr>
              <a:t>在</a:t>
            </a:r>
            <a:r>
              <a:rPr lang="en-US" altLang="zh-CN" sz="1800" dirty="0">
                <a:solidFill>
                  <a:srgbClr val="595959"/>
                </a:solidFill>
                <a:latin typeface="微软雅黑" panose="020B0503020204020204" pitchFamily="34" charset="-122"/>
                <a:ea typeface="微软雅黑" panose="020B0503020204020204" pitchFamily="34" charset="-122"/>
                <a:sym typeface="+mn-ea"/>
              </a:rPr>
              <a:t>01_ticket</a:t>
            </a:r>
            <a:r>
              <a:rPr lang="en-US" altLang="zh-CN" sz="1800" dirty="0">
                <a:solidFill>
                  <a:srgbClr val="595959"/>
                </a:solidFill>
                <a:latin typeface="微软雅黑" panose="020B0503020204020204" pitchFamily="34" charset="-122"/>
                <a:ea typeface="微软雅黑" panose="020B0503020204020204" pitchFamily="34" charset="-122"/>
              </a:rPr>
              <a:t>.py</a:t>
            </a:r>
            <a:r>
              <a:rPr lang="zh-CN" altLang="en-US" sz="1800" dirty="0">
                <a:solidFill>
                  <a:srgbClr val="595959"/>
                </a:solidFill>
                <a:latin typeface="微软雅黑" panose="020B0503020204020204" pitchFamily="34" charset="-122"/>
                <a:ea typeface="微软雅黑" panose="020B0503020204020204" pitchFamily="34" charset="-122"/>
              </a:rPr>
              <a:t>中编写代码。</a:t>
            </a:r>
            <a:endParaRPr lang="en-US" altLang="zh-CN" sz="1800" dirty="0">
              <a:solidFill>
                <a:srgbClr val="595959"/>
              </a:solidFill>
              <a:latin typeface="微软雅黑" panose="020B0503020204020204" pitchFamily="34" charset="-122"/>
              <a:ea typeface="微软雅黑" panose="020B0503020204020204" pitchFamily="34" charset="-122"/>
            </a:endParaRPr>
          </a:p>
          <a:p>
            <a:pPr marL="457200" indent="-457200">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运行</a:t>
            </a:r>
            <a:r>
              <a:rPr lang="en-US" altLang="zh-CN" sz="1800" dirty="0">
                <a:solidFill>
                  <a:srgbClr val="595959"/>
                </a:solidFill>
                <a:latin typeface="微软雅黑" panose="020B0503020204020204" pitchFamily="34" charset="-122"/>
                <a:ea typeface="微软雅黑" panose="020B0503020204020204" pitchFamily="34" charset="-122"/>
                <a:sym typeface="+mn-ea"/>
              </a:rPr>
              <a:t>01_ticket</a:t>
            </a:r>
            <a:r>
              <a:rPr lang="en-US" altLang="zh-CN" sz="1800" dirty="0">
                <a:solidFill>
                  <a:srgbClr val="595959"/>
                </a:solidFill>
                <a:latin typeface="微软雅黑" panose="020B0503020204020204" pitchFamily="34" charset="-122"/>
                <a:ea typeface="微软雅黑" panose="020B0503020204020204" pitchFamily="34" charset="-122"/>
              </a:rPr>
              <a:t>.py</a:t>
            </a:r>
            <a:r>
              <a:rPr lang="zh-CN" altLang="en-US" sz="1800" dirty="0">
                <a:solidFill>
                  <a:srgbClr val="595959"/>
                </a:solidFill>
                <a:latin typeface="微软雅黑" panose="020B0503020204020204" pitchFamily="34" charset="-122"/>
                <a:ea typeface="微软雅黑" panose="020B0503020204020204" pitchFamily="34" charset="-122"/>
              </a:rPr>
              <a:t>文件。</a:t>
            </a:r>
            <a:endParaRPr lang="en-US" altLang="zh-CN" sz="1800" dirty="0">
              <a:solidFill>
                <a:srgbClr val="595959"/>
              </a:solidFill>
              <a:latin typeface="微软雅黑" panose="020B0503020204020204" pitchFamily="34" charset="-122"/>
              <a:ea typeface="微软雅黑" panose="020B0503020204020204" pitchFamily="34" charset="-122"/>
            </a:endParaRPr>
          </a:p>
        </p:txBody>
      </p:sp>
      <p:sp>
        <p:nvSpPr>
          <p:cNvPr id="23" name="矩形 22"/>
          <p:cNvSpPr/>
          <p:nvPr/>
        </p:nvSpPr>
        <p:spPr>
          <a:xfrm>
            <a:off x="7463358" y="2637706"/>
            <a:ext cx="1444498" cy="461665"/>
          </a:xfrm>
          <a:prstGeom prst="rect">
            <a:avLst/>
          </a:prstGeom>
        </p:spPr>
        <p:txBody>
          <a:bodyPr wrap="none">
            <a:spAutoFit/>
          </a:bodyPr>
          <a:lstStyle/>
          <a:p>
            <a:r>
              <a:rPr lang="zh-CN" altLang="en-US" b="1" dirty="0">
                <a:solidFill>
                  <a:srgbClr val="595959"/>
                </a:solidFill>
                <a:latin typeface="微软雅黑" panose="020B0503020204020204" pitchFamily="34" charset="-122"/>
                <a:ea typeface="微软雅黑" panose="020B0503020204020204" pitchFamily="34" charset="-122"/>
              </a:rPr>
              <a:t>实现步骤</a:t>
            </a:r>
          </a:p>
        </p:txBody>
      </p:sp>
      <p:sp>
        <p:nvSpPr>
          <p:cNvPr id="3"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4.1.3  </a:t>
            </a:r>
            <a:r>
              <a:rPr 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实例</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：刮刮乐</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118" y="3014256"/>
            <a:ext cx="6733001" cy="829945"/>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列表的遍历和排序</a:t>
            </a: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smtClean="0">
                <a:solidFill>
                  <a:srgbClr val="FAFAFA"/>
                </a:solidFill>
                <a:latin typeface="微软雅黑" panose="020B0503020204020204" pitchFamily="34" charset="-122"/>
                <a:ea typeface="微软雅黑" panose="020B0503020204020204" pitchFamily="34" charset="-122"/>
                <a:cs typeface="+mn-ea"/>
                <a:sym typeface="+mn-lt"/>
              </a:rPr>
              <a:t>4.2</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640705" y="3540125"/>
            <a:ext cx="5632450" cy="53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掌握</a:t>
            </a:r>
            <a:r>
              <a:rPr lang="zh-CN" altLang="zh-CN" sz="1800" dirty="0">
                <a:solidFill>
                  <a:srgbClr val="0070C0"/>
                </a:solidFill>
                <a:latin typeface="微软雅黑" panose="020B0503020204020204" pitchFamily="34" charset="-122"/>
                <a:ea typeface="微软雅黑" panose="020B0503020204020204" pitchFamily="34" charset="-122"/>
                <a:cs typeface="+mn-ea"/>
              </a:rPr>
              <a:t>列表的遍历</a:t>
            </a:r>
            <a:r>
              <a:rPr lang="zh-CN" altLang="zh-CN" sz="1800" dirty="0">
                <a:solidFill>
                  <a:srgbClr val="595959"/>
                </a:solidFill>
                <a:latin typeface="微软雅黑" panose="020B0503020204020204" pitchFamily="34" charset="-122"/>
                <a:ea typeface="微软雅黑" panose="020B0503020204020204" pitchFamily="34" charset="-122"/>
                <a:cs typeface="+mn-ea"/>
              </a:rPr>
              <a:t>，能够通过for语句遍历列表的元素</a:t>
            </a:r>
          </a:p>
        </p:txBody>
      </p:sp>
      <p:grpSp>
        <p:nvGrpSpPr>
          <p:cNvPr id="11" name="组合 10"/>
          <p:cNvGrpSpPr/>
          <p:nvPr/>
        </p:nvGrpSpPr>
        <p:grpSpPr>
          <a:xfrm>
            <a:off x="5204693" y="3645327"/>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4.2.1  </a:t>
            </a:r>
            <a:r>
              <a:rPr 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列表的遍历</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019175" y="857056"/>
            <a:ext cx="3533775" cy="466725"/>
            <a:chOff x="1019175" y="847725"/>
            <a:chExt cx="3533775" cy="466725"/>
          </a:xfrm>
        </p:grpSpPr>
        <p:sp>
          <p:nvSpPr>
            <p:cNvPr id="10"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5"/>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列表的遍历</a:t>
              </a:r>
            </a:p>
          </p:txBody>
        </p:sp>
      </p:grpSp>
      <p:sp>
        <p:nvSpPr>
          <p:cNvPr id="12" name="TextBox 35"/>
          <p:cNvSpPr txBox="1">
            <a:spLocks noChangeArrowheads="1"/>
          </p:cNvSpPr>
          <p:nvPr>
            <p:custDataLst>
              <p:tags r:id="rId1"/>
            </p:custDataLst>
          </p:nvPr>
        </p:nvSpPr>
        <p:spPr bwMode="auto">
          <a:xfrm>
            <a:off x="1198245" y="2133600"/>
            <a:ext cx="3714115" cy="316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1800" dirty="0">
                <a:solidFill>
                  <a:srgbClr val="595959"/>
                </a:solidFill>
                <a:latin typeface="微软雅黑" panose="020B0503020204020204" pitchFamily="34" charset="-122"/>
                <a:ea typeface="微软雅黑" panose="020B0503020204020204" pitchFamily="34" charset="-122"/>
              </a:rPr>
              <a:t>列表是一个可迭代对象，它支持通过for语句遍历其中的元素。下面以推送商品优惠消息的程序为例，演示如何使用for语句遍历列表的元素。假设现有一个存储了会员姓名的列表，通过for语句遍历该列表，依次向会员推送商品优惠消息。</a:t>
            </a:r>
          </a:p>
        </p:txBody>
      </p:sp>
      <p:sp>
        <p:nvSpPr>
          <p:cNvPr id="2" name="标题 1"/>
          <p:cNvSpPr>
            <a:spLocks noChangeArrowheads="1"/>
          </p:cNvSpPr>
          <p:nvPr>
            <p:custDataLst>
              <p:tags r:id="rId2"/>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4.2.1  </a:t>
            </a:r>
            <a:r>
              <a:rPr 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列表的遍历</a:t>
            </a:r>
          </a:p>
        </p:txBody>
      </p:sp>
      <p:sp>
        <p:nvSpPr>
          <p:cNvPr id="4" name="矩形 3"/>
          <p:cNvSpPr/>
          <p:nvPr>
            <p:custDataLst>
              <p:tags r:id="rId3"/>
            </p:custDataLst>
          </p:nvPr>
        </p:nvSpPr>
        <p:spPr bwMode="auto">
          <a:xfrm>
            <a:off x="5662930" y="1902460"/>
            <a:ext cx="5254625" cy="3339465"/>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list_one = ['小明', '小红', '小花', '小丽']</a:t>
            </a:r>
          </a:p>
          <a:p>
            <a:pPr>
              <a:lnSpc>
                <a:spcPct val="150000"/>
              </a:lnSpc>
            </a:pPr>
            <a:r>
              <a:rPr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print("今日促销通知！！！")</a:t>
            </a:r>
          </a:p>
          <a:p>
            <a:pPr>
              <a:lnSpc>
                <a:spcPct val="150000"/>
              </a:lnSpc>
            </a:pPr>
            <a:r>
              <a:rPr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for i in list_one:                 # 通过for语句遍历列表</a:t>
            </a:r>
          </a:p>
          <a:p>
            <a:pPr>
              <a:lnSpc>
                <a:spcPct val="150000"/>
              </a:lnSpc>
            </a:pPr>
            <a:r>
              <a:rPr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print(f"您好，{i}！今日商店大促销，赶快来抢购吧！")</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308" y="572758"/>
            <a:ext cx="4775842"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dirty="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80" name="组合 79"/>
          <p:cNvGrpSpPr/>
          <p:nvPr/>
        </p:nvGrpSpPr>
        <p:grpSpPr>
          <a:xfrm>
            <a:off x="1126490" y="2348230"/>
            <a:ext cx="9256395" cy="688340"/>
            <a:chOff x="978873" y="1800500"/>
            <a:chExt cx="7172522" cy="515937"/>
          </a:xfrm>
        </p:grpSpPr>
        <p:sp>
          <p:nvSpPr>
            <p:cNvPr id="81" name="Pentagon 3"/>
            <p:cNvSpPr/>
            <p:nvPr/>
          </p:nvSpPr>
          <p:spPr bwMode="auto">
            <a:xfrm>
              <a:off x="978873" y="1800500"/>
              <a:ext cx="7172522" cy="515937"/>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zh-CN" altLang="en-US" sz="2000" dirty="0" smtClean="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列表的创建方式</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，能够使用[]和list()函数创建列表</a:t>
              </a:r>
            </a:p>
          </p:txBody>
        </p:sp>
        <p:sp>
          <p:nvSpPr>
            <p:cNvPr id="82"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3" name="组合 82"/>
          <p:cNvGrpSpPr/>
          <p:nvPr/>
        </p:nvGrpSpPr>
        <p:grpSpPr>
          <a:xfrm>
            <a:off x="1126490" y="3218180"/>
            <a:ext cx="9255760" cy="685800"/>
            <a:chOff x="978871" y="2570437"/>
            <a:chExt cx="5898704" cy="514350"/>
          </a:xfrm>
        </p:grpSpPr>
        <p:sp>
          <p:nvSpPr>
            <p:cNvPr id="84" name="Pentagon 5"/>
            <p:cNvSpPr/>
            <p:nvPr/>
          </p:nvSpPr>
          <p:spPr bwMode="auto">
            <a:xfrm>
              <a:off x="978871" y="2570437"/>
              <a:ext cx="589870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zh-CN" altLang="en-US" sz="2000" dirty="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访问列表元素的方式</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，能够通过索引和切片访问列表元素</a:t>
              </a:r>
            </a:p>
          </p:txBody>
        </p:sp>
        <p:sp>
          <p:nvSpPr>
            <p:cNvPr id="85"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6" name="组合 85"/>
          <p:cNvGrpSpPr/>
          <p:nvPr/>
        </p:nvGrpSpPr>
        <p:grpSpPr>
          <a:xfrm>
            <a:off x="1126490" y="4086860"/>
            <a:ext cx="9256395" cy="688340"/>
            <a:chOff x="978871" y="3338787"/>
            <a:chExt cx="7078443" cy="515938"/>
          </a:xfrm>
        </p:grpSpPr>
        <p:sp>
          <p:nvSpPr>
            <p:cNvPr id="87" name="Pentagon 6"/>
            <p:cNvSpPr/>
            <p:nvPr/>
          </p:nvSpPr>
          <p:spPr bwMode="auto">
            <a:xfrm>
              <a:off x="978871" y="3338787"/>
              <a:ext cx="7078443"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zh-CN" altLang="en-US" sz="2000" dirty="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列表的遍历</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，能够通过for语句遍历列表的元素</a:t>
              </a:r>
            </a:p>
          </p:txBody>
        </p:sp>
        <p:sp>
          <p:nvSpPr>
            <p:cNvPr id="88" name="MH_Others_1"/>
            <p:cNvSpPr/>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9" name="组合 88"/>
          <p:cNvGrpSpPr/>
          <p:nvPr/>
        </p:nvGrpSpPr>
        <p:grpSpPr>
          <a:xfrm>
            <a:off x="1126490" y="4956810"/>
            <a:ext cx="9255761" cy="685800"/>
            <a:chOff x="978871" y="4108725"/>
            <a:chExt cx="7822566" cy="514350"/>
          </a:xfrm>
        </p:grpSpPr>
        <p:sp>
          <p:nvSpPr>
            <p:cNvPr id="90" name="Pentagon 7"/>
            <p:cNvSpPr/>
            <p:nvPr/>
          </p:nvSpPr>
          <p:spPr bwMode="auto">
            <a:xfrm>
              <a:off x="978871" y="4108725"/>
              <a:ext cx="7822566"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zh-CN" altLang="en-US" sz="2000" dirty="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列表的排序</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，能够通过sort()和reverse()方法对列表的元素实现排序操作</a:t>
              </a:r>
            </a:p>
          </p:txBody>
        </p:sp>
        <p:sp>
          <p:nvSpPr>
            <p:cNvPr id="91" name="MH_Others_1"/>
            <p:cNvSpPr/>
            <p:nvPr/>
          </p:nvSpPr>
          <p:spPr bwMode="auto">
            <a:xfrm>
              <a:off x="985222" y="4108725"/>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640705" y="3540125"/>
            <a:ext cx="5632450"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掌握列表的排序，能够通过sort()和reverse()方法对列表的元素实现排序操作</a:t>
            </a:r>
          </a:p>
        </p:txBody>
      </p:sp>
      <p:grpSp>
        <p:nvGrpSpPr>
          <p:cNvPr id="11" name="组合 10"/>
          <p:cNvGrpSpPr/>
          <p:nvPr/>
        </p:nvGrpSpPr>
        <p:grpSpPr>
          <a:xfrm>
            <a:off x="5204693" y="3645327"/>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4.2.2  </a:t>
            </a:r>
            <a:r>
              <a:rPr 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列表的排序</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4.2.2  </a:t>
            </a:r>
            <a:r>
              <a:rPr 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列表的排序</a:t>
            </a:r>
          </a:p>
        </p:txBody>
      </p:sp>
      <p:grpSp>
        <p:nvGrpSpPr>
          <p:cNvPr id="9" name="组合 8"/>
          <p:cNvGrpSpPr/>
          <p:nvPr/>
        </p:nvGrpSpPr>
        <p:grpSpPr>
          <a:xfrm>
            <a:off x="1019175" y="857056"/>
            <a:ext cx="3533775" cy="466725"/>
            <a:chOff x="1019175" y="847725"/>
            <a:chExt cx="3533775" cy="466725"/>
          </a:xfrm>
        </p:grpSpPr>
        <p:sp>
          <p:nvSpPr>
            <p:cNvPr id="10" name="同侧圆角矩形 3"/>
            <p:cNvSpPr/>
            <p:nvPr>
              <p:custDataLst>
                <p:tags r:id="rId8"/>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9"/>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列表的排序</a:t>
              </a:r>
            </a:p>
          </p:txBody>
        </p:sp>
      </p:grpSp>
      <p:sp>
        <p:nvSpPr>
          <p:cNvPr id="12" name="矩形 11"/>
          <p:cNvSpPr/>
          <p:nvPr>
            <p:custDataLst>
              <p:tags r:id="rId2"/>
            </p:custDataLst>
          </p:nvPr>
        </p:nvSpPr>
        <p:spPr>
          <a:xfrm>
            <a:off x="1612584" y="1876227"/>
            <a:ext cx="9289032" cy="922020"/>
          </a:xfrm>
          <a:prstGeom prst="rect">
            <a:avLst/>
          </a:prstGeom>
        </p:spPr>
        <p:txBody>
          <a:bodyPr wrap="square">
            <a:spAutoFit/>
          </a:bodyPr>
          <a:lstStyle/>
          <a:p>
            <a:pPr>
              <a:lnSpc>
                <a:spcPct val="150000"/>
              </a:lnSpc>
            </a:pPr>
            <a:r>
              <a:rPr lang="zh-CN" altLang="zh-CN" sz="1800" b="1" dirty="0">
                <a:solidFill>
                  <a:srgbClr val="595959"/>
                </a:solidFill>
                <a:latin typeface="微软雅黑" panose="020B0503020204020204" pitchFamily="34" charset="-122"/>
                <a:ea typeface="微软雅黑" panose="020B0503020204020204" pitchFamily="34" charset="-122"/>
                <a:cs typeface="+mn-ea"/>
              </a:rPr>
              <a:t>（</a:t>
            </a:r>
            <a:r>
              <a:rPr lang="en-US" altLang="zh-CN" sz="1800" b="1" dirty="0">
                <a:solidFill>
                  <a:srgbClr val="595959"/>
                </a:solidFill>
                <a:latin typeface="微软雅黑" panose="020B0503020204020204" pitchFamily="34" charset="-122"/>
                <a:ea typeface="微软雅黑" panose="020B0503020204020204" pitchFamily="34" charset="-122"/>
                <a:cs typeface="+mn-ea"/>
              </a:rPr>
              <a:t>1</a:t>
            </a:r>
            <a:r>
              <a:rPr lang="zh-CN" altLang="zh-CN" sz="1800" b="1" dirty="0">
                <a:solidFill>
                  <a:srgbClr val="595959"/>
                </a:solidFill>
                <a:latin typeface="微软雅黑" panose="020B0503020204020204" pitchFamily="34" charset="-122"/>
                <a:ea typeface="微软雅黑" panose="020B0503020204020204" pitchFamily="34" charset="-122"/>
                <a:cs typeface="+mn-ea"/>
              </a:rPr>
              <a:t>）</a:t>
            </a:r>
            <a:r>
              <a:rPr lang="en-US" altLang="zh-CN" sz="1800" b="1" dirty="0">
                <a:solidFill>
                  <a:srgbClr val="595959"/>
                </a:solidFill>
                <a:latin typeface="微软雅黑" panose="020B0503020204020204" pitchFamily="34" charset="-122"/>
                <a:ea typeface="微软雅黑" panose="020B0503020204020204" pitchFamily="34" charset="-122"/>
                <a:cs typeface="+mn-ea"/>
              </a:rPr>
              <a:t>sort()</a:t>
            </a:r>
            <a:r>
              <a:rPr lang="zh-CN" altLang="en-US" sz="1800" b="1" dirty="0">
                <a:solidFill>
                  <a:srgbClr val="595959"/>
                </a:solidFill>
                <a:latin typeface="微软雅黑" panose="020B0503020204020204" pitchFamily="34" charset="-122"/>
                <a:ea typeface="微软雅黑" panose="020B0503020204020204" pitchFamily="34" charset="-122"/>
                <a:cs typeface="+mn-ea"/>
              </a:rPr>
              <a:t>方法</a:t>
            </a:r>
            <a:endParaRPr lang="zh-CN" altLang="zh-CN" sz="1800" b="1"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sz="1800" dirty="0">
                <a:solidFill>
                  <a:srgbClr val="595959"/>
                </a:solidFill>
                <a:latin typeface="微软雅黑" panose="020B0503020204020204" pitchFamily="34" charset="-122"/>
                <a:ea typeface="微软雅黑" panose="020B0503020204020204" pitchFamily="34" charset="-122"/>
                <a:cs typeface="+mn-ea"/>
              </a:rPr>
              <a:t>sort()方法能够对</a:t>
            </a:r>
            <a:r>
              <a:rPr lang="zh-CN" altLang="en-US" sz="1800" dirty="0">
                <a:solidFill>
                  <a:srgbClr val="0070C0"/>
                </a:solidFill>
                <a:latin typeface="微软雅黑" panose="020B0503020204020204" pitchFamily="34" charset="-122"/>
                <a:ea typeface="微软雅黑" panose="020B0503020204020204" pitchFamily="34" charset="-122"/>
                <a:cs typeface="+mn-ea"/>
              </a:rPr>
              <a:t>列表元素排序</a:t>
            </a:r>
            <a:r>
              <a:rPr lang="zh-CN" altLang="en-US" sz="1800" dirty="0">
                <a:solidFill>
                  <a:srgbClr val="595959"/>
                </a:solidFill>
                <a:latin typeface="微软雅黑" panose="020B0503020204020204" pitchFamily="34" charset="-122"/>
                <a:ea typeface="微软雅黑" panose="020B0503020204020204" pitchFamily="34" charset="-122"/>
                <a:cs typeface="+mn-ea"/>
              </a:rPr>
              <a:t>，该方法的语法格式如下：</a:t>
            </a:r>
          </a:p>
        </p:txBody>
      </p:sp>
      <p:grpSp>
        <p:nvGrpSpPr>
          <p:cNvPr id="6" name="组合 5"/>
          <p:cNvGrpSpPr/>
          <p:nvPr/>
        </p:nvGrpSpPr>
        <p:grpSpPr>
          <a:xfrm>
            <a:off x="1630710" y="2912964"/>
            <a:ext cx="8856984" cy="771167"/>
            <a:chOff x="1143691" y="2082766"/>
            <a:chExt cx="8856984" cy="771167"/>
          </a:xfrm>
        </p:grpSpPr>
        <p:sp>
          <p:nvSpPr>
            <p:cNvPr id="7" name="矩形 6"/>
            <p:cNvSpPr/>
            <p:nvPr>
              <p:custDataLst>
                <p:tags r:id="rId4"/>
              </p:custDataLst>
            </p:nvPr>
          </p:nvSpPr>
          <p:spPr bwMode="auto">
            <a:xfrm>
              <a:off x="2062757" y="2082766"/>
              <a:ext cx="7937918" cy="737859"/>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pPr>
              <a:r>
                <a:rPr lang="zh-CN"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sort(key=None, reverse=False)</a:t>
              </a:r>
            </a:p>
          </p:txBody>
        </p:sp>
        <p:sp>
          <p:nvSpPr>
            <p:cNvPr id="13" name="剪去单角的矩形 12"/>
            <p:cNvSpPr/>
            <p:nvPr>
              <p:custDataLst>
                <p:tags r:id="rId5"/>
              </p:custDataLst>
            </p:nvPr>
          </p:nvSpPr>
          <p:spPr>
            <a:xfrm flipH="1">
              <a:off x="1143691" y="2082766"/>
              <a:ext cx="808346" cy="771167"/>
            </a:xfrm>
            <a:prstGeom prst="snip1Rect">
              <a:avLst>
                <a:gd name="adj" fmla="val 0"/>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custDataLst>
                <p:tags r:id="rId6"/>
              </p:custDataLst>
            </p:nvPr>
          </p:nvSpPr>
          <p:spPr>
            <a:xfrm>
              <a:off x="1199049" y="2116438"/>
              <a:ext cx="697627" cy="707886"/>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语法</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r>
                <a:rPr lang="zh-CN" altLang="en-US" sz="2000" b="1" dirty="0">
                  <a:solidFill>
                    <a:schemeClr val="bg1"/>
                  </a:solidFill>
                  <a:latin typeface="微软雅黑" panose="020B0503020204020204" pitchFamily="34" charset="-122"/>
                  <a:ea typeface="微软雅黑" panose="020B0503020204020204" pitchFamily="34" charset="-122"/>
                </a:rPr>
                <a:t>格式</a:t>
              </a:r>
            </a:p>
          </p:txBody>
        </p:sp>
        <p:sp>
          <p:nvSpPr>
            <p:cNvPr id="20" name="Freeform 16"/>
            <p:cNvSpPr/>
            <p:nvPr>
              <p:custDataLst>
                <p:tags r:id="rId7"/>
              </p:custDataLst>
            </p:nvPr>
          </p:nvSpPr>
          <p:spPr bwMode="auto">
            <a:xfrm>
              <a:off x="1952036" y="2105348"/>
              <a:ext cx="110721" cy="715277"/>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cs typeface="+mn-ea"/>
                <a:sym typeface="+mn-lt"/>
              </a:endParaRPr>
            </a:p>
          </p:txBody>
        </p:sp>
      </p:grpSp>
      <p:sp>
        <p:nvSpPr>
          <p:cNvPr id="21" name="TextBox 35"/>
          <p:cNvSpPr txBox="1">
            <a:spLocks noChangeArrowheads="1"/>
          </p:cNvSpPr>
          <p:nvPr>
            <p:custDataLst>
              <p:tags r:id="rId3"/>
            </p:custDataLst>
          </p:nvPr>
        </p:nvSpPr>
        <p:spPr bwMode="auto">
          <a:xfrm>
            <a:off x="2554223" y="3739859"/>
            <a:ext cx="7001814" cy="1782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285750" lvl="0" indent="-285750" algn="just">
              <a:lnSpc>
                <a:spcPct val="150000"/>
              </a:lnSpc>
              <a:buFont typeface="Wingdings" panose="05000000000000000000" pitchFamily="2" charset="2"/>
              <a:buChar char="Ø"/>
            </a:pPr>
            <a:r>
              <a:rPr lang="zh-CN" altLang="en-US" sz="1800" dirty="0">
                <a:solidFill>
                  <a:srgbClr val="595959"/>
                </a:solidFill>
                <a:latin typeface="微软雅黑" panose="020B0503020204020204" pitchFamily="34" charset="-122"/>
                <a:ea typeface="微软雅黑" panose="020B0503020204020204" pitchFamily="34" charset="-122"/>
                <a:cs typeface="+mn-ea"/>
              </a:rPr>
              <a:t>key：表示指定的排序规则，该参数可以是列表支持的函数。</a:t>
            </a:r>
          </a:p>
          <a:p>
            <a:pPr marL="285750" lvl="0" indent="-285750" algn="just">
              <a:lnSpc>
                <a:spcPct val="150000"/>
              </a:lnSpc>
              <a:buFont typeface="Wingdings" panose="05000000000000000000" pitchFamily="2" charset="2"/>
              <a:buChar char="Ø"/>
            </a:pPr>
            <a:r>
              <a:rPr lang="zh-CN" altLang="en-US" sz="1800" dirty="0">
                <a:solidFill>
                  <a:srgbClr val="595959"/>
                </a:solidFill>
                <a:latin typeface="微软雅黑" panose="020B0503020204020204" pitchFamily="34" charset="-122"/>
                <a:ea typeface="微软雅黑" panose="020B0503020204020204" pitchFamily="34" charset="-122"/>
                <a:cs typeface="+mn-ea"/>
              </a:rPr>
              <a:t>default：控制列表元素排序的方式，该参数可以取值True或者False（默认值），如果reverse的值为True，表示降序排列；如果参数reverse的值为False，表示升序排列。</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bwMode="auto">
          <a:xfrm>
            <a:off x="1486535" y="2912745"/>
            <a:ext cx="9001125" cy="352044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li_one = [6, 2, 5, 3]</a:t>
            </a:r>
          </a:p>
          <a:p>
            <a:pPr>
              <a:lnSpc>
                <a:spcPct val="150000"/>
              </a:lnSpc>
            </a:pP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li_two = [7, 3, 5, 4]</a:t>
            </a:r>
          </a:p>
          <a:p>
            <a:pPr>
              <a:lnSpc>
                <a:spcPct val="150000"/>
              </a:lnSpc>
            </a:pP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li_three = ['Python', 'Java', 'PHP']</a:t>
            </a:r>
          </a:p>
          <a:p>
            <a:pPr>
              <a:lnSpc>
                <a:spcPct val="150000"/>
              </a:lnSpc>
            </a:pP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li_one.sort()                </a:t>
            </a: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a:t>
            </a: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升序排列列表中的元素</a:t>
            </a:r>
          </a:p>
          <a:p>
            <a:pPr>
              <a:lnSpc>
                <a:spcPct val="150000"/>
              </a:lnSpc>
            </a:pP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li_two.sort(reverse=True)  # 降序排列列表中的元素</a:t>
            </a:r>
          </a:p>
          <a:p>
            <a:pPr>
              <a:lnSpc>
                <a:spcPct val="150000"/>
              </a:lnSpc>
            </a:pP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li_three.sort(key=len)      </a:t>
            </a: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a:t>
            </a: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升序排列，排序的规则是列表中各字符串的长度</a:t>
            </a:r>
          </a:p>
          <a:p>
            <a:pPr>
              <a:lnSpc>
                <a:spcPct val="150000"/>
              </a:lnSpc>
            </a:pP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print(li_one)</a:t>
            </a:r>
          </a:p>
          <a:p>
            <a:pPr>
              <a:lnSpc>
                <a:spcPct val="150000"/>
              </a:lnSpc>
            </a:pP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print(li_two)</a:t>
            </a:r>
          </a:p>
          <a:p>
            <a:pPr>
              <a:lnSpc>
                <a:spcPct val="150000"/>
              </a:lnSpc>
            </a:pP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print(li_three)</a:t>
            </a:r>
          </a:p>
        </p:txBody>
      </p:sp>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4.2.2  </a:t>
            </a:r>
            <a:r>
              <a:rPr 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列表的排序</a:t>
            </a:r>
          </a:p>
        </p:txBody>
      </p:sp>
      <p:grpSp>
        <p:nvGrpSpPr>
          <p:cNvPr id="3" name="组合 2"/>
          <p:cNvGrpSpPr/>
          <p:nvPr/>
        </p:nvGrpSpPr>
        <p:grpSpPr>
          <a:xfrm>
            <a:off x="1019175" y="857056"/>
            <a:ext cx="3533775" cy="466725"/>
            <a:chOff x="1019175" y="847725"/>
            <a:chExt cx="3533775" cy="466725"/>
          </a:xfrm>
        </p:grpSpPr>
        <p:sp>
          <p:nvSpPr>
            <p:cNvPr id="4" name="同侧圆角矩形 3"/>
            <p:cNvSpPr/>
            <p:nvPr>
              <p:custDataLst>
                <p:tags r:id="rId3"/>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custDataLst>
                <p:tags r:id="rId4"/>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列表的排序</a:t>
              </a:r>
            </a:p>
          </p:txBody>
        </p:sp>
      </p:grpSp>
      <p:sp>
        <p:nvSpPr>
          <p:cNvPr id="6" name="矩形 5"/>
          <p:cNvSpPr/>
          <p:nvPr>
            <p:custDataLst>
              <p:tags r:id="rId2"/>
            </p:custDataLst>
          </p:nvPr>
        </p:nvSpPr>
        <p:spPr>
          <a:xfrm>
            <a:off x="1612584" y="1876227"/>
            <a:ext cx="9289032" cy="922020"/>
          </a:xfrm>
          <a:prstGeom prst="rect">
            <a:avLst/>
          </a:prstGeom>
        </p:spPr>
        <p:txBody>
          <a:bodyPr wrap="square">
            <a:spAutoFit/>
          </a:bodyPr>
          <a:lstStyle/>
          <a:p>
            <a:pPr>
              <a:lnSpc>
                <a:spcPct val="150000"/>
              </a:lnSpc>
            </a:pPr>
            <a:r>
              <a:rPr lang="zh-CN" altLang="zh-CN" sz="1800" b="1" dirty="0">
                <a:solidFill>
                  <a:srgbClr val="595959"/>
                </a:solidFill>
                <a:latin typeface="微软雅黑" panose="020B0503020204020204" pitchFamily="34" charset="-122"/>
                <a:ea typeface="微软雅黑" panose="020B0503020204020204" pitchFamily="34" charset="-122"/>
                <a:cs typeface="+mn-ea"/>
              </a:rPr>
              <a:t>（</a:t>
            </a:r>
            <a:r>
              <a:rPr lang="en-US" altLang="zh-CN" sz="1800" b="1" dirty="0">
                <a:solidFill>
                  <a:srgbClr val="595959"/>
                </a:solidFill>
                <a:latin typeface="微软雅黑" panose="020B0503020204020204" pitchFamily="34" charset="-122"/>
                <a:ea typeface="微软雅黑" panose="020B0503020204020204" pitchFamily="34" charset="-122"/>
                <a:cs typeface="+mn-ea"/>
              </a:rPr>
              <a:t>1</a:t>
            </a:r>
            <a:r>
              <a:rPr lang="zh-CN" altLang="zh-CN" sz="1800" b="1" dirty="0">
                <a:solidFill>
                  <a:srgbClr val="595959"/>
                </a:solidFill>
                <a:latin typeface="微软雅黑" panose="020B0503020204020204" pitchFamily="34" charset="-122"/>
                <a:ea typeface="微软雅黑" panose="020B0503020204020204" pitchFamily="34" charset="-122"/>
                <a:cs typeface="+mn-ea"/>
              </a:rPr>
              <a:t>）</a:t>
            </a:r>
            <a:r>
              <a:rPr lang="en-US" altLang="zh-CN" sz="1800" b="1" dirty="0">
                <a:solidFill>
                  <a:srgbClr val="595959"/>
                </a:solidFill>
                <a:latin typeface="微软雅黑" panose="020B0503020204020204" pitchFamily="34" charset="-122"/>
                <a:ea typeface="微软雅黑" panose="020B0503020204020204" pitchFamily="34" charset="-122"/>
                <a:cs typeface="+mn-ea"/>
              </a:rPr>
              <a:t>sort()</a:t>
            </a:r>
            <a:r>
              <a:rPr lang="zh-CN" altLang="en-US" sz="1800" b="1" dirty="0">
                <a:solidFill>
                  <a:srgbClr val="595959"/>
                </a:solidFill>
                <a:latin typeface="微软雅黑" panose="020B0503020204020204" pitchFamily="34" charset="-122"/>
                <a:ea typeface="微软雅黑" panose="020B0503020204020204" pitchFamily="34" charset="-122"/>
                <a:cs typeface="+mn-ea"/>
              </a:rPr>
              <a:t>方法</a:t>
            </a:r>
            <a:endParaRPr lang="zh-CN" altLang="zh-CN" sz="1800" b="1"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sz="1800" dirty="0">
                <a:solidFill>
                  <a:srgbClr val="595959"/>
                </a:solidFill>
                <a:latin typeface="微软雅黑" panose="020B0503020204020204" pitchFamily="34" charset="-122"/>
                <a:ea typeface="微软雅黑" panose="020B0503020204020204" pitchFamily="34" charset="-122"/>
                <a:cs typeface="+mn-ea"/>
              </a:rPr>
              <a:t>使用sort()方法对列表排序后，</a:t>
            </a:r>
            <a:r>
              <a:rPr lang="zh-CN" altLang="en-US" sz="1800" dirty="0">
                <a:solidFill>
                  <a:srgbClr val="0070C0"/>
                </a:solidFill>
                <a:latin typeface="微软雅黑" panose="020B0503020204020204" pitchFamily="34" charset="-122"/>
                <a:ea typeface="微软雅黑" panose="020B0503020204020204" pitchFamily="34" charset="-122"/>
                <a:cs typeface="+mn-ea"/>
              </a:rPr>
              <a:t>排序后的列表会覆盖原来的列表</a:t>
            </a:r>
            <a:r>
              <a:rPr lang="zh-CN" altLang="en-US" sz="1800" dirty="0">
                <a:solidFill>
                  <a:srgbClr val="595959"/>
                </a:solidFill>
                <a:latin typeface="微软雅黑" panose="020B0503020204020204" pitchFamily="34" charset="-122"/>
                <a:ea typeface="微软雅黑" panose="020B0503020204020204" pitchFamily="34" charset="-122"/>
                <a:cs typeface="+mn-ea"/>
              </a:rPr>
              <a:t>，示例代码如下。</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bwMode="auto">
          <a:xfrm>
            <a:off x="1486535" y="2912745"/>
            <a:ext cx="9001125" cy="1641475"/>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li_one = [4, 3, 2, 1]</a:t>
            </a:r>
          </a:p>
          <a:p>
            <a:pPr>
              <a:lnSpc>
                <a:spcPct val="150000"/>
              </a:lnSpc>
            </a:pP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li_two = sorted(li_one)     # 升序排列列表中的元素</a:t>
            </a:r>
          </a:p>
          <a:p>
            <a:pPr>
              <a:lnSpc>
                <a:spcPct val="150000"/>
              </a:lnSpc>
            </a:pP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print(li_one)   </a:t>
            </a:r>
          </a:p>
          <a:p>
            <a:pPr>
              <a:lnSpc>
                <a:spcPct val="150000"/>
              </a:lnSpc>
            </a:pP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print(li_two)  </a:t>
            </a:r>
          </a:p>
        </p:txBody>
      </p:sp>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4.2.2  </a:t>
            </a:r>
            <a:r>
              <a:rPr 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列表的排序</a:t>
            </a:r>
          </a:p>
        </p:txBody>
      </p:sp>
      <p:grpSp>
        <p:nvGrpSpPr>
          <p:cNvPr id="3" name="组合 2"/>
          <p:cNvGrpSpPr/>
          <p:nvPr/>
        </p:nvGrpSpPr>
        <p:grpSpPr>
          <a:xfrm>
            <a:off x="1019175" y="857056"/>
            <a:ext cx="3533775" cy="466725"/>
            <a:chOff x="1019175" y="847725"/>
            <a:chExt cx="3533775" cy="466725"/>
          </a:xfrm>
        </p:grpSpPr>
        <p:sp>
          <p:nvSpPr>
            <p:cNvPr id="4" name="同侧圆角矩形 3"/>
            <p:cNvSpPr/>
            <p:nvPr>
              <p:custDataLst>
                <p:tags r:id="rId3"/>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custDataLst>
                <p:tags r:id="rId4"/>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列表的排序</a:t>
              </a:r>
            </a:p>
          </p:txBody>
        </p:sp>
      </p:grpSp>
      <p:sp>
        <p:nvSpPr>
          <p:cNvPr id="6" name="矩形 5"/>
          <p:cNvSpPr/>
          <p:nvPr>
            <p:custDataLst>
              <p:tags r:id="rId2"/>
            </p:custDataLst>
          </p:nvPr>
        </p:nvSpPr>
        <p:spPr>
          <a:xfrm>
            <a:off x="1612584" y="1876227"/>
            <a:ext cx="9289032" cy="922020"/>
          </a:xfrm>
          <a:prstGeom prst="rect">
            <a:avLst/>
          </a:prstGeom>
        </p:spPr>
        <p:txBody>
          <a:bodyPr wrap="square">
            <a:spAutoFit/>
          </a:bodyPr>
          <a:lstStyle/>
          <a:p>
            <a:pPr>
              <a:lnSpc>
                <a:spcPct val="150000"/>
              </a:lnSpc>
            </a:pPr>
            <a:r>
              <a:rPr lang="zh-CN" altLang="zh-CN" sz="1800" b="1" dirty="0">
                <a:solidFill>
                  <a:srgbClr val="595959"/>
                </a:solidFill>
                <a:latin typeface="微软雅黑" panose="020B0503020204020204" pitchFamily="34" charset="-122"/>
                <a:ea typeface="微软雅黑" panose="020B0503020204020204" pitchFamily="34" charset="-122"/>
                <a:cs typeface="+mn-ea"/>
              </a:rPr>
              <a:t>（</a:t>
            </a:r>
            <a:r>
              <a:rPr lang="en-US" altLang="zh-CN" sz="1800" b="1" dirty="0">
                <a:solidFill>
                  <a:srgbClr val="595959"/>
                </a:solidFill>
                <a:latin typeface="微软雅黑" panose="020B0503020204020204" pitchFamily="34" charset="-122"/>
                <a:ea typeface="微软雅黑" panose="020B0503020204020204" pitchFamily="34" charset="-122"/>
                <a:cs typeface="+mn-ea"/>
              </a:rPr>
              <a:t>2</a:t>
            </a:r>
            <a:r>
              <a:rPr lang="zh-CN" altLang="zh-CN" sz="1800" b="1" dirty="0">
                <a:solidFill>
                  <a:srgbClr val="595959"/>
                </a:solidFill>
                <a:latin typeface="微软雅黑" panose="020B0503020204020204" pitchFamily="34" charset="-122"/>
                <a:ea typeface="微软雅黑" panose="020B0503020204020204" pitchFamily="34" charset="-122"/>
                <a:cs typeface="+mn-ea"/>
              </a:rPr>
              <a:t>）</a:t>
            </a:r>
            <a:r>
              <a:rPr lang="en-US" altLang="zh-CN" sz="1800" b="1" dirty="0">
                <a:solidFill>
                  <a:srgbClr val="595959"/>
                </a:solidFill>
                <a:latin typeface="微软雅黑" panose="020B0503020204020204" pitchFamily="34" charset="-122"/>
                <a:ea typeface="微软雅黑" panose="020B0503020204020204" pitchFamily="34" charset="-122"/>
                <a:cs typeface="+mn-ea"/>
              </a:rPr>
              <a:t>sorted()</a:t>
            </a:r>
            <a:r>
              <a:rPr lang="zh-CN" altLang="en-US" sz="1800" b="1" dirty="0">
                <a:solidFill>
                  <a:srgbClr val="595959"/>
                </a:solidFill>
                <a:latin typeface="微软雅黑" panose="020B0503020204020204" pitchFamily="34" charset="-122"/>
                <a:ea typeface="微软雅黑" panose="020B0503020204020204" pitchFamily="34" charset="-122"/>
                <a:cs typeface="+mn-ea"/>
              </a:rPr>
              <a:t>函数</a:t>
            </a:r>
            <a:endParaRPr lang="zh-CN" altLang="zh-CN" sz="1800" b="1"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sz="1800" dirty="0">
                <a:solidFill>
                  <a:srgbClr val="595959"/>
                </a:solidFill>
                <a:latin typeface="微软雅黑" panose="020B0503020204020204" pitchFamily="34" charset="-122"/>
                <a:ea typeface="微软雅黑" panose="020B0503020204020204" pitchFamily="34" charset="-122"/>
                <a:cs typeface="+mn-ea"/>
              </a:rPr>
              <a:t>sorted()函数也能够对列表元素进行重新排列，并</a:t>
            </a:r>
            <a:r>
              <a:rPr lang="zh-CN" altLang="en-US" sz="1800" dirty="0">
                <a:solidFill>
                  <a:srgbClr val="0070C0"/>
                </a:solidFill>
                <a:latin typeface="微软雅黑" panose="020B0503020204020204" pitchFamily="34" charset="-122"/>
                <a:ea typeface="微软雅黑" panose="020B0503020204020204" pitchFamily="34" charset="-122"/>
                <a:cs typeface="+mn-ea"/>
              </a:rPr>
              <a:t>返回排列后的新列表</a:t>
            </a:r>
            <a:r>
              <a:rPr lang="zh-CN" altLang="en-US" sz="1800" dirty="0">
                <a:solidFill>
                  <a:srgbClr val="595959"/>
                </a:solidFill>
                <a:latin typeface="微软雅黑" panose="020B0503020204020204" pitchFamily="34" charset="-122"/>
                <a:ea typeface="微软雅黑" panose="020B0503020204020204" pitchFamily="34" charset="-122"/>
                <a:cs typeface="+mn-ea"/>
              </a:rPr>
              <a:t>，示例代码如下。</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bwMode="auto">
          <a:xfrm>
            <a:off x="1486535" y="3491865"/>
            <a:ext cx="9001125" cy="149352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li_one = ['a', 'b', 'c', 'd']</a:t>
            </a:r>
          </a:p>
          <a:p>
            <a:pPr>
              <a:lnSpc>
                <a:spcPct val="150000"/>
              </a:lnSpc>
            </a:pP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li_one.reverse()</a:t>
            </a:r>
          </a:p>
          <a:p>
            <a:pPr>
              <a:lnSpc>
                <a:spcPct val="150000"/>
              </a:lnSpc>
            </a:pP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print(li_one)</a:t>
            </a:r>
          </a:p>
        </p:txBody>
      </p:sp>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4.2.2  </a:t>
            </a:r>
            <a:r>
              <a:rPr 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列表的排序</a:t>
            </a:r>
          </a:p>
        </p:txBody>
      </p:sp>
      <p:grpSp>
        <p:nvGrpSpPr>
          <p:cNvPr id="3" name="组合 2"/>
          <p:cNvGrpSpPr/>
          <p:nvPr/>
        </p:nvGrpSpPr>
        <p:grpSpPr>
          <a:xfrm>
            <a:off x="1019175" y="857056"/>
            <a:ext cx="3533775" cy="466725"/>
            <a:chOff x="1019175" y="847725"/>
            <a:chExt cx="3533775" cy="466725"/>
          </a:xfrm>
        </p:grpSpPr>
        <p:sp>
          <p:nvSpPr>
            <p:cNvPr id="4" name="同侧圆角矩形 3"/>
            <p:cNvSpPr/>
            <p:nvPr>
              <p:custDataLst>
                <p:tags r:id="rId3"/>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custDataLst>
                <p:tags r:id="rId4"/>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列表的排序</a:t>
              </a:r>
            </a:p>
          </p:txBody>
        </p:sp>
      </p:grpSp>
      <p:sp>
        <p:nvSpPr>
          <p:cNvPr id="6" name="矩形 5"/>
          <p:cNvSpPr/>
          <p:nvPr>
            <p:custDataLst>
              <p:tags r:id="rId2"/>
            </p:custDataLst>
          </p:nvPr>
        </p:nvSpPr>
        <p:spPr>
          <a:xfrm>
            <a:off x="1612584" y="1876227"/>
            <a:ext cx="9289032" cy="1337945"/>
          </a:xfrm>
          <a:prstGeom prst="rect">
            <a:avLst/>
          </a:prstGeom>
        </p:spPr>
        <p:txBody>
          <a:bodyPr wrap="square">
            <a:spAutoFit/>
          </a:bodyPr>
          <a:lstStyle/>
          <a:p>
            <a:pPr>
              <a:lnSpc>
                <a:spcPct val="150000"/>
              </a:lnSpc>
            </a:pPr>
            <a:r>
              <a:rPr lang="zh-CN" altLang="zh-CN" sz="1800" b="1" dirty="0">
                <a:solidFill>
                  <a:srgbClr val="595959"/>
                </a:solidFill>
                <a:latin typeface="微软雅黑" panose="020B0503020204020204" pitchFamily="34" charset="-122"/>
                <a:ea typeface="微软雅黑" panose="020B0503020204020204" pitchFamily="34" charset="-122"/>
                <a:cs typeface="+mn-ea"/>
              </a:rPr>
              <a:t>（</a:t>
            </a:r>
            <a:r>
              <a:rPr lang="en-US" altLang="zh-CN" sz="1800" b="1" dirty="0">
                <a:solidFill>
                  <a:srgbClr val="595959"/>
                </a:solidFill>
                <a:latin typeface="微软雅黑" panose="020B0503020204020204" pitchFamily="34" charset="-122"/>
                <a:ea typeface="微软雅黑" panose="020B0503020204020204" pitchFamily="34" charset="-122"/>
                <a:cs typeface="+mn-ea"/>
              </a:rPr>
              <a:t>3</a:t>
            </a:r>
            <a:r>
              <a:rPr lang="zh-CN" altLang="zh-CN" sz="1800" b="1" dirty="0">
                <a:solidFill>
                  <a:srgbClr val="595959"/>
                </a:solidFill>
                <a:latin typeface="微软雅黑" panose="020B0503020204020204" pitchFamily="34" charset="-122"/>
                <a:ea typeface="微软雅黑" panose="020B0503020204020204" pitchFamily="34" charset="-122"/>
                <a:cs typeface="+mn-ea"/>
              </a:rPr>
              <a:t>）</a:t>
            </a:r>
            <a:r>
              <a:rPr lang="en-US" altLang="zh-CN" sz="1800" b="1" dirty="0">
                <a:solidFill>
                  <a:srgbClr val="595959"/>
                </a:solidFill>
                <a:latin typeface="微软雅黑" panose="020B0503020204020204" pitchFamily="34" charset="-122"/>
                <a:ea typeface="微软雅黑" panose="020B0503020204020204" pitchFamily="34" charset="-122"/>
                <a:cs typeface="+mn-ea"/>
              </a:rPr>
              <a:t>reverse()</a:t>
            </a:r>
            <a:r>
              <a:rPr lang="zh-CN" altLang="en-US" sz="1800" b="1" dirty="0">
                <a:solidFill>
                  <a:srgbClr val="595959"/>
                </a:solidFill>
                <a:latin typeface="微软雅黑" panose="020B0503020204020204" pitchFamily="34" charset="-122"/>
                <a:ea typeface="微软雅黑" panose="020B0503020204020204" pitchFamily="34" charset="-122"/>
                <a:cs typeface="+mn-ea"/>
              </a:rPr>
              <a:t>方法</a:t>
            </a:r>
            <a:endParaRPr lang="zh-CN" altLang="zh-CN" sz="1800" b="1"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sz="1800" dirty="0">
                <a:solidFill>
                  <a:srgbClr val="595959"/>
                </a:solidFill>
                <a:latin typeface="微软雅黑" panose="020B0503020204020204" pitchFamily="34" charset="-122"/>
                <a:ea typeface="微软雅黑" panose="020B0503020204020204" pitchFamily="34" charset="-122"/>
                <a:cs typeface="+mn-ea"/>
              </a:rPr>
              <a:t>reverse()方法用于将列表中的元素倒序排列，即把原列表中的元素按照从右至左依次排列存放，示例代码如下。</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879063" y="3285411"/>
            <a:ext cx="4983480" cy="53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根据任务分析实现实例</a:t>
            </a:r>
            <a:r>
              <a:rPr lang="en-US" altLang="zh-CN" sz="1800" dirty="0">
                <a:solidFill>
                  <a:srgbClr val="595959"/>
                </a:solidFill>
                <a:latin typeface="微软雅黑" panose="020B0503020204020204" pitchFamily="34" charset="-122"/>
                <a:ea typeface="微软雅黑" panose="020B0503020204020204" pitchFamily="34" charset="-122"/>
                <a:cs typeface="+mn-ea"/>
              </a:rPr>
              <a:t>2</a:t>
            </a:r>
            <a:r>
              <a:rPr lang="zh-CN" altLang="zh-CN" sz="1800" dirty="0">
                <a:solidFill>
                  <a:srgbClr val="595959"/>
                </a:solidFill>
                <a:latin typeface="微软雅黑" panose="020B0503020204020204" pitchFamily="34" charset="-122"/>
                <a:ea typeface="微软雅黑" panose="020B0503020204020204" pitchFamily="34" charset="-122"/>
                <a:cs typeface="+mn-ea"/>
              </a:rPr>
              <a:t>：商品价格区间排序</a:t>
            </a:r>
          </a:p>
        </p:txBody>
      </p:sp>
      <p:grpSp>
        <p:nvGrpSpPr>
          <p:cNvPr id="11" name="组合 10"/>
          <p:cNvGrpSpPr/>
          <p:nvPr/>
        </p:nvGrpSpPr>
        <p:grpSpPr>
          <a:xfrm>
            <a:off x="5437103" y="3560215"/>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3"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4.2.3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实例</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2</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：商品价格区间排序</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35"/>
          <p:cNvSpPr txBox="1">
            <a:spLocks noChangeArrowheads="1"/>
          </p:cNvSpPr>
          <p:nvPr/>
        </p:nvSpPr>
        <p:spPr bwMode="auto">
          <a:xfrm>
            <a:off x="982345" y="1917065"/>
            <a:ext cx="4218305" cy="3510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在电商平台购物时，面对琳琅满目的商品，我们应该如何快速选择适合自己的商品呢？为了能够让用户快速地定位到适合自己的商品，电商平台通常会提供价格排序与设置价格区间功能。假设某电商平台展示10件商品，每件商品对应的价格如表所示。</a:t>
            </a:r>
          </a:p>
        </p:txBody>
      </p:sp>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4.2.3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实例</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2</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：商品价格区间排序</a:t>
            </a:r>
          </a:p>
        </p:txBody>
      </p:sp>
      <p:graphicFrame>
        <p:nvGraphicFramePr>
          <p:cNvPr id="4" name="表格 3"/>
          <p:cNvGraphicFramePr>
            <a:graphicFrameLocks noGrp="1"/>
          </p:cNvGraphicFramePr>
          <p:nvPr>
            <p:custDataLst>
              <p:tags r:id="rId2"/>
            </p:custDataLst>
          </p:nvPr>
        </p:nvGraphicFramePr>
        <p:xfrm>
          <a:off x="6166624" y="1556916"/>
          <a:ext cx="4055745" cy="4427220"/>
        </p:xfrm>
        <a:graphic>
          <a:graphicData uri="http://schemas.openxmlformats.org/drawingml/2006/table">
            <a:tbl>
              <a:tblPr>
                <a:tableStyleId>{F5AB1C69-6EDB-4FF4-983F-18BD219EF322}</a:tableStyleId>
              </a:tblPr>
              <a:tblGrid>
                <a:gridCol w="1946275">
                  <a:extLst>
                    <a:ext uri="{9D8B030D-6E8A-4147-A177-3AD203B41FA5}">
                      <a16:colId xmlns:a16="http://schemas.microsoft.com/office/drawing/2014/main" val="20000"/>
                    </a:ext>
                  </a:extLst>
                </a:gridCol>
                <a:gridCol w="2109470">
                  <a:extLst>
                    <a:ext uri="{9D8B030D-6E8A-4147-A177-3AD203B41FA5}">
                      <a16:colId xmlns:a16="http://schemas.microsoft.com/office/drawing/2014/main" val="20001"/>
                    </a:ext>
                  </a:extLst>
                </a:gridCol>
              </a:tblGrid>
              <a:tr h="42037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zh-CN" sz="1800" b="1" dirty="0">
                          <a:solidFill>
                            <a:schemeClr val="tx1">
                              <a:lumMod val="65000"/>
                              <a:lumOff val="35000"/>
                            </a:schemeClr>
                          </a:solidFill>
                          <a:effectLst/>
                          <a:latin typeface="微软雅黑" panose="020B0503020204020204" pitchFamily="34" charset="-122"/>
                          <a:ea typeface="微软雅黑" panose="020B0503020204020204" pitchFamily="34" charset="-122"/>
                        </a:rPr>
                        <a:t>序号</a:t>
                      </a:r>
                    </a:p>
                  </a:txBody>
                  <a:tcPr marT="45700" marB="45700"/>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sz="1800" b="1" dirty="0">
                          <a:solidFill>
                            <a:schemeClr val="tx1">
                              <a:lumMod val="65000"/>
                              <a:lumOff val="35000"/>
                            </a:schemeClr>
                          </a:solidFill>
                          <a:effectLst/>
                          <a:latin typeface="微软雅黑" panose="020B0503020204020204" pitchFamily="34" charset="-122"/>
                          <a:ea typeface="微软雅黑" panose="020B0503020204020204" pitchFamily="34" charset="-122"/>
                        </a:rPr>
                        <a:t>价格</a:t>
                      </a:r>
                      <a:endParaRPr lang="zh-CN" sz="2000" b="1" dirty="0">
                        <a:solidFill>
                          <a:schemeClr val="tx1">
                            <a:lumMod val="65000"/>
                            <a:lumOff val="35000"/>
                          </a:schemeClr>
                        </a:solidFill>
                        <a:effectLst/>
                        <a:latin typeface="微软雅黑" panose="020B0503020204020204" pitchFamily="34" charset="-122"/>
                        <a:ea typeface="微软雅黑" panose="020B0503020204020204" pitchFamily="34" charset="-122"/>
                        <a:cs typeface="微软雅黑" panose="020B0503020204020204" pitchFamily="34" charset="-122"/>
                      </a:endParaRPr>
                    </a:p>
                  </a:txBody>
                  <a:tcPr marT="45700" marB="45700"/>
                </a:tc>
                <a:extLst>
                  <a:ext uri="{0D108BD9-81ED-4DB2-BD59-A6C34878D82A}">
                    <a16:rowId xmlns:a16="http://schemas.microsoft.com/office/drawing/2014/main" val="10000"/>
                  </a:ext>
                </a:extLst>
              </a:tr>
              <a:tr h="400685">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1</a:t>
                      </a:r>
                    </a:p>
                  </a:txBody>
                  <a:tcPr marT="45700" marB="45700"/>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399</a:t>
                      </a:r>
                    </a:p>
                  </a:txBody>
                  <a:tcPr marT="45700" marB="45700"/>
                </a:tc>
                <a:extLst>
                  <a:ext uri="{0D108BD9-81ED-4DB2-BD59-A6C34878D82A}">
                    <a16:rowId xmlns:a16="http://schemas.microsoft.com/office/drawing/2014/main" val="10001"/>
                  </a:ext>
                </a:extLst>
              </a:tr>
              <a:tr h="400685">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2</a:t>
                      </a:r>
                    </a:p>
                  </a:txBody>
                  <a:tcPr marT="45700" marB="45700"/>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4369</a:t>
                      </a:r>
                    </a:p>
                  </a:txBody>
                  <a:tcPr marT="45700" marB="45700"/>
                </a:tc>
                <a:extLst>
                  <a:ext uri="{0D108BD9-81ED-4DB2-BD59-A6C34878D82A}">
                    <a16:rowId xmlns:a16="http://schemas.microsoft.com/office/drawing/2014/main" val="10002"/>
                  </a:ext>
                </a:extLst>
              </a:tr>
              <a:tr h="400685">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3</a:t>
                      </a:r>
                    </a:p>
                  </a:txBody>
                  <a:tcPr marT="45700" marB="45700"/>
                </a:tc>
                <a:tc>
                  <a:txBody>
                    <a:bodyPr/>
                    <a:lstStyle/>
                    <a:p>
                      <a:pPr algn="ctr"/>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539</a:t>
                      </a:r>
                    </a:p>
                  </a:txBody>
                  <a:tcPr marT="45700" marB="45700"/>
                </a:tc>
                <a:extLst>
                  <a:ext uri="{0D108BD9-81ED-4DB2-BD59-A6C34878D82A}">
                    <a16:rowId xmlns:a16="http://schemas.microsoft.com/office/drawing/2014/main" val="10003"/>
                  </a:ext>
                </a:extLst>
              </a:tr>
              <a:tr h="400685">
                <a:tc>
                  <a:txBody>
                    <a:bodyPr/>
                    <a:lstStyle/>
                    <a:p>
                      <a:pPr algn="ctr"/>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4</a:t>
                      </a:r>
                    </a:p>
                  </a:txBody>
                  <a:tcPr marT="45700" marB="45700"/>
                </a:tc>
                <a:tc>
                  <a:txBody>
                    <a:bodyPr/>
                    <a:lstStyle/>
                    <a:p>
                      <a:pPr algn="ctr"/>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288</a:t>
                      </a:r>
                    </a:p>
                  </a:txBody>
                  <a:tcPr marT="45700" marB="45700"/>
                </a:tc>
                <a:extLst>
                  <a:ext uri="{0D108BD9-81ED-4DB2-BD59-A6C34878D82A}">
                    <a16:rowId xmlns:a16="http://schemas.microsoft.com/office/drawing/2014/main" val="10004"/>
                  </a:ext>
                </a:extLst>
              </a:tr>
              <a:tr h="400685">
                <a:tc>
                  <a:txBody>
                    <a:bodyPr/>
                    <a:lstStyle/>
                    <a:p>
                      <a:pPr algn="ctr"/>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5</a:t>
                      </a:r>
                    </a:p>
                  </a:txBody>
                  <a:tcPr marT="45700" marB="45700"/>
                </a:tc>
                <a:tc>
                  <a:txBody>
                    <a:bodyPr/>
                    <a:lstStyle/>
                    <a:p>
                      <a:pPr algn="ctr"/>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109</a:t>
                      </a:r>
                    </a:p>
                  </a:txBody>
                  <a:tcPr marT="45700" marB="45700"/>
                </a:tc>
                <a:extLst>
                  <a:ext uri="{0D108BD9-81ED-4DB2-BD59-A6C34878D82A}">
                    <a16:rowId xmlns:a16="http://schemas.microsoft.com/office/drawing/2014/main" val="10005"/>
                  </a:ext>
                </a:extLst>
              </a:tr>
              <a:tr h="400685">
                <a:tc>
                  <a:txBody>
                    <a:bodyPr/>
                    <a:lstStyle/>
                    <a:p>
                      <a:pPr algn="ctr">
                        <a:buNone/>
                      </a:pPr>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6</a:t>
                      </a:r>
                    </a:p>
                  </a:txBody>
                  <a:tcPr marT="45700" marB="45700"/>
                </a:tc>
                <a:tc>
                  <a:txBody>
                    <a:bodyPr/>
                    <a:lstStyle/>
                    <a:p>
                      <a:pPr algn="ctr">
                        <a:buNone/>
                      </a:pPr>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749</a:t>
                      </a:r>
                    </a:p>
                  </a:txBody>
                  <a:tcPr marT="45700" marB="45700"/>
                </a:tc>
                <a:extLst>
                  <a:ext uri="{0D108BD9-81ED-4DB2-BD59-A6C34878D82A}">
                    <a16:rowId xmlns:a16="http://schemas.microsoft.com/office/drawing/2014/main" val="10006"/>
                  </a:ext>
                </a:extLst>
              </a:tr>
              <a:tr h="400685">
                <a:tc>
                  <a:txBody>
                    <a:bodyPr/>
                    <a:lstStyle/>
                    <a:p>
                      <a:pPr algn="ctr">
                        <a:buNone/>
                      </a:pPr>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7</a:t>
                      </a:r>
                    </a:p>
                  </a:txBody>
                  <a:tcPr marT="45700" marB="45700"/>
                </a:tc>
                <a:tc>
                  <a:txBody>
                    <a:bodyPr/>
                    <a:lstStyle/>
                    <a:p>
                      <a:pPr algn="ctr">
                        <a:buNone/>
                      </a:pPr>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235</a:t>
                      </a:r>
                    </a:p>
                  </a:txBody>
                  <a:tcPr marT="45700" marB="45700"/>
                </a:tc>
                <a:extLst>
                  <a:ext uri="{0D108BD9-81ED-4DB2-BD59-A6C34878D82A}">
                    <a16:rowId xmlns:a16="http://schemas.microsoft.com/office/drawing/2014/main" val="10007"/>
                  </a:ext>
                </a:extLst>
              </a:tr>
              <a:tr h="400685">
                <a:tc>
                  <a:txBody>
                    <a:bodyPr/>
                    <a:lstStyle/>
                    <a:p>
                      <a:pPr algn="ctr">
                        <a:buNone/>
                      </a:pPr>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8</a:t>
                      </a:r>
                    </a:p>
                  </a:txBody>
                  <a:tcPr marT="45700" marB="45700"/>
                </a:tc>
                <a:tc>
                  <a:txBody>
                    <a:bodyPr/>
                    <a:lstStyle/>
                    <a:p>
                      <a:pPr algn="ctr">
                        <a:buNone/>
                      </a:pPr>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190</a:t>
                      </a:r>
                    </a:p>
                  </a:txBody>
                  <a:tcPr marT="45700" marB="45700"/>
                </a:tc>
                <a:extLst>
                  <a:ext uri="{0D108BD9-81ED-4DB2-BD59-A6C34878D82A}">
                    <a16:rowId xmlns:a16="http://schemas.microsoft.com/office/drawing/2014/main" val="10008"/>
                  </a:ext>
                </a:extLst>
              </a:tr>
              <a:tr h="400685">
                <a:tc>
                  <a:txBody>
                    <a:bodyPr/>
                    <a:lstStyle/>
                    <a:p>
                      <a:pPr algn="ctr">
                        <a:buNone/>
                      </a:pPr>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9</a:t>
                      </a:r>
                    </a:p>
                  </a:txBody>
                  <a:tcPr marT="45700" marB="45700"/>
                </a:tc>
                <a:tc>
                  <a:txBody>
                    <a:bodyPr/>
                    <a:lstStyle/>
                    <a:p>
                      <a:pPr algn="ctr">
                        <a:buNone/>
                      </a:pPr>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99</a:t>
                      </a:r>
                    </a:p>
                  </a:txBody>
                  <a:tcPr marT="45700" marB="45700"/>
                </a:tc>
                <a:extLst>
                  <a:ext uri="{0D108BD9-81ED-4DB2-BD59-A6C34878D82A}">
                    <a16:rowId xmlns:a16="http://schemas.microsoft.com/office/drawing/2014/main" val="10009"/>
                  </a:ext>
                </a:extLst>
              </a:tr>
              <a:tr h="400685">
                <a:tc>
                  <a:txBody>
                    <a:bodyPr/>
                    <a:lstStyle/>
                    <a:p>
                      <a:pPr algn="ctr">
                        <a:buNone/>
                      </a:pPr>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10</a:t>
                      </a:r>
                    </a:p>
                  </a:txBody>
                  <a:tcPr marT="45700" marB="45700"/>
                </a:tc>
                <a:tc>
                  <a:txBody>
                    <a:bodyPr/>
                    <a:lstStyle/>
                    <a:p>
                      <a:pPr algn="ctr">
                        <a:buNone/>
                      </a:pPr>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1000</a:t>
                      </a:r>
                    </a:p>
                  </a:txBody>
                  <a:tcPr marT="45700" marB="45700"/>
                </a:tc>
                <a:extLst>
                  <a:ext uri="{0D108BD9-81ED-4DB2-BD59-A6C34878D82A}">
                    <a16:rowId xmlns:a16="http://schemas.microsoft.com/office/drawing/2014/main" val="10010"/>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gimg2.baidu.com/image_search/src=http%3A%2F%2Fpic.51yuansu.com%2Fpic3%2Fcover%2F03%2F93%2F98%2F5c8f46e1f2e59_610.jpg&amp;refer=http%3A%2F%2Fpic.51yuansu.com&amp;app=2002&amp;size=f9999,10000&amp;q=a80&amp;n=0&amp;g=0n&amp;fmt=auto?sec=1658640921&amp;t=b2d79b6f1ee22924de6ebb41cb2e0dec"/>
          <p:cNvPicPr>
            <a:picLocks noChangeAspect="1" noChangeArrowheads="1"/>
          </p:cNvPicPr>
          <p:nvPr/>
        </p:nvPicPr>
        <p:blipFill rotWithShape="1">
          <a:blip r:embed="rId4">
            <a:extLst>
              <a:ext uri="{28A0092B-C50C-407E-A947-70E740481C1C}">
                <a14:useLocalDpi xmlns:a14="http://schemas.microsoft.com/office/drawing/2010/main" val="0"/>
              </a:ext>
            </a:extLst>
          </a:blip>
          <a:srcRect l="4024" t="2272" r="2178" b="12806"/>
          <a:stretch>
            <a:fillRect/>
          </a:stretch>
        </p:blipFill>
        <p:spPr bwMode="auto">
          <a:xfrm flipH="1">
            <a:off x="1198662" y="1413569"/>
            <a:ext cx="3528392" cy="4608513"/>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4.2.3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实例</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2</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：商品价格区间排序</a:t>
            </a:r>
          </a:p>
        </p:txBody>
      </p:sp>
      <p:sp>
        <p:nvSpPr>
          <p:cNvPr id="4" name="文本框 3"/>
          <p:cNvSpPr txBox="1"/>
          <p:nvPr/>
        </p:nvSpPr>
        <p:spPr>
          <a:xfrm>
            <a:off x="5158740" y="2633345"/>
            <a:ext cx="6096000" cy="2168525"/>
          </a:xfrm>
          <a:prstGeom prst="rect">
            <a:avLst/>
          </a:prstGeom>
          <a:noFill/>
        </p:spPr>
        <p:txBody>
          <a:bodyPr wrap="square" rtlCol="0">
            <a:spAutoFit/>
          </a:bodyPr>
          <a:lstStyle/>
          <a:p>
            <a:pPr algn="l">
              <a:lnSpc>
                <a:spcPct val="150000"/>
              </a:lnSpc>
              <a:buClrTx/>
              <a:buSzTx/>
              <a:buFontTx/>
            </a:pPr>
            <a:r>
              <a:rPr lang="zh-CN" altLang="zh-CN" sz="1800" dirty="0">
                <a:solidFill>
                  <a:srgbClr val="595959"/>
                </a:solidFill>
                <a:latin typeface="微软雅黑" panose="020B0503020204020204" pitchFamily="34" charset="-122"/>
                <a:ea typeface="微软雅黑" panose="020B0503020204020204" pitchFamily="34" charset="-122"/>
                <a:cs typeface="+mn-ea"/>
                <a:sym typeface="+mn-ea"/>
              </a:rPr>
              <a:t>用户需要分别输入最大价格和最小价格，先选定符合自己需求的价格区间，再选择升序或降序的排序方式，最终输出此价格区间内排序后的的商品价格。</a:t>
            </a:r>
            <a:endParaRPr lang="zh-CN" altLang="zh-CN" sz="1800" dirty="0">
              <a:solidFill>
                <a:srgbClr val="595959"/>
              </a:solidFill>
              <a:latin typeface="微软雅黑" panose="020B0503020204020204" pitchFamily="34" charset="-122"/>
              <a:ea typeface="微软雅黑" panose="020B0503020204020204" pitchFamily="34" charset="-122"/>
              <a:cs typeface="+mn-ea"/>
            </a:endParaRPr>
          </a:p>
          <a:p>
            <a:pPr algn="l">
              <a:lnSpc>
                <a:spcPct val="150000"/>
              </a:lnSpc>
              <a:buClrTx/>
              <a:buSzTx/>
              <a:buFontTx/>
            </a:pPr>
            <a:r>
              <a:rPr lang="zh-CN" altLang="zh-CN" sz="1800" dirty="0">
                <a:solidFill>
                  <a:srgbClr val="595959"/>
                </a:solidFill>
                <a:latin typeface="微软雅黑" panose="020B0503020204020204" pitchFamily="34" charset="-122"/>
                <a:ea typeface="微软雅黑" panose="020B0503020204020204" pitchFamily="34" charset="-122"/>
                <a:cs typeface="+mn-ea"/>
                <a:sym typeface="+mn-ea"/>
              </a:rPr>
              <a:t>本实例要求编写程序，实现以上描述的设置价格区间和价格排序的功能。</a:t>
            </a:r>
            <a:endParaRPr lang="zh-CN" altLang="zh-CN" sz="18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gimg2.baidu.com/image_search/src=http%3A%2F%2Fpic.51yuansu.com%2Fpic3%2Fcover%2F03%2F93%2F98%2F5c8f46e1f2e59_610.jpg&amp;refer=http%3A%2F%2Fpic.51yuansu.com&amp;app=2002&amp;size=f9999,10000&amp;q=a80&amp;n=0&amp;g=0n&amp;fmt=auto?sec=1658640921&amp;t=b2d79b6f1ee22924de6ebb41cb2e0dec"/>
          <p:cNvPicPr>
            <a:picLocks noChangeAspect="1" noChangeArrowheads="1"/>
          </p:cNvPicPr>
          <p:nvPr/>
        </p:nvPicPr>
        <p:blipFill rotWithShape="1">
          <a:blip r:embed="rId4">
            <a:extLst>
              <a:ext uri="{28A0092B-C50C-407E-A947-70E740481C1C}">
                <a14:useLocalDpi xmlns:a14="http://schemas.microsoft.com/office/drawing/2010/main" val="0"/>
              </a:ext>
            </a:extLst>
          </a:blip>
          <a:srcRect l="4024" t="2272" r="2178" b="12806"/>
          <a:stretch>
            <a:fillRect/>
          </a:stretch>
        </p:blipFill>
        <p:spPr bwMode="auto">
          <a:xfrm flipH="1">
            <a:off x="1198662" y="1413569"/>
            <a:ext cx="3528392" cy="460851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35"/>
          <p:cNvSpPr txBox="1">
            <a:spLocks noChangeArrowheads="1"/>
          </p:cNvSpPr>
          <p:nvPr/>
        </p:nvSpPr>
        <p:spPr bwMode="auto">
          <a:xfrm>
            <a:off x="5951190" y="3141762"/>
            <a:ext cx="4536504" cy="302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使用列表保存价格信息。</a:t>
            </a:r>
          </a:p>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定义空列表用于保存用户选购商品的价格。</a:t>
            </a:r>
          </a:p>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接收输入的最大价格和最小价格。</a:t>
            </a:r>
          </a:p>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从价格列表中获取每个商品价格。</a:t>
            </a:r>
          </a:p>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判断商品价格区间。</a:t>
            </a:r>
          </a:p>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将商品价格进行排序。</a:t>
            </a:r>
            <a:endParaRPr lang="zh-CN" altLang="en-US" sz="1800" dirty="0">
              <a:solidFill>
                <a:srgbClr val="595959"/>
              </a:solidFill>
              <a:latin typeface="微软雅黑" panose="020B0503020204020204" pitchFamily="34" charset="-122"/>
              <a:ea typeface="微软雅黑" panose="020B0503020204020204" pitchFamily="34" charset="-122"/>
            </a:endParaRPr>
          </a:p>
        </p:txBody>
      </p:sp>
      <p:sp>
        <p:nvSpPr>
          <p:cNvPr id="8" name="矩形 7"/>
          <p:cNvSpPr/>
          <p:nvPr/>
        </p:nvSpPr>
        <p:spPr>
          <a:xfrm>
            <a:off x="7511556" y="2565698"/>
            <a:ext cx="1415772" cy="461665"/>
          </a:xfrm>
          <a:prstGeom prst="rect">
            <a:avLst/>
          </a:prstGeom>
        </p:spPr>
        <p:txBody>
          <a:bodyPr wrap="none">
            <a:spAutoFit/>
          </a:bodyPr>
          <a:lstStyle/>
          <a:p>
            <a:r>
              <a:rPr lang="zh-CN" altLang="en-US" b="1" dirty="0">
                <a:solidFill>
                  <a:srgbClr val="595959"/>
                </a:solidFill>
                <a:latin typeface="微软雅黑" panose="020B0503020204020204" pitchFamily="34" charset="-122"/>
                <a:ea typeface="微软雅黑" panose="020B0503020204020204" pitchFamily="34" charset="-122"/>
              </a:rPr>
              <a:t>实现思路</a:t>
            </a:r>
          </a:p>
        </p:txBody>
      </p:sp>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4.2.3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实例</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2</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：商品价格区间排序</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gimg2.baidu.com/image_search/src=http%3A%2F%2Fhbimg.b0.upaiyun.com%2F6769784930c2e538676b3fb73a290457ca522195287d8-Cu2GNK_fw658&amp;refer=http%3A%2F%2Fhbimg.b0.upaiyun.com&amp;app=2002&amp;size=f9999,10000&amp;q=a80&amp;n=0&amp;g=0n&amp;fmt=auto?sec=1658649679&amp;t=05f22a4c6ab9bde81529f3951d65c5ee"/>
          <p:cNvPicPr>
            <a:picLocks noChangeAspect="1" noChangeArrowheads="1"/>
          </p:cNvPicPr>
          <p:nvPr/>
        </p:nvPicPr>
        <p:blipFill rotWithShape="1">
          <a:blip r:embed="rId4">
            <a:extLst>
              <a:ext uri="{28A0092B-C50C-407E-A947-70E740481C1C}">
                <a14:useLocalDpi xmlns:a14="http://schemas.microsoft.com/office/drawing/2010/main" val="0"/>
              </a:ext>
            </a:extLst>
          </a:blip>
          <a:srcRect b="5357"/>
          <a:stretch>
            <a:fillRect/>
          </a:stretch>
        </p:blipFill>
        <p:spPr bwMode="auto">
          <a:xfrm>
            <a:off x="240711" y="1701602"/>
            <a:ext cx="4600848" cy="42484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35"/>
          <p:cNvSpPr txBox="1">
            <a:spLocks noChangeArrowheads="1"/>
          </p:cNvSpPr>
          <p:nvPr/>
        </p:nvSpPr>
        <p:spPr bwMode="auto">
          <a:xfrm>
            <a:off x="5303118" y="3440730"/>
            <a:ext cx="6152005" cy="1367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在</a:t>
            </a:r>
            <a:r>
              <a:rPr lang="en-US" altLang="zh-CN" sz="1800" dirty="0">
                <a:solidFill>
                  <a:srgbClr val="595959"/>
                </a:solidFill>
                <a:latin typeface="微软雅黑" panose="020B0503020204020204" pitchFamily="34" charset="-122"/>
                <a:ea typeface="微软雅黑" panose="020B0503020204020204" pitchFamily="34" charset="-122"/>
              </a:rPr>
              <a:t>Chapter04</a:t>
            </a:r>
            <a:r>
              <a:rPr lang="zh-CN" altLang="zh-CN" sz="1800" dirty="0">
                <a:solidFill>
                  <a:srgbClr val="595959"/>
                </a:solidFill>
                <a:latin typeface="微软雅黑" panose="020B0503020204020204" pitchFamily="34" charset="-122"/>
                <a:ea typeface="微软雅黑" panose="020B0503020204020204" pitchFamily="34" charset="-122"/>
              </a:rPr>
              <a:t>项目中创建</a:t>
            </a:r>
            <a:r>
              <a:rPr lang="en-US" altLang="zh-CN" sz="1800" dirty="0">
                <a:solidFill>
                  <a:srgbClr val="595959"/>
                </a:solidFill>
                <a:latin typeface="微软雅黑" panose="020B0503020204020204" pitchFamily="34" charset="-122"/>
                <a:ea typeface="微软雅黑" panose="020B0503020204020204" pitchFamily="34" charset="-122"/>
              </a:rPr>
              <a:t>02_price.py</a:t>
            </a:r>
            <a:r>
              <a:rPr lang="zh-CN" altLang="zh-CN" sz="1800" dirty="0">
                <a:solidFill>
                  <a:srgbClr val="595959"/>
                </a:solidFill>
                <a:latin typeface="微软雅黑" panose="020B0503020204020204" pitchFamily="34" charset="-122"/>
                <a:ea typeface="微软雅黑" panose="020B0503020204020204" pitchFamily="34" charset="-122"/>
              </a:rPr>
              <a:t>文件</a:t>
            </a:r>
            <a:r>
              <a:rPr lang="zh-CN" altLang="en-US" sz="1800" dirty="0">
                <a:solidFill>
                  <a:srgbClr val="595959"/>
                </a:solidFill>
                <a:latin typeface="微软雅黑" panose="020B0503020204020204" pitchFamily="34" charset="-122"/>
                <a:ea typeface="微软雅黑" panose="020B0503020204020204" pitchFamily="34" charset="-122"/>
              </a:rPr>
              <a:t>。</a:t>
            </a:r>
            <a:endParaRPr lang="en-US" altLang="zh-CN" sz="1800" dirty="0">
              <a:solidFill>
                <a:srgbClr val="595959"/>
              </a:solidFill>
              <a:latin typeface="微软雅黑" panose="020B0503020204020204" pitchFamily="34" charset="-122"/>
              <a:ea typeface="微软雅黑" panose="020B0503020204020204" pitchFamily="34" charset="-122"/>
            </a:endParaRPr>
          </a:p>
          <a:p>
            <a:pPr marL="457200" indent="-457200">
              <a:lnSpc>
                <a:spcPct val="150000"/>
              </a:lnSpc>
              <a:buFont typeface="+mj-ea"/>
              <a:buAutoNum type="circleNumDbPlain"/>
            </a:pPr>
            <a:r>
              <a:rPr lang="zh-CN" altLang="en-US" sz="1800" dirty="0">
                <a:solidFill>
                  <a:srgbClr val="595959"/>
                </a:solidFill>
                <a:latin typeface="微软雅黑" panose="020B0503020204020204" pitchFamily="34" charset="-122"/>
                <a:ea typeface="微软雅黑" panose="020B0503020204020204" pitchFamily="34" charset="-122"/>
              </a:rPr>
              <a:t>在</a:t>
            </a:r>
            <a:r>
              <a:rPr lang="en-US" altLang="zh-CN" sz="1800" dirty="0">
                <a:solidFill>
                  <a:srgbClr val="595959"/>
                </a:solidFill>
                <a:latin typeface="微软雅黑" panose="020B0503020204020204" pitchFamily="34" charset="-122"/>
                <a:ea typeface="微软雅黑" panose="020B0503020204020204" pitchFamily="34" charset="-122"/>
                <a:sym typeface="+mn-ea"/>
              </a:rPr>
              <a:t>02_price</a:t>
            </a:r>
            <a:r>
              <a:rPr lang="en-US" altLang="zh-CN" sz="1800" dirty="0">
                <a:solidFill>
                  <a:srgbClr val="595959"/>
                </a:solidFill>
                <a:latin typeface="微软雅黑" panose="020B0503020204020204" pitchFamily="34" charset="-122"/>
                <a:ea typeface="微软雅黑" panose="020B0503020204020204" pitchFamily="34" charset="-122"/>
              </a:rPr>
              <a:t>.py</a:t>
            </a:r>
            <a:r>
              <a:rPr lang="zh-CN" altLang="en-US" sz="1800" dirty="0">
                <a:solidFill>
                  <a:srgbClr val="595959"/>
                </a:solidFill>
                <a:latin typeface="微软雅黑" panose="020B0503020204020204" pitchFamily="34" charset="-122"/>
                <a:ea typeface="微软雅黑" panose="020B0503020204020204" pitchFamily="34" charset="-122"/>
              </a:rPr>
              <a:t>中编写代码。</a:t>
            </a:r>
            <a:endParaRPr lang="en-US" altLang="zh-CN" sz="1800" dirty="0">
              <a:solidFill>
                <a:srgbClr val="595959"/>
              </a:solidFill>
              <a:latin typeface="微软雅黑" panose="020B0503020204020204" pitchFamily="34" charset="-122"/>
              <a:ea typeface="微软雅黑" panose="020B0503020204020204" pitchFamily="34" charset="-122"/>
            </a:endParaRPr>
          </a:p>
          <a:p>
            <a:pPr marL="457200" indent="-457200">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运行</a:t>
            </a:r>
            <a:r>
              <a:rPr lang="en-US" altLang="zh-CN" sz="1800" dirty="0">
                <a:solidFill>
                  <a:srgbClr val="595959"/>
                </a:solidFill>
                <a:latin typeface="微软雅黑" panose="020B0503020204020204" pitchFamily="34" charset="-122"/>
                <a:ea typeface="微软雅黑" panose="020B0503020204020204" pitchFamily="34" charset="-122"/>
                <a:sym typeface="+mn-ea"/>
              </a:rPr>
              <a:t>02_price</a:t>
            </a:r>
            <a:r>
              <a:rPr lang="en-US" altLang="zh-CN" sz="1800" dirty="0">
                <a:solidFill>
                  <a:srgbClr val="595959"/>
                </a:solidFill>
                <a:latin typeface="微软雅黑" panose="020B0503020204020204" pitchFamily="34" charset="-122"/>
                <a:ea typeface="微软雅黑" panose="020B0503020204020204" pitchFamily="34" charset="-122"/>
              </a:rPr>
              <a:t>.py</a:t>
            </a:r>
            <a:r>
              <a:rPr lang="zh-CN" altLang="en-US" sz="1800" dirty="0">
                <a:solidFill>
                  <a:srgbClr val="595959"/>
                </a:solidFill>
                <a:latin typeface="微软雅黑" panose="020B0503020204020204" pitchFamily="34" charset="-122"/>
                <a:ea typeface="微软雅黑" panose="020B0503020204020204" pitchFamily="34" charset="-122"/>
              </a:rPr>
              <a:t>文件。</a:t>
            </a:r>
            <a:endParaRPr lang="en-US" altLang="zh-CN" sz="1800" dirty="0">
              <a:solidFill>
                <a:srgbClr val="595959"/>
              </a:solidFill>
              <a:latin typeface="微软雅黑" panose="020B0503020204020204" pitchFamily="34" charset="-122"/>
              <a:ea typeface="微软雅黑" panose="020B0503020204020204" pitchFamily="34" charset="-122"/>
            </a:endParaRPr>
          </a:p>
        </p:txBody>
      </p:sp>
      <p:sp>
        <p:nvSpPr>
          <p:cNvPr id="23" name="矩形 22"/>
          <p:cNvSpPr/>
          <p:nvPr/>
        </p:nvSpPr>
        <p:spPr>
          <a:xfrm>
            <a:off x="7463358" y="2637706"/>
            <a:ext cx="1444498" cy="461665"/>
          </a:xfrm>
          <a:prstGeom prst="rect">
            <a:avLst/>
          </a:prstGeom>
        </p:spPr>
        <p:txBody>
          <a:bodyPr wrap="none">
            <a:spAutoFit/>
          </a:bodyPr>
          <a:lstStyle/>
          <a:p>
            <a:r>
              <a:rPr lang="zh-CN" altLang="en-US" b="1" dirty="0">
                <a:solidFill>
                  <a:srgbClr val="595959"/>
                </a:solidFill>
                <a:latin typeface="微软雅黑" panose="020B0503020204020204" pitchFamily="34" charset="-122"/>
                <a:ea typeface="微软雅黑" panose="020B0503020204020204" pitchFamily="34" charset="-122"/>
              </a:rPr>
              <a:t>实现步骤</a:t>
            </a:r>
          </a:p>
        </p:txBody>
      </p:sp>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4.2.3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实例</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2</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：商品价格区间排序</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308" y="572758"/>
            <a:ext cx="4775842"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dirty="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80" name="组合 79"/>
          <p:cNvGrpSpPr/>
          <p:nvPr/>
        </p:nvGrpSpPr>
        <p:grpSpPr>
          <a:xfrm>
            <a:off x="1126490" y="2348230"/>
            <a:ext cx="9256395" cy="688340"/>
            <a:chOff x="978873" y="1800500"/>
            <a:chExt cx="7172522" cy="515937"/>
          </a:xfrm>
        </p:grpSpPr>
        <p:sp>
          <p:nvSpPr>
            <p:cNvPr id="81" name="Pentagon 3"/>
            <p:cNvSpPr/>
            <p:nvPr/>
          </p:nvSpPr>
          <p:spPr bwMode="auto">
            <a:xfrm>
              <a:off x="978873" y="1800500"/>
              <a:ext cx="7172522" cy="515937"/>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zh-CN" altLang="en-US" sz="2000" dirty="0" smtClean="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列表的增删改操作</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，能够选择合适的方式添加、删除、修改列表元素</a:t>
              </a:r>
            </a:p>
          </p:txBody>
        </p:sp>
        <p:sp>
          <p:nvSpPr>
            <p:cNvPr id="82"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3" name="组合 82"/>
          <p:cNvGrpSpPr/>
          <p:nvPr/>
        </p:nvGrpSpPr>
        <p:grpSpPr>
          <a:xfrm>
            <a:off x="1126490" y="3218180"/>
            <a:ext cx="9255760" cy="685800"/>
            <a:chOff x="978871" y="2570437"/>
            <a:chExt cx="5898704" cy="514350"/>
          </a:xfrm>
        </p:grpSpPr>
        <p:sp>
          <p:nvSpPr>
            <p:cNvPr id="84" name="Pentagon 5"/>
            <p:cNvSpPr/>
            <p:nvPr/>
          </p:nvSpPr>
          <p:spPr bwMode="auto">
            <a:xfrm>
              <a:off x="978871" y="2570437"/>
              <a:ext cx="589870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熟悉</a:t>
              </a:r>
              <a:r>
                <a:rPr lang="zh-CN" altLang="en-US" sz="2000" dirty="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嵌套列表的创建与访问方式</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，能够创建嵌套列表并访问列表元素</a:t>
              </a:r>
            </a:p>
          </p:txBody>
        </p:sp>
        <p:sp>
          <p:nvSpPr>
            <p:cNvPr id="85"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6" name="组合 85"/>
          <p:cNvGrpSpPr/>
          <p:nvPr/>
        </p:nvGrpSpPr>
        <p:grpSpPr>
          <a:xfrm>
            <a:off x="1126490" y="4086860"/>
            <a:ext cx="9256395" cy="688340"/>
            <a:chOff x="978871" y="3338787"/>
            <a:chExt cx="7078443" cy="515938"/>
          </a:xfrm>
        </p:grpSpPr>
        <p:sp>
          <p:nvSpPr>
            <p:cNvPr id="87" name="Pentagon 6"/>
            <p:cNvSpPr/>
            <p:nvPr/>
          </p:nvSpPr>
          <p:spPr bwMode="auto">
            <a:xfrm>
              <a:off x="978871" y="3338787"/>
              <a:ext cx="7078443"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zh-CN" altLang="en-US" sz="2000" dirty="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元组的创建方式</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，能够使用()和tuple()函数创建元组</a:t>
              </a:r>
            </a:p>
          </p:txBody>
        </p:sp>
        <p:sp>
          <p:nvSpPr>
            <p:cNvPr id="88" name="MH_Others_1"/>
            <p:cNvSpPr/>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9" name="组合 88"/>
          <p:cNvGrpSpPr/>
          <p:nvPr/>
        </p:nvGrpSpPr>
        <p:grpSpPr>
          <a:xfrm>
            <a:off x="1126490" y="4956810"/>
            <a:ext cx="9255761" cy="685800"/>
            <a:chOff x="978871" y="4108725"/>
            <a:chExt cx="7822566" cy="514350"/>
          </a:xfrm>
        </p:grpSpPr>
        <p:sp>
          <p:nvSpPr>
            <p:cNvPr id="90" name="Pentagon 7"/>
            <p:cNvSpPr/>
            <p:nvPr/>
          </p:nvSpPr>
          <p:spPr bwMode="auto">
            <a:xfrm>
              <a:off x="978871" y="4108725"/>
              <a:ext cx="7822566"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zh-CN" altLang="en-US" sz="2000" dirty="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访问元组元素的方式</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，能够通过索引和切片访问元组元素</a:t>
              </a:r>
            </a:p>
          </p:txBody>
        </p:sp>
        <p:sp>
          <p:nvSpPr>
            <p:cNvPr id="91" name="MH_Others_1"/>
            <p:cNvSpPr/>
            <p:nvPr/>
          </p:nvSpPr>
          <p:spPr bwMode="auto">
            <a:xfrm>
              <a:off x="985222" y="4108725"/>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020" y="3014345"/>
            <a:ext cx="8112125" cy="829945"/>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添加、删除和修改列表元素</a:t>
            </a: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4.3</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735552" y="3717826"/>
            <a:ext cx="5180379" cy="1043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掌握</a:t>
            </a:r>
            <a:r>
              <a:rPr lang="zh-CN" altLang="en-US" sz="2000" dirty="0">
                <a:solidFill>
                  <a:srgbClr val="0070C0"/>
                </a:solidFill>
                <a:latin typeface="微软雅黑" panose="020B0503020204020204" pitchFamily="34" charset="-122"/>
                <a:ea typeface="微软雅黑" panose="020B0503020204020204" pitchFamily="34" charset="-122"/>
              </a:rPr>
              <a:t>列表的增删改操作</a:t>
            </a:r>
            <a:r>
              <a:rPr lang="zh-CN" altLang="en-US" sz="2000" dirty="0">
                <a:solidFill>
                  <a:srgbClr val="595959"/>
                </a:solidFill>
                <a:latin typeface="微软雅黑" panose="020B0503020204020204" pitchFamily="34" charset="-122"/>
                <a:ea typeface="微软雅黑" panose="020B0503020204020204" pitchFamily="34" charset="-122"/>
              </a:rPr>
              <a:t>，能够选择合适的方式添加列表元素</a:t>
            </a:r>
          </a:p>
        </p:txBody>
      </p:sp>
      <p:grpSp>
        <p:nvGrpSpPr>
          <p:cNvPr id="11" name="组合 10"/>
          <p:cNvGrpSpPr/>
          <p:nvPr/>
        </p:nvGrpSpPr>
        <p:grpSpPr>
          <a:xfrm>
            <a:off x="5299308" y="4037102"/>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4.3.1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添加列表元素</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019175" y="857056"/>
            <a:ext cx="3533775" cy="466725"/>
            <a:chOff x="1019175" y="847725"/>
            <a:chExt cx="3533775" cy="466725"/>
          </a:xfrm>
        </p:grpSpPr>
        <p:sp>
          <p:nvSpPr>
            <p:cNvPr id="2"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5"/>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1.append()</a:t>
              </a:r>
              <a:r>
                <a:rPr lang="zh-CN" altLang="en-US" sz="2000" dirty="0">
                  <a:solidFill>
                    <a:srgbClr val="595959"/>
                  </a:solidFill>
                  <a:latin typeface="微软雅黑" panose="020B0503020204020204" pitchFamily="34" charset="-122"/>
                  <a:ea typeface="微软雅黑" panose="020B0503020204020204" pitchFamily="34" charset="-122"/>
                </a:rPr>
                <a:t>方法</a:t>
              </a:r>
            </a:p>
          </p:txBody>
        </p:sp>
      </p:grpSp>
      <p:sp>
        <p:nvSpPr>
          <p:cNvPr id="3"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4.3.1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添加列表元素</a:t>
            </a:r>
          </a:p>
        </p:txBody>
      </p:sp>
      <p:sp>
        <p:nvSpPr>
          <p:cNvPr id="12" name="矩形 11"/>
          <p:cNvSpPr/>
          <p:nvPr>
            <p:custDataLst>
              <p:tags r:id="rId2"/>
            </p:custDataLst>
          </p:nvPr>
        </p:nvSpPr>
        <p:spPr>
          <a:xfrm>
            <a:off x="1414686" y="1989634"/>
            <a:ext cx="9289032" cy="922020"/>
          </a:xfrm>
          <a:prstGeom prst="rect">
            <a:avLst/>
          </a:prstGeom>
        </p:spPr>
        <p:txBody>
          <a:bodyPr wrap="square">
            <a:spAutoFit/>
          </a:bodyPr>
          <a:lstStyle/>
          <a:p>
            <a:pPr>
              <a:lnSpc>
                <a:spcPct val="150000"/>
              </a:lnSpc>
            </a:pPr>
            <a:r>
              <a:rPr lang="zh-CN" altLang="zh-CN" sz="1800" b="1" dirty="0">
                <a:solidFill>
                  <a:srgbClr val="595959"/>
                </a:solidFill>
                <a:latin typeface="微软雅黑" panose="020B0503020204020204" pitchFamily="34" charset="-122"/>
                <a:ea typeface="微软雅黑" panose="020B0503020204020204" pitchFamily="34" charset="-122"/>
                <a:cs typeface="+mn-ea"/>
              </a:rPr>
              <a:t>（</a:t>
            </a:r>
            <a:r>
              <a:rPr lang="en-US" altLang="zh-CN" sz="1800" b="1" dirty="0">
                <a:solidFill>
                  <a:srgbClr val="595959"/>
                </a:solidFill>
                <a:latin typeface="微软雅黑" panose="020B0503020204020204" pitchFamily="34" charset="-122"/>
                <a:ea typeface="微软雅黑" panose="020B0503020204020204" pitchFamily="34" charset="-122"/>
                <a:cs typeface="+mn-ea"/>
              </a:rPr>
              <a:t>1</a:t>
            </a:r>
            <a:r>
              <a:rPr lang="zh-CN" altLang="zh-CN" sz="1800" b="1" dirty="0">
                <a:solidFill>
                  <a:srgbClr val="595959"/>
                </a:solidFill>
                <a:latin typeface="微软雅黑" panose="020B0503020204020204" pitchFamily="34" charset="-122"/>
                <a:ea typeface="微软雅黑" panose="020B0503020204020204" pitchFamily="34" charset="-122"/>
                <a:cs typeface="+mn-ea"/>
              </a:rPr>
              <a:t>）</a:t>
            </a:r>
            <a:r>
              <a:rPr lang="en-US" altLang="zh-CN" sz="1800" b="1" dirty="0">
                <a:solidFill>
                  <a:srgbClr val="595959"/>
                </a:solidFill>
                <a:latin typeface="微软雅黑" panose="020B0503020204020204" pitchFamily="34" charset="-122"/>
                <a:ea typeface="微软雅黑" panose="020B0503020204020204" pitchFamily="34" charset="-122"/>
                <a:cs typeface="+mn-ea"/>
              </a:rPr>
              <a:t>append()</a:t>
            </a:r>
            <a:r>
              <a:rPr lang="zh-CN" altLang="en-US" sz="1800" b="1" dirty="0">
                <a:solidFill>
                  <a:srgbClr val="595959"/>
                </a:solidFill>
                <a:latin typeface="微软雅黑" panose="020B0503020204020204" pitchFamily="34" charset="-122"/>
                <a:ea typeface="微软雅黑" panose="020B0503020204020204" pitchFamily="34" charset="-122"/>
                <a:cs typeface="+mn-ea"/>
              </a:rPr>
              <a:t>方法</a:t>
            </a:r>
            <a:endParaRPr lang="zh-CN" altLang="zh-CN" sz="1800" b="1"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sz="1800" dirty="0">
                <a:solidFill>
                  <a:srgbClr val="595959"/>
                </a:solidFill>
                <a:latin typeface="微软雅黑" panose="020B0503020204020204" pitchFamily="34" charset="-122"/>
                <a:ea typeface="微软雅黑" panose="020B0503020204020204" pitchFamily="34" charset="-122"/>
                <a:cs typeface="+mn-ea"/>
              </a:rPr>
              <a:t>append()方法用于在列表末尾添加新的元素，示例代码如下。</a:t>
            </a:r>
          </a:p>
        </p:txBody>
      </p:sp>
      <p:sp>
        <p:nvSpPr>
          <p:cNvPr id="19" name="矩形 18"/>
          <p:cNvSpPr/>
          <p:nvPr>
            <p:custDataLst>
              <p:tags r:id="rId3"/>
            </p:custDataLst>
          </p:nvPr>
        </p:nvSpPr>
        <p:spPr bwMode="auto">
          <a:xfrm>
            <a:off x="1486694" y="2932584"/>
            <a:ext cx="9001000" cy="1744161"/>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list_one = [1, 2, 3, 4]</a:t>
            </a:r>
          </a:p>
          <a:p>
            <a:pPr>
              <a:lnSpc>
                <a:spcPct val="150000"/>
              </a:lnSpc>
            </a:pP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list_one.append(5)            # 在列表末尾添加元素5</a:t>
            </a:r>
          </a:p>
          <a:p>
            <a:pPr>
              <a:lnSpc>
                <a:spcPct val="150000"/>
              </a:lnSpc>
            </a:pP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print(list_one)</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019175" y="857056"/>
            <a:ext cx="3533775" cy="466725"/>
            <a:chOff x="1019175" y="847725"/>
            <a:chExt cx="3533775" cy="466725"/>
          </a:xfrm>
        </p:grpSpPr>
        <p:sp>
          <p:nvSpPr>
            <p:cNvPr id="2"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5"/>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2.extend()</a:t>
              </a:r>
              <a:r>
                <a:rPr lang="zh-CN" altLang="en-US" sz="2000" dirty="0">
                  <a:solidFill>
                    <a:srgbClr val="595959"/>
                  </a:solidFill>
                  <a:latin typeface="微软雅黑" panose="020B0503020204020204" pitchFamily="34" charset="-122"/>
                  <a:ea typeface="微软雅黑" panose="020B0503020204020204" pitchFamily="34" charset="-122"/>
                </a:rPr>
                <a:t>方法</a:t>
              </a:r>
            </a:p>
          </p:txBody>
        </p:sp>
      </p:grpSp>
      <p:sp>
        <p:nvSpPr>
          <p:cNvPr id="3"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4.3.1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添加列表元素</a:t>
            </a:r>
          </a:p>
        </p:txBody>
      </p:sp>
      <p:sp>
        <p:nvSpPr>
          <p:cNvPr id="12" name="矩形 11"/>
          <p:cNvSpPr/>
          <p:nvPr>
            <p:custDataLst>
              <p:tags r:id="rId2"/>
            </p:custDataLst>
          </p:nvPr>
        </p:nvSpPr>
        <p:spPr>
          <a:xfrm>
            <a:off x="1414686" y="1989634"/>
            <a:ext cx="9289032" cy="1337945"/>
          </a:xfrm>
          <a:prstGeom prst="rect">
            <a:avLst/>
          </a:prstGeom>
        </p:spPr>
        <p:txBody>
          <a:bodyPr wrap="square">
            <a:spAutoFit/>
          </a:bodyPr>
          <a:lstStyle/>
          <a:p>
            <a:pPr>
              <a:lnSpc>
                <a:spcPct val="150000"/>
              </a:lnSpc>
            </a:pPr>
            <a:r>
              <a:rPr lang="zh-CN" altLang="zh-CN" sz="1800" b="1" dirty="0">
                <a:solidFill>
                  <a:srgbClr val="595959"/>
                </a:solidFill>
                <a:latin typeface="微软雅黑" panose="020B0503020204020204" pitchFamily="34" charset="-122"/>
                <a:ea typeface="微软雅黑" panose="020B0503020204020204" pitchFamily="34" charset="-122"/>
                <a:cs typeface="+mn-ea"/>
              </a:rPr>
              <a:t>（</a:t>
            </a:r>
            <a:r>
              <a:rPr lang="en-US" altLang="zh-CN" sz="1800" b="1" dirty="0">
                <a:solidFill>
                  <a:srgbClr val="595959"/>
                </a:solidFill>
                <a:latin typeface="微软雅黑" panose="020B0503020204020204" pitchFamily="34" charset="-122"/>
                <a:ea typeface="微软雅黑" panose="020B0503020204020204" pitchFamily="34" charset="-122"/>
                <a:cs typeface="+mn-ea"/>
              </a:rPr>
              <a:t>2</a:t>
            </a:r>
            <a:r>
              <a:rPr lang="zh-CN" altLang="zh-CN" sz="1800" b="1" dirty="0">
                <a:solidFill>
                  <a:srgbClr val="595959"/>
                </a:solidFill>
                <a:latin typeface="微软雅黑" panose="020B0503020204020204" pitchFamily="34" charset="-122"/>
                <a:ea typeface="微软雅黑" panose="020B0503020204020204" pitchFamily="34" charset="-122"/>
                <a:cs typeface="+mn-ea"/>
              </a:rPr>
              <a:t>）</a:t>
            </a:r>
            <a:r>
              <a:rPr lang="en-US" altLang="zh-CN" sz="1800" b="1" dirty="0">
                <a:solidFill>
                  <a:srgbClr val="595959"/>
                </a:solidFill>
                <a:latin typeface="微软雅黑" panose="020B0503020204020204" pitchFamily="34" charset="-122"/>
                <a:ea typeface="微软雅黑" panose="020B0503020204020204" pitchFamily="34" charset="-122"/>
                <a:cs typeface="+mn-ea"/>
              </a:rPr>
              <a:t>extend()</a:t>
            </a:r>
            <a:r>
              <a:rPr lang="zh-CN" altLang="en-US" sz="1800" b="1" dirty="0">
                <a:solidFill>
                  <a:srgbClr val="595959"/>
                </a:solidFill>
                <a:latin typeface="微软雅黑" panose="020B0503020204020204" pitchFamily="34" charset="-122"/>
                <a:ea typeface="微软雅黑" panose="020B0503020204020204" pitchFamily="34" charset="-122"/>
                <a:cs typeface="+mn-ea"/>
              </a:rPr>
              <a:t>方法</a:t>
            </a:r>
            <a:endParaRPr lang="zh-CN" altLang="zh-CN" sz="1800" b="1"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sz="1800" dirty="0">
                <a:solidFill>
                  <a:srgbClr val="595959"/>
                </a:solidFill>
                <a:latin typeface="微软雅黑" panose="020B0503020204020204" pitchFamily="34" charset="-122"/>
                <a:ea typeface="微软雅黑" panose="020B0503020204020204" pitchFamily="34" charset="-122"/>
                <a:cs typeface="+mn-ea"/>
              </a:rPr>
              <a:t>extend()方法用于在列表末尾一次性添加另一个列表中的所有元素，即使用新列表扩展原来的列表，示例代码如下。</a:t>
            </a:r>
          </a:p>
        </p:txBody>
      </p:sp>
      <p:sp>
        <p:nvSpPr>
          <p:cNvPr id="19" name="矩形 18"/>
          <p:cNvSpPr/>
          <p:nvPr>
            <p:custDataLst>
              <p:tags r:id="rId3"/>
            </p:custDataLst>
          </p:nvPr>
        </p:nvSpPr>
        <p:spPr bwMode="auto">
          <a:xfrm>
            <a:off x="1486535" y="3506470"/>
            <a:ext cx="9001125" cy="220472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list_str = ['a', 'b', 'c']</a:t>
            </a:r>
          </a:p>
          <a:p>
            <a:pPr>
              <a:lnSpc>
                <a:spcPct val="150000"/>
              </a:lnSpc>
            </a:pP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list_num = [1, 2, 3]</a:t>
            </a:r>
          </a:p>
          <a:p>
            <a:pPr>
              <a:lnSpc>
                <a:spcPct val="150000"/>
              </a:lnSpc>
            </a:pP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list_str.extend(list_num)   # 在列表末尾添加另一列表的所有元素</a:t>
            </a:r>
          </a:p>
          <a:p>
            <a:pPr>
              <a:lnSpc>
                <a:spcPct val="150000"/>
              </a:lnSpc>
            </a:pP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print(list_num)</a:t>
            </a:r>
          </a:p>
          <a:p>
            <a:pPr>
              <a:lnSpc>
                <a:spcPct val="150000"/>
              </a:lnSpc>
            </a:pP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print(list_str)</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019175" y="857056"/>
            <a:ext cx="3533775" cy="466725"/>
            <a:chOff x="1019175" y="847725"/>
            <a:chExt cx="3533775" cy="466725"/>
          </a:xfrm>
        </p:grpSpPr>
        <p:sp>
          <p:nvSpPr>
            <p:cNvPr id="2"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5"/>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3.insert()</a:t>
              </a:r>
              <a:r>
                <a:rPr lang="zh-CN" altLang="en-US" sz="2000" dirty="0">
                  <a:solidFill>
                    <a:srgbClr val="595959"/>
                  </a:solidFill>
                  <a:latin typeface="微软雅黑" panose="020B0503020204020204" pitchFamily="34" charset="-122"/>
                  <a:ea typeface="微软雅黑" panose="020B0503020204020204" pitchFamily="34" charset="-122"/>
                </a:rPr>
                <a:t>方法</a:t>
              </a:r>
            </a:p>
          </p:txBody>
        </p:sp>
      </p:grpSp>
      <p:sp>
        <p:nvSpPr>
          <p:cNvPr id="3"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4.3.1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添加列表元素</a:t>
            </a:r>
          </a:p>
        </p:txBody>
      </p:sp>
      <p:sp>
        <p:nvSpPr>
          <p:cNvPr id="12" name="矩形 11"/>
          <p:cNvSpPr/>
          <p:nvPr>
            <p:custDataLst>
              <p:tags r:id="rId2"/>
            </p:custDataLst>
          </p:nvPr>
        </p:nvSpPr>
        <p:spPr>
          <a:xfrm>
            <a:off x="1414686" y="1989634"/>
            <a:ext cx="9289032" cy="1337945"/>
          </a:xfrm>
          <a:prstGeom prst="rect">
            <a:avLst/>
          </a:prstGeom>
        </p:spPr>
        <p:txBody>
          <a:bodyPr wrap="square">
            <a:spAutoFit/>
          </a:bodyPr>
          <a:lstStyle/>
          <a:p>
            <a:pPr>
              <a:lnSpc>
                <a:spcPct val="150000"/>
              </a:lnSpc>
            </a:pPr>
            <a:r>
              <a:rPr lang="zh-CN" altLang="zh-CN" sz="1800" b="1" dirty="0">
                <a:solidFill>
                  <a:srgbClr val="595959"/>
                </a:solidFill>
                <a:latin typeface="微软雅黑" panose="020B0503020204020204" pitchFamily="34" charset="-122"/>
                <a:ea typeface="微软雅黑" panose="020B0503020204020204" pitchFamily="34" charset="-122"/>
                <a:cs typeface="+mn-ea"/>
              </a:rPr>
              <a:t>（</a:t>
            </a:r>
            <a:r>
              <a:rPr lang="en-US" altLang="zh-CN" sz="1800" b="1" dirty="0">
                <a:solidFill>
                  <a:srgbClr val="595959"/>
                </a:solidFill>
                <a:latin typeface="微软雅黑" panose="020B0503020204020204" pitchFamily="34" charset="-122"/>
                <a:ea typeface="微软雅黑" panose="020B0503020204020204" pitchFamily="34" charset="-122"/>
                <a:cs typeface="+mn-ea"/>
              </a:rPr>
              <a:t>3</a:t>
            </a:r>
            <a:r>
              <a:rPr lang="zh-CN" altLang="zh-CN" sz="1800" b="1" dirty="0">
                <a:solidFill>
                  <a:srgbClr val="595959"/>
                </a:solidFill>
                <a:latin typeface="微软雅黑" panose="020B0503020204020204" pitchFamily="34" charset="-122"/>
                <a:ea typeface="微软雅黑" panose="020B0503020204020204" pitchFamily="34" charset="-122"/>
                <a:cs typeface="+mn-ea"/>
              </a:rPr>
              <a:t>）</a:t>
            </a:r>
            <a:r>
              <a:rPr lang="en-US" altLang="zh-CN" sz="1800" b="1" dirty="0">
                <a:solidFill>
                  <a:srgbClr val="595959"/>
                </a:solidFill>
                <a:latin typeface="微软雅黑" panose="020B0503020204020204" pitchFamily="34" charset="-122"/>
                <a:ea typeface="微软雅黑" panose="020B0503020204020204" pitchFamily="34" charset="-122"/>
                <a:cs typeface="+mn-ea"/>
              </a:rPr>
              <a:t>insert()</a:t>
            </a:r>
            <a:r>
              <a:rPr lang="zh-CN" altLang="en-US" sz="1800" b="1" dirty="0">
                <a:solidFill>
                  <a:srgbClr val="595959"/>
                </a:solidFill>
                <a:latin typeface="微软雅黑" panose="020B0503020204020204" pitchFamily="34" charset="-122"/>
                <a:ea typeface="微软雅黑" panose="020B0503020204020204" pitchFamily="34" charset="-122"/>
                <a:cs typeface="+mn-ea"/>
              </a:rPr>
              <a:t>方法</a:t>
            </a:r>
            <a:endParaRPr lang="zh-CN" altLang="zh-CN" sz="1800" b="1"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sz="1800" dirty="0">
                <a:solidFill>
                  <a:srgbClr val="595959"/>
                </a:solidFill>
                <a:latin typeface="微软雅黑" panose="020B0503020204020204" pitchFamily="34" charset="-122"/>
                <a:ea typeface="微软雅黑" panose="020B0503020204020204" pitchFamily="34" charset="-122"/>
                <a:cs typeface="+mn-ea"/>
              </a:rPr>
              <a:t>insert()方法用于将元素插入列表的指定位置，插入后该位置及其后面的元素整体会向后移动，示例代码如下。</a:t>
            </a:r>
          </a:p>
        </p:txBody>
      </p:sp>
      <p:sp>
        <p:nvSpPr>
          <p:cNvPr id="19" name="矩形 18"/>
          <p:cNvSpPr/>
          <p:nvPr>
            <p:custDataLst>
              <p:tags r:id="rId3"/>
            </p:custDataLst>
          </p:nvPr>
        </p:nvSpPr>
        <p:spPr bwMode="auto">
          <a:xfrm>
            <a:off x="1486535" y="3506470"/>
            <a:ext cx="9001125" cy="220472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names = ['baby', 'Lucy', 'Alise']</a:t>
            </a:r>
          </a:p>
          <a:p>
            <a:pPr>
              <a:lnSpc>
                <a:spcPct val="150000"/>
              </a:lnSpc>
            </a:pP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names.insert(2, 'Peter')    # 在索引为2的位置插入元素'Peter'</a:t>
            </a:r>
          </a:p>
          <a:p>
            <a:pPr>
              <a:lnSpc>
                <a:spcPct val="150000"/>
              </a:lnSpc>
            </a:pP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print(names)</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735552" y="3717826"/>
            <a:ext cx="5180379" cy="1043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掌握</a:t>
            </a:r>
            <a:r>
              <a:rPr lang="zh-CN" altLang="en-US" sz="2000" dirty="0">
                <a:solidFill>
                  <a:srgbClr val="0070C0"/>
                </a:solidFill>
                <a:latin typeface="微软雅黑" panose="020B0503020204020204" pitchFamily="34" charset="-122"/>
                <a:ea typeface="微软雅黑" panose="020B0503020204020204" pitchFamily="34" charset="-122"/>
              </a:rPr>
              <a:t>列表的增删改操作</a:t>
            </a:r>
            <a:r>
              <a:rPr lang="zh-CN" altLang="en-US" sz="2000" dirty="0">
                <a:solidFill>
                  <a:srgbClr val="595959"/>
                </a:solidFill>
                <a:latin typeface="微软雅黑" panose="020B0503020204020204" pitchFamily="34" charset="-122"/>
                <a:ea typeface="微软雅黑" panose="020B0503020204020204" pitchFamily="34" charset="-122"/>
              </a:rPr>
              <a:t>，能够选择合适的方式删除列表元素</a:t>
            </a:r>
          </a:p>
        </p:txBody>
      </p:sp>
      <p:grpSp>
        <p:nvGrpSpPr>
          <p:cNvPr id="11" name="组合 10"/>
          <p:cNvGrpSpPr/>
          <p:nvPr/>
        </p:nvGrpSpPr>
        <p:grpSpPr>
          <a:xfrm>
            <a:off x="5299308" y="4037102"/>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4.3.2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删除列表元素</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019175" y="857056"/>
            <a:ext cx="3533775" cy="466725"/>
            <a:chOff x="1019175" y="847725"/>
            <a:chExt cx="3533775" cy="466725"/>
          </a:xfrm>
        </p:grpSpPr>
        <p:sp>
          <p:nvSpPr>
            <p:cNvPr id="2"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5"/>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1.</a:t>
              </a:r>
              <a:r>
                <a:rPr lang="en-US" sz="2000" dirty="0">
                  <a:solidFill>
                    <a:srgbClr val="595959"/>
                  </a:solidFill>
                  <a:latin typeface="微软雅黑" panose="020B0503020204020204" pitchFamily="34" charset="-122"/>
                  <a:ea typeface="微软雅黑" panose="020B0503020204020204" pitchFamily="34" charset="-122"/>
                </a:rPr>
                <a:t>del</a:t>
              </a:r>
              <a:r>
                <a:rPr lang="zh-CN" altLang="en-US" sz="2000" dirty="0">
                  <a:solidFill>
                    <a:srgbClr val="595959"/>
                  </a:solidFill>
                  <a:latin typeface="微软雅黑" panose="020B0503020204020204" pitchFamily="34" charset="-122"/>
                  <a:ea typeface="微软雅黑" panose="020B0503020204020204" pitchFamily="34" charset="-122"/>
                </a:rPr>
                <a:t>语句</a:t>
              </a:r>
            </a:p>
          </p:txBody>
        </p:sp>
      </p:grpSp>
      <p:sp>
        <p:nvSpPr>
          <p:cNvPr id="3"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4.3.1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添加列表元素</a:t>
            </a:r>
          </a:p>
        </p:txBody>
      </p:sp>
      <p:sp>
        <p:nvSpPr>
          <p:cNvPr id="12" name="矩形 11"/>
          <p:cNvSpPr/>
          <p:nvPr>
            <p:custDataLst>
              <p:tags r:id="rId2"/>
            </p:custDataLst>
          </p:nvPr>
        </p:nvSpPr>
        <p:spPr>
          <a:xfrm>
            <a:off x="1414686" y="1989634"/>
            <a:ext cx="9289032" cy="922020"/>
          </a:xfrm>
          <a:prstGeom prst="rect">
            <a:avLst/>
          </a:prstGeom>
        </p:spPr>
        <p:txBody>
          <a:bodyPr wrap="square">
            <a:spAutoFit/>
          </a:bodyPr>
          <a:lstStyle/>
          <a:p>
            <a:pPr>
              <a:lnSpc>
                <a:spcPct val="150000"/>
              </a:lnSpc>
            </a:pPr>
            <a:r>
              <a:rPr lang="zh-CN" altLang="zh-CN" sz="1800" b="1" dirty="0">
                <a:solidFill>
                  <a:srgbClr val="595959"/>
                </a:solidFill>
                <a:latin typeface="微软雅黑" panose="020B0503020204020204" pitchFamily="34" charset="-122"/>
                <a:ea typeface="微软雅黑" panose="020B0503020204020204" pitchFamily="34" charset="-122"/>
                <a:cs typeface="+mn-ea"/>
              </a:rPr>
              <a:t>（</a:t>
            </a:r>
            <a:r>
              <a:rPr lang="en-US" altLang="zh-CN" sz="1800" b="1" dirty="0">
                <a:solidFill>
                  <a:srgbClr val="595959"/>
                </a:solidFill>
                <a:latin typeface="微软雅黑" panose="020B0503020204020204" pitchFamily="34" charset="-122"/>
                <a:ea typeface="微软雅黑" panose="020B0503020204020204" pitchFamily="34" charset="-122"/>
                <a:cs typeface="+mn-ea"/>
              </a:rPr>
              <a:t>1</a:t>
            </a:r>
            <a:r>
              <a:rPr lang="zh-CN" altLang="zh-CN" sz="1800" b="1" dirty="0">
                <a:solidFill>
                  <a:srgbClr val="595959"/>
                </a:solidFill>
                <a:latin typeface="微软雅黑" panose="020B0503020204020204" pitchFamily="34" charset="-122"/>
                <a:ea typeface="微软雅黑" panose="020B0503020204020204" pitchFamily="34" charset="-122"/>
                <a:cs typeface="+mn-ea"/>
              </a:rPr>
              <a:t>）</a:t>
            </a:r>
            <a:r>
              <a:rPr lang="en-US" altLang="zh-CN" sz="1800" b="1" dirty="0">
                <a:solidFill>
                  <a:srgbClr val="595959"/>
                </a:solidFill>
                <a:latin typeface="微软雅黑" panose="020B0503020204020204" pitchFamily="34" charset="-122"/>
                <a:ea typeface="微软雅黑" panose="020B0503020204020204" pitchFamily="34" charset="-122"/>
                <a:cs typeface="+mn-ea"/>
              </a:rPr>
              <a:t>del</a:t>
            </a:r>
            <a:r>
              <a:rPr lang="zh-CN" altLang="en-US" sz="1800" b="1" dirty="0">
                <a:solidFill>
                  <a:srgbClr val="595959"/>
                </a:solidFill>
                <a:latin typeface="微软雅黑" panose="020B0503020204020204" pitchFamily="34" charset="-122"/>
                <a:ea typeface="微软雅黑" panose="020B0503020204020204" pitchFamily="34" charset="-122"/>
                <a:cs typeface="+mn-ea"/>
              </a:rPr>
              <a:t>语句</a:t>
            </a:r>
            <a:endParaRPr lang="zh-CN" altLang="zh-CN" sz="1800" b="1"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sz="1800" dirty="0">
                <a:solidFill>
                  <a:srgbClr val="595959"/>
                </a:solidFill>
                <a:latin typeface="微软雅黑" panose="020B0503020204020204" pitchFamily="34" charset="-122"/>
                <a:ea typeface="微软雅黑" panose="020B0503020204020204" pitchFamily="34" charset="-122"/>
                <a:cs typeface="+mn-ea"/>
              </a:rPr>
              <a:t>del语句既可以删除列表中单个或多个元素，示例代码如下。</a:t>
            </a:r>
          </a:p>
        </p:txBody>
      </p:sp>
      <p:sp>
        <p:nvSpPr>
          <p:cNvPr id="19" name="矩形 18"/>
          <p:cNvSpPr/>
          <p:nvPr>
            <p:custDataLst>
              <p:tags r:id="rId3"/>
            </p:custDataLst>
          </p:nvPr>
        </p:nvSpPr>
        <p:spPr bwMode="auto">
          <a:xfrm>
            <a:off x="1486535" y="3147695"/>
            <a:ext cx="9001125" cy="209042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names = ['小明', '小红', '小华', '小花', '小李', '小张']</a:t>
            </a:r>
          </a:p>
          <a:p>
            <a:pPr>
              <a:lnSpc>
                <a:spcPct val="150000"/>
              </a:lnSpc>
            </a:pP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del names[0]                # 删除索引为1的元素</a:t>
            </a:r>
          </a:p>
          <a:p>
            <a:pPr>
              <a:lnSpc>
                <a:spcPct val="150000"/>
              </a:lnSpc>
            </a:pP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print(names)</a:t>
            </a:r>
          </a:p>
          <a:p>
            <a:pPr>
              <a:lnSpc>
                <a:spcPct val="150000"/>
              </a:lnSpc>
            </a:pP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del names[1:3]              # 删除索引为1至索引为3之前的元素</a:t>
            </a:r>
          </a:p>
          <a:p>
            <a:pPr>
              <a:lnSpc>
                <a:spcPct val="150000"/>
              </a:lnSpc>
            </a:pP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print(names)</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019175" y="857056"/>
            <a:ext cx="3533775" cy="466725"/>
            <a:chOff x="1019175" y="847725"/>
            <a:chExt cx="3533775" cy="466725"/>
          </a:xfrm>
        </p:grpSpPr>
        <p:sp>
          <p:nvSpPr>
            <p:cNvPr id="2"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5"/>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2.remove()</a:t>
              </a:r>
              <a:r>
                <a:rPr lang="zh-CN" altLang="en-US" sz="2000" dirty="0">
                  <a:solidFill>
                    <a:srgbClr val="595959"/>
                  </a:solidFill>
                  <a:latin typeface="微软雅黑" panose="020B0503020204020204" pitchFamily="34" charset="-122"/>
                  <a:ea typeface="微软雅黑" panose="020B0503020204020204" pitchFamily="34" charset="-122"/>
                </a:rPr>
                <a:t>方法</a:t>
              </a:r>
            </a:p>
          </p:txBody>
        </p:sp>
      </p:grpSp>
      <p:sp>
        <p:nvSpPr>
          <p:cNvPr id="3"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4.3.1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添加列表元素</a:t>
            </a:r>
          </a:p>
        </p:txBody>
      </p:sp>
      <p:sp>
        <p:nvSpPr>
          <p:cNvPr id="12" name="矩形 11"/>
          <p:cNvSpPr/>
          <p:nvPr>
            <p:custDataLst>
              <p:tags r:id="rId2"/>
            </p:custDataLst>
          </p:nvPr>
        </p:nvSpPr>
        <p:spPr>
          <a:xfrm>
            <a:off x="1414686" y="1989634"/>
            <a:ext cx="9289032" cy="1337945"/>
          </a:xfrm>
          <a:prstGeom prst="rect">
            <a:avLst/>
          </a:prstGeom>
        </p:spPr>
        <p:txBody>
          <a:bodyPr wrap="square">
            <a:spAutoFit/>
          </a:bodyPr>
          <a:lstStyle/>
          <a:p>
            <a:pPr>
              <a:lnSpc>
                <a:spcPct val="150000"/>
              </a:lnSpc>
            </a:pPr>
            <a:r>
              <a:rPr lang="zh-CN" altLang="zh-CN" sz="1800" b="1" dirty="0">
                <a:solidFill>
                  <a:srgbClr val="595959"/>
                </a:solidFill>
                <a:latin typeface="微软雅黑" panose="020B0503020204020204" pitchFamily="34" charset="-122"/>
                <a:ea typeface="微软雅黑" panose="020B0503020204020204" pitchFamily="34" charset="-122"/>
                <a:cs typeface="+mn-ea"/>
              </a:rPr>
              <a:t>（</a:t>
            </a:r>
            <a:r>
              <a:rPr lang="en-US" altLang="zh-CN" sz="1800" b="1" dirty="0">
                <a:solidFill>
                  <a:srgbClr val="595959"/>
                </a:solidFill>
                <a:latin typeface="微软雅黑" panose="020B0503020204020204" pitchFamily="34" charset="-122"/>
                <a:ea typeface="微软雅黑" panose="020B0503020204020204" pitchFamily="34" charset="-122"/>
                <a:cs typeface="+mn-ea"/>
              </a:rPr>
              <a:t>2</a:t>
            </a:r>
            <a:r>
              <a:rPr lang="zh-CN" altLang="zh-CN" sz="1800" b="1" dirty="0">
                <a:solidFill>
                  <a:srgbClr val="595959"/>
                </a:solidFill>
                <a:latin typeface="微软雅黑" panose="020B0503020204020204" pitchFamily="34" charset="-122"/>
                <a:ea typeface="微软雅黑" panose="020B0503020204020204" pitchFamily="34" charset="-122"/>
                <a:cs typeface="+mn-ea"/>
              </a:rPr>
              <a:t>）</a:t>
            </a:r>
            <a:r>
              <a:rPr lang="en-US" altLang="zh-CN" sz="1800" b="1" dirty="0">
                <a:solidFill>
                  <a:srgbClr val="595959"/>
                </a:solidFill>
                <a:latin typeface="微软雅黑" panose="020B0503020204020204" pitchFamily="34" charset="-122"/>
                <a:ea typeface="微软雅黑" panose="020B0503020204020204" pitchFamily="34" charset="-122"/>
                <a:cs typeface="+mn-ea"/>
              </a:rPr>
              <a:t>remove()</a:t>
            </a:r>
            <a:r>
              <a:rPr lang="zh-CN" altLang="en-US" sz="1800" b="1" dirty="0">
                <a:solidFill>
                  <a:srgbClr val="595959"/>
                </a:solidFill>
                <a:latin typeface="微软雅黑" panose="020B0503020204020204" pitchFamily="34" charset="-122"/>
                <a:ea typeface="微软雅黑" panose="020B0503020204020204" pitchFamily="34" charset="-122"/>
                <a:cs typeface="+mn-ea"/>
              </a:rPr>
              <a:t>方法</a:t>
            </a:r>
            <a:endParaRPr lang="zh-CN" altLang="zh-CN" sz="1800" b="1"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sz="1800" dirty="0">
                <a:solidFill>
                  <a:srgbClr val="595959"/>
                </a:solidFill>
                <a:latin typeface="微软雅黑" panose="020B0503020204020204" pitchFamily="34" charset="-122"/>
                <a:ea typeface="微软雅黑" panose="020B0503020204020204" pitchFamily="34" charset="-122"/>
                <a:cs typeface="+mn-ea"/>
              </a:rPr>
              <a:t>remove()方法用于删除列表中的某个元素，若列表中有多个匹配的元素，只会删除匹配到的第一个元素，示例代码如下。</a:t>
            </a:r>
          </a:p>
        </p:txBody>
      </p:sp>
      <p:sp>
        <p:nvSpPr>
          <p:cNvPr id="19" name="矩形 18"/>
          <p:cNvSpPr/>
          <p:nvPr>
            <p:custDataLst>
              <p:tags r:id="rId3"/>
            </p:custDataLst>
          </p:nvPr>
        </p:nvSpPr>
        <p:spPr bwMode="auto">
          <a:xfrm>
            <a:off x="1486535" y="3506470"/>
            <a:ext cx="9001125" cy="209042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chars = ['h', 'e', 'l', 'l', 'e']</a:t>
            </a:r>
          </a:p>
          <a:p>
            <a:pPr>
              <a:lnSpc>
                <a:spcPct val="150000"/>
              </a:lnSpc>
            </a:pP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chars.remove('e')          # 删除第一个匹配的元素'e'</a:t>
            </a:r>
          </a:p>
          <a:p>
            <a:pPr>
              <a:lnSpc>
                <a:spcPct val="150000"/>
              </a:lnSpc>
            </a:pP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print(chars)</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019175" y="857056"/>
            <a:ext cx="3533775" cy="466725"/>
            <a:chOff x="1019175" y="847725"/>
            <a:chExt cx="3533775" cy="466725"/>
          </a:xfrm>
        </p:grpSpPr>
        <p:sp>
          <p:nvSpPr>
            <p:cNvPr id="2"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5"/>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3.pop()</a:t>
              </a:r>
              <a:r>
                <a:rPr lang="zh-CN" altLang="en-US" sz="2000" dirty="0">
                  <a:solidFill>
                    <a:srgbClr val="595959"/>
                  </a:solidFill>
                  <a:latin typeface="微软雅黑" panose="020B0503020204020204" pitchFamily="34" charset="-122"/>
                  <a:ea typeface="微软雅黑" panose="020B0503020204020204" pitchFamily="34" charset="-122"/>
                </a:rPr>
                <a:t>方法</a:t>
              </a:r>
            </a:p>
          </p:txBody>
        </p:sp>
      </p:grpSp>
      <p:sp>
        <p:nvSpPr>
          <p:cNvPr id="3"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4.3.1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添加列表元素</a:t>
            </a:r>
          </a:p>
        </p:txBody>
      </p:sp>
      <p:sp>
        <p:nvSpPr>
          <p:cNvPr id="12" name="矩形 11"/>
          <p:cNvSpPr/>
          <p:nvPr>
            <p:custDataLst>
              <p:tags r:id="rId2"/>
            </p:custDataLst>
          </p:nvPr>
        </p:nvSpPr>
        <p:spPr>
          <a:xfrm>
            <a:off x="1414686" y="1989634"/>
            <a:ext cx="9289032" cy="1337945"/>
          </a:xfrm>
          <a:prstGeom prst="rect">
            <a:avLst/>
          </a:prstGeom>
        </p:spPr>
        <p:txBody>
          <a:bodyPr wrap="square">
            <a:spAutoFit/>
          </a:bodyPr>
          <a:lstStyle/>
          <a:p>
            <a:pPr>
              <a:lnSpc>
                <a:spcPct val="150000"/>
              </a:lnSpc>
            </a:pPr>
            <a:r>
              <a:rPr lang="zh-CN" altLang="zh-CN" sz="1800" b="1" dirty="0">
                <a:solidFill>
                  <a:srgbClr val="595959"/>
                </a:solidFill>
                <a:latin typeface="微软雅黑" panose="020B0503020204020204" pitchFamily="34" charset="-122"/>
                <a:ea typeface="微软雅黑" panose="020B0503020204020204" pitchFamily="34" charset="-122"/>
                <a:cs typeface="+mn-ea"/>
              </a:rPr>
              <a:t>（</a:t>
            </a:r>
            <a:r>
              <a:rPr lang="en-US" altLang="zh-CN" sz="1800" b="1" dirty="0">
                <a:solidFill>
                  <a:srgbClr val="595959"/>
                </a:solidFill>
                <a:latin typeface="微软雅黑" panose="020B0503020204020204" pitchFamily="34" charset="-122"/>
                <a:ea typeface="微软雅黑" panose="020B0503020204020204" pitchFamily="34" charset="-122"/>
                <a:cs typeface="+mn-ea"/>
              </a:rPr>
              <a:t>3</a:t>
            </a:r>
            <a:r>
              <a:rPr lang="zh-CN" altLang="zh-CN" sz="1800" b="1" dirty="0">
                <a:solidFill>
                  <a:srgbClr val="595959"/>
                </a:solidFill>
                <a:latin typeface="微软雅黑" panose="020B0503020204020204" pitchFamily="34" charset="-122"/>
                <a:ea typeface="微软雅黑" panose="020B0503020204020204" pitchFamily="34" charset="-122"/>
                <a:cs typeface="+mn-ea"/>
              </a:rPr>
              <a:t>）</a:t>
            </a:r>
            <a:r>
              <a:rPr lang="en-US" altLang="zh-CN" sz="1800" b="1" dirty="0">
                <a:solidFill>
                  <a:srgbClr val="595959"/>
                </a:solidFill>
                <a:latin typeface="微软雅黑" panose="020B0503020204020204" pitchFamily="34" charset="-122"/>
                <a:ea typeface="微软雅黑" panose="020B0503020204020204" pitchFamily="34" charset="-122"/>
                <a:cs typeface="+mn-ea"/>
              </a:rPr>
              <a:t>pop()</a:t>
            </a:r>
            <a:r>
              <a:rPr lang="zh-CN" altLang="en-US" sz="1800" b="1" dirty="0">
                <a:solidFill>
                  <a:srgbClr val="595959"/>
                </a:solidFill>
                <a:latin typeface="微软雅黑" panose="020B0503020204020204" pitchFamily="34" charset="-122"/>
                <a:ea typeface="微软雅黑" panose="020B0503020204020204" pitchFamily="34" charset="-122"/>
                <a:cs typeface="+mn-ea"/>
              </a:rPr>
              <a:t>方法</a:t>
            </a:r>
            <a:endParaRPr lang="zh-CN" altLang="zh-CN" sz="1800" b="1"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sz="1800" dirty="0">
                <a:solidFill>
                  <a:srgbClr val="595959"/>
                </a:solidFill>
                <a:latin typeface="微软雅黑" panose="020B0503020204020204" pitchFamily="34" charset="-122"/>
                <a:ea typeface="微软雅黑" panose="020B0503020204020204" pitchFamily="34" charset="-122"/>
                <a:cs typeface="+mn-ea"/>
              </a:rPr>
              <a:t>pop()方法用于删除列表中的某个元素，如果不指定具体元素，那么删除列表中的最后一个元素，示例代码如下。</a:t>
            </a:r>
          </a:p>
        </p:txBody>
      </p:sp>
      <p:sp>
        <p:nvSpPr>
          <p:cNvPr id="19" name="矩形 18"/>
          <p:cNvSpPr/>
          <p:nvPr>
            <p:custDataLst>
              <p:tags r:id="rId3"/>
            </p:custDataLst>
          </p:nvPr>
        </p:nvSpPr>
        <p:spPr bwMode="auto">
          <a:xfrm>
            <a:off x="1486535" y="3506470"/>
            <a:ext cx="9001125" cy="209042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numbers = [1, 2, 3, 4, 5]</a:t>
            </a:r>
          </a:p>
          <a:p>
            <a:pPr>
              <a:lnSpc>
                <a:spcPct val="150000"/>
              </a:lnSpc>
            </a:pP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numbers.pop()               # 删除列表中的最后一个元素</a:t>
            </a:r>
          </a:p>
          <a:p>
            <a:pPr>
              <a:lnSpc>
                <a:spcPct val="150000"/>
              </a:lnSpc>
            </a:pP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print(numbers)</a:t>
            </a:r>
          </a:p>
          <a:p>
            <a:pPr>
              <a:lnSpc>
                <a:spcPct val="150000"/>
              </a:lnSpc>
            </a:pP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numbers.pop(1)              # 删除列表中索引为1的元素</a:t>
            </a:r>
          </a:p>
          <a:p>
            <a:pPr>
              <a:lnSpc>
                <a:spcPct val="150000"/>
              </a:lnSpc>
            </a:pP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print(numbers)</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735552" y="3717826"/>
            <a:ext cx="5180379" cy="1043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掌握</a:t>
            </a:r>
            <a:r>
              <a:rPr lang="zh-CN" altLang="en-US" sz="2000" dirty="0">
                <a:solidFill>
                  <a:srgbClr val="0070C0"/>
                </a:solidFill>
                <a:latin typeface="微软雅黑" panose="020B0503020204020204" pitchFamily="34" charset="-122"/>
                <a:ea typeface="微软雅黑" panose="020B0503020204020204" pitchFamily="34" charset="-122"/>
              </a:rPr>
              <a:t>列表的增删改操作</a:t>
            </a:r>
            <a:r>
              <a:rPr lang="zh-CN" altLang="en-US" sz="2000" dirty="0">
                <a:solidFill>
                  <a:srgbClr val="595959"/>
                </a:solidFill>
                <a:latin typeface="微软雅黑" panose="020B0503020204020204" pitchFamily="34" charset="-122"/>
                <a:ea typeface="微软雅黑" panose="020B0503020204020204" pitchFamily="34" charset="-122"/>
              </a:rPr>
              <a:t>，能够选择合适的方式修改列表元素</a:t>
            </a:r>
          </a:p>
        </p:txBody>
      </p:sp>
      <p:grpSp>
        <p:nvGrpSpPr>
          <p:cNvPr id="11" name="组合 10"/>
          <p:cNvGrpSpPr/>
          <p:nvPr/>
        </p:nvGrpSpPr>
        <p:grpSpPr>
          <a:xfrm>
            <a:off x="5299308" y="4037102"/>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4.3.3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修改列表元素</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71292" y="572758"/>
            <a:ext cx="3911746"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章节概述</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 Summary</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80" name="TextBox 35"/>
          <p:cNvSpPr txBox="1">
            <a:spLocks noChangeArrowheads="1"/>
          </p:cNvSpPr>
          <p:nvPr/>
        </p:nvSpPr>
        <p:spPr bwMode="auto">
          <a:xfrm>
            <a:off x="1009935" y="1504975"/>
            <a:ext cx="10151132" cy="150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chor="t">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buClrTx/>
              <a:buSzTx/>
              <a:buFontTx/>
            </a:pPr>
            <a:r>
              <a:rPr lang="zh-CN" altLang="zh-CN" sz="2000">
                <a:solidFill>
                  <a:srgbClr val="595959"/>
                </a:solidFill>
                <a:latin typeface="微软雅黑" panose="020B0503020204020204" pitchFamily="34" charset="-122"/>
                <a:ea typeface="微软雅黑" panose="020B0503020204020204" pitchFamily="34" charset="-122"/>
              </a:rPr>
              <a:t>列表与元组是Python提供的两种非常重要的数据类型，它们属于序列类型，可以存储任意数量、任何类型的数据，并且支持访问、遍历等一系列操作，本章将对列表和元组这两种数据类型进行介绍。</a:t>
            </a:r>
          </a:p>
        </p:txBody>
      </p:sp>
      <p:grpSp>
        <p:nvGrpSpPr>
          <p:cNvPr id="2" name="组合 1"/>
          <p:cNvGrpSpPr/>
          <p:nvPr/>
        </p:nvGrpSpPr>
        <p:grpSpPr>
          <a:xfrm>
            <a:off x="3745865" y="3559810"/>
            <a:ext cx="4551680" cy="2738120"/>
            <a:chOff x="5606" y="5942"/>
            <a:chExt cx="7168" cy="4312"/>
          </a:xfrm>
        </p:grpSpPr>
        <p:pic>
          <p:nvPicPr>
            <p:cNvPr id="4" name="Picture 2" descr="C:\Users\Administrator\Desktop\ppt展示模板-8.png"/>
            <p:cNvPicPr>
              <a:picLocks noChangeAspect="1" noChangeArrowheads="1"/>
            </p:cNvPicPr>
            <p:nvPr/>
          </p:nvPicPr>
          <p:blipFill>
            <a:blip r:embed="rId3"/>
            <a:srcRect/>
            <a:stretch>
              <a:fillRect/>
            </a:stretch>
          </p:blipFill>
          <p:spPr bwMode="auto">
            <a:xfrm>
              <a:off x="5606" y="5942"/>
              <a:ext cx="7168" cy="4313"/>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6697" y="6534"/>
              <a:ext cx="5056" cy="2835"/>
            </a:xfrm>
            <a:prstGeom prst="rect">
              <a:avLst/>
            </a:prstGeom>
            <a:blipFill>
              <a:blip r:embed="rId4"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1800">
                <a:latin typeface="Arial" panose="020B0604020202020204" pitchFamily="34" charset="0"/>
                <a:ea typeface="思源黑体 CN Regular" panose="020B0500000000000000" pitchFamily="34" charset="-122"/>
                <a:cs typeface="+mn-ea"/>
                <a:sym typeface="Arial" panose="020B0604020202020204" pitchFamily="34" charset="0"/>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019175" y="857056"/>
            <a:ext cx="3533775" cy="466725"/>
            <a:chOff x="1019175" y="847725"/>
            <a:chExt cx="3533775" cy="466725"/>
          </a:xfrm>
        </p:grpSpPr>
        <p:sp>
          <p:nvSpPr>
            <p:cNvPr id="2"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5"/>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修改列表元素</a:t>
              </a:r>
            </a:p>
          </p:txBody>
        </p:sp>
      </p:grpSp>
      <p:sp>
        <p:nvSpPr>
          <p:cNvPr id="12" name="矩形 11"/>
          <p:cNvSpPr/>
          <p:nvPr>
            <p:custDataLst>
              <p:tags r:id="rId1"/>
            </p:custDataLst>
          </p:nvPr>
        </p:nvSpPr>
        <p:spPr>
          <a:xfrm>
            <a:off x="1414686" y="1989634"/>
            <a:ext cx="9289032" cy="922020"/>
          </a:xfrm>
          <a:prstGeom prst="rect">
            <a:avLst/>
          </a:prstGeom>
        </p:spPr>
        <p:txBody>
          <a:bodyPr wrap="square">
            <a:spAutoFit/>
          </a:bodyPr>
          <a:lstStyle/>
          <a:p>
            <a:pPr>
              <a:lnSpc>
                <a:spcPct val="150000"/>
              </a:lnSpc>
            </a:pPr>
            <a:r>
              <a:rPr lang="zh-CN" altLang="en-US" sz="1800" dirty="0">
                <a:solidFill>
                  <a:srgbClr val="595959"/>
                </a:solidFill>
                <a:latin typeface="微软雅黑" panose="020B0503020204020204" pitchFamily="34" charset="-122"/>
                <a:ea typeface="微软雅黑" panose="020B0503020204020204" pitchFamily="34" charset="-122"/>
                <a:cs typeface="+mn-ea"/>
              </a:rPr>
              <a:t>修改列表中的元素就是通过索引获取指定位置的元素并对该元素重新赋值，修改后元素的总数量保持不变，示例代码如下。</a:t>
            </a:r>
          </a:p>
        </p:txBody>
      </p:sp>
      <p:sp>
        <p:nvSpPr>
          <p:cNvPr id="19" name="矩形 18"/>
          <p:cNvSpPr/>
          <p:nvPr>
            <p:custDataLst>
              <p:tags r:id="rId2"/>
            </p:custDataLst>
          </p:nvPr>
        </p:nvSpPr>
        <p:spPr bwMode="auto">
          <a:xfrm>
            <a:off x="1486535" y="3506470"/>
            <a:ext cx="9001125" cy="209042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names = ['小明', '小红', '小华']</a:t>
            </a:r>
          </a:p>
          <a:p>
            <a:pPr>
              <a:lnSpc>
                <a:spcPct val="150000"/>
              </a:lnSpc>
            </a:pP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names[0] = '小花'          # 将索引为0的元素由'小明'修改为'小花'</a:t>
            </a:r>
          </a:p>
          <a:p>
            <a:pPr>
              <a:lnSpc>
                <a:spcPct val="150000"/>
              </a:lnSpc>
            </a:pP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print(names)</a:t>
            </a:r>
          </a:p>
        </p:txBody>
      </p:sp>
      <p:sp>
        <p:nvSpPr>
          <p:cNvPr id="4" name="标题 1"/>
          <p:cNvSpPr>
            <a:spLocks noChangeArrowheads="1"/>
          </p:cNvSpPr>
          <p:nvPr>
            <p:custDataLst>
              <p:tags r:id="rId3"/>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4.3.3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修改列表元素</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879063" y="3285411"/>
            <a:ext cx="4983480" cy="53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根据任务分析实现实例</a:t>
            </a:r>
            <a:r>
              <a:rPr lang="en-US" altLang="zh-CN" sz="1800" dirty="0">
                <a:solidFill>
                  <a:srgbClr val="595959"/>
                </a:solidFill>
                <a:latin typeface="微软雅黑" panose="020B0503020204020204" pitchFamily="34" charset="-122"/>
                <a:ea typeface="微软雅黑" panose="020B0503020204020204" pitchFamily="34" charset="-122"/>
                <a:cs typeface="+mn-ea"/>
              </a:rPr>
              <a:t>3</a:t>
            </a:r>
            <a:r>
              <a:rPr lang="zh-CN" altLang="zh-CN" sz="1800" dirty="0">
                <a:solidFill>
                  <a:srgbClr val="595959"/>
                </a:solidFill>
                <a:latin typeface="微软雅黑" panose="020B0503020204020204" pitchFamily="34" charset="-122"/>
                <a:ea typeface="微软雅黑" panose="020B0503020204020204" pitchFamily="34" charset="-122"/>
                <a:cs typeface="+mn-ea"/>
              </a:rPr>
              <a:t>：好友管理系统</a:t>
            </a:r>
          </a:p>
        </p:txBody>
      </p:sp>
      <p:grpSp>
        <p:nvGrpSpPr>
          <p:cNvPr id="11" name="组合 10"/>
          <p:cNvGrpSpPr/>
          <p:nvPr/>
        </p:nvGrpSpPr>
        <p:grpSpPr>
          <a:xfrm>
            <a:off x="5437103" y="3560215"/>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4"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4.3.4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实例</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3</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：好友管理系统</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35"/>
          <p:cNvSpPr txBox="1">
            <a:spLocks noChangeArrowheads="1"/>
          </p:cNvSpPr>
          <p:nvPr/>
        </p:nvSpPr>
        <p:spPr bwMode="auto">
          <a:xfrm>
            <a:off x="982345" y="1917065"/>
            <a:ext cx="4923155" cy="286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如今的社交软件层出不穷，虽然功能千变万化，但都具有好友管理系统的基本功能，包括</a:t>
            </a:r>
            <a:r>
              <a:rPr lang="zh-CN" altLang="zh-CN" sz="1800" dirty="0">
                <a:solidFill>
                  <a:srgbClr val="0070C0"/>
                </a:solidFill>
                <a:latin typeface="微软雅黑" panose="020B0503020204020204" pitchFamily="34" charset="-122"/>
                <a:ea typeface="微软雅黑" panose="020B0503020204020204" pitchFamily="34" charset="-122"/>
                <a:cs typeface="+mn-ea"/>
              </a:rPr>
              <a:t>添加好友</a:t>
            </a:r>
            <a:r>
              <a:rPr lang="zh-CN" altLang="zh-CN" sz="1800" dirty="0">
                <a:solidFill>
                  <a:srgbClr val="595959"/>
                </a:solidFill>
                <a:latin typeface="微软雅黑" panose="020B0503020204020204" pitchFamily="34" charset="-122"/>
                <a:ea typeface="微软雅黑" panose="020B0503020204020204" pitchFamily="34" charset="-122"/>
                <a:cs typeface="+mn-ea"/>
              </a:rPr>
              <a:t>、</a:t>
            </a:r>
            <a:r>
              <a:rPr lang="zh-CN" altLang="zh-CN" sz="1800" dirty="0">
                <a:solidFill>
                  <a:srgbClr val="0070C0"/>
                </a:solidFill>
                <a:latin typeface="微软雅黑" panose="020B0503020204020204" pitchFamily="34" charset="-122"/>
                <a:ea typeface="微软雅黑" panose="020B0503020204020204" pitchFamily="34" charset="-122"/>
                <a:cs typeface="+mn-ea"/>
              </a:rPr>
              <a:t>删除好友</a:t>
            </a:r>
            <a:r>
              <a:rPr lang="zh-CN" altLang="zh-CN" sz="1800" dirty="0">
                <a:solidFill>
                  <a:srgbClr val="595959"/>
                </a:solidFill>
                <a:latin typeface="微软雅黑" panose="020B0503020204020204" pitchFamily="34" charset="-122"/>
                <a:ea typeface="微软雅黑" panose="020B0503020204020204" pitchFamily="34" charset="-122"/>
                <a:cs typeface="+mn-ea"/>
              </a:rPr>
              <a:t>、</a:t>
            </a:r>
            <a:r>
              <a:rPr lang="zh-CN" altLang="zh-CN" sz="1800" dirty="0">
                <a:solidFill>
                  <a:srgbClr val="0070C0"/>
                </a:solidFill>
                <a:latin typeface="微软雅黑" panose="020B0503020204020204" pitchFamily="34" charset="-122"/>
                <a:ea typeface="微软雅黑" panose="020B0503020204020204" pitchFamily="34" charset="-122"/>
                <a:cs typeface="+mn-ea"/>
              </a:rPr>
              <a:t>备注好友</a:t>
            </a:r>
            <a:r>
              <a:rPr lang="zh-CN" altLang="zh-CN" sz="1800" dirty="0">
                <a:solidFill>
                  <a:srgbClr val="595959"/>
                </a:solidFill>
                <a:latin typeface="微软雅黑" panose="020B0503020204020204" pitchFamily="34" charset="-122"/>
                <a:ea typeface="微软雅黑" panose="020B0503020204020204" pitchFamily="34" charset="-122"/>
                <a:cs typeface="+mn-ea"/>
              </a:rPr>
              <a:t>、</a:t>
            </a:r>
            <a:r>
              <a:rPr lang="zh-CN" altLang="zh-CN" sz="1800" dirty="0">
                <a:solidFill>
                  <a:srgbClr val="0070C0"/>
                </a:solidFill>
                <a:latin typeface="微软雅黑" panose="020B0503020204020204" pitchFamily="34" charset="-122"/>
                <a:ea typeface="微软雅黑" panose="020B0503020204020204" pitchFamily="34" charset="-122"/>
                <a:cs typeface="+mn-ea"/>
              </a:rPr>
              <a:t>展示好友</a:t>
            </a:r>
            <a:r>
              <a:rPr lang="zh-CN" altLang="zh-CN" sz="1800" dirty="0">
                <a:solidFill>
                  <a:srgbClr val="595959"/>
                </a:solidFill>
                <a:latin typeface="微软雅黑" panose="020B0503020204020204" pitchFamily="34" charset="-122"/>
                <a:ea typeface="微软雅黑" panose="020B0503020204020204" pitchFamily="34" charset="-122"/>
                <a:cs typeface="+mn-ea"/>
              </a:rPr>
              <a:t>等。下面是一个简单的好友管理系统的功能菜单，如图所示。</a:t>
            </a:r>
          </a:p>
        </p:txBody>
      </p:sp>
      <p:sp>
        <p:nvSpPr>
          <p:cNvPr id="3"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4.3.4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实例</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3</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：好友管理系统</a:t>
            </a:r>
          </a:p>
        </p:txBody>
      </p:sp>
      <p:pic>
        <p:nvPicPr>
          <p:cNvPr id="5" name="图片 5"/>
          <p:cNvPicPr>
            <a:picLocks noChangeAspect="1"/>
          </p:cNvPicPr>
          <p:nvPr>
            <p:custDataLst>
              <p:tags r:id="rId2"/>
            </p:custDataLst>
          </p:nvPr>
        </p:nvPicPr>
        <p:blipFill>
          <a:blip r:embed="rId5"/>
          <a:stretch>
            <a:fillRect/>
          </a:stretch>
        </p:blipFill>
        <p:spPr>
          <a:xfrm>
            <a:off x="7103110" y="1989455"/>
            <a:ext cx="2867025" cy="245999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58290" y="1701165"/>
            <a:ext cx="9185275" cy="4246245"/>
          </a:xfrm>
          <a:prstGeom prst="rect">
            <a:avLst/>
          </a:prstGeom>
          <a:noFill/>
        </p:spPr>
        <p:txBody>
          <a:bodyPr wrap="square" rtlCol="0">
            <a:spAutoFit/>
          </a:bodyPr>
          <a:lstStyle/>
          <a:p>
            <a:pPr algn="l">
              <a:lnSpc>
                <a:spcPct val="150000"/>
              </a:lnSpc>
              <a:buClrTx/>
              <a:buSzTx/>
              <a:buFontTx/>
            </a:pPr>
            <a:r>
              <a:rPr lang="zh-CN" altLang="zh-CN" sz="1800" dirty="0">
                <a:solidFill>
                  <a:srgbClr val="595959"/>
                </a:solidFill>
                <a:latin typeface="微软雅黑" panose="020B0503020204020204" pitchFamily="34" charset="-122"/>
                <a:ea typeface="微软雅黑" panose="020B0503020204020204" pitchFamily="34" charset="-122"/>
                <a:cs typeface="+mn-ea"/>
                <a:sym typeface="+mn-ea"/>
              </a:rPr>
              <a:t>好友管理系统有5个功能，每个功能都对应一个序号，用户可根据自己的需求选择序号执行相应的操作，具体介绍如下。</a:t>
            </a:r>
          </a:p>
          <a:p>
            <a:pPr marL="285750" indent="-285750" algn="l">
              <a:lnSpc>
                <a:spcPct val="150000"/>
              </a:lnSpc>
              <a:buClrTx/>
              <a:buSzTx/>
              <a:buFont typeface="Wingdings" panose="05000000000000000000" charset="0"/>
              <a:buChar char="Ø"/>
            </a:pPr>
            <a:r>
              <a:rPr lang="zh-CN" altLang="zh-CN" sz="1800" dirty="0">
                <a:solidFill>
                  <a:srgbClr val="0070C0"/>
                </a:solidFill>
                <a:latin typeface="微软雅黑" panose="020B0503020204020204" pitchFamily="34" charset="-122"/>
                <a:ea typeface="微软雅黑" panose="020B0503020204020204" pitchFamily="34" charset="-122"/>
                <a:cs typeface="+mn-ea"/>
                <a:sym typeface="+mn-ea"/>
              </a:rPr>
              <a:t>添加好友</a:t>
            </a:r>
            <a:r>
              <a:rPr lang="zh-CN" altLang="zh-CN" sz="1800" dirty="0">
                <a:solidFill>
                  <a:srgbClr val="595959"/>
                </a:solidFill>
                <a:latin typeface="微软雅黑" panose="020B0503020204020204" pitchFamily="34" charset="-122"/>
                <a:ea typeface="微软雅黑" panose="020B0503020204020204" pitchFamily="34" charset="-122"/>
                <a:cs typeface="+mn-ea"/>
                <a:sym typeface="+mn-ea"/>
              </a:rPr>
              <a:t>：用户根据提示输入要添加好友的姓名，添加后输出“好友添加成功”。</a:t>
            </a:r>
          </a:p>
          <a:p>
            <a:pPr marL="285750" indent="-285750" algn="l">
              <a:lnSpc>
                <a:spcPct val="150000"/>
              </a:lnSpc>
              <a:buClrTx/>
              <a:buSzTx/>
              <a:buFont typeface="Wingdings" panose="05000000000000000000" charset="0"/>
              <a:buChar char="Ø"/>
            </a:pPr>
            <a:r>
              <a:rPr lang="zh-CN" altLang="zh-CN" sz="1800" dirty="0">
                <a:solidFill>
                  <a:srgbClr val="0070C0"/>
                </a:solidFill>
                <a:latin typeface="微软雅黑" panose="020B0503020204020204" pitchFamily="34" charset="-122"/>
                <a:ea typeface="微软雅黑" panose="020B0503020204020204" pitchFamily="34" charset="-122"/>
                <a:cs typeface="+mn-ea"/>
                <a:sym typeface="+mn-ea"/>
              </a:rPr>
              <a:t>删除好友</a:t>
            </a:r>
            <a:r>
              <a:rPr lang="zh-CN" altLang="zh-CN" sz="1800" dirty="0">
                <a:solidFill>
                  <a:srgbClr val="595959"/>
                </a:solidFill>
                <a:latin typeface="微软雅黑" panose="020B0503020204020204" pitchFamily="34" charset="-122"/>
                <a:ea typeface="微软雅黑" panose="020B0503020204020204" pitchFamily="34" charset="-122"/>
                <a:cs typeface="+mn-ea"/>
                <a:sym typeface="+mn-ea"/>
              </a:rPr>
              <a:t>：用户根据提示输入要删除好友的姓名，删除后输出“删除成功”。</a:t>
            </a:r>
          </a:p>
          <a:p>
            <a:pPr marL="285750" indent="-285750" algn="l">
              <a:lnSpc>
                <a:spcPct val="150000"/>
              </a:lnSpc>
              <a:buClrTx/>
              <a:buSzTx/>
              <a:buFont typeface="Wingdings" panose="05000000000000000000" charset="0"/>
              <a:buChar char="Ø"/>
            </a:pPr>
            <a:r>
              <a:rPr lang="zh-CN" altLang="zh-CN" sz="1800" dirty="0">
                <a:solidFill>
                  <a:srgbClr val="0070C0"/>
                </a:solidFill>
                <a:latin typeface="微软雅黑" panose="020B0503020204020204" pitchFamily="34" charset="-122"/>
                <a:ea typeface="微软雅黑" panose="020B0503020204020204" pitchFamily="34" charset="-122"/>
                <a:cs typeface="+mn-ea"/>
                <a:sym typeface="+mn-ea"/>
              </a:rPr>
              <a:t>备注好友</a:t>
            </a:r>
            <a:r>
              <a:rPr lang="zh-CN" altLang="zh-CN" sz="1800" dirty="0">
                <a:solidFill>
                  <a:srgbClr val="595959"/>
                </a:solidFill>
                <a:latin typeface="微软雅黑" panose="020B0503020204020204" pitchFamily="34" charset="-122"/>
                <a:ea typeface="微软雅黑" panose="020B0503020204020204" pitchFamily="34" charset="-122"/>
                <a:cs typeface="+mn-ea"/>
                <a:sym typeface="+mn-ea"/>
              </a:rPr>
              <a:t>：用户根据提示分别输入修改前和修改后的好友姓名，修改后输出“备注成功”。</a:t>
            </a:r>
          </a:p>
          <a:p>
            <a:pPr marL="285750" indent="-285750" algn="l">
              <a:lnSpc>
                <a:spcPct val="150000"/>
              </a:lnSpc>
              <a:buClrTx/>
              <a:buSzTx/>
              <a:buFont typeface="Wingdings" panose="05000000000000000000" charset="0"/>
              <a:buChar char="Ø"/>
            </a:pPr>
            <a:r>
              <a:rPr lang="zh-CN" altLang="zh-CN" sz="1800" dirty="0">
                <a:solidFill>
                  <a:srgbClr val="0070C0"/>
                </a:solidFill>
                <a:latin typeface="微软雅黑" panose="020B0503020204020204" pitchFamily="34" charset="-122"/>
                <a:ea typeface="微软雅黑" panose="020B0503020204020204" pitchFamily="34" charset="-122"/>
                <a:cs typeface="+mn-ea"/>
                <a:sym typeface="+mn-ea"/>
              </a:rPr>
              <a:t>展示好友</a:t>
            </a:r>
            <a:r>
              <a:rPr lang="zh-CN" altLang="zh-CN" sz="1800" dirty="0">
                <a:solidFill>
                  <a:srgbClr val="595959"/>
                </a:solidFill>
                <a:latin typeface="微软雅黑" panose="020B0503020204020204" pitchFamily="34" charset="-122"/>
                <a:ea typeface="微软雅黑" panose="020B0503020204020204" pitchFamily="34" charset="-122"/>
                <a:cs typeface="+mn-ea"/>
                <a:sym typeface="+mn-ea"/>
              </a:rPr>
              <a:t>：若用户还没有添加过好友，提示“好友列表为空”，否则输出所有好友的姓名。</a:t>
            </a:r>
          </a:p>
          <a:p>
            <a:pPr marL="285750" indent="-285750" algn="l">
              <a:lnSpc>
                <a:spcPct val="150000"/>
              </a:lnSpc>
              <a:buClrTx/>
              <a:buSzTx/>
              <a:buFont typeface="Wingdings" panose="05000000000000000000" charset="0"/>
              <a:buChar char="Ø"/>
            </a:pPr>
            <a:r>
              <a:rPr lang="zh-CN" altLang="zh-CN" sz="1800" dirty="0">
                <a:solidFill>
                  <a:srgbClr val="0070C0"/>
                </a:solidFill>
                <a:latin typeface="微软雅黑" panose="020B0503020204020204" pitchFamily="34" charset="-122"/>
                <a:ea typeface="微软雅黑" panose="020B0503020204020204" pitchFamily="34" charset="-122"/>
                <a:cs typeface="+mn-ea"/>
                <a:sym typeface="+mn-ea"/>
              </a:rPr>
              <a:t>退出</a:t>
            </a:r>
            <a:r>
              <a:rPr lang="zh-CN" altLang="zh-CN" sz="1800" dirty="0">
                <a:solidFill>
                  <a:srgbClr val="595959"/>
                </a:solidFill>
                <a:latin typeface="微软雅黑" panose="020B0503020204020204" pitchFamily="34" charset="-122"/>
                <a:ea typeface="微软雅黑" panose="020B0503020204020204" pitchFamily="34" charset="-122"/>
                <a:cs typeface="+mn-ea"/>
                <a:sym typeface="+mn-ea"/>
              </a:rPr>
              <a:t>：关闭系统。</a:t>
            </a:r>
          </a:p>
          <a:p>
            <a:pPr algn="l">
              <a:lnSpc>
                <a:spcPct val="150000"/>
              </a:lnSpc>
              <a:buClrTx/>
              <a:buSzTx/>
              <a:buFontTx/>
            </a:pPr>
            <a:r>
              <a:rPr lang="zh-CN" altLang="zh-CN" sz="1800" dirty="0">
                <a:solidFill>
                  <a:srgbClr val="595959"/>
                </a:solidFill>
                <a:latin typeface="微软雅黑" panose="020B0503020204020204" pitchFamily="34" charset="-122"/>
                <a:ea typeface="微软雅黑" panose="020B0503020204020204" pitchFamily="34" charset="-122"/>
                <a:cs typeface="+mn-ea"/>
                <a:sym typeface="+mn-ea"/>
              </a:rPr>
              <a:t>本实例要求编写程序，模拟实现如上所述的好友管理系统。</a:t>
            </a:r>
          </a:p>
        </p:txBody>
      </p:sp>
      <p:sp>
        <p:nvSpPr>
          <p:cNvPr id="3"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4.3.4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实例</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3</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：好友管理系统</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gimg2.baidu.com/image_search/src=http%3A%2F%2Fhbimg.b0.upaiyun.com%2F6769784930c2e538676b3fb73a290457ca522195287d8-Cu2GNK_fw658&amp;refer=http%3A%2F%2Fhbimg.b0.upaiyun.com&amp;app=2002&amp;size=f9999,10000&amp;q=a80&amp;n=0&amp;g=0n&amp;fmt=auto?sec=1658649679&amp;t=05f22a4c6ab9bde81529f3951d65c5ee"/>
          <p:cNvPicPr>
            <a:picLocks noChangeAspect="1" noChangeArrowheads="1"/>
          </p:cNvPicPr>
          <p:nvPr/>
        </p:nvPicPr>
        <p:blipFill rotWithShape="1">
          <a:blip r:embed="rId4">
            <a:extLst>
              <a:ext uri="{28A0092B-C50C-407E-A947-70E740481C1C}">
                <a14:useLocalDpi xmlns:a14="http://schemas.microsoft.com/office/drawing/2010/main" val="0"/>
              </a:ext>
            </a:extLst>
          </a:blip>
          <a:srcRect b="5357"/>
          <a:stretch>
            <a:fillRect/>
          </a:stretch>
        </p:blipFill>
        <p:spPr bwMode="auto">
          <a:xfrm>
            <a:off x="240711" y="1701602"/>
            <a:ext cx="4600848" cy="42484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35"/>
          <p:cNvSpPr txBox="1">
            <a:spLocks noChangeArrowheads="1"/>
          </p:cNvSpPr>
          <p:nvPr/>
        </p:nvSpPr>
        <p:spPr bwMode="auto">
          <a:xfrm>
            <a:off x="5303118" y="3440730"/>
            <a:ext cx="6152005" cy="1367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在</a:t>
            </a:r>
            <a:r>
              <a:rPr lang="en-US" altLang="zh-CN" sz="1800" dirty="0">
                <a:solidFill>
                  <a:srgbClr val="595959"/>
                </a:solidFill>
                <a:latin typeface="微软雅黑" panose="020B0503020204020204" pitchFamily="34" charset="-122"/>
                <a:ea typeface="微软雅黑" panose="020B0503020204020204" pitchFamily="34" charset="-122"/>
              </a:rPr>
              <a:t>Chapter04</a:t>
            </a:r>
            <a:r>
              <a:rPr lang="zh-CN" altLang="zh-CN" sz="1800" dirty="0">
                <a:solidFill>
                  <a:srgbClr val="595959"/>
                </a:solidFill>
                <a:latin typeface="微软雅黑" panose="020B0503020204020204" pitchFamily="34" charset="-122"/>
                <a:ea typeface="微软雅黑" panose="020B0503020204020204" pitchFamily="34" charset="-122"/>
              </a:rPr>
              <a:t>项目中创建</a:t>
            </a:r>
            <a:r>
              <a:rPr lang="en-US" altLang="zh-CN" sz="1800" dirty="0">
                <a:solidFill>
                  <a:srgbClr val="595959"/>
                </a:solidFill>
                <a:latin typeface="微软雅黑" panose="020B0503020204020204" pitchFamily="34" charset="-122"/>
                <a:ea typeface="微软雅黑" panose="020B0503020204020204" pitchFamily="34" charset="-122"/>
              </a:rPr>
              <a:t>03_friend.py</a:t>
            </a:r>
            <a:r>
              <a:rPr lang="zh-CN" altLang="zh-CN" sz="1800" dirty="0">
                <a:solidFill>
                  <a:srgbClr val="595959"/>
                </a:solidFill>
                <a:latin typeface="微软雅黑" panose="020B0503020204020204" pitchFamily="34" charset="-122"/>
                <a:ea typeface="微软雅黑" panose="020B0503020204020204" pitchFamily="34" charset="-122"/>
              </a:rPr>
              <a:t>文件</a:t>
            </a:r>
            <a:r>
              <a:rPr lang="zh-CN" altLang="en-US" sz="1800" dirty="0">
                <a:solidFill>
                  <a:srgbClr val="595959"/>
                </a:solidFill>
                <a:latin typeface="微软雅黑" panose="020B0503020204020204" pitchFamily="34" charset="-122"/>
                <a:ea typeface="微软雅黑" panose="020B0503020204020204" pitchFamily="34" charset="-122"/>
              </a:rPr>
              <a:t>。</a:t>
            </a:r>
            <a:endParaRPr lang="en-US" altLang="zh-CN" sz="1800" dirty="0">
              <a:solidFill>
                <a:srgbClr val="595959"/>
              </a:solidFill>
              <a:latin typeface="微软雅黑" panose="020B0503020204020204" pitchFamily="34" charset="-122"/>
              <a:ea typeface="微软雅黑" panose="020B0503020204020204" pitchFamily="34" charset="-122"/>
            </a:endParaRPr>
          </a:p>
          <a:p>
            <a:pPr marL="457200" indent="-457200">
              <a:lnSpc>
                <a:spcPct val="150000"/>
              </a:lnSpc>
              <a:buFont typeface="+mj-ea"/>
              <a:buAutoNum type="circleNumDbPlain"/>
            </a:pPr>
            <a:r>
              <a:rPr lang="zh-CN" altLang="en-US" sz="1800" dirty="0">
                <a:solidFill>
                  <a:srgbClr val="595959"/>
                </a:solidFill>
                <a:latin typeface="微软雅黑" panose="020B0503020204020204" pitchFamily="34" charset="-122"/>
                <a:ea typeface="微软雅黑" panose="020B0503020204020204" pitchFamily="34" charset="-122"/>
              </a:rPr>
              <a:t>在</a:t>
            </a:r>
            <a:r>
              <a:rPr lang="en-US" altLang="zh-CN" sz="1800" dirty="0">
                <a:solidFill>
                  <a:srgbClr val="595959"/>
                </a:solidFill>
                <a:latin typeface="微软雅黑" panose="020B0503020204020204" pitchFamily="34" charset="-122"/>
                <a:ea typeface="微软雅黑" panose="020B0503020204020204" pitchFamily="34" charset="-122"/>
                <a:sym typeface="+mn-ea"/>
              </a:rPr>
              <a:t>03_friend</a:t>
            </a:r>
            <a:r>
              <a:rPr lang="en-US" altLang="zh-CN" sz="1800" dirty="0">
                <a:solidFill>
                  <a:srgbClr val="595959"/>
                </a:solidFill>
                <a:latin typeface="微软雅黑" panose="020B0503020204020204" pitchFamily="34" charset="-122"/>
                <a:ea typeface="微软雅黑" panose="020B0503020204020204" pitchFamily="34" charset="-122"/>
              </a:rPr>
              <a:t>.py</a:t>
            </a:r>
            <a:r>
              <a:rPr lang="zh-CN" altLang="en-US" sz="1800" dirty="0">
                <a:solidFill>
                  <a:srgbClr val="595959"/>
                </a:solidFill>
                <a:latin typeface="微软雅黑" panose="020B0503020204020204" pitchFamily="34" charset="-122"/>
                <a:ea typeface="微软雅黑" panose="020B0503020204020204" pitchFamily="34" charset="-122"/>
              </a:rPr>
              <a:t>中编写代码。</a:t>
            </a:r>
            <a:endParaRPr lang="en-US" altLang="zh-CN" sz="1800" dirty="0">
              <a:solidFill>
                <a:srgbClr val="595959"/>
              </a:solidFill>
              <a:latin typeface="微软雅黑" panose="020B0503020204020204" pitchFamily="34" charset="-122"/>
              <a:ea typeface="微软雅黑" panose="020B0503020204020204" pitchFamily="34" charset="-122"/>
            </a:endParaRPr>
          </a:p>
          <a:p>
            <a:pPr marL="457200" indent="-457200">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运行</a:t>
            </a:r>
            <a:r>
              <a:rPr lang="en-US" altLang="zh-CN" sz="1800" dirty="0">
                <a:solidFill>
                  <a:srgbClr val="595959"/>
                </a:solidFill>
                <a:latin typeface="微软雅黑" panose="020B0503020204020204" pitchFamily="34" charset="-122"/>
                <a:ea typeface="微软雅黑" panose="020B0503020204020204" pitchFamily="34" charset="-122"/>
                <a:sym typeface="+mn-ea"/>
              </a:rPr>
              <a:t>03_friend</a:t>
            </a:r>
            <a:r>
              <a:rPr lang="en-US" altLang="zh-CN" sz="1800" dirty="0">
                <a:solidFill>
                  <a:srgbClr val="595959"/>
                </a:solidFill>
                <a:latin typeface="微软雅黑" panose="020B0503020204020204" pitchFamily="34" charset="-122"/>
                <a:ea typeface="微软雅黑" panose="020B0503020204020204" pitchFamily="34" charset="-122"/>
              </a:rPr>
              <a:t>.py</a:t>
            </a:r>
            <a:r>
              <a:rPr lang="zh-CN" altLang="en-US" sz="1800" dirty="0">
                <a:solidFill>
                  <a:srgbClr val="595959"/>
                </a:solidFill>
                <a:latin typeface="微软雅黑" panose="020B0503020204020204" pitchFamily="34" charset="-122"/>
                <a:ea typeface="微软雅黑" panose="020B0503020204020204" pitchFamily="34" charset="-122"/>
              </a:rPr>
              <a:t>文件。</a:t>
            </a:r>
            <a:endParaRPr lang="en-US" altLang="zh-CN" sz="1800" dirty="0">
              <a:solidFill>
                <a:srgbClr val="595959"/>
              </a:solidFill>
              <a:latin typeface="微软雅黑" panose="020B0503020204020204" pitchFamily="34" charset="-122"/>
              <a:ea typeface="微软雅黑" panose="020B0503020204020204" pitchFamily="34" charset="-122"/>
            </a:endParaRPr>
          </a:p>
        </p:txBody>
      </p:sp>
      <p:sp>
        <p:nvSpPr>
          <p:cNvPr id="23" name="矩形 22"/>
          <p:cNvSpPr/>
          <p:nvPr/>
        </p:nvSpPr>
        <p:spPr>
          <a:xfrm>
            <a:off x="7463358" y="2637706"/>
            <a:ext cx="1444498" cy="461665"/>
          </a:xfrm>
          <a:prstGeom prst="rect">
            <a:avLst/>
          </a:prstGeom>
        </p:spPr>
        <p:txBody>
          <a:bodyPr wrap="none">
            <a:spAutoFit/>
          </a:bodyPr>
          <a:lstStyle/>
          <a:p>
            <a:r>
              <a:rPr lang="zh-CN" altLang="en-US" b="1" dirty="0">
                <a:solidFill>
                  <a:srgbClr val="595959"/>
                </a:solidFill>
                <a:latin typeface="微软雅黑" panose="020B0503020204020204" pitchFamily="34" charset="-122"/>
                <a:ea typeface="微软雅黑" panose="020B0503020204020204" pitchFamily="34" charset="-122"/>
              </a:rPr>
              <a:t>实现步骤</a:t>
            </a:r>
          </a:p>
        </p:txBody>
      </p:sp>
      <p:sp>
        <p:nvSpPr>
          <p:cNvPr id="3"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4.3.4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实例</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3</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：好友管理系统</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020" y="3014345"/>
            <a:ext cx="7284085" cy="829945"/>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嵌套列表</a:t>
            </a:r>
            <a:endParaRPr lang="en-US" altLang="zh-CN"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endParaRP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4.4</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879063" y="3285411"/>
            <a:ext cx="4983480"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altLang="zh-CN" sz="1800" dirty="0">
                <a:solidFill>
                  <a:srgbClr val="595959"/>
                </a:solidFill>
                <a:latin typeface="微软雅黑" panose="020B0503020204020204" pitchFamily="34" charset="-122"/>
                <a:ea typeface="微软雅黑" panose="020B0503020204020204" pitchFamily="34" charset="-122"/>
                <a:cs typeface="+mn-ea"/>
              </a:rPr>
              <a:t>熟悉</a:t>
            </a:r>
            <a:r>
              <a:rPr altLang="zh-CN" sz="1800" dirty="0">
                <a:solidFill>
                  <a:srgbClr val="0070C0"/>
                </a:solidFill>
                <a:latin typeface="微软雅黑" panose="020B0503020204020204" pitchFamily="34" charset="-122"/>
                <a:ea typeface="微软雅黑" panose="020B0503020204020204" pitchFamily="34" charset="-122"/>
                <a:cs typeface="+mn-ea"/>
              </a:rPr>
              <a:t>嵌套列表的创建与访问方式</a:t>
            </a:r>
            <a:r>
              <a:rPr altLang="zh-CN" sz="1800" dirty="0">
                <a:solidFill>
                  <a:srgbClr val="595959"/>
                </a:solidFill>
                <a:latin typeface="微软雅黑" panose="020B0503020204020204" pitchFamily="34" charset="-122"/>
                <a:ea typeface="微软雅黑" panose="020B0503020204020204" pitchFamily="34" charset="-122"/>
                <a:cs typeface="+mn-ea"/>
              </a:rPr>
              <a:t>，能够创建嵌套列表并访问列表元素</a:t>
            </a:r>
          </a:p>
        </p:txBody>
      </p:sp>
      <p:grpSp>
        <p:nvGrpSpPr>
          <p:cNvPr id="11" name="组合 10"/>
          <p:cNvGrpSpPr/>
          <p:nvPr/>
        </p:nvGrpSpPr>
        <p:grpSpPr>
          <a:xfrm>
            <a:off x="5437103" y="3560215"/>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21" name="Title 1"/>
          <p:cNvSpPr txBox="1"/>
          <p:nvPr>
            <p:custDataLst>
              <p:tags r:id="rId1"/>
            </p:custDataLst>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a:t>
            </a:r>
            <a:r>
              <a:rPr sz="2400" b="1" dirty="0">
                <a:solidFill>
                  <a:srgbClr val="595959"/>
                </a:solidFill>
                <a:latin typeface="微软雅黑" panose="020B0503020204020204" pitchFamily="34" charset="-122"/>
                <a:ea typeface="微软雅黑" panose="020B0503020204020204" pitchFamily="34" charset="-122"/>
                <a:cs typeface="+mn-ea"/>
                <a:sym typeface="+mn-lt"/>
              </a:rPr>
              <a:t>.</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嵌套列表的创建与访问</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35"/>
          <p:cNvSpPr txBox="1">
            <a:spLocks noChangeArrowheads="1"/>
          </p:cNvSpPr>
          <p:nvPr/>
        </p:nvSpPr>
        <p:spPr bwMode="auto">
          <a:xfrm>
            <a:off x="5231110" y="2349780"/>
            <a:ext cx="6048672"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嵌套列表的创建方式与普通列表相同，可以直接使用中括号创建，且中括号内部包含其他列表，示例代码如下。</a:t>
            </a:r>
          </a:p>
        </p:txBody>
      </p:sp>
      <p:pic>
        <p:nvPicPr>
          <p:cNvPr id="8" name="图片 7"/>
          <p:cNvPicPr>
            <a:picLocks noChangeAspect="1"/>
          </p:cNvPicPr>
          <p:nvPr/>
        </p:nvPicPr>
        <p:blipFill>
          <a:blip r:embed="rId7"/>
          <a:stretch>
            <a:fillRect/>
          </a:stretch>
        </p:blipFill>
        <p:spPr>
          <a:xfrm>
            <a:off x="1011196" y="1629594"/>
            <a:ext cx="3715858" cy="4006159"/>
          </a:xfrm>
          <a:prstGeom prst="rect">
            <a:avLst/>
          </a:prstGeom>
        </p:spPr>
      </p:pic>
      <p:sp>
        <p:nvSpPr>
          <p:cNvPr id="21" name="Title 1"/>
          <p:cNvSpPr txBox="1"/>
          <p:nvPr>
            <p:custDataLst>
              <p:tags r:id="rId1"/>
            </p:custDataLst>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a:t>
            </a:r>
            <a:r>
              <a:rPr sz="2400" b="1" dirty="0">
                <a:solidFill>
                  <a:srgbClr val="595959"/>
                </a:solidFill>
                <a:latin typeface="微软雅黑" panose="020B0503020204020204" pitchFamily="34" charset="-122"/>
                <a:ea typeface="微软雅黑" panose="020B0503020204020204" pitchFamily="34" charset="-122"/>
                <a:cs typeface="+mn-ea"/>
                <a:sym typeface="+mn-lt"/>
              </a:rPr>
              <a:t>.</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嵌套列表的创建与访问</a:t>
            </a:r>
          </a:p>
        </p:txBody>
      </p:sp>
      <p:sp>
        <p:nvSpPr>
          <p:cNvPr id="16" name="矩形 15"/>
          <p:cNvSpPr/>
          <p:nvPr>
            <p:custDataLst>
              <p:tags r:id="rId2"/>
            </p:custDataLst>
          </p:nvPr>
        </p:nvSpPr>
        <p:spPr bwMode="auto">
          <a:xfrm>
            <a:off x="5231130" y="3863340"/>
            <a:ext cx="5616575" cy="686435"/>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pPr>
            <a:r>
              <a:rPr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[[0], [1], [2, 3]]</a:t>
            </a:r>
          </a:p>
        </p:txBody>
      </p:sp>
      <p:grpSp>
        <p:nvGrpSpPr>
          <p:cNvPr id="9" name="组合 8"/>
          <p:cNvGrpSpPr/>
          <p:nvPr/>
        </p:nvGrpSpPr>
        <p:grpSpPr>
          <a:xfrm>
            <a:off x="1019175" y="857056"/>
            <a:ext cx="3533775" cy="466725"/>
            <a:chOff x="1019175" y="847725"/>
            <a:chExt cx="3533775" cy="466725"/>
          </a:xfrm>
        </p:grpSpPr>
        <p:sp>
          <p:nvSpPr>
            <p:cNvPr id="3" name="同侧圆角矩形 3"/>
            <p:cNvSpPr/>
            <p:nvPr>
              <p:custDataLst>
                <p:tags r:id="rId3"/>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4"/>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嵌套列表的创建与访问</a:t>
              </a: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custDataLst>
              <p:tags r:id="rId1"/>
            </p:custDataLst>
          </p:nvPr>
        </p:nvSpPr>
        <p:spPr>
          <a:xfrm>
            <a:off x="9955812" y="1969176"/>
            <a:ext cx="1637672" cy="584775"/>
          </a:xfrm>
          <a:prstGeom prst="rect">
            <a:avLst/>
          </a:prstGeom>
          <a:noFill/>
        </p:spPr>
        <p:txBody>
          <a:bodyPr wrap="square">
            <a:spAutoFit/>
          </a:bodyPr>
          <a:lstStyle/>
          <a:p>
            <a:pPr algn="ctr"/>
            <a:r>
              <a:rPr lang="zh-CN" altLang="en-US" sz="1600">
                <a:solidFill>
                  <a:schemeClr val="bg1"/>
                </a:solidFill>
                <a:latin typeface="微软雅黑" panose="020B0503020204020204" pitchFamily="34" charset="-122"/>
                <a:ea typeface="微软雅黑" panose="020B0503020204020204" pitchFamily="34" charset="-122"/>
              </a:rPr>
              <a:t>无缝衔接单元测试</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25" name="TextBox 35"/>
          <p:cNvSpPr txBox="1">
            <a:spLocks noChangeArrowheads="1"/>
          </p:cNvSpPr>
          <p:nvPr>
            <p:custDataLst>
              <p:tags r:id="rId2"/>
            </p:custDataLst>
          </p:nvPr>
        </p:nvSpPr>
        <p:spPr bwMode="auto">
          <a:xfrm>
            <a:off x="910590" y="1845310"/>
            <a:ext cx="10273030" cy="1367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rPr>
              <a:t>嵌套列表中元素的访问方式与普通列表一样，可以使用索引访问嵌套列表中的元素。若希望访问嵌套的内层列表中的元素，则需要先使用索引从嵌套列表中获取指定位置的内层列表，再使用索引从内层列表中获取指定位置的元素。假设现在有一个嵌套列表[['小周', '小吴'], ['小郑'], ['小王', '小赵']]。</a:t>
            </a:r>
          </a:p>
        </p:txBody>
      </p:sp>
      <p:grpSp>
        <p:nvGrpSpPr>
          <p:cNvPr id="4" name="组合 3"/>
          <p:cNvGrpSpPr/>
          <p:nvPr/>
        </p:nvGrpSpPr>
        <p:grpSpPr>
          <a:xfrm>
            <a:off x="1019175" y="857056"/>
            <a:ext cx="3533775" cy="466725"/>
            <a:chOff x="1019175" y="847725"/>
            <a:chExt cx="3533775" cy="466725"/>
          </a:xfrm>
        </p:grpSpPr>
        <p:sp>
          <p:nvSpPr>
            <p:cNvPr id="5"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6"/>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嵌套列表的创建与访问</a:t>
              </a:r>
            </a:p>
          </p:txBody>
        </p:sp>
      </p:grpSp>
      <p:sp>
        <p:nvSpPr>
          <p:cNvPr id="21" name="Title 1"/>
          <p:cNvSpPr txBox="1"/>
          <p:nvPr>
            <p:custDataLst>
              <p:tags r:id="rId3"/>
            </p:custDataLst>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a:t>
            </a:r>
            <a:r>
              <a:rPr sz="2400" b="1" dirty="0">
                <a:solidFill>
                  <a:srgbClr val="595959"/>
                </a:solidFill>
                <a:latin typeface="微软雅黑" panose="020B0503020204020204" pitchFamily="34" charset="-122"/>
                <a:ea typeface="微软雅黑" panose="020B0503020204020204" pitchFamily="34" charset="-122"/>
                <a:cs typeface="+mn-ea"/>
                <a:sym typeface="+mn-lt"/>
              </a:rPr>
              <a:t>.</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嵌套列表的创建与访问</a:t>
            </a:r>
          </a:p>
        </p:txBody>
      </p:sp>
      <p:pic>
        <p:nvPicPr>
          <p:cNvPr id="7" name="图片 3"/>
          <p:cNvPicPr>
            <a:picLocks noChangeAspect="1"/>
          </p:cNvPicPr>
          <p:nvPr>
            <p:custDataLst>
              <p:tags r:id="rId4"/>
            </p:custDataLst>
          </p:nvPr>
        </p:nvPicPr>
        <p:blipFill>
          <a:blip r:embed="rId8"/>
          <a:stretch>
            <a:fillRect/>
          </a:stretch>
        </p:blipFill>
        <p:spPr>
          <a:xfrm>
            <a:off x="3203575" y="3501390"/>
            <a:ext cx="4973320" cy="269367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35"/>
          <p:cNvSpPr txBox="1">
            <a:spLocks noChangeArrowheads="1"/>
          </p:cNvSpPr>
          <p:nvPr/>
        </p:nvSpPr>
        <p:spPr bwMode="auto">
          <a:xfrm>
            <a:off x="5231110" y="2349780"/>
            <a:ext cx="6048672"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如果希望获取嵌套列表里面第一个列表的第一个元素，示例代码如下:</a:t>
            </a:r>
          </a:p>
        </p:txBody>
      </p:sp>
      <p:pic>
        <p:nvPicPr>
          <p:cNvPr id="8" name="图片 7"/>
          <p:cNvPicPr>
            <a:picLocks noChangeAspect="1"/>
          </p:cNvPicPr>
          <p:nvPr/>
        </p:nvPicPr>
        <p:blipFill>
          <a:blip r:embed="rId7"/>
          <a:stretch>
            <a:fillRect/>
          </a:stretch>
        </p:blipFill>
        <p:spPr>
          <a:xfrm>
            <a:off x="1011196" y="1629594"/>
            <a:ext cx="3715858" cy="4006159"/>
          </a:xfrm>
          <a:prstGeom prst="rect">
            <a:avLst/>
          </a:prstGeom>
        </p:spPr>
      </p:pic>
      <p:sp>
        <p:nvSpPr>
          <p:cNvPr id="21" name="Title 1"/>
          <p:cNvSpPr txBox="1"/>
          <p:nvPr>
            <p:custDataLst>
              <p:tags r:id="rId1"/>
            </p:custDataLst>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a:t>
            </a:r>
            <a:r>
              <a:rPr sz="2400" b="1" dirty="0">
                <a:solidFill>
                  <a:srgbClr val="595959"/>
                </a:solidFill>
                <a:latin typeface="微软雅黑" panose="020B0503020204020204" pitchFamily="34" charset="-122"/>
                <a:ea typeface="微软雅黑" panose="020B0503020204020204" pitchFamily="34" charset="-122"/>
                <a:cs typeface="+mn-ea"/>
                <a:sym typeface="+mn-lt"/>
              </a:rPr>
              <a:t>.</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嵌套列表的创建与访问</a:t>
            </a:r>
          </a:p>
        </p:txBody>
      </p:sp>
      <p:sp>
        <p:nvSpPr>
          <p:cNvPr id="16" name="矩形 15"/>
          <p:cNvSpPr/>
          <p:nvPr>
            <p:custDataLst>
              <p:tags r:id="rId2"/>
            </p:custDataLst>
          </p:nvPr>
        </p:nvSpPr>
        <p:spPr bwMode="auto">
          <a:xfrm>
            <a:off x="5231130" y="3863340"/>
            <a:ext cx="6339840" cy="1529715"/>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lnSpc>
                <a:spcPct val="150000"/>
              </a:lnSpc>
            </a:pPr>
            <a:r>
              <a:rPr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name_li = [['小周', '小吴'], ['小郑'], ['小王', '小赵']]</a:t>
            </a:r>
          </a:p>
          <a:p>
            <a:pPr algn="l">
              <a:lnSpc>
                <a:spcPct val="150000"/>
              </a:lnSpc>
            </a:pPr>
            <a:r>
              <a:rPr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print(name_li[0][0])     # 访问嵌套列表中第一个列表第一个元素</a:t>
            </a:r>
          </a:p>
        </p:txBody>
      </p:sp>
      <p:grpSp>
        <p:nvGrpSpPr>
          <p:cNvPr id="9" name="组合 8"/>
          <p:cNvGrpSpPr/>
          <p:nvPr/>
        </p:nvGrpSpPr>
        <p:grpSpPr>
          <a:xfrm>
            <a:off x="1019175" y="857056"/>
            <a:ext cx="3533775" cy="466725"/>
            <a:chOff x="1019175" y="847725"/>
            <a:chExt cx="3533775" cy="466725"/>
          </a:xfrm>
        </p:grpSpPr>
        <p:sp>
          <p:nvSpPr>
            <p:cNvPr id="3" name="同侧圆角矩形 3"/>
            <p:cNvSpPr/>
            <p:nvPr>
              <p:custDataLst>
                <p:tags r:id="rId3"/>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4"/>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嵌套列表的创建与访问</a:t>
              </a: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37863" y="572758"/>
            <a:ext cx="3007988"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目录</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Contents</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39" name="组合 38"/>
          <p:cNvGrpSpPr/>
          <p:nvPr/>
        </p:nvGrpSpPr>
        <p:grpSpPr>
          <a:xfrm>
            <a:off x="3089045" y="2133650"/>
            <a:ext cx="6047883" cy="635243"/>
            <a:chOff x="3119265" y="1880999"/>
            <a:chExt cx="6047883" cy="635243"/>
          </a:xfrm>
        </p:grpSpPr>
        <p:grpSp>
          <p:nvGrpSpPr>
            <p:cNvPr id="86" name="组合 85"/>
            <p:cNvGrpSpPr/>
            <p:nvPr/>
          </p:nvGrpSpPr>
          <p:grpSpPr>
            <a:xfrm>
              <a:off x="3119265" y="1903180"/>
              <a:ext cx="1192190" cy="613062"/>
              <a:chOff x="2215144" y="982844"/>
              <a:chExt cx="1244730" cy="842780"/>
            </a:xfrm>
          </p:grpSpPr>
          <p:sp>
            <p:nvSpPr>
              <p:cNvPr id="90" name="平行四边形 89"/>
              <p:cNvSpPr/>
              <p:nvPr/>
            </p:nvSpPr>
            <p:spPr>
              <a:xfrm>
                <a:off x="2215144" y="982844"/>
                <a:ext cx="1120898" cy="842780"/>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91" name="文本框 9"/>
              <p:cNvSpPr txBox="1"/>
              <p:nvPr/>
            </p:nvSpPr>
            <p:spPr>
              <a:xfrm>
                <a:off x="2393075" y="1005670"/>
                <a:ext cx="1066799" cy="803893"/>
              </a:xfrm>
              <a:prstGeom prst="rect">
                <a:avLst/>
              </a:prstGeom>
              <a:noFill/>
            </p:spPr>
            <p:txBody>
              <a:bodyPr wrap="square" rtlCol="0">
                <a:spAutoFit/>
              </a:bodyP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01</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87" name="组合 86"/>
            <p:cNvGrpSpPr/>
            <p:nvPr/>
          </p:nvGrpSpPr>
          <p:grpSpPr>
            <a:xfrm>
              <a:off x="4024817" y="1880999"/>
              <a:ext cx="5142331" cy="613061"/>
              <a:chOff x="4315150" y="953426"/>
              <a:chExt cx="3857250" cy="540057"/>
            </a:xfrm>
          </p:grpSpPr>
          <p:sp>
            <p:nvSpPr>
              <p:cNvPr id="88" name="矩形 87"/>
              <p:cNvSpPr/>
              <p:nvPr/>
            </p:nvSpPr>
            <p:spPr>
              <a:xfrm>
                <a:off x="4841196" y="1036090"/>
                <a:ext cx="2827147" cy="331154"/>
              </a:xfrm>
              <a:prstGeom prst="rect">
                <a:avLst/>
              </a:prstGeom>
              <a:ln w="15875">
                <a:noFill/>
              </a:ln>
            </p:spPr>
            <p:txBody>
              <a:bodyPr wrap="square" lIns="68580" tIns="34290" rIns="68580" bIns="34290">
                <a:spAutoFit/>
              </a:bodyP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认识列表</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endParaRPr>
              </a:p>
            </p:txBody>
          </p:sp>
          <p:sp>
            <p:nvSpPr>
              <p:cNvPr id="89" name="平行四边形 88"/>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defPPr>
                  <a:defRPr lang="zh-CN"/>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grpSp>
        <p:nvGrpSpPr>
          <p:cNvPr id="40" name="组合 39"/>
          <p:cNvGrpSpPr/>
          <p:nvPr/>
        </p:nvGrpSpPr>
        <p:grpSpPr>
          <a:xfrm>
            <a:off x="3089045" y="3007835"/>
            <a:ext cx="6047883" cy="635235"/>
            <a:chOff x="3119265" y="2806749"/>
            <a:chExt cx="6047883" cy="635235"/>
          </a:xfrm>
        </p:grpSpPr>
        <p:grpSp>
          <p:nvGrpSpPr>
            <p:cNvPr id="80" name="组合 79"/>
            <p:cNvGrpSpPr/>
            <p:nvPr/>
          </p:nvGrpSpPr>
          <p:grpSpPr>
            <a:xfrm>
              <a:off x="3119265" y="2823578"/>
              <a:ext cx="1192190" cy="618406"/>
              <a:chOff x="2215144" y="2026500"/>
              <a:chExt cx="1244730" cy="850129"/>
            </a:xfrm>
          </p:grpSpPr>
          <p:sp>
            <p:nvSpPr>
              <p:cNvPr id="84" name="平行四边形 83"/>
              <p:cNvSpPr/>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85" name="文本框 10"/>
              <p:cNvSpPr txBox="1"/>
              <p:nvPr/>
            </p:nvSpPr>
            <p:spPr>
              <a:xfrm>
                <a:off x="2393075" y="2026500"/>
                <a:ext cx="1066799" cy="803896"/>
              </a:xfrm>
              <a:prstGeom prst="rect">
                <a:avLst/>
              </a:prstGeom>
              <a:noFill/>
            </p:spPr>
            <p:txBody>
              <a:bodyPr wrap="square" rtlCol="0">
                <a:spAutoFit/>
              </a:bodyP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02</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81" name="组合 80"/>
            <p:cNvGrpSpPr/>
            <p:nvPr/>
          </p:nvGrpSpPr>
          <p:grpSpPr>
            <a:xfrm>
              <a:off x="4024817" y="2806749"/>
              <a:ext cx="5142331" cy="613061"/>
              <a:chOff x="4315150" y="1647579"/>
              <a:chExt cx="3857250" cy="540057"/>
            </a:xfrm>
          </p:grpSpPr>
          <p:sp>
            <p:nvSpPr>
              <p:cNvPr id="82" name="矩形 81"/>
              <p:cNvSpPr/>
              <p:nvPr/>
            </p:nvSpPr>
            <p:spPr>
              <a:xfrm>
                <a:off x="4841196" y="1730243"/>
                <a:ext cx="2827147" cy="331154"/>
              </a:xfrm>
              <a:prstGeom prst="rect">
                <a:avLst/>
              </a:prstGeom>
              <a:ln w="15875">
                <a:noFill/>
              </a:ln>
            </p:spPr>
            <p:txBody>
              <a:bodyPr wrap="square" lIns="68580" tIns="34290" rIns="68580" bIns="34290">
                <a:spAutoFit/>
              </a:bodyP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列表的遍历和排序</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endParaRPr>
              </a:p>
            </p:txBody>
          </p:sp>
          <p:sp>
            <p:nvSpPr>
              <p:cNvPr id="83" name="平行四边形 82"/>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defPPr>
                  <a:defRPr lang="zh-CN"/>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grpSp>
        <p:nvGrpSpPr>
          <p:cNvPr id="41" name="组合 40"/>
          <p:cNvGrpSpPr/>
          <p:nvPr/>
        </p:nvGrpSpPr>
        <p:grpSpPr>
          <a:xfrm>
            <a:off x="3089045" y="3882010"/>
            <a:ext cx="6047883" cy="636183"/>
            <a:chOff x="3119265" y="3732498"/>
            <a:chExt cx="6047883" cy="636183"/>
          </a:xfrm>
        </p:grpSpPr>
        <p:grpSp>
          <p:nvGrpSpPr>
            <p:cNvPr id="74" name="组合 73"/>
            <p:cNvGrpSpPr/>
            <p:nvPr/>
          </p:nvGrpSpPr>
          <p:grpSpPr>
            <a:xfrm>
              <a:off x="3119265" y="3754156"/>
              <a:ext cx="1192190" cy="614525"/>
              <a:chOff x="2215144" y="3084852"/>
              <a:chExt cx="1244730" cy="844793"/>
            </a:xfrm>
          </p:grpSpPr>
          <p:sp>
            <p:nvSpPr>
              <p:cNvPr id="78" name="平行四边形 77"/>
              <p:cNvSpPr/>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79" name="文本框 11"/>
              <p:cNvSpPr txBox="1"/>
              <p:nvPr/>
            </p:nvSpPr>
            <p:spPr>
              <a:xfrm>
                <a:off x="2393075" y="3125750"/>
                <a:ext cx="1066799" cy="803895"/>
              </a:xfrm>
              <a:prstGeom prst="rect">
                <a:avLst/>
              </a:prstGeom>
              <a:noFill/>
            </p:spPr>
            <p:txBody>
              <a:bodyPr wrap="square" rtlCol="0">
                <a:spAutoFit/>
              </a:bodyP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03</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75" name="组合 74"/>
            <p:cNvGrpSpPr/>
            <p:nvPr/>
          </p:nvGrpSpPr>
          <p:grpSpPr>
            <a:xfrm>
              <a:off x="4024817" y="3732498"/>
              <a:ext cx="5142331" cy="613061"/>
              <a:chOff x="4315150" y="2341731"/>
              <a:chExt cx="3857250" cy="540057"/>
            </a:xfrm>
          </p:grpSpPr>
          <p:sp>
            <p:nvSpPr>
              <p:cNvPr id="76" name="矩形 75"/>
              <p:cNvSpPr/>
              <p:nvPr/>
            </p:nvSpPr>
            <p:spPr>
              <a:xfrm>
                <a:off x="4841197" y="2424395"/>
                <a:ext cx="2827146" cy="331154"/>
              </a:xfrm>
              <a:prstGeom prst="rect">
                <a:avLst/>
              </a:prstGeom>
              <a:ln w="15875">
                <a:noFill/>
              </a:ln>
            </p:spPr>
            <p:txBody>
              <a:bodyPr wrap="square" lIns="68580" tIns="34290" rIns="68580" bIns="34290">
                <a:spAutoFit/>
              </a:bodyP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添加、删除和修改列表元素</a:t>
                </a:r>
                <a:endParaRPr lang="en-GB"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77" name="平行四边形 76"/>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defPPr>
                  <a:defRPr lang="zh-CN"/>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grpSp>
        <p:nvGrpSpPr>
          <p:cNvPr id="42" name="组合 41"/>
          <p:cNvGrpSpPr/>
          <p:nvPr/>
        </p:nvGrpSpPr>
        <p:grpSpPr>
          <a:xfrm>
            <a:off x="3053485" y="4757134"/>
            <a:ext cx="6047883" cy="634972"/>
            <a:chOff x="3083705" y="4711034"/>
            <a:chExt cx="6047883" cy="634972"/>
          </a:xfrm>
        </p:grpSpPr>
        <p:grpSp>
          <p:nvGrpSpPr>
            <p:cNvPr id="59" name="组合 58"/>
            <p:cNvGrpSpPr/>
            <p:nvPr/>
          </p:nvGrpSpPr>
          <p:grpSpPr>
            <a:xfrm>
              <a:off x="3083705" y="4732691"/>
              <a:ext cx="1192190" cy="613315"/>
              <a:chOff x="2215144" y="3084852"/>
              <a:chExt cx="1244730" cy="843130"/>
            </a:xfrm>
          </p:grpSpPr>
          <p:sp>
            <p:nvSpPr>
              <p:cNvPr id="72" name="平行四边形 71"/>
              <p:cNvSpPr/>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73" name="文本框 11"/>
              <p:cNvSpPr txBox="1"/>
              <p:nvPr/>
            </p:nvSpPr>
            <p:spPr>
              <a:xfrm>
                <a:off x="2393075" y="3125750"/>
                <a:ext cx="1066799" cy="802232"/>
              </a:xfrm>
              <a:prstGeom prst="rect">
                <a:avLst/>
              </a:prstGeom>
              <a:noFill/>
            </p:spPr>
            <p:txBody>
              <a:bodyPr wrap="square" rtlCol="0">
                <a:spAutoFit/>
              </a:bodyP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04</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69" name="组合 68"/>
            <p:cNvGrpSpPr/>
            <p:nvPr/>
          </p:nvGrpSpPr>
          <p:grpSpPr>
            <a:xfrm>
              <a:off x="3989257" y="4711034"/>
              <a:ext cx="5142331" cy="613061"/>
              <a:chOff x="4315150" y="2341731"/>
              <a:chExt cx="3857250" cy="540057"/>
            </a:xfrm>
          </p:grpSpPr>
          <p:sp>
            <p:nvSpPr>
              <p:cNvPr id="70" name="矩形 69"/>
              <p:cNvSpPr/>
              <p:nvPr/>
            </p:nvSpPr>
            <p:spPr>
              <a:xfrm>
                <a:off x="4867869" y="2481452"/>
                <a:ext cx="2827146" cy="331154"/>
              </a:xfrm>
              <a:prstGeom prst="rect">
                <a:avLst/>
              </a:prstGeom>
              <a:ln w="15875">
                <a:noFill/>
              </a:ln>
            </p:spPr>
            <p:txBody>
              <a:bodyPr wrap="square" lIns="68580" tIns="34290" rIns="68580" bIns="34290">
                <a:spAutoFit/>
              </a:bodyP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嵌套列表</a:t>
                </a:r>
                <a:endParaRPr lang="en-GB"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71" name="平行四边形 70"/>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defPPr>
                  <a:defRPr lang="zh-CN"/>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grpSp>
        <p:nvGrpSpPr>
          <p:cNvPr id="43" name="组合 42"/>
          <p:cNvGrpSpPr/>
          <p:nvPr/>
        </p:nvGrpSpPr>
        <p:grpSpPr>
          <a:xfrm>
            <a:off x="3070630" y="5631049"/>
            <a:ext cx="6047883" cy="634972"/>
            <a:chOff x="3100850" y="5378398"/>
            <a:chExt cx="6047883" cy="634972"/>
          </a:xfrm>
        </p:grpSpPr>
        <p:grpSp>
          <p:nvGrpSpPr>
            <p:cNvPr id="44" name="组合 43"/>
            <p:cNvGrpSpPr/>
            <p:nvPr/>
          </p:nvGrpSpPr>
          <p:grpSpPr>
            <a:xfrm>
              <a:off x="3100850" y="5400055"/>
              <a:ext cx="1192190" cy="613315"/>
              <a:chOff x="2215144" y="3084852"/>
              <a:chExt cx="1244730" cy="843130"/>
            </a:xfrm>
          </p:grpSpPr>
          <p:sp>
            <p:nvSpPr>
              <p:cNvPr id="57" name="平行四边形 56"/>
              <p:cNvSpPr/>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8" name="文本框 11"/>
              <p:cNvSpPr txBox="1"/>
              <p:nvPr/>
            </p:nvSpPr>
            <p:spPr>
              <a:xfrm>
                <a:off x="2393075" y="3125750"/>
                <a:ext cx="1066799" cy="802232"/>
              </a:xfrm>
              <a:prstGeom prst="rect">
                <a:avLst/>
              </a:prstGeom>
              <a:noFill/>
            </p:spPr>
            <p:txBody>
              <a:bodyPr wrap="square" rtlCol="0">
                <a:spAutoFit/>
              </a:bodyP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05</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54" name="组合 53"/>
            <p:cNvGrpSpPr/>
            <p:nvPr/>
          </p:nvGrpSpPr>
          <p:grpSpPr>
            <a:xfrm>
              <a:off x="4006402" y="5378398"/>
              <a:ext cx="5142331" cy="613061"/>
              <a:chOff x="4315150" y="2341731"/>
              <a:chExt cx="3857250" cy="540057"/>
            </a:xfrm>
          </p:grpSpPr>
          <p:sp>
            <p:nvSpPr>
              <p:cNvPr id="55" name="矩形 54"/>
              <p:cNvSpPr/>
              <p:nvPr/>
            </p:nvSpPr>
            <p:spPr>
              <a:xfrm>
                <a:off x="4855009" y="2462433"/>
                <a:ext cx="2827146" cy="331154"/>
              </a:xfrm>
              <a:prstGeom prst="rect">
                <a:avLst/>
              </a:prstGeom>
              <a:ln w="15875">
                <a:noFill/>
              </a:ln>
            </p:spPr>
            <p:txBody>
              <a:bodyPr wrap="square" lIns="68580" tIns="34290" rIns="68580" bIns="34290">
                <a:spAutoFit/>
              </a:bodyP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r>
                  <a:rPr lang="zh-CN" altLang="en-US" sz="200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认识元组</a:t>
                </a:r>
                <a:endParaRPr lang="en-GB"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56" name="平行四边形 55"/>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defPPr>
                  <a:defRPr lang="zh-CN"/>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35"/>
          <p:cNvSpPr txBox="1">
            <a:spLocks noChangeArrowheads="1"/>
          </p:cNvSpPr>
          <p:nvPr/>
        </p:nvSpPr>
        <p:spPr bwMode="auto">
          <a:xfrm>
            <a:off x="5231110" y="2349780"/>
            <a:ext cx="6048672" cy="1367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若希望向嵌套的内层列表中添加元素，则需要先获取内层列表，再调用相应的方法往指定的列表中添加元素，示例代码如下。</a:t>
            </a:r>
          </a:p>
        </p:txBody>
      </p:sp>
      <p:pic>
        <p:nvPicPr>
          <p:cNvPr id="8" name="图片 7"/>
          <p:cNvPicPr>
            <a:picLocks noChangeAspect="1"/>
          </p:cNvPicPr>
          <p:nvPr/>
        </p:nvPicPr>
        <p:blipFill>
          <a:blip r:embed="rId7"/>
          <a:stretch>
            <a:fillRect/>
          </a:stretch>
        </p:blipFill>
        <p:spPr>
          <a:xfrm>
            <a:off x="1011196" y="1629594"/>
            <a:ext cx="3715858" cy="4006159"/>
          </a:xfrm>
          <a:prstGeom prst="rect">
            <a:avLst/>
          </a:prstGeom>
        </p:spPr>
      </p:pic>
      <p:sp>
        <p:nvSpPr>
          <p:cNvPr id="21" name="Title 1"/>
          <p:cNvSpPr txBox="1"/>
          <p:nvPr>
            <p:custDataLst>
              <p:tags r:id="rId1"/>
            </p:custDataLst>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a:t>
            </a:r>
            <a:r>
              <a:rPr sz="2400" b="1" dirty="0">
                <a:solidFill>
                  <a:srgbClr val="595959"/>
                </a:solidFill>
                <a:latin typeface="微软雅黑" panose="020B0503020204020204" pitchFamily="34" charset="-122"/>
                <a:ea typeface="微软雅黑" panose="020B0503020204020204" pitchFamily="34" charset="-122"/>
                <a:cs typeface="+mn-ea"/>
                <a:sym typeface="+mn-lt"/>
              </a:rPr>
              <a:t>.</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嵌套列表的创建与访问</a:t>
            </a:r>
          </a:p>
        </p:txBody>
      </p:sp>
      <p:sp>
        <p:nvSpPr>
          <p:cNvPr id="16" name="矩形 15"/>
          <p:cNvSpPr/>
          <p:nvPr>
            <p:custDataLst>
              <p:tags r:id="rId2"/>
            </p:custDataLst>
          </p:nvPr>
        </p:nvSpPr>
        <p:spPr bwMode="auto">
          <a:xfrm>
            <a:off x="5231130" y="3863340"/>
            <a:ext cx="6367145" cy="1529715"/>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lnSpc>
                <a:spcPct val="150000"/>
              </a:lnSpc>
            </a:pPr>
            <a:r>
              <a:rPr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name_li = [['小周', '小吴'], ['小郑'], ['小王', '小赵']]</a:t>
            </a:r>
          </a:p>
          <a:p>
            <a:pPr algn="l">
              <a:lnSpc>
                <a:spcPct val="150000"/>
              </a:lnSpc>
            </a:pPr>
            <a:r>
              <a:rPr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name_li[1].append('小李')  # 向嵌套的第二个列表中添加元素'小李'</a:t>
            </a:r>
          </a:p>
          <a:p>
            <a:pPr algn="l">
              <a:lnSpc>
                <a:spcPct val="150000"/>
              </a:lnSpc>
            </a:pPr>
            <a:r>
              <a:rPr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print(name_li)</a:t>
            </a:r>
          </a:p>
        </p:txBody>
      </p:sp>
      <p:grpSp>
        <p:nvGrpSpPr>
          <p:cNvPr id="9" name="组合 8"/>
          <p:cNvGrpSpPr/>
          <p:nvPr/>
        </p:nvGrpSpPr>
        <p:grpSpPr>
          <a:xfrm>
            <a:off x="1019175" y="857056"/>
            <a:ext cx="3533775" cy="466725"/>
            <a:chOff x="1019175" y="847725"/>
            <a:chExt cx="3533775" cy="466725"/>
          </a:xfrm>
        </p:grpSpPr>
        <p:sp>
          <p:nvSpPr>
            <p:cNvPr id="3" name="同侧圆角矩形 3"/>
            <p:cNvSpPr/>
            <p:nvPr>
              <p:custDataLst>
                <p:tags r:id="rId3"/>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4"/>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嵌套列表的创建与访问</a:t>
              </a: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879063" y="3285411"/>
            <a:ext cx="4983480" cy="53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根据任务分析实现实例</a:t>
            </a:r>
            <a:r>
              <a:rPr lang="en-US" altLang="zh-CN" sz="1800" dirty="0">
                <a:solidFill>
                  <a:srgbClr val="595959"/>
                </a:solidFill>
                <a:latin typeface="微软雅黑" panose="020B0503020204020204" pitchFamily="34" charset="-122"/>
                <a:ea typeface="微软雅黑" panose="020B0503020204020204" pitchFamily="34" charset="-122"/>
                <a:cs typeface="+mn-ea"/>
              </a:rPr>
              <a:t>4</a:t>
            </a:r>
            <a:r>
              <a:rPr lang="zh-CN" altLang="zh-CN" sz="1800" dirty="0">
                <a:solidFill>
                  <a:srgbClr val="595959"/>
                </a:solidFill>
                <a:latin typeface="微软雅黑" panose="020B0503020204020204" pitchFamily="34" charset="-122"/>
                <a:ea typeface="微软雅黑" panose="020B0503020204020204" pitchFamily="34" charset="-122"/>
                <a:cs typeface="+mn-ea"/>
              </a:rPr>
              <a:t>：随机分配办公室</a:t>
            </a:r>
          </a:p>
        </p:txBody>
      </p:sp>
      <p:grpSp>
        <p:nvGrpSpPr>
          <p:cNvPr id="11" name="组合 10"/>
          <p:cNvGrpSpPr/>
          <p:nvPr/>
        </p:nvGrpSpPr>
        <p:grpSpPr>
          <a:xfrm>
            <a:off x="5437103" y="3560215"/>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21" name="Title 1"/>
          <p:cNvSpPr txBox="1"/>
          <p:nvPr>
            <p:custDataLst>
              <p:tags r:id="rId1"/>
            </p:custDataLst>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a:t>
            </a:r>
            <a:r>
              <a:rPr sz="2400" b="1" dirty="0">
                <a:solidFill>
                  <a:srgbClr val="595959"/>
                </a:solidFill>
                <a:latin typeface="微软雅黑" panose="020B0503020204020204" pitchFamily="34" charset="-122"/>
                <a:ea typeface="微软雅黑" panose="020B0503020204020204" pitchFamily="34" charset="-122"/>
                <a:cs typeface="+mn-ea"/>
                <a:sym typeface="+mn-lt"/>
              </a:rPr>
              <a:t>.</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实例</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：随机分配办公室</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35"/>
          <p:cNvSpPr txBox="1">
            <a:spLocks noChangeArrowheads="1"/>
          </p:cNvSpPr>
          <p:nvPr/>
        </p:nvSpPr>
        <p:spPr bwMode="auto">
          <a:xfrm>
            <a:off x="4510405" y="1917065"/>
            <a:ext cx="6522085" cy="298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某学校新招聘了8名教师，已知该学校有三个空闲办公室且工位充足，现需要随机安排这8名教师的工位。本实例要求编写程序，实现将8名教师随机分配到办公室中。</a:t>
            </a:r>
          </a:p>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提示：随机选择办公室的功能可以通过此行代码random.randint(0,2)实现，该行代码随机生成0~2之间的任意一个整数，不过在使用这行代码之前需通过import random导入模块。</a:t>
            </a:r>
          </a:p>
        </p:txBody>
      </p:sp>
      <p:sp>
        <p:nvSpPr>
          <p:cNvPr id="21" name="Title 1"/>
          <p:cNvSpPr txBox="1"/>
          <p:nvPr>
            <p:custDataLst>
              <p:tags r:id="rId1"/>
            </p:custDataLst>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a:t>
            </a:r>
            <a:r>
              <a:rPr sz="2400" b="1" dirty="0">
                <a:solidFill>
                  <a:srgbClr val="595959"/>
                </a:solidFill>
                <a:latin typeface="微软雅黑" panose="020B0503020204020204" pitchFamily="34" charset="-122"/>
                <a:ea typeface="微软雅黑" panose="020B0503020204020204" pitchFamily="34" charset="-122"/>
                <a:cs typeface="+mn-ea"/>
                <a:sym typeface="+mn-lt"/>
              </a:rPr>
              <a:t>.</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实例</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：随机分配办公室</a:t>
            </a:r>
          </a:p>
        </p:txBody>
      </p:sp>
      <p:pic>
        <p:nvPicPr>
          <p:cNvPr id="2050" name="Picture 2" descr="https://gimg2.baidu.com/image_search/src=http%3A%2F%2Fpic.51yuansu.com%2Fpic3%2Fcover%2F03%2F93%2F98%2F5c8f46e1f2e59_610.jpg&amp;refer=http%3A%2F%2Fpic.51yuansu.com&amp;app=2002&amp;size=f9999,10000&amp;q=a80&amp;n=0&amp;g=0n&amp;fmt=auto?sec=1658640921&amp;t=b2d79b6f1ee22924de6ebb41cb2e0dec"/>
          <p:cNvPicPr>
            <a:picLocks noChangeAspect="1" noChangeArrowheads="1"/>
          </p:cNvPicPr>
          <p:nvPr>
            <p:custDataLst>
              <p:tags r:id="rId2"/>
            </p:custDataLst>
          </p:nvPr>
        </p:nvPicPr>
        <p:blipFill rotWithShape="1">
          <a:blip r:embed="rId5">
            <a:extLst>
              <a:ext uri="{28A0092B-C50C-407E-A947-70E740481C1C}">
                <a14:useLocalDpi xmlns:a14="http://schemas.microsoft.com/office/drawing/2010/main" val="0"/>
              </a:ext>
            </a:extLst>
          </a:blip>
          <a:srcRect l="4024" t="2272" r="2178" b="12806"/>
          <a:stretch>
            <a:fillRect/>
          </a:stretch>
        </p:blipFill>
        <p:spPr bwMode="auto">
          <a:xfrm flipH="1">
            <a:off x="693837" y="1413569"/>
            <a:ext cx="3528392" cy="46085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gimg2.baidu.com/image_search/src=http%3A%2F%2Fhbimg.b0.upaiyun.com%2F6769784930c2e538676b3fb73a290457ca522195287d8-Cu2GNK_fw658&amp;refer=http%3A%2F%2Fhbimg.b0.upaiyun.com&amp;app=2002&amp;size=f9999,10000&amp;q=a80&amp;n=0&amp;g=0n&amp;fmt=auto?sec=1658649679&amp;t=05f22a4c6ab9bde81529f3951d65c5ee"/>
          <p:cNvPicPr>
            <a:picLocks noChangeAspect="1" noChangeArrowheads="1"/>
          </p:cNvPicPr>
          <p:nvPr/>
        </p:nvPicPr>
        <p:blipFill rotWithShape="1">
          <a:blip r:embed="rId4">
            <a:extLst>
              <a:ext uri="{28A0092B-C50C-407E-A947-70E740481C1C}">
                <a14:useLocalDpi xmlns:a14="http://schemas.microsoft.com/office/drawing/2010/main" val="0"/>
              </a:ext>
            </a:extLst>
          </a:blip>
          <a:srcRect b="5357"/>
          <a:stretch>
            <a:fillRect/>
          </a:stretch>
        </p:blipFill>
        <p:spPr bwMode="auto">
          <a:xfrm>
            <a:off x="240711" y="1701602"/>
            <a:ext cx="4600848" cy="42484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35"/>
          <p:cNvSpPr txBox="1">
            <a:spLocks noChangeArrowheads="1"/>
          </p:cNvSpPr>
          <p:nvPr/>
        </p:nvSpPr>
        <p:spPr bwMode="auto">
          <a:xfrm>
            <a:off x="5303118" y="3440730"/>
            <a:ext cx="6152005" cy="1367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在</a:t>
            </a:r>
            <a:r>
              <a:rPr lang="en-US" altLang="zh-CN" sz="1800" dirty="0">
                <a:solidFill>
                  <a:srgbClr val="595959"/>
                </a:solidFill>
                <a:latin typeface="微软雅黑" panose="020B0503020204020204" pitchFamily="34" charset="-122"/>
                <a:ea typeface="微软雅黑" panose="020B0503020204020204" pitchFamily="34" charset="-122"/>
              </a:rPr>
              <a:t>Chapter04</a:t>
            </a:r>
            <a:r>
              <a:rPr lang="zh-CN" altLang="zh-CN" sz="1800" dirty="0">
                <a:solidFill>
                  <a:srgbClr val="595959"/>
                </a:solidFill>
                <a:latin typeface="微软雅黑" panose="020B0503020204020204" pitchFamily="34" charset="-122"/>
                <a:ea typeface="微软雅黑" panose="020B0503020204020204" pitchFamily="34" charset="-122"/>
              </a:rPr>
              <a:t>项目中创建</a:t>
            </a:r>
            <a:r>
              <a:rPr lang="en-US" altLang="zh-CN" sz="1800" dirty="0">
                <a:solidFill>
                  <a:srgbClr val="595959"/>
                </a:solidFill>
                <a:latin typeface="微软雅黑" panose="020B0503020204020204" pitchFamily="34" charset="-122"/>
                <a:ea typeface="微软雅黑" panose="020B0503020204020204" pitchFamily="34" charset="-122"/>
              </a:rPr>
              <a:t>04_office.py</a:t>
            </a:r>
            <a:r>
              <a:rPr lang="zh-CN" altLang="zh-CN" sz="1800" dirty="0">
                <a:solidFill>
                  <a:srgbClr val="595959"/>
                </a:solidFill>
                <a:latin typeface="微软雅黑" panose="020B0503020204020204" pitchFamily="34" charset="-122"/>
                <a:ea typeface="微软雅黑" panose="020B0503020204020204" pitchFamily="34" charset="-122"/>
              </a:rPr>
              <a:t>文件</a:t>
            </a:r>
            <a:r>
              <a:rPr lang="zh-CN" altLang="en-US" sz="1800" dirty="0">
                <a:solidFill>
                  <a:srgbClr val="595959"/>
                </a:solidFill>
                <a:latin typeface="微软雅黑" panose="020B0503020204020204" pitchFamily="34" charset="-122"/>
                <a:ea typeface="微软雅黑" panose="020B0503020204020204" pitchFamily="34" charset="-122"/>
              </a:rPr>
              <a:t>。</a:t>
            </a:r>
            <a:endParaRPr lang="en-US" altLang="zh-CN" sz="1800" dirty="0">
              <a:solidFill>
                <a:srgbClr val="595959"/>
              </a:solidFill>
              <a:latin typeface="微软雅黑" panose="020B0503020204020204" pitchFamily="34" charset="-122"/>
              <a:ea typeface="微软雅黑" panose="020B0503020204020204" pitchFamily="34" charset="-122"/>
            </a:endParaRPr>
          </a:p>
          <a:p>
            <a:pPr marL="457200" indent="-457200">
              <a:lnSpc>
                <a:spcPct val="150000"/>
              </a:lnSpc>
              <a:buFont typeface="+mj-ea"/>
              <a:buAutoNum type="circleNumDbPlain"/>
            </a:pPr>
            <a:r>
              <a:rPr lang="zh-CN" altLang="en-US" sz="1800" dirty="0">
                <a:solidFill>
                  <a:srgbClr val="595959"/>
                </a:solidFill>
                <a:latin typeface="微软雅黑" panose="020B0503020204020204" pitchFamily="34" charset="-122"/>
                <a:ea typeface="微软雅黑" panose="020B0503020204020204" pitchFamily="34" charset="-122"/>
              </a:rPr>
              <a:t>在</a:t>
            </a:r>
            <a:r>
              <a:rPr lang="en-US" altLang="zh-CN" sz="1800" dirty="0">
                <a:solidFill>
                  <a:srgbClr val="595959"/>
                </a:solidFill>
                <a:latin typeface="微软雅黑" panose="020B0503020204020204" pitchFamily="34" charset="-122"/>
                <a:ea typeface="微软雅黑" panose="020B0503020204020204" pitchFamily="34" charset="-122"/>
                <a:sym typeface="+mn-ea"/>
              </a:rPr>
              <a:t>04_office.</a:t>
            </a:r>
            <a:r>
              <a:rPr lang="en-US" altLang="zh-CN" sz="1800" dirty="0">
                <a:solidFill>
                  <a:srgbClr val="595959"/>
                </a:solidFill>
                <a:latin typeface="微软雅黑" panose="020B0503020204020204" pitchFamily="34" charset="-122"/>
                <a:ea typeface="微软雅黑" panose="020B0503020204020204" pitchFamily="34" charset="-122"/>
              </a:rPr>
              <a:t>py</a:t>
            </a:r>
            <a:r>
              <a:rPr lang="zh-CN" altLang="en-US" sz="1800" dirty="0">
                <a:solidFill>
                  <a:srgbClr val="595959"/>
                </a:solidFill>
                <a:latin typeface="微软雅黑" panose="020B0503020204020204" pitchFamily="34" charset="-122"/>
                <a:ea typeface="微软雅黑" panose="020B0503020204020204" pitchFamily="34" charset="-122"/>
              </a:rPr>
              <a:t>中编写代码。</a:t>
            </a:r>
            <a:endParaRPr lang="en-US" altLang="zh-CN" sz="1800" dirty="0">
              <a:solidFill>
                <a:srgbClr val="595959"/>
              </a:solidFill>
              <a:latin typeface="微软雅黑" panose="020B0503020204020204" pitchFamily="34" charset="-122"/>
              <a:ea typeface="微软雅黑" panose="020B0503020204020204" pitchFamily="34" charset="-122"/>
            </a:endParaRPr>
          </a:p>
          <a:p>
            <a:pPr marL="457200" indent="-457200">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运行</a:t>
            </a:r>
            <a:r>
              <a:rPr lang="en-US" altLang="zh-CN" sz="1800" dirty="0">
                <a:solidFill>
                  <a:srgbClr val="595959"/>
                </a:solidFill>
                <a:latin typeface="微软雅黑" panose="020B0503020204020204" pitchFamily="34" charset="-122"/>
                <a:ea typeface="微软雅黑" panose="020B0503020204020204" pitchFamily="34" charset="-122"/>
                <a:sym typeface="+mn-ea"/>
              </a:rPr>
              <a:t>04_office</a:t>
            </a:r>
            <a:r>
              <a:rPr lang="en-US" altLang="zh-CN" sz="1800" dirty="0">
                <a:solidFill>
                  <a:srgbClr val="595959"/>
                </a:solidFill>
                <a:latin typeface="微软雅黑" panose="020B0503020204020204" pitchFamily="34" charset="-122"/>
                <a:ea typeface="微软雅黑" panose="020B0503020204020204" pitchFamily="34" charset="-122"/>
              </a:rPr>
              <a:t>.py</a:t>
            </a:r>
            <a:r>
              <a:rPr lang="zh-CN" altLang="en-US" sz="1800" dirty="0">
                <a:solidFill>
                  <a:srgbClr val="595959"/>
                </a:solidFill>
                <a:latin typeface="微软雅黑" panose="020B0503020204020204" pitchFamily="34" charset="-122"/>
                <a:ea typeface="微软雅黑" panose="020B0503020204020204" pitchFamily="34" charset="-122"/>
              </a:rPr>
              <a:t>文件。</a:t>
            </a:r>
            <a:endParaRPr lang="en-US" altLang="zh-CN" sz="1800" dirty="0">
              <a:solidFill>
                <a:srgbClr val="595959"/>
              </a:solidFill>
              <a:latin typeface="微软雅黑" panose="020B0503020204020204" pitchFamily="34" charset="-122"/>
              <a:ea typeface="微软雅黑" panose="020B0503020204020204" pitchFamily="34" charset="-122"/>
            </a:endParaRPr>
          </a:p>
        </p:txBody>
      </p:sp>
      <p:sp>
        <p:nvSpPr>
          <p:cNvPr id="23" name="矩形 22"/>
          <p:cNvSpPr/>
          <p:nvPr/>
        </p:nvSpPr>
        <p:spPr>
          <a:xfrm>
            <a:off x="7463358" y="2637706"/>
            <a:ext cx="1444498" cy="461665"/>
          </a:xfrm>
          <a:prstGeom prst="rect">
            <a:avLst/>
          </a:prstGeom>
        </p:spPr>
        <p:txBody>
          <a:bodyPr wrap="none">
            <a:spAutoFit/>
          </a:bodyPr>
          <a:lstStyle/>
          <a:p>
            <a:r>
              <a:rPr lang="zh-CN" altLang="en-US" b="1" dirty="0">
                <a:solidFill>
                  <a:srgbClr val="595959"/>
                </a:solidFill>
                <a:latin typeface="微软雅黑" panose="020B0503020204020204" pitchFamily="34" charset="-122"/>
                <a:ea typeface="微软雅黑" panose="020B0503020204020204" pitchFamily="34" charset="-122"/>
              </a:rPr>
              <a:t>实现步骤</a:t>
            </a:r>
          </a:p>
        </p:txBody>
      </p:sp>
      <p:sp>
        <p:nvSpPr>
          <p:cNvPr id="21" name="Title 1"/>
          <p:cNvSpPr txBox="1"/>
          <p:nvPr>
            <p:custDataLst>
              <p:tags r:id="rId1"/>
            </p:custDataLst>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a:t>
            </a:r>
            <a:r>
              <a:rPr sz="2400" b="1" dirty="0">
                <a:solidFill>
                  <a:srgbClr val="595959"/>
                </a:solidFill>
                <a:latin typeface="微软雅黑" panose="020B0503020204020204" pitchFamily="34" charset="-122"/>
                <a:ea typeface="微软雅黑" panose="020B0503020204020204" pitchFamily="34" charset="-122"/>
                <a:cs typeface="+mn-ea"/>
                <a:sym typeface="+mn-lt"/>
              </a:rPr>
              <a:t>.</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实例</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：随机分配办公室</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020" y="3014345"/>
            <a:ext cx="7284085" cy="829945"/>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认识元组</a:t>
            </a: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4.5</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735552" y="3609990"/>
            <a:ext cx="5180379" cy="1043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sz="2000" dirty="0">
                <a:solidFill>
                  <a:srgbClr val="595959"/>
                </a:solidFill>
                <a:latin typeface="微软雅黑" panose="020B0503020204020204" pitchFamily="34" charset="-122"/>
                <a:ea typeface="微软雅黑" panose="020B0503020204020204" pitchFamily="34" charset="-122"/>
              </a:rPr>
              <a:t>掌握</a:t>
            </a:r>
            <a:r>
              <a:rPr sz="2000" dirty="0">
                <a:solidFill>
                  <a:srgbClr val="0070C0"/>
                </a:solidFill>
                <a:latin typeface="微软雅黑" panose="020B0503020204020204" pitchFamily="34" charset="-122"/>
                <a:ea typeface="微软雅黑" panose="020B0503020204020204" pitchFamily="34" charset="-122"/>
              </a:rPr>
              <a:t>元组的创建方式</a:t>
            </a:r>
            <a:r>
              <a:rPr sz="2000" dirty="0">
                <a:solidFill>
                  <a:srgbClr val="595959"/>
                </a:solidFill>
                <a:latin typeface="微软雅黑" panose="020B0503020204020204" pitchFamily="34" charset="-122"/>
                <a:ea typeface="微软雅黑" panose="020B0503020204020204" pitchFamily="34" charset="-122"/>
              </a:rPr>
              <a:t>，能够使用()和tuple()函数创建元组</a:t>
            </a:r>
          </a:p>
        </p:txBody>
      </p:sp>
      <p:grpSp>
        <p:nvGrpSpPr>
          <p:cNvPr id="11" name="组合 10"/>
          <p:cNvGrpSpPr/>
          <p:nvPr/>
        </p:nvGrpSpPr>
        <p:grpSpPr>
          <a:xfrm>
            <a:off x="5299308" y="3929266"/>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Title 1"/>
          <p:cNvSpPr txBox="1"/>
          <p:nvPr>
            <p:custDataLst>
              <p:tags r:id="rId1"/>
            </p:custDataLst>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a:t>
            </a:r>
            <a:r>
              <a:rPr sz="2400" b="1" dirty="0">
                <a:solidFill>
                  <a:srgbClr val="595959"/>
                </a:solidFill>
                <a:latin typeface="微软雅黑" panose="020B0503020204020204" pitchFamily="34" charset="-122"/>
                <a:ea typeface="微软雅黑" panose="020B0503020204020204" pitchFamily="34" charset="-122"/>
                <a:cs typeface="+mn-ea"/>
                <a:sym typeface="+mn-lt"/>
              </a:rPr>
              <a:t>.</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5.1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元组的创建方式</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019175" y="857056"/>
            <a:ext cx="3533775" cy="466725"/>
            <a:chOff x="1019175" y="847725"/>
            <a:chExt cx="3533775" cy="466725"/>
          </a:xfrm>
        </p:grpSpPr>
        <p:sp>
          <p:nvSpPr>
            <p:cNvPr id="10"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custDataLst>
                <p:tags r:id="rId6"/>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元组的创建方式</a:t>
              </a:r>
            </a:p>
          </p:txBody>
        </p:sp>
      </p:grpSp>
      <p:pic>
        <p:nvPicPr>
          <p:cNvPr id="15" name="图片 14"/>
          <p:cNvPicPr>
            <a:picLocks noChangeAspect="1"/>
          </p:cNvPicPr>
          <p:nvPr>
            <p:custDataLst>
              <p:tags r:id="rId1"/>
            </p:custDataLst>
          </p:nvPr>
        </p:nvPicPr>
        <p:blipFill>
          <a:blip r:embed="rId9"/>
          <a:stretch>
            <a:fillRect/>
          </a:stretch>
        </p:blipFill>
        <p:spPr>
          <a:xfrm>
            <a:off x="1143635" y="2277745"/>
            <a:ext cx="2324100" cy="3362325"/>
          </a:xfrm>
          <a:prstGeom prst="rect">
            <a:avLst/>
          </a:prstGeom>
        </p:spPr>
      </p:pic>
      <p:sp>
        <p:nvSpPr>
          <p:cNvPr id="21" name="Title 1"/>
          <p:cNvSpPr txBox="1"/>
          <p:nvPr>
            <p:custDataLst>
              <p:tags r:id="rId2"/>
            </p:custDataLst>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a:t>
            </a:r>
            <a:r>
              <a:rPr sz="2400" b="1" dirty="0">
                <a:solidFill>
                  <a:srgbClr val="595959"/>
                </a:solidFill>
                <a:latin typeface="微软雅黑" panose="020B0503020204020204" pitchFamily="34" charset="-122"/>
                <a:ea typeface="微软雅黑" panose="020B0503020204020204" pitchFamily="34" charset="-122"/>
                <a:cs typeface="+mn-ea"/>
                <a:sym typeface="+mn-lt"/>
              </a:rPr>
              <a:t>.</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5.1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元组的创建方式</a:t>
            </a:r>
          </a:p>
        </p:txBody>
      </p:sp>
      <p:sp>
        <p:nvSpPr>
          <p:cNvPr id="4" name="原创设计师QQ598969553          _3"/>
          <p:cNvSpPr/>
          <p:nvPr>
            <p:custDataLst>
              <p:tags r:id="rId3"/>
            </p:custDataLst>
          </p:nvPr>
        </p:nvSpPr>
        <p:spPr>
          <a:xfrm>
            <a:off x="4078982" y="3501802"/>
            <a:ext cx="6912768" cy="2160240"/>
          </a:xfrm>
          <a:prstGeom prst="roundRect">
            <a:avLst>
              <a:gd name="adj" fmla="val 9083"/>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原创设计师QQ598969553          _4"/>
          <p:cNvSpPr/>
          <p:nvPr>
            <p:custDataLst>
              <p:tags r:id="rId4"/>
            </p:custDataLst>
          </p:nvPr>
        </p:nvSpPr>
        <p:spPr>
          <a:xfrm>
            <a:off x="4500234" y="3774040"/>
            <a:ext cx="5969285" cy="1661993"/>
          </a:xfrm>
          <a:prstGeom prst="rect">
            <a:avLst/>
          </a:prstGeom>
        </p:spPr>
        <p:txBody>
          <a:bodyPr wrap="square">
            <a:spAutoFit/>
          </a:bodyPr>
          <a:lstStyle/>
          <a:p>
            <a:pPr algn="just">
              <a:lnSpc>
                <a:spcPct val="150000"/>
              </a:lnSpc>
            </a:pPr>
            <a:r>
              <a:rPr lang="zh-CN" altLang="zh-CN" sz="1700" dirty="0">
                <a:solidFill>
                  <a:srgbClr val="1369B2"/>
                </a:solidFill>
                <a:latin typeface="微软雅黑" panose="020B0503020204020204" pitchFamily="34" charset="-122"/>
                <a:ea typeface="微软雅黑" panose="020B0503020204020204" pitchFamily="34" charset="-122"/>
                <a:cs typeface="+mn-ea"/>
              </a:rPr>
              <a:t>元组</a:t>
            </a:r>
            <a:r>
              <a:rPr lang="zh-CN" altLang="zh-CN" sz="1700" dirty="0">
                <a:solidFill>
                  <a:srgbClr val="595959"/>
                </a:solidFill>
                <a:latin typeface="微软雅黑" panose="020B0503020204020204" pitchFamily="34" charset="-122"/>
                <a:ea typeface="微软雅黑" panose="020B0503020204020204" pitchFamily="34" charset="-122"/>
                <a:cs typeface="+mn-ea"/>
              </a:rPr>
              <a:t>与列表类似，也是由一系列按特定顺序排列的元素组成，但它里面的</a:t>
            </a:r>
            <a:r>
              <a:rPr lang="zh-CN" altLang="zh-CN" sz="1700" dirty="0">
                <a:solidFill>
                  <a:srgbClr val="1369B2"/>
                </a:solidFill>
                <a:latin typeface="微软雅黑" panose="020B0503020204020204" pitchFamily="34" charset="-122"/>
                <a:ea typeface="微软雅黑" panose="020B0503020204020204" pitchFamily="34" charset="-122"/>
                <a:cs typeface="+mn-ea"/>
              </a:rPr>
              <a:t>元素是不能修改的</a:t>
            </a:r>
            <a:r>
              <a:rPr lang="zh-CN" altLang="zh-CN" sz="1700" dirty="0">
                <a:solidFill>
                  <a:srgbClr val="595959"/>
                </a:solidFill>
                <a:latin typeface="微软雅黑" panose="020B0503020204020204" pitchFamily="34" charset="-122"/>
                <a:ea typeface="微软雅黑" panose="020B0503020204020204" pitchFamily="34" charset="-122"/>
                <a:cs typeface="+mn-ea"/>
              </a:rPr>
              <a:t>。元组的表现形式为一组包含在小括号“</a:t>
            </a:r>
            <a:r>
              <a:rPr lang="x-none" altLang="zh-CN" sz="1700" dirty="0">
                <a:solidFill>
                  <a:srgbClr val="595959"/>
                </a:solidFill>
                <a:latin typeface="微软雅黑" panose="020B0503020204020204" pitchFamily="34" charset="-122"/>
                <a:ea typeface="微软雅黑" panose="020B0503020204020204" pitchFamily="34" charset="-122"/>
                <a:cs typeface="+mn-ea"/>
              </a:rPr>
              <a:t>()</a:t>
            </a:r>
            <a:r>
              <a:rPr lang="zh-CN" altLang="zh-CN" sz="1700" dirty="0">
                <a:solidFill>
                  <a:srgbClr val="595959"/>
                </a:solidFill>
                <a:latin typeface="微软雅黑" panose="020B0503020204020204" pitchFamily="34" charset="-122"/>
                <a:ea typeface="微软雅黑" panose="020B0503020204020204" pitchFamily="34" charset="-122"/>
                <a:cs typeface="+mn-ea"/>
              </a:rPr>
              <a:t>”中、以逗号分隔的元素，元组中元素的个数、类型不受限制。</a:t>
            </a:r>
            <a:endParaRPr lang="zh-CN" altLang="en-US" sz="1700"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019175" y="857056"/>
            <a:ext cx="3533775" cy="466725"/>
            <a:chOff x="1019175" y="847725"/>
            <a:chExt cx="3533775" cy="466725"/>
          </a:xfrm>
        </p:grpSpPr>
        <p:sp>
          <p:nvSpPr>
            <p:cNvPr id="10" name="同侧圆角矩形 3"/>
            <p:cNvSpPr/>
            <p:nvPr>
              <p:custDataLst>
                <p:tags r:id="rId10"/>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custDataLst>
                <p:tags r:id="rId11"/>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元组的创建方式</a:t>
              </a:r>
            </a:p>
          </p:txBody>
        </p:sp>
      </p:grpSp>
      <p:sp>
        <p:nvSpPr>
          <p:cNvPr id="21" name="Title 1"/>
          <p:cNvSpPr txBox="1"/>
          <p:nvPr>
            <p:custDataLst>
              <p:tags r:id="rId1"/>
            </p:custDataLst>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a:t>
            </a:r>
            <a:r>
              <a:rPr sz="2400" b="1" dirty="0">
                <a:solidFill>
                  <a:srgbClr val="595959"/>
                </a:solidFill>
                <a:latin typeface="微软雅黑" panose="020B0503020204020204" pitchFamily="34" charset="-122"/>
                <a:ea typeface="微软雅黑" panose="020B0503020204020204" pitchFamily="34" charset="-122"/>
                <a:cs typeface="+mn-ea"/>
                <a:sym typeface="+mn-lt"/>
              </a:rPr>
              <a:t>.</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5.1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元组的创建方式</a:t>
            </a:r>
          </a:p>
        </p:txBody>
      </p:sp>
      <p:sp>
        <p:nvSpPr>
          <p:cNvPr id="2" name="矩形"/>
          <p:cNvSpPr/>
          <p:nvPr>
            <p:custDataLst>
              <p:tags r:id="rId2"/>
            </p:custDataLst>
          </p:nvPr>
        </p:nvSpPr>
        <p:spPr>
          <a:xfrm>
            <a:off x="1558703" y="1881613"/>
            <a:ext cx="3842406" cy="466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8号-创中黑" panose="00000500000000000000" pitchFamily="2" charset="-122"/>
              <a:ea typeface="字魂58号-创中黑" panose="00000500000000000000" pitchFamily="2" charset="-122"/>
            </a:endParaRPr>
          </a:p>
        </p:txBody>
      </p:sp>
      <p:sp>
        <p:nvSpPr>
          <p:cNvPr id="16" name="文本"/>
          <p:cNvSpPr/>
          <p:nvPr>
            <p:custDataLst>
              <p:tags r:id="rId3"/>
            </p:custDataLst>
          </p:nvPr>
        </p:nvSpPr>
        <p:spPr>
          <a:xfrm>
            <a:off x="1872073" y="1910096"/>
            <a:ext cx="3215666" cy="400110"/>
          </a:xfrm>
          <a:prstGeom prst="rect">
            <a:avLst/>
          </a:prstGeom>
        </p:spPr>
        <p:txBody>
          <a:bodyPr wrap="square" anchor="ctr">
            <a:spAutoFit/>
          </a:bodyPr>
          <a:lstStyle/>
          <a:p>
            <a:pPr algn="ctr"/>
            <a:r>
              <a:rPr lang="zh-CN" altLang="zh-CN" sz="2000" dirty="0">
                <a:solidFill>
                  <a:schemeClr val="bg1"/>
                </a:solidFill>
                <a:latin typeface="微软雅黑" panose="020B0503020204020204" pitchFamily="34" charset="-122"/>
                <a:ea typeface="微软雅黑" panose="020B0503020204020204" pitchFamily="34" charset="-122"/>
              </a:rPr>
              <a:t>使用小括号“</a:t>
            </a:r>
            <a:r>
              <a:rPr lang="en-US" altLang="zh-CN" sz="2000" dirty="0">
                <a:solidFill>
                  <a:schemeClr val="bg1"/>
                </a:solidFill>
                <a:latin typeface="微软雅黑" panose="020B0503020204020204" pitchFamily="34" charset="-122"/>
                <a:ea typeface="微软雅黑" panose="020B0503020204020204" pitchFamily="34" charset="-122"/>
              </a:rPr>
              <a:t>()</a:t>
            </a:r>
            <a:r>
              <a:rPr lang="zh-CN" altLang="zh-CN" sz="2000" dirty="0">
                <a:solidFill>
                  <a:schemeClr val="bg1"/>
                </a:solidFill>
                <a:latin typeface="微软雅黑" panose="020B0503020204020204" pitchFamily="34" charset="-122"/>
                <a:ea typeface="微软雅黑" panose="020B0503020204020204" pitchFamily="34" charset="-122"/>
              </a:rPr>
              <a:t>”创建元组</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7" name="矩形"/>
          <p:cNvSpPr/>
          <p:nvPr>
            <p:custDataLst>
              <p:tags r:id="rId4"/>
            </p:custDataLst>
          </p:nvPr>
        </p:nvSpPr>
        <p:spPr>
          <a:xfrm>
            <a:off x="6743278" y="1881613"/>
            <a:ext cx="3842406" cy="466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8号-创中黑" panose="00000500000000000000" pitchFamily="2" charset="-122"/>
              <a:ea typeface="字魂58号-创中黑" panose="00000500000000000000" pitchFamily="2" charset="-122"/>
            </a:endParaRPr>
          </a:p>
        </p:txBody>
      </p:sp>
      <p:sp>
        <p:nvSpPr>
          <p:cNvPr id="18" name="文本"/>
          <p:cNvSpPr/>
          <p:nvPr>
            <p:custDataLst>
              <p:tags r:id="rId5"/>
            </p:custDataLst>
          </p:nvPr>
        </p:nvSpPr>
        <p:spPr>
          <a:xfrm>
            <a:off x="7158807" y="1910096"/>
            <a:ext cx="3011345" cy="400110"/>
          </a:xfrm>
          <a:prstGeom prst="rect">
            <a:avLst/>
          </a:prstGeom>
        </p:spPr>
        <p:txBody>
          <a:bodyPr wrap="square" anchor="ctr">
            <a:spAutoFit/>
          </a:bodyPr>
          <a:lstStyle/>
          <a:p>
            <a:pPr algn="ctr"/>
            <a:r>
              <a:rPr lang="zh-CN" altLang="zh-CN" sz="2000" dirty="0">
                <a:solidFill>
                  <a:schemeClr val="bg1"/>
                </a:solidFill>
                <a:latin typeface="微软雅黑" panose="020B0503020204020204" pitchFamily="34" charset="-122"/>
                <a:ea typeface="微软雅黑" panose="020B0503020204020204" pitchFamily="34" charset="-122"/>
              </a:rPr>
              <a:t>使用</a:t>
            </a:r>
            <a:r>
              <a:rPr lang="en-US" altLang="zh-CN" sz="2000" dirty="0">
                <a:solidFill>
                  <a:schemeClr val="bg1"/>
                </a:solidFill>
                <a:latin typeface="微软雅黑" panose="020B0503020204020204" pitchFamily="34" charset="-122"/>
                <a:ea typeface="微软雅黑" panose="020B0503020204020204" pitchFamily="34" charset="-122"/>
              </a:rPr>
              <a:t>tuple()</a:t>
            </a:r>
            <a:r>
              <a:rPr lang="zh-CN" altLang="zh-CN" sz="2000" dirty="0">
                <a:solidFill>
                  <a:schemeClr val="bg1"/>
                </a:solidFill>
                <a:latin typeface="微软雅黑" panose="020B0503020204020204" pitchFamily="34" charset="-122"/>
                <a:ea typeface="微软雅黑" panose="020B0503020204020204" pitchFamily="34" charset="-122"/>
              </a:rPr>
              <a:t>函数创建元组</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9" name="矩形 18"/>
          <p:cNvSpPr/>
          <p:nvPr>
            <p:custDataLst>
              <p:tags r:id="rId6"/>
            </p:custDataLst>
          </p:nvPr>
        </p:nvSpPr>
        <p:spPr bwMode="auto">
          <a:xfrm>
            <a:off x="1558925" y="3949700"/>
            <a:ext cx="3842385" cy="2566035"/>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tu_one = ()  </a:t>
            </a:r>
          </a:p>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tu_two = (1,)  </a:t>
            </a:r>
          </a:p>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tu_three = ('t', 'u', 'p', 'l', 'e')</a:t>
            </a:r>
          </a:p>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tu_four = (0.3, 1, 'python', True)   	</a:t>
            </a:r>
            <a:endPar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endParaRPr>
          </a:p>
        </p:txBody>
      </p:sp>
      <p:sp>
        <p:nvSpPr>
          <p:cNvPr id="20" name="TextBox 35"/>
          <p:cNvSpPr txBox="1">
            <a:spLocks noChangeArrowheads="1"/>
          </p:cNvSpPr>
          <p:nvPr>
            <p:custDataLst>
              <p:tags r:id="rId7"/>
            </p:custDataLst>
          </p:nvPr>
        </p:nvSpPr>
        <p:spPr bwMode="auto">
          <a:xfrm>
            <a:off x="1558703" y="2349674"/>
            <a:ext cx="3842406" cy="1187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rPr>
              <a:t>当使用小括号“（）”创建元组时，只需要将需要存储的元素添加到</a:t>
            </a:r>
            <a:r>
              <a:rPr lang="zh-CN" altLang="zh-CN" sz="1600" dirty="0">
                <a:solidFill>
                  <a:srgbClr val="1369B2"/>
                </a:solidFill>
                <a:latin typeface="微软雅黑" panose="020B0503020204020204" pitchFamily="34" charset="-122"/>
                <a:ea typeface="微软雅黑" panose="020B0503020204020204" pitchFamily="34" charset="-122"/>
              </a:rPr>
              <a:t>小括号</a:t>
            </a:r>
            <a:r>
              <a:rPr lang="zh-CN" altLang="zh-CN" sz="1600" dirty="0">
                <a:solidFill>
                  <a:srgbClr val="595959"/>
                </a:solidFill>
                <a:latin typeface="微软雅黑" panose="020B0503020204020204" pitchFamily="34" charset="-122"/>
                <a:ea typeface="微软雅黑" panose="020B0503020204020204" pitchFamily="34" charset="-122"/>
              </a:rPr>
              <a:t>中，并使用逗号分隔各个元素。</a:t>
            </a:r>
            <a:endParaRPr lang="zh-CN" altLang="en-US" sz="1600" dirty="0">
              <a:solidFill>
                <a:srgbClr val="595959"/>
              </a:solidFill>
              <a:latin typeface="微软雅黑" panose="020B0503020204020204" pitchFamily="34" charset="-122"/>
              <a:ea typeface="微软雅黑" panose="020B0503020204020204" pitchFamily="34" charset="-122"/>
            </a:endParaRPr>
          </a:p>
        </p:txBody>
      </p:sp>
      <p:sp>
        <p:nvSpPr>
          <p:cNvPr id="5" name="矩形 4"/>
          <p:cNvSpPr/>
          <p:nvPr>
            <p:custDataLst>
              <p:tags r:id="rId8"/>
            </p:custDataLst>
          </p:nvPr>
        </p:nvSpPr>
        <p:spPr bwMode="auto">
          <a:xfrm>
            <a:off x="6743065" y="3950335"/>
            <a:ext cx="3842385" cy="2554605"/>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tuple_null = tuple()</a:t>
            </a:r>
          </a:p>
          <a:p>
            <a:pPr>
              <a:lnSpc>
                <a:spcPct val="150000"/>
              </a:lnSpc>
            </a:pP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print(tuple_null)</a:t>
            </a:r>
          </a:p>
          <a:p>
            <a:pPr>
              <a:lnSpc>
                <a:spcPct val="150000"/>
              </a:lnSpc>
            </a:pP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tuple_str = tuple('abc')</a:t>
            </a:r>
          </a:p>
          <a:p>
            <a:pPr>
              <a:lnSpc>
                <a:spcPct val="150000"/>
              </a:lnSpc>
            </a:pP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print(tuple_str)  </a:t>
            </a:r>
          </a:p>
          <a:p>
            <a:pPr>
              <a:lnSpc>
                <a:spcPct val="150000"/>
              </a:lnSpc>
            </a:pP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tuple_list = tuple([1, 2, 3])</a:t>
            </a:r>
          </a:p>
          <a:p>
            <a:pPr>
              <a:lnSpc>
                <a:spcPct val="150000"/>
              </a:lnSpc>
            </a:pP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print(tuple_list)  </a:t>
            </a:r>
          </a:p>
        </p:txBody>
      </p:sp>
      <p:sp>
        <p:nvSpPr>
          <p:cNvPr id="22" name="TextBox 35"/>
          <p:cNvSpPr txBox="1">
            <a:spLocks noChangeArrowheads="1"/>
          </p:cNvSpPr>
          <p:nvPr>
            <p:custDataLst>
              <p:tags r:id="rId9"/>
            </p:custDataLst>
          </p:nvPr>
        </p:nvSpPr>
        <p:spPr bwMode="auto">
          <a:xfrm>
            <a:off x="6743278" y="2349674"/>
            <a:ext cx="3842406" cy="1600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rPr>
              <a:t>使用</a:t>
            </a:r>
            <a:r>
              <a:rPr lang="x-none" altLang="zh-CN" sz="1600" dirty="0">
                <a:solidFill>
                  <a:srgbClr val="595959"/>
                </a:solidFill>
                <a:latin typeface="微软雅黑" panose="020B0503020204020204" pitchFamily="34" charset="-122"/>
                <a:ea typeface="微软雅黑" panose="020B0503020204020204" pitchFamily="34" charset="-122"/>
              </a:rPr>
              <a:t>tuple()</a:t>
            </a:r>
            <a:r>
              <a:rPr lang="zh-CN" altLang="zh-CN" sz="1600" dirty="0">
                <a:solidFill>
                  <a:srgbClr val="595959"/>
                </a:solidFill>
                <a:latin typeface="微软雅黑" panose="020B0503020204020204" pitchFamily="34" charset="-122"/>
                <a:ea typeface="微软雅黑" panose="020B0503020204020204" pitchFamily="34" charset="-122"/>
              </a:rPr>
              <a:t>函数创建元组时，如果不向该函数中传入任何数据，就会创建一个</a:t>
            </a:r>
            <a:r>
              <a:rPr lang="zh-CN" altLang="zh-CN" sz="1600" dirty="0">
                <a:solidFill>
                  <a:srgbClr val="1369B2"/>
                </a:solidFill>
                <a:latin typeface="微软雅黑" panose="020B0503020204020204" pitchFamily="34" charset="-122"/>
                <a:ea typeface="微软雅黑" panose="020B0503020204020204" pitchFamily="34" charset="-122"/>
              </a:rPr>
              <a:t>空元组</a:t>
            </a:r>
            <a:r>
              <a:rPr lang="zh-CN" altLang="zh-CN" sz="1600" dirty="0">
                <a:solidFill>
                  <a:srgbClr val="595959"/>
                </a:solidFill>
                <a:latin typeface="微软雅黑" panose="020B0503020204020204" pitchFamily="34" charset="-122"/>
                <a:ea typeface="微软雅黑" panose="020B0503020204020204" pitchFamily="34" charset="-122"/>
              </a:rPr>
              <a:t>；如果要创建包含一个或多个元素的元组，就必须要传入</a:t>
            </a:r>
            <a:r>
              <a:rPr lang="zh-CN" altLang="zh-CN" sz="1600" dirty="0">
                <a:solidFill>
                  <a:srgbClr val="1369B2"/>
                </a:solidFill>
                <a:latin typeface="微软雅黑" panose="020B0503020204020204" pitchFamily="34" charset="-122"/>
                <a:ea typeface="微软雅黑" panose="020B0503020204020204" pitchFamily="34" charset="-122"/>
              </a:rPr>
              <a:t>可迭代对象</a:t>
            </a:r>
            <a:r>
              <a:rPr lang="zh-CN" altLang="zh-CN" sz="1600" dirty="0">
                <a:solidFill>
                  <a:srgbClr val="595959"/>
                </a:solidFill>
                <a:latin typeface="微软雅黑" panose="020B0503020204020204" pitchFamily="34" charset="-122"/>
                <a:ea typeface="微软雅黑" panose="020B0503020204020204" pitchFamily="34" charset="-122"/>
              </a:rPr>
              <a:t>。</a:t>
            </a:r>
            <a:endParaRPr lang="zh-CN" altLang="en-US" sz="16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735552" y="3609990"/>
            <a:ext cx="5180379" cy="1043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sz="2000" dirty="0">
                <a:solidFill>
                  <a:srgbClr val="595959"/>
                </a:solidFill>
                <a:latin typeface="微软雅黑" panose="020B0503020204020204" pitchFamily="34" charset="-122"/>
                <a:ea typeface="微软雅黑" panose="020B0503020204020204" pitchFamily="34" charset="-122"/>
              </a:rPr>
              <a:t>掌握</a:t>
            </a:r>
            <a:r>
              <a:rPr sz="2000" dirty="0">
                <a:solidFill>
                  <a:srgbClr val="0070C0"/>
                </a:solidFill>
                <a:latin typeface="微软雅黑" panose="020B0503020204020204" pitchFamily="34" charset="-122"/>
                <a:ea typeface="微软雅黑" panose="020B0503020204020204" pitchFamily="34" charset="-122"/>
              </a:rPr>
              <a:t>访问元组元素的方式</a:t>
            </a:r>
            <a:r>
              <a:rPr sz="2000" dirty="0">
                <a:solidFill>
                  <a:srgbClr val="595959"/>
                </a:solidFill>
                <a:latin typeface="微软雅黑" panose="020B0503020204020204" pitchFamily="34" charset="-122"/>
                <a:ea typeface="微软雅黑" panose="020B0503020204020204" pitchFamily="34" charset="-122"/>
              </a:rPr>
              <a:t>，能够通过索引和切片访问元组元素</a:t>
            </a:r>
          </a:p>
        </p:txBody>
      </p:sp>
      <p:grpSp>
        <p:nvGrpSpPr>
          <p:cNvPr id="11" name="组合 10"/>
          <p:cNvGrpSpPr/>
          <p:nvPr/>
        </p:nvGrpSpPr>
        <p:grpSpPr>
          <a:xfrm>
            <a:off x="5299308" y="3929266"/>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Title 1"/>
          <p:cNvSpPr txBox="1"/>
          <p:nvPr>
            <p:custDataLst>
              <p:tags r:id="rId1"/>
            </p:custDataLst>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a:t>
            </a:r>
            <a:r>
              <a:rPr sz="2400" b="1" dirty="0">
                <a:solidFill>
                  <a:srgbClr val="595959"/>
                </a:solidFill>
                <a:latin typeface="微软雅黑" panose="020B0503020204020204" pitchFamily="34" charset="-122"/>
                <a:ea typeface="微软雅黑" panose="020B0503020204020204" pitchFamily="34" charset="-122"/>
                <a:cs typeface="+mn-ea"/>
                <a:sym typeface="+mn-lt"/>
              </a:rPr>
              <a:t>.</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访问元组元素</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019175" y="857056"/>
            <a:ext cx="3533775" cy="466725"/>
            <a:chOff x="1019175" y="847725"/>
            <a:chExt cx="3533775" cy="466725"/>
          </a:xfrm>
        </p:grpSpPr>
        <p:sp>
          <p:nvSpPr>
            <p:cNvPr id="10" name="同侧圆角矩形 3"/>
            <p:cNvSpPr/>
            <p:nvPr>
              <p:custDataLst>
                <p:tags r:id="rId10"/>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custDataLst>
                <p:tags r:id="rId11"/>
              </p:custDataLst>
            </p:nvPr>
          </p:nvSpPr>
          <p:spPr>
            <a:xfrm>
              <a:off x="1019175" y="881033"/>
              <a:ext cx="3533775" cy="398780"/>
            </a:xfrm>
            <a:prstGeom prst="rect">
              <a:avLst/>
            </a:prstGeom>
          </p:spPr>
          <p:txBody>
            <a:bodyPr wrap="square">
              <a:spAutoFit/>
            </a:bodyPr>
            <a:lstStyle/>
            <a:p>
              <a:pPr algn="ctr"/>
              <a:r>
                <a:rPr lang="zh-CN" altLang="zh-CN" sz="2000" dirty="0">
                  <a:solidFill>
                    <a:srgbClr val="595959"/>
                  </a:solidFill>
                  <a:latin typeface="微软雅黑" panose="020B0503020204020204" pitchFamily="34" charset="-122"/>
                  <a:ea typeface="微软雅黑" panose="020B0503020204020204" pitchFamily="34" charset="-122"/>
                </a:rPr>
                <a:t>访问元组元素</a:t>
              </a:r>
            </a:p>
          </p:txBody>
        </p:sp>
      </p:grpSp>
      <p:sp>
        <p:nvSpPr>
          <p:cNvPr id="21" name="Title 1"/>
          <p:cNvSpPr txBox="1"/>
          <p:nvPr>
            <p:custDataLst>
              <p:tags r:id="rId1"/>
            </p:custDataLst>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a:t>
            </a:r>
            <a:r>
              <a:rPr sz="2400" b="1" dirty="0">
                <a:solidFill>
                  <a:srgbClr val="595959"/>
                </a:solidFill>
                <a:latin typeface="微软雅黑" panose="020B0503020204020204" pitchFamily="34" charset="-122"/>
                <a:ea typeface="微软雅黑" panose="020B0503020204020204" pitchFamily="34" charset="-122"/>
                <a:cs typeface="+mn-ea"/>
                <a:sym typeface="+mn-lt"/>
              </a:rPr>
              <a:t>.</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访问元组元素</a:t>
            </a:r>
          </a:p>
        </p:txBody>
      </p:sp>
      <p:sp>
        <p:nvSpPr>
          <p:cNvPr id="15" name="矩形"/>
          <p:cNvSpPr/>
          <p:nvPr>
            <p:custDataLst>
              <p:tags r:id="rId2"/>
            </p:custDataLst>
          </p:nvPr>
        </p:nvSpPr>
        <p:spPr>
          <a:xfrm>
            <a:off x="1558703" y="1881613"/>
            <a:ext cx="3842406" cy="466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8号-创中黑" panose="00000500000000000000" pitchFamily="2" charset="-122"/>
              <a:ea typeface="字魂58号-创中黑" panose="00000500000000000000" pitchFamily="2" charset="-122"/>
            </a:endParaRPr>
          </a:p>
        </p:txBody>
      </p:sp>
      <p:sp>
        <p:nvSpPr>
          <p:cNvPr id="5" name="文本"/>
          <p:cNvSpPr/>
          <p:nvPr>
            <p:custDataLst>
              <p:tags r:id="rId3"/>
            </p:custDataLst>
          </p:nvPr>
        </p:nvSpPr>
        <p:spPr>
          <a:xfrm>
            <a:off x="1872073" y="1910760"/>
            <a:ext cx="3215666" cy="398780"/>
          </a:xfrm>
          <a:prstGeom prst="rect">
            <a:avLst/>
          </a:prstGeom>
        </p:spPr>
        <p:txBody>
          <a:bodyPr wrap="square" anchor="ctr">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使用索引访问单个元素</a:t>
            </a:r>
          </a:p>
        </p:txBody>
      </p:sp>
      <p:sp>
        <p:nvSpPr>
          <p:cNvPr id="6" name="矩形"/>
          <p:cNvSpPr/>
          <p:nvPr>
            <p:custDataLst>
              <p:tags r:id="rId4"/>
            </p:custDataLst>
          </p:nvPr>
        </p:nvSpPr>
        <p:spPr>
          <a:xfrm>
            <a:off x="6743278" y="1881613"/>
            <a:ext cx="3842406" cy="466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8号-创中黑" panose="00000500000000000000" pitchFamily="2" charset="-122"/>
              <a:ea typeface="字魂58号-创中黑" panose="00000500000000000000" pitchFamily="2" charset="-122"/>
            </a:endParaRPr>
          </a:p>
        </p:txBody>
      </p:sp>
      <p:sp>
        <p:nvSpPr>
          <p:cNvPr id="7" name="文本"/>
          <p:cNvSpPr/>
          <p:nvPr>
            <p:custDataLst>
              <p:tags r:id="rId5"/>
            </p:custDataLst>
          </p:nvPr>
        </p:nvSpPr>
        <p:spPr>
          <a:xfrm>
            <a:off x="7158807" y="1910760"/>
            <a:ext cx="3011345" cy="398780"/>
          </a:xfrm>
          <a:prstGeom prst="rect">
            <a:avLst/>
          </a:prstGeom>
        </p:spPr>
        <p:txBody>
          <a:bodyPr wrap="square" anchor="ctr">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使用切片访问元组元素</a:t>
            </a:r>
          </a:p>
        </p:txBody>
      </p:sp>
      <p:sp>
        <p:nvSpPr>
          <p:cNvPr id="8" name="矩形 7"/>
          <p:cNvSpPr/>
          <p:nvPr>
            <p:custDataLst>
              <p:tags r:id="rId6"/>
            </p:custDataLst>
          </p:nvPr>
        </p:nvSpPr>
        <p:spPr bwMode="auto">
          <a:xfrm>
            <a:off x="1558704" y="3645818"/>
            <a:ext cx="3842406" cy="2304256"/>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en-US" altLang="zh-CN" sz="1600" kern="0" dirty="0" err="1">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tuple_demo</a:t>
            </a: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 ('hello', 100, 'Python')</a:t>
            </a:r>
          </a:p>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print(</a:t>
            </a:r>
            <a:r>
              <a:rPr lang="en-US" altLang="zh-CN" sz="1600" kern="0" dirty="0" err="1">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tuple_demo</a:t>
            </a:r>
            <a:r>
              <a:rPr lang="en-US" altLang="zh-CN" sz="1600" kern="0" dirty="0">
                <a:solidFill>
                  <a:srgbClr val="1369B2"/>
                </a:solidFill>
                <a:latin typeface="微软雅黑" panose="020B0503020204020204" pitchFamily="34" charset="-122"/>
                <a:ea typeface="微软雅黑" panose="020B0503020204020204" pitchFamily="34" charset="-122"/>
                <a:cs typeface="Times New Roman" panose="02020603050405020304" charset="0"/>
              </a:rPr>
              <a:t>[0]</a:t>
            </a: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a:t>
            </a:r>
          </a:p>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print(</a:t>
            </a:r>
            <a:r>
              <a:rPr lang="en-US" altLang="zh-CN" sz="1600" kern="0" dirty="0" err="1">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tuple_demo</a:t>
            </a:r>
            <a:r>
              <a:rPr lang="en-US" altLang="zh-CN" sz="1600" kern="0" dirty="0">
                <a:solidFill>
                  <a:srgbClr val="1369B2"/>
                </a:solidFill>
                <a:latin typeface="微软雅黑" panose="020B0503020204020204" pitchFamily="34" charset="-122"/>
                <a:ea typeface="微软雅黑" panose="020B0503020204020204" pitchFamily="34" charset="-122"/>
                <a:cs typeface="Times New Roman" panose="02020603050405020304" charset="0"/>
              </a:rPr>
              <a:t>[1]</a:t>
            </a: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a:t>
            </a:r>
          </a:p>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print(</a:t>
            </a:r>
            <a:r>
              <a:rPr lang="en-US" altLang="zh-CN" sz="1600" kern="0" dirty="0" err="1">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tuple_demo</a:t>
            </a:r>
            <a:r>
              <a:rPr lang="en-US" altLang="zh-CN" sz="1600" kern="0" dirty="0">
                <a:solidFill>
                  <a:srgbClr val="1369B2"/>
                </a:solidFill>
                <a:latin typeface="微软雅黑" panose="020B0503020204020204" pitchFamily="34" charset="-122"/>
                <a:ea typeface="微软雅黑" panose="020B0503020204020204" pitchFamily="34" charset="-122"/>
                <a:cs typeface="Times New Roman" panose="02020603050405020304" charset="0"/>
              </a:rPr>
              <a:t>[2]</a:t>
            </a: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a:t>
            </a:r>
            <a:endPar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endParaRPr>
          </a:p>
        </p:txBody>
      </p:sp>
      <p:sp>
        <p:nvSpPr>
          <p:cNvPr id="11" name="TextBox 35"/>
          <p:cNvSpPr txBox="1">
            <a:spLocks noChangeArrowheads="1"/>
          </p:cNvSpPr>
          <p:nvPr>
            <p:custDataLst>
              <p:tags r:id="rId7"/>
            </p:custDataLst>
          </p:nvPr>
        </p:nvSpPr>
        <p:spPr bwMode="auto">
          <a:xfrm>
            <a:off x="1558703" y="2349674"/>
            <a:ext cx="3842406" cy="1367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rPr>
              <a:t>索引在元组中与列表中的使用方式相同，我们通过“</a:t>
            </a:r>
            <a:r>
              <a:rPr lang="zh-CN" altLang="zh-CN" sz="1800" dirty="0">
                <a:solidFill>
                  <a:srgbClr val="1369B2"/>
                </a:solidFill>
                <a:latin typeface="微软雅黑" panose="020B0503020204020204" pitchFamily="34" charset="-122"/>
                <a:ea typeface="微软雅黑" panose="020B0503020204020204" pitchFamily="34" charset="-122"/>
              </a:rPr>
              <a:t>元组</a:t>
            </a:r>
            <a:r>
              <a:rPr lang="en-US" altLang="zh-CN" sz="1800" dirty="0">
                <a:solidFill>
                  <a:srgbClr val="1369B2"/>
                </a:solidFill>
                <a:latin typeface="微软雅黑" panose="020B0503020204020204" pitchFamily="34" charset="-122"/>
                <a:ea typeface="微软雅黑" panose="020B0503020204020204" pitchFamily="34" charset="-122"/>
              </a:rPr>
              <a:t>[</a:t>
            </a:r>
            <a:r>
              <a:rPr lang="zh-CN" altLang="zh-CN" sz="1800" dirty="0">
                <a:solidFill>
                  <a:srgbClr val="1369B2"/>
                </a:solidFill>
                <a:latin typeface="微软雅黑" panose="020B0503020204020204" pitchFamily="34" charset="-122"/>
                <a:ea typeface="微软雅黑" panose="020B0503020204020204" pitchFamily="34" charset="-122"/>
              </a:rPr>
              <a:t>索引</a:t>
            </a:r>
            <a:r>
              <a:rPr lang="en-US" altLang="zh-CN" sz="1800" dirty="0">
                <a:solidFill>
                  <a:srgbClr val="1369B2"/>
                </a:solidFill>
                <a:latin typeface="微软雅黑" panose="020B0503020204020204" pitchFamily="34" charset="-122"/>
                <a:ea typeface="微软雅黑" panose="020B0503020204020204" pitchFamily="34" charset="-122"/>
              </a:rPr>
              <a:t>]</a:t>
            </a:r>
            <a:r>
              <a:rPr lang="zh-CN" altLang="zh-CN" sz="1800" dirty="0">
                <a:solidFill>
                  <a:srgbClr val="595959"/>
                </a:solidFill>
                <a:latin typeface="微软雅黑" panose="020B0503020204020204" pitchFamily="34" charset="-122"/>
                <a:ea typeface="微软雅黑" panose="020B0503020204020204" pitchFamily="34" charset="-122"/>
              </a:rPr>
              <a:t>”的方式访问元组中的元素</a:t>
            </a:r>
            <a:r>
              <a:rPr lang="zh-CN" altLang="en-US" sz="1800" dirty="0">
                <a:solidFill>
                  <a:srgbClr val="595959"/>
                </a:solidFill>
                <a:latin typeface="微软雅黑" panose="020B0503020204020204" pitchFamily="34" charset="-122"/>
                <a:ea typeface="微软雅黑" panose="020B0503020204020204" pitchFamily="34" charset="-122"/>
              </a:rPr>
              <a:t>。</a:t>
            </a:r>
          </a:p>
        </p:txBody>
      </p:sp>
      <p:sp>
        <p:nvSpPr>
          <p:cNvPr id="12" name="矩形 11"/>
          <p:cNvSpPr/>
          <p:nvPr>
            <p:custDataLst>
              <p:tags r:id="rId8"/>
            </p:custDataLst>
          </p:nvPr>
        </p:nvSpPr>
        <p:spPr bwMode="auto">
          <a:xfrm>
            <a:off x="6743278" y="4134773"/>
            <a:ext cx="3842406" cy="1671285"/>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en-US" altLang="zh-CN" sz="1600" kern="0" dirty="0" err="1">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example_tuple</a:t>
            </a: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 ('p', 'y', 't', 'h', 'o', 'n')</a:t>
            </a:r>
            <a:endPar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endParaRPr>
          </a:p>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print(</a:t>
            </a:r>
            <a:r>
              <a:rPr lang="en-US" altLang="zh-CN" sz="1600" kern="0" dirty="0" err="1">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example_tuple</a:t>
            </a:r>
            <a:r>
              <a:rPr lang="en-US" altLang="zh-CN" sz="1600" kern="0" dirty="0">
                <a:solidFill>
                  <a:srgbClr val="1369B2"/>
                </a:solidFill>
                <a:latin typeface="微软雅黑" panose="020B0503020204020204" pitchFamily="34" charset="-122"/>
                <a:ea typeface="微软雅黑" panose="020B0503020204020204" pitchFamily="34" charset="-122"/>
                <a:cs typeface="Times New Roman" panose="02020603050405020304" charset="0"/>
              </a:rPr>
              <a:t>[2:5]</a:t>
            </a: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a:t>
            </a:r>
            <a:endPar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endParaRPr>
          </a:p>
        </p:txBody>
      </p:sp>
      <p:sp>
        <p:nvSpPr>
          <p:cNvPr id="22" name="TextBox 35"/>
          <p:cNvSpPr txBox="1">
            <a:spLocks noChangeArrowheads="1"/>
          </p:cNvSpPr>
          <p:nvPr>
            <p:custDataLst>
              <p:tags r:id="rId9"/>
            </p:custDataLst>
          </p:nvPr>
        </p:nvSpPr>
        <p:spPr bwMode="auto">
          <a:xfrm>
            <a:off x="6743278" y="2349674"/>
            <a:ext cx="3842406" cy="178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rPr>
              <a:t>切片在元组中的使用方式与在列表中的使用方式相同，我们可以通过“</a:t>
            </a:r>
            <a:r>
              <a:rPr lang="zh-CN" altLang="zh-CN" sz="1800" dirty="0">
                <a:solidFill>
                  <a:srgbClr val="1369B2"/>
                </a:solidFill>
                <a:latin typeface="微软雅黑" panose="020B0503020204020204" pitchFamily="34" charset="-122"/>
                <a:ea typeface="微软雅黑" panose="020B0503020204020204" pitchFamily="34" charset="-122"/>
              </a:rPr>
              <a:t>元组</a:t>
            </a:r>
            <a:r>
              <a:rPr lang="en-US" altLang="zh-CN" sz="1800" dirty="0">
                <a:solidFill>
                  <a:srgbClr val="1369B2"/>
                </a:solidFill>
                <a:latin typeface="微软雅黑" panose="020B0503020204020204" pitchFamily="34" charset="-122"/>
                <a:ea typeface="微软雅黑" panose="020B0503020204020204" pitchFamily="34" charset="-122"/>
              </a:rPr>
              <a:t>[</a:t>
            </a:r>
            <a:r>
              <a:rPr lang="en-US" altLang="zh-CN" sz="1800" dirty="0" err="1">
                <a:solidFill>
                  <a:srgbClr val="1369B2"/>
                </a:solidFill>
                <a:latin typeface="微软雅黑" panose="020B0503020204020204" pitchFamily="34" charset="-122"/>
                <a:ea typeface="微软雅黑" panose="020B0503020204020204" pitchFamily="34" charset="-122"/>
              </a:rPr>
              <a:t>start:end:step</a:t>
            </a:r>
            <a:r>
              <a:rPr lang="en-US" altLang="zh-CN" sz="1800" dirty="0">
                <a:solidFill>
                  <a:srgbClr val="1369B2"/>
                </a:solidFill>
                <a:latin typeface="微软雅黑" panose="020B0503020204020204" pitchFamily="34" charset="-122"/>
                <a:ea typeface="微软雅黑" panose="020B0503020204020204" pitchFamily="34" charset="-122"/>
              </a:rPr>
              <a:t>]</a:t>
            </a:r>
            <a:r>
              <a:rPr lang="zh-CN" altLang="zh-CN" sz="1800" dirty="0">
                <a:solidFill>
                  <a:srgbClr val="595959"/>
                </a:solidFill>
                <a:latin typeface="微软雅黑" panose="020B0503020204020204" pitchFamily="34" charset="-122"/>
                <a:ea typeface="微软雅黑" panose="020B0503020204020204" pitchFamily="34" charset="-122"/>
              </a:rPr>
              <a:t>”的形式访问元组中的元素</a:t>
            </a:r>
            <a:r>
              <a:rPr lang="zh-CN" altLang="en-US" sz="1800" dirty="0">
                <a:solidFill>
                  <a:srgbClr val="595959"/>
                </a:solidFill>
                <a:latin typeface="微软雅黑" panose="020B0503020204020204" pitchFamily="34" charset="-122"/>
                <a:ea typeface="微软雅黑" panose="020B0503020204020204" pitchFamily="34" charset="-122"/>
              </a:rPr>
              <a:t>。</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118" y="3014256"/>
            <a:ext cx="6733001" cy="829945"/>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认识列表</a:t>
            </a: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4.1</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019175" y="857056"/>
            <a:ext cx="3533775" cy="466725"/>
            <a:chOff x="1019175" y="847725"/>
            <a:chExt cx="3533775" cy="466725"/>
          </a:xfrm>
        </p:grpSpPr>
        <p:sp>
          <p:nvSpPr>
            <p:cNvPr id="10"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custDataLst>
                <p:tags r:id="rId6"/>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元组是不可变类型</a:t>
              </a:r>
            </a:p>
          </p:txBody>
        </p:sp>
      </p:grpSp>
      <p:sp>
        <p:nvSpPr>
          <p:cNvPr id="21" name="Title 1"/>
          <p:cNvSpPr txBox="1"/>
          <p:nvPr>
            <p:custDataLst>
              <p:tags r:id="rId1"/>
            </p:custDataLst>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多学一招</a:t>
            </a:r>
          </a:p>
        </p:txBody>
      </p:sp>
      <p:sp>
        <p:nvSpPr>
          <p:cNvPr id="25" name="TextBox 35"/>
          <p:cNvSpPr txBox="1">
            <a:spLocks noChangeArrowheads="1"/>
          </p:cNvSpPr>
          <p:nvPr>
            <p:custDataLst>
              <p:tags r:id="rId2"/>
            </p:custDataLst>
          </p:nvPr>
        </p:nvSpPr>
        <p:spPr bwMode="auto">
          <a:xfrm>
            <a:off x="982345" y="1557020"/>
            <a:ext cx="10375900"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元组中的元素是不允许被修改的，除非在元组中包含可变类型的数据。例如，创建一个包含3个不可变类型元素的元组，并尝试修改第一个元素的值，示例代码如下。</a:t>
            </a:r>
          </a:p>
        </p:txBody>
      </p:sp>
      <p:sp>
        <p:nvSpPr>
          <p:cNvPr id="16" name="矩形 15"/>
          <p:cNvSpPr/>
          <p:nvPr>
            <p:custDataLst>
              <p:tags r:id="rId3"/>
            </p:custDataLst>
          </p:nvPr>
        </p:nvSpPr>
        <p:spPr bwMode="auto">
          <a:xfrm>
            <a:off x="2603500" y="2637155"/>
            <a:ext cx="7132955" cy="1209675"/>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lnSpc>
                <a:spcPct val="150000"/>
              </a:lnSpc>
            </a:pPr>
            <a:r>
              <a:rPr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exam_tuple = ('hello', 100, 'Python')</a:t>
            </a:r>
          </a:p>
          <a:p>
            <a:pPr algn="l">
              <a:lnSpc>
                <a:spcPct val="150000"/>
              </a:lnSpc>
            </a:pPr>
            <a:r>
              <a:rPr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exam_tuple[0]= 'hi'        # 将索引为0的元素修改为'hi'</a:t>
            </a:r>
          </a:p>
        </p:txBody>
      </p:sp>
      <p:sp>
        <p:nvSpPr>
          <p:cNvPr id="2" name="矩形 1"/>
          <p:cNvSpPr/>
          <p:nvPr>
            <p:custDataLst>
              <p:tags r:id="rId4"/>
            </p:custDataLst>
          </p:nvPr>
        </p:nvSpPr>
        <p:spPr bwMode="auto">
          <a:xfrm>
            <a:off x="2603500" y="4581525"/>
            <a:ext cx="7132955" cy="1951355"/>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lnSpc>
                <a:spcPct val="150000"/>
              </a:lnSpc>
            </a:pPr>
            <a:r>
              <a:rPr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Traceback (most recent call last):</a:t>
            </a:r>
          </a:p>
          <a:p>
            <a:pPr algn="l">
              <a:lnSpc>
                <a:spcPct val="150000"/>
              </a:lnSpc>
            </a:pPr>
            <a:r>
              <a:rPr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File "D:\ProgramDev2\Chapter04\test.py", line 2, in &lt;module&gt;</a:t>
            </a:r>
          </a:p>
          <a:p>
            <a:pPr algn="l">
              <a:lnSpc>
                <a:spcPct val="150000"/>
              </a:lnSpc>
            </a:pPr>
            <a:r>
              <a:rPr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exam_tuple[0]= 'hi'        # 将索引为0的元素修改为'hi'</a:t>
            </a:r>
          </a:p>
          <a:p>
            <a:pPr algn="l">
              <a:lnSpc>
                <a:spcPct val="150000"/>
              </a:lnSpc>
            </a:pPr>
            <a:r>
              <a:rPr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a:t>
            </a:r>
          </a:p>
          <a:p>
            <a:pPr algn="l">
              <a:lnSpc>
                <a:spcPct val="150000"/>
              </a:lnSpc>
            </a:pPr>
            <a:r>
              <a:rPr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TypeError: 'tuple' object does not support item assignment</a:t>
            </a:r>
          </a:p>
        </p:txBody>
      </p:sp>
      <p:sp>
        <p:nvSpPr>
          <p:cNvPr id="5" name="文本框 4"/>
          <p:cNvSpPr txBox="1"/>
          <p:nvPr/>
        </p:nvSpPr>
        <p:spPr>
          <a:xfrm>
            <a:off x="1143635" y="3933190"/>
            <a:ext cx="6096000" cy="506730"/>
          </a:xfrm>
          <a:prstGeom prst="rect">
            <a:avLst/>
          </a:prstGeom>
          <a:noFill/>
        </p:spPr>
        <p:txBody>
          <a:bodyPr wrap="square" rtlCol="0" anchor="t">
            <a:spAutoFit/>
          </a:bodyPr>
          <a:lstStyle/>
          <a:p>
            <a:pPr algn="l">
              <a:lnSpc>
                <a:spcPct val="150000"/>
              </a:lnSpc>
              <a:buClrTx/>
              <a:buSzTx/>
              <a:buFontTx/>
            </a:pPr>
            <a:r>
              <a:rPr lang="zh-CN" altLang="zh-CN" sz="1800" dirty="0">
                <a:solidFill>
                  <a:srgbClr val="595959"/>
                </a:solidFill>
                <a:latin typeface="微软雅黑" panose="020B0503020204020204" pitchFamily="34" charset="-122"/>
                <a:ea typeface="微软雅黑" panose="020B0503020204020204" pitchFamily="34" charset="-122"/>
                <a:cs typeface="+mn-ea"/>
              </a:rPr>
              <a:t>运行代码，出现如下所示的报错信息：</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019175" y="857056"/>
            <a:ext cx="3533775" cy="466725"/>
            <a:chOff x="1019175" y="847725"/>
            <a:chExt cx="3533775" cy="466725"/>
          </a:xfrm>
        </p:grpSpPr>
        <p:sp>
          <p:nvSpPr>
            <p:cNvPr id="10"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custDataLst>
                <p:tags r:id="rId6"/>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元组是不可变类型</a:t>
              </a:r>
            </a:p>
          </p:txBody>
        </p:sp>
      </p:grpSp>
      <p:sp>
        <p:nvSpPr>
          <p:cNvPr id="21" name="Title 1"/>
          <p:cNvSpPr txBox="1"/>
          <p:nvPr>
            <p:custDataLst>
              <p:tags r:id="rId1"/>
            </p:custDataLst>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多学一招</a:t>
            </a:r>
          </a:p>
        </p:txBody>
      </p:sp>
      <p:sp>
        <p:nvSpPr>
          <p:cNvPr id="25" name="TextBox 35"/>
          <p:cNvSpPr txBox="1">
            <a:spLocks noChangeArrowheads="1"/>
          </p:cNvSpPr>
          <p:nvPr>
            <p:custDataLst>
              <p:tags r:id="rId2"/>
            </p:custDataLst>
          </p:nvPr>
        </p:nvSpPr>
        <p:spPr bwMode="auto">
          <a:xfrm>
            <a:off x="982345" y="1557020"/>
            <a:ext cx="10375900"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若元组中的某个元素是可变类型的数据，比如列表，则此时可以将列表中的元素进行修改，示例代码如下。</a:t>
            </a:r>
          </a:p>
        </p:txBody>
      </p:sp>
      <p:sp>
        <p:nvSpPr>
          <p:cNvPr id="16" name="矩形 15"/>
          <p:cNvSpPr/>
          <p:nvPr>
            <p:custDataLst>
              <p:tags r:id="rId3"/>
            </p:custDataLst>
          </p:nvPr>
        </p:nvSpPr>
        <p:spPr bwMode="auto">
          <a:xfrm>
            <a:off x="1143635" y="2997200"/>
            <a:ext cx="4382135" cy="2404745"/>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lnSpc>
                <a:spcPct val="150000"/>
              </a:lnSpc>
            </a:pPr>
            <a:r>
              <a:rPr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tuple_char = ('a', 'b', ['1', '2'])</a:t>
            </a:r>
          </a:p>
          <a:p>
            <a:pPr algn="l">
              <a:lnSpc>
                <a:spcPct val="150000"/>
              </a:lnSpc>
            </a:pPr>
            <a:r>
              <a:rPr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tuple_char[2][0] = 'c'</a:t>
            </a:r>
          </a:p>
          <a:p>
            <a:pPr algn="l">
              <a:lnSpc>
                <a:spcPct val="150000"/>
              </a:lnSpc>
            </a:pPr>
            <a:r>
              <a:rPr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tuple_char[2][1] = 'd'</a:t>
            </a:r>
          </a:p>
          <a:p>
            <a:pPr algn="l">
              <a:lnSpc>
                <a:spcPct val="150000"/>
              </a:lnSpc>
            </a:pPr>
            <a:r>
              <a:rPr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print(tuple_char)</a:t>
            </a:r>
          </a:p>
        </p:txBody>
      </p:sp>
      <p:pic>
        <p:nvPicPr>
          <p:cNvPr id="4" name="图片 1"/>
          <p:cNvPicPr>
            <a:picLocks noChangeAspect="1"/>
          </p:cNvPicPr>
          <p:nvPr>
            <p:custDataLst>
              <p:tags r:id="rId4"/>
            </p:custDataLst>
          </p:nvPr>
        </p:nvPicPr>
        <p:blipFill>
          <a:blip r:embed="rId9">
            <a:extLst>
              <a:ext uri="{28A0092B-C50C-407E-A947-70E740481C1C}">
                <a14:useLocalDpi xmlns:a14="http://schemas.microsoft.com/office/drawing/2010/main" val="0"/>
              </a:ext>
            </a:extLst>
          </a:blip>
          <a:stretch>
            <a:fillRect/>
          </a:stretch>
        </p:blipFill>
        <p:spPr>
          <a:xfrm>
            <a:off x="6814820" y="2741295"/>
            <a:ext cx="4498975" cy="271970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879063" y="3285411"/>
            <a:ext cx="4983480" cy="53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根据任务分析实现实例</a:t>
            </a:r>
            <a:r>
              <a:rPr lang="en-US" altLang="zh-CN" sz="1800" dirty="0">
                <a:solidFill>
                  <a:srgbClr val="595959"/>
                </a:solidFill>
                <a:latin typeface="微软雅黑" panose="020B0503020204020204" pitchFamily="34" charset="-122"/>
                <a:ea typeface="微软雅黑" panose="020B0503020204020204" pitchFamily="34" charset="-122"/>
                <a:cs typeface="+mn-ea"/>
              </a:rPr>
              <a:t>5</a:t>
            </a:r>
            <a:r>
              <a:rPr lang="zh-CN" altLang="zh-CN" sz="1800" dirty="0">
                <a:solidFill>
                  <a:srgbClr val="595959"/>
                </a:solidFill>
                <a:latin typeface="微软雅黑" panose="020B0503020204020204" pitchFamily="34" charset="-122"/>
                <a:ea typeface="微软雅黑" panose="020B0503020204020204" pitchFamily="34" charset="-122"/>
                <a:cs typeface="+mn-ea"/>
              </a:rPr>
              <a:t>：中文数字对照表</a:t>
            </a:r>
          </a:p>
        </p:txBody>
      </p:sp>
      <p:grpSp>
        <p:nvGrpSpPr>
          <p:cNvPr id="11" name="组合 10"/>
          <p:cNvGrpSpPr/>
          <p:nvPr/>
        </p:nvGrpSpPr>
        <p:grpSpPr>
          <a:xfrm>
            <a:off x="5437103" y="3560215"/>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2" name="Title 1"/>
          <p:cNvSpPr txBox="1"/>
          <p:nvPr>
            <p:custDataLst>
              <p:tags r:id="rId1"/>
            </p:custDataLst>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a:t>
            </a:r>
            <a:r>
              <a:rPr sz="2400" b="1" dirty="0">
                <a:solidFill>
                  <a:srgbClr val="595959"/>
                </a:solidFill>
                <a:latin typeface="微软雅黑" panose="020B0503020204020204" pitchFamily="34" charset="-122"/>
                <a:ea typeface="微软雅黑" panose="020B0503020204020204" pitchFamily="34" charset="-122"/>
                <a:cs typeface="+mn-ea"/>
                <a:sym typeface="+mn-lt"/>
              </a:rPr>
              <a:t>.</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5.3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实例</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5</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：中文数字对照表</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35"/>
          <p:cNvSpPr txBox="1">
            <a:spLocks noChangeArrowheads="1"/>
          </p:cNvSpPr>
          <p:nvPr/>
        </p:nvSpPr>
        <p:spPr bwMode="auto">
          <a:xfrm>
            <a:off x="4510405" y="1558290"/>
            <a:ext cx="6522085" cy="298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阿拉伯数字因其具有简单易写、方便使用的特点成为了最流行的数字书写方式，但在使用阿拉伯数字计数时，可以对某些数字不漏痕迹的修改成其它数字，例如，将数字“1”修改为数字“7”，将数字“3”修改为数字“8”。为了避免引起不必要的麻烦，可以使用中文大写数字如壹、贰、叁、肆……替换阿拉伯数字，替换规则如图所示。</a:t>
            </a:r>
          </a:p>
        </p:txBody>
      </p:sp>
      <p:pic>
        <p:nvPicPr>
          <p:cNvPr id="2050" name="Picture 2" descr="https://gimg2.baidu.com/image_search/src=http%3A%2F%2Fpic.51yuansu.com%2Fpic3%2Fcover%2F03%2F93%2F98%2F5c8f46e1f2e59_610.jpg&amp;refer=http%3A%2F%2Fpic.51yuansu.com&amp;app=2002&amp;size=f9999,10000&amp;q=a80&amp;n=0&amp;g=0n&amp;fmt=auto?sec=1658640921&amp;t=b2d79b6f1ee22924de6ebb41cb2e0dec"/>
          <p:cNvPicPr>
            <a:picLocks noChangeAspect="1" noChangeArrowheads="1"/>
          </p:cNvPicPr>
          <p:nvPr>
            <p:custDataLst>
              <p:tags r:id="rId1"/>
            </p:custDataLst>
          </p:nvPr>
        </p:nvPicPr>
        <p:blipFill rotWithShape="1">
          <a:blip r:embed="rId6">
            <a:extLst>
              <a:ext uri="{28A0092B-C50C-407E-A947-70E740481C1C}">
                <a14:useLocalDpi xmlns:a14="http://schemas.microsoft.com/office/drawing/2010/main" val="0"/>
              </a:ext>
            </a:extLst>
          </a:blip>
          <a:srcRect l="4024" t="2272" r="2178" b="12806"/>
          <a:stretch>
            <a:fillRect/>
          </a:stretch>
        </p:blipFill>
        <p:spPr bwMode="auto">
          <a:xfrm flipH="1">
            <a:off x="693837" y="1413569"/>
            <a:ext cx="3528392" cy="460851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custDataLst>
              <p:tags r:id="rId2"/>
            </p:custDataLst>
          </p:nvPr>
        </p:nvPicPr>
        <p:blipFill>
          <a:blip r:embed="rId7">
            <a:extLst>
              <a:ext uri="{28A0092B-C50C-407E-A947-70E740481C1C}">
                <a14:useLocalDpi xmlns:a14="http://schemas.microsoft.com/office/drawing/2010/main" val="0"/>
              </a:ext>
            </a:extLst>
          </a:blip>
          <a:srcRect/>
          <a:stretch>
            <a:fillRect/>
          </a:stretch>
        </p:blipFill>
        <p:spPr>
          <a:xfrm>
            <a:off x="4510405" y="4365625"/>
            <a:ext cx="6657975" cy="1423670"/>
          </a:xfrm>
          <a:prstGeom prst="rect">
            <a:avLst/>
          </a:prstGeom>
          <a:noFill/>
          <a:ln>
            <a:noFill/>
          </a:ln>
        </p:spPr>
      </p:pic>
      <p:sp>
        <p:nvSpPr>
          <p:cNvPr id="2" name="Title 1"/>
          <p:cNvSpPr txBox="1"/>
          <p:nvPr>
            <p:custDataLst>
              <p:tags r:id="rId3"/>
            </p:custDataLst>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a:t>
            </a:r>
            <a:r>
              <a:rPr sz="2400" b="1" dirty="0">
                <a:solidFill>
                  <a:srgbClr val="595959"/>
                </a:solidFill>
                <a:latin typeface="微软雅黑" panose="020B0503020204020204" pitchFamily="34" charset="-122"/>
                <a:ea typeface="微软雅黑" panose="020B0503020204020204" pitchFamily="34" charset="-122"/>
                <a:cs typeface="+mn-ea"/>
                <a:sym typeface="+mn-lt"/>
              </a:rPr>
              <a:t>.</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5.3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实例</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5</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：中文数字对照表</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gimg2.baidu.com/image_search/src=http%3A%2F%2Fhbimg.b0.upaiyun.com%2F6769784930c2e538676b3fb73a290457ca522195287d8-Cu2GNK_fw658&amp;refer=http%3A%2F%2Fhbimg.b0.upaiyun.com&amp;app=2002&amp;size=f9999,10000&amp;q=a80&amp;n=0&amp;g=0n&amp;fmt=auto?sec=1658649679&amp;t=05f22a4c6ab9bde81529f3951d65c5ee"/>
          <p:cNvPicPr>
            <a:picLocks noChangeAspect="1" noChangeArrowheads="1"/>
          </p:cNvPicPr>
          <p:nvPr/>
        </p:nvPicPr>
        <p:blipFill rotWithShape="1">
          <a:blip r:embed="rId4">
            <a:extLst>
              <a:ext uri="{28A0092B-C50C-407E-A947-70E740481C1C}">
                <a14:useLocalDpi xmlns:a14="http://schemas.microsoft.com/office/drawing/2010/main" val="0"/>
              </a:ext>
            </a:extLst>
          </a:blip>
          <a:srcRect b="5357"/>
          <a:stretch>
            <a:fillRect/>
          </a:stretch>
        </p:blipFill>
        <p:spPr bwMode="auto">
          <a:xfrm>
            <a:off x="240711" y="1701602"/>
            <a:ext cx="4600848" cy="42484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35"/>
          <p:cNvSpPr txBox="1">
            <a:spLocks noChangeArrowheads="1"/>
          </p:cNvSpPr>
          <p:nvPr/>
        </p:nvSpPr>
        <p:spPr bwMode="auto">
          <a:xfrm>
            <a:off x="5303118" y="3440730"/>
            <a:ext cx="6152005" cy="1367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在</a:t>
            </a:r>
            <a:r>
              <a:rPr lang="en-US" altLang="zh-CN" sz="1800" dirty="0">
                <a:solidFill>
                  <a:srgbClr val="595959"/>
                </a:solidFill>
                <a:latin typeface="微软雅黑" panose="020B0503020204020204" pitchFamily="34" charset="-122"/>
                <a:ea typeface="微软雅黑" panose="020B0503020204020204" pitchFamily="34" charset="-122"/>
              </a:rPr>
              <a:t>Chapter04</a:t>
            </a:r>
            <a:r>
              <a:rPr lang="zh-CN" altLang="zh-CN" sz="1800" dirty="0">
                <a:solidFill>
                  <a:srgbClr val="595959"/>
                </a:solidFill>
                <a:latin typeface="微软雅黑" panose="020B0503020204020204" pitchFamily="34" charset="-122"/>
                <a:ea typeface="微软雅黑" panose="020B0503020204020204" pitchFamily="34" charset="-122"/>
              </a:rPr>
              <a:t>项目中创建</a:t>
            </a:r>
            <a:r>
              <a:rPr lang="en-US" altLang="zh-CN" sz="1800" dirty="0">
                <a:solidFill>
                  <a:srgbClr val="595959"/>
                </a:solidFill>
                <a:latin typeface="微软雅黑" panose="020B0503020204020204" pitchFamily="34" charset="-122"/>
                <a:ea typeface="微软雅黑" panose="020B0503020204020204" pitchFamily="34" charset="-122"/>
              </a:rPr>
              <a:t>05_comparison.py</a:t>
            </a:r>
            <a:r>
              <a:rPr lang="zh-CN" altLang="zh-CN" sz="1800" dirty="0">
                <a:solidFill>
                  <a:srgbClr val="595959"/>
                </a:solidFill>
                <a:latin typeface="微软雅黑" panose="020B0503020204020204" pitchFamily="34" charset="-122"/>
                <a:ea typeface="微软雅黑" panose="020B0503020204020204" pitchFamily="34" charset="-122"/>
              </a:rPr>
              <a:t>文件</a:t>
            </a:r>
            <a:r>
              <a:rPr lang="zh-CN" altLang="en-US" sz="1800" dirty="0">
                <a:solidFill>
                  <a:srgbClr val="595959"/>
                </a:solidFill>
                <a:latin typeface="微软雅黑" panose="020B0503020204020204" pitchFamily="34" charset="-122"/>
                <a:ea typeface="微软雅黑" panose="020B0503020204020204" pitchFamily="34" charset="-122"/>
              </a:rPr>
              <a:t>。</a:t>
            </a:r>
            <a:endParaRPr lang="en-US" altLang="zh-CN" sz="1800" dirty="0">
              <a:solidFill>
                <a:srgbClr val="595959"/>
              </a:solidFill>
              <a:latin typeface="微软雅黑" panose="020B0503020204020204" pitchFamily="34" charset="-122"/>
              <a:ea typeface="微软雅黑" panose="020B0503020204020204" pitchFamily="34" charset="-122"/>
            </a:endParaRPr>
          </a:p>
          <a:p>
            <a:pPr marL="457200" indent="-457200">
              <a:lnSpc>
                <a:spcPct val="150000"/>
              </a:lnSpc>
              <a:buFont typeface="+mj-ea"/>
              <a:buAutoNum type="circleNumDbPlain"/>
            </a:pPr>
            <a:r>
              <a:rPr lang="zh-CN" altLang="en-US" sz="1800" dirty="0">
                <a:solidFill>
                  <a:srgbClr val="595959"/>
                </a:solidFill>
                <a:latin typeface="微软雅黑" panose="020B0503020204020204" pitchFamily="34" charset="-122"/>
                <a:ea typeface="微软雅黑" panose="020B0503020204020204" pitchFamily="34" charset="-122"/>
              </a:rPr>
              <a:t>在</a:t>
            </a:r>
            <a:r>
              <a:rPr lang="en-US" altLang="zh-CN" sz="1800" dirty="0">
                <a:solidFill>
                  <a:srgbClr val="595959"/>
                </a:solidFill>
                <a:latin typeface="微软雅黑" panose="020B0503020204020204" pitchFamily="34" charset="-122"/>
                <a:ea typeface="微软雅黑" panose="020B0503020204020204" pitchFamily="34" charset="-122"/>
                <a:sym typeface="+mn-ea"/>
              </a:rPr>
              <a:t>05_comparison.</a:t>
            </a:r>
            <a:r>
              <a:rPr lang="en-US" altLang="zh-CN" sz="1800" dirty="0">
                <a:solidFill>
                  <a:srgbClr val="595959"/>
                </a:solidFill>
                <a:latin typeface="微软雅黑" panose="020B0503020204020204" pitchFamily="34" charset="-122"/>
                <a:ea typeface="微软雅黑" panose="020B0503020204020204" pitchFamily="34" charset="-122"/>
              </a:rPr>
              <a:t>py</a:t>
            </a:r>
            <a:r>
              <a:rPr lang="zh-CN" altLang="en-US" sz="1800" dirty="0">
                <a:solidFill>
                  <a:srgbClr val="595959"/>
                </a:solidFill>
                <a:latin typeface="微软雅黑" panose="020B0503020204020204" pitchFamily="34" charset="-122"/>
                <a:ea typeface="微软雅黑" panose="020B0503020204020204" pitchFamily="34" charset="-122"/>
              </a:rPr>
              <a:t>中编写代码。</a:t>
            </a:r>
            <a:endParaRPr lang="en-US" altLang="zh-CN" sz="1800" dirty="0">
              <a:solidFill>
                <a:srgbClr val="595959"/>
              </a:solidFill>
              <a:latin typeface="微软雅黑" panose="020B0503020204020204" pitchFamily="34" charset="-122"/>
              <a:ea typeface="微软雅黑" panose="020B0503020204020204" pitchFamily="34" charset="-122"/>
            </a:endParaRPr>
          </a:p>
          <a:p>
            <a:pPr marL="457200" indent="-457200">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运行</a:t>
            </a:r>
            <a:r>
              <a:rPr lang="en-US" altLang="zh-CN" sz="1800" dirty="0">
                <a:solidFill>
                  <a:srgbClr val="595959"/>
                </a:solidFill>
                <a:latin typeface="微软雅黑" panose="020B0503020204020204" pitchFamily="34" charset="-122"/>
                <a:ea typeface="微软雅黑" panose="020B0503020204020204" pitchFamily="34" charset="-122"/>
                <a:sym typeface="+mn-ea"/>
              </a:rPr>
              <a:t>05_comparison</a:t>
            </a:r>
            <a:r>
              <a:rPr lang="en-US" altLang="zh-CN" sz="1800" dirty="0">
                <a:solidFill>
                  <a:srgbClr val="595959"/>
                </a:solidFill>
                <a:latin typeface="微软雅黑" panose="020B0503020204020204" pitchFamily="34" charset="-122"/>
                <a:ea typeface="微软雅黑" panose="020B0503020204020204" pitchFamily="34" charset="-122"/>
              </a:rPr>
              <a:t>.py</a:t>
            </a:r>
            <a:r>
              <a:rPr lang="zh-CN" altLang="en-US" sz="1800" dirty="0">
                <a:solidFill>
                  <a:srgbClr val="595959"/>
                </a:solidFill>
                <a:latin typeface="微软雅黑" panose="020B0503020204020204" pitchFamily="34" charset="-122"/>
                <a:ea typeface="微软雅黑" panose="020B0503020204020204" pitchFamily="34" charset="-122"/>
              </a:rPr>
              <a:t>文件。</a:t>
            </a:r>
            <a:endParaRPr lang="en-US" altLang="zh-CN" sz="1800" dirty="0">
              <a:solidFill>
                <a:srgbClr val="595959"/>
              </a:solidFill>
              <a:latin typeface="微软雅黑" panose="020B0503020204020204" pitchFamily="34" charset="-122"/>
              <a:ea typeface="微软雅黑" panose="020B0503020204020204" pitchFamily="34" charset="-122"/>
            </a:endParaRPr>
          </a:p>
        </p:txBody>
      </p:sp>
      <p:sp>
        <p:nvSpPr>
          <p:cNvPr id="23" name="矩形 22"/>
          <p:cNvSpPr/>
          <p:nvPr/>
        </p:nvSpPr>
        <p:spPr>
          <a:xfrm>
            <a:off x="7463358" y="2637706"/>
            <a:ext cx="1444498" cy="461665"/>
          </a:xfrm>
          <a:prstGeom prst="rect">
            <a:avLst/>
          </a:prstGeom>
        </p:spPr>
        <p:txBody>
          <a:bodyPr wrap="none">
            <a:spAutoFit/>
          </a:bodyPr>
          <a:lstStyle/>
          <a:p>
            <a:r>
              <a:rPr lang="zh-CN" altLang="en-US" b="1" dirty="0">
                <a:solidFill>
                  <a:srgbClr val="595959"/>
                </a:solidFill>
                <a:latin typeface="微软雅黑" panose="020B0503020204020204" pitchFamily="34" charset="-122"/>
                <a:ea typeface="微软雅黑" panose="020B0503020204020204" pitchFamily="34" charset="-122"/>
              </a:rPr>
              <a:t>实现步骤</a:t>
            </a:r>
          </a:p>
        </p:txBody>
      </p:sp>
      <p:sp>
        <p:nvSpPr>
          <p:cNvPr id="2" name="Title 1"/>
          <p:cNvSpPr txBox="1"/>
          <p:nvPr>
            <p:custDataLst>
              <p:tags r:id="rId1"/>
            </p:custDataLst>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a:t>
            </a:r>
            <a:r>
              <a:rPr sz="2400" b="1" dirty="0">
                <a:solidFill>
                  <a:srgbClr val="595959"/>
                </a:solidFill>
                <a:latin typeface="微软雅黑" panose="020B0503020204020204" pitchFamily="34" charset="-122"/>
                <a:ea typeface="微软雅黑" panose="020B0503020204020204" pitchFamily="34" charset="-122"/>
                <a:cs typeface="+mn-ea"/>
                <a:sym typeface="+mn-lt"/>
              </a:rPr>
              <a:t>.</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5.3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实例</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5</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：中文数字对照表</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567159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None/>
            </a:pP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本章小结</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圆角矩形 2"/>
          <p:cNvSpPr/>
          <p:nvPr/>
        </p:nvSpPr>
        <p:spPr>
          <a:xfrm>
            <a:off x="1108075" y="1804670"/>
            <a:ext cx="9794240" cy="3933825"/>
          </a:xfrm>
          <a:prstGeom prst="roundRect">
            <a:avLst>
              <a:gd name="adj" fmla="val 0"/>
            </a:avLst>
          </a:prstGeom>
          <a:noFill/>
          <a:ln w="3175">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pPr algn="ctr"/>
            <a:endParaRPr lang="zh-CN" altLang="en-US" sz="3200">
              <a:cs typeface="+mn-ea"/>
              <a:sym typeface="+mn-lt"/>
            </a:endParaRPr>
          </a:p>
        </p:txBody>
      </p:sp>
      <p:sp>
        <p:nvSpPr>
          <p:cNvPr id="4" name="TextBox 38"/>
          <p:cNvSpPr txBox="1"/>
          <p:nvPr/>
        </p:nvSpPr>
        <p:spPr>
          <a:xfrm>
            <a:off x="1486694" y="2519239"/>
            <a:ext cx="9001000" cy="2308225"/>
          </a:xfrm>
          <a:prstGeom prst="rect">
            <a:avLst/>
          </a:prstGeom>
          <a:noFill/>
        </p:spPr>
        <p:txBody>
          <a:bodyPr wrap="square" lIns="0" tIns="0" rIns="0" bIns="0" rtlCol="0">
            <a:spAutoFit/>
          </a:bodyP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sym typeface="+mn-lt"/>
              </a:rPr>
              <a:t>本章主要介绍了Python中列表与元组的基本使用，首先介绍了</a:t>
            </a:r>
            <a:r>
              <a:rPr lang="zh-CN" altLang="en-US" sz="2000" dirty="0">
                <a:solidFill>
                  <a:srgbClr val="0070C0"/>
                </a:solidFill>
                <a:latin typeface="微软雅黑" panose="020B0503020204020204" pitchFamily="34" charset="-122"/>
                <a:ea typeface="微软雅黑" panose="020B0503020204020204" pitchFamily="34" charset="-122"/>
                <a:sym typeface="+mn-lt"/>
              </a:rPr>
              <a:t>列表</a:t>
            </a:r>
            <a:r>
              <a:rPr lang="zh-CN" altLang="en-US" sz="2000" dirty="0">
                <a:solidFill>
                  <a:srgbClr val="595959"/>
                </a:solidFill>
                <a:latin typeface="微软雅黑" panose="020B0503020204020204" pitchFamily="34" charset="-122"/>
                <a:ea typeface="微软雅黑" panose="020B0503020204020204" pitchFamily="34" charset="-122"/>
                <a:sym typeface="+mn-lt"/>
              </a:rPr>
              <a:t>，包括</a:t>
            </a:r>
            <a:r>
              <a:rPr lang="zh-CN" altLang="en-US" sz="2000" dirty="0">
                <a:solidFill>
                  <a:srgbClr val="0070C0"/>
                </a:solidFill>
                <a:latin typeface="微软雅黑" panose="020B0503020204020204" pitchFamily="34" charset="-122"/>
                <a:ea typeface="微软雅黑" panose="020B0503020204020204" pitchFamily="34" charset="-122"/>
                <a:sym typeface="+mn-lt"/>
              </a:rPr>
              <a:t>列表的创建</a:t>
            </a:r>
            <a:r>
              <a:rPr lang="zh-CN" altLang="en-US" sz="2000" dirty="0">
                <a:solidFill>
                  <a:srgbClr val="595959"/>
                </a:solidFill>
                <a:latin typeface="微软雅黑" panose="020B0503020204020204" pitchFamily="34" charset="-122"/>
                <a:ea typeface="微软雅黑" panose="020B0503020204020204" pitchFamily="34" charset="-122"/>
                <a:sym typeface="+mn-lt"/>
              </a:rPr>
              <a:t>、</a:t>
            </a:r>
            <a:r>
              <a:rPr lang="zh-CN" altLang="en-US" sz="2000" dirty="0">
                <a:solidFill>
                  <a:srgbClr val="0070C0"/>
                </a:solidFill>
                <a:latin typeface="微软雅黑" panose="020B0503020204020204" pitchFamily="34" charset="-122"/>
                <a:ea typeface="微软雅黑" panose="020B0503020204020204" pitchFamily="34" charset="-122"/>
                <a:sym typeface="+mn-lt"/>
              </a:rPr>
              <a:t>访问列表元素</a:t>
            </a:r>
            <a:r>
              <a:rPr lang="zh-CN" altLang="en-US" sz="2000" dirty="0">
                <a:solidFill>
                  <a:srgbClr val="595959"/>
                </a:solidFill>
                <a:latin typeface="微软雅黑" panose="020B0503020204020204" pitchFamily="34" charset="-122"/>
                <a:ea typeface="微软雅黑" panose="020B0503020204020204" pitchFamily="34" charset="-122"/>
                <a:sym typeface="+mn-lt"/>
              </a:rPr>
              <a:t>、</a:t>
            </a:r>
            <a:r>
              <a:rPr lang="zh-CN" altLang="en-US" sz="2000" dirty="0">
                <a:solidFill>
                  <a:srgbClr val="0070C0"/>
                </a:solidFill>
                <a:latin typeface="微软雅黑" panose="020B0503020204020204" pitchFamily="34" charset="-122"/>
                <a:ea typeface="微软雅黑" panose="020B0503020204020204" pitchFamily="34" charset="-122"/>
                <a:sym typeface="+mn-lt"/>
              </a:rPr>
              <a:t>列表的遍历</a:t>
            </a:r>
            <a:r>
              <a:rPr lang="zh-CN" altLang="en-US" sz="2000" dirty="0">
                <a:solidFill>
                  <a:srgbClr val="595959"/>
                </a:solidFill>
                <a:latin typeface="微软雅黑" panose="020B0503020204020204" pitchFamily="34" charset="-122"/>
                <a:ea typeface="微软雅黑" panose="020B0503020204020204" pitchFamily="34" charset="-122"/>
                <a:sym typeface="+mn-lt"/>
              </a:rPr>
              <a:t>和</a:t>
            </a:r>
            <a:r>
              <a:rPr lang="zh-CN" altLang="en-US" sz="2000" dirty="0">
                <a:solidFill>
                  <a:srgbClr val="0070C0"/>
                </a:solidFill>
                <a:latin typeface="微软雅黑" panose="020B0503020204020204" pitchFamily="34" charset="-122"/>
                <a:ea typeface="微软雅黑" panose="020B0503020204020204" pitchFamily="34" charset="-122"/>
                <a:sym typeface="+mn-lt"/>
              </a:rPr>
              <a:t>排序</a:t>
            </a:r>
            <a:r>
              <a:rPr lang="zh-CN" altLang="en-US" sz="2000" dirty="0">
                <a:solidFill>
                  <a:srgbClr val="595959"/>
                </a:solidFill>
                <a:latin typeface="微软雅黑" panose="020B0503020204020204" pitchFamily="34" charset="-122"/>
                <a:ea typeface="微软雅黑" panose="020B0503020204020204" pitchFamily="34" charset="-122"/>
                <a:sym typeface="+mn-lt"/>
              </a:rPr>
              <a:t>、</a:t>
            </a:r>
            <a:r>
              <a:rPr lang="zh-CN" altLang="en-US" sz="2000" dirty="0">
                <a:solidFill>
                  <a:srgbClr val="0070C0"/>
                </a:solidFill>
                <a:latin typeface="微软雅黑" panose="020B0503020204020204" pitchFamily="34" charset="-122"/>
                <a:ea typeface="微软雅黑" panose="020B0503020204020204" pitchFamily="34" charset="-122"/>
                <a:sym typeface="+mn-lt"/>
              </a:rPr>
              <a:t>嵌套列表</a:t>
            </a:r>
            <a:r>
              <a:rPr lang="zh-CN" altLang="en-US" sz="2000" dirty="0">
                <a:solidFill>
                  <a:srgbClr val="595959"/>
                </a:solidFill>
                <a:latin typeface="微软雅黑" panose="020B0503020204020204" pitchFamily="34" charset="-122"/>
                <a:ea typeface="微软雅黑" panose="020B0503020204020204" pitchFamily="34" charset="-122"/>
                <a:sym typeface="+mn-lt"/>
              </a:rPr>
              <a:t>，以及</a:t>
            </a:r>
            <a:r>
              <a:rPr lang="zh-CN" altLang="en-US" sz="2000" dirty="0">
                <a:solidFill>
                  <a:srgbClr val="0070C0"/>
                </a:solidFill>
                <a:latin typeface="微软雅黑" panose="020B0503020204020204" pitchFamily="34" charset="-122"/>
                <a:ea typeface="微软雅黑" panose="020B0503020204020204" pitchFamily="34" charset="-122"/>
                <a:sym typeface="+mn-lt"/>
              </a:rPr>
              <a:t>添加</a:t>
            </a:r>
            <a:r>
              <a:rPr lang="zh-CN" altLang="en-US" sz="2000" dirty="0">
                <a:solidFill>
                  <a:srgbClr val="595959"/>
                </a:solidFill>
                <a:latin typeface="微软雅黑" panose="020B0503020204020204" pitchFamily="34" charset="-122"/>
                <a:ea typeface="微软雅黑" panose="020B0503020204020204" pitchFamily="34" charset="-122"/>
                <a:sym typeface="+mn-lt"/>
              </a:rPr>
              <a:t>、</a:t>
            </a:r>
            <a:r>
              <a:rPr lang="zh-CN" altLang="en-US" sz="2000" dirty="0">
                <a:solidFill>
                  <a:srgbClr val="0070C0"/>
                </a:solidFill>
                <a:latin typeface="微软雅黑" panose="020B0503020204020204" pitchFamily="34" charset="-122"/>
                <a:ea typeface="微软雅黑" panose="020B0503020204020204" pitchFamily="34" charset="-122"/>
                <a:sym typeface="+mn-lt"/>
              </a:rPr>
              <a:t>删除</a:t>
            </a:r>
            <a:r>
              <a:rPr lang="zh-CN" altLang="en-US" sz="2000" dirty="0">
                <a:solidFill>
                  <a:srgbClr val="595959"/>
                </a:solidFill>
                <a:latin typeface="微软雅黑" panose="020B0503020204020204" pitchFamily="34" charset="-122"/>
                <a:ea typeface="微软雅黑" panose="020B0503020204020204" pitchFamily="34" charset="-122"/>
                <a:sym typeface="+mn-lt"/>
              </a:rPr>
              <a:t>和</a:t>
            </a:r>
            <a:r>
              <a:rPr lang="zh-CN" altLang="en-US" sz="2000" dirty="0">
                <a:solidFill>
                  <a:srgbClr val="0070C0"/>
                </a:solidFill>
                <a:latin typeface="微软雅黑" panose="020B0503020204020204" pitchFamily="34" charset="-122"/>
                <a:ea typeface="微软雅黑" panose="020B0503020204020204" pitchFamily="34" charset="-122"/>
                <a:sym typeface="+mn-lt"/>
              </a:rPr>
              <a:t>修改列表元素</a:t>
            </a:r>
            <a:r>
              <a:rPr lang="zh-CN" altLang="en-US" sz="2000" dirty="0">
                <a:solidFill>
                  <a:srgbClr val="595959"/>
                </a:solidFill>
                <a:latin typeface="微软雅黑" panose="020B0503020204020204" pitchFamily="34" charset="-122"/>
                <a:ea typeface="微软雅黑" panose="020B0503020204020204" pitchFamily="34" charset="-122"/>
                <a:sym typeface="+mn-lt"/>
              </a:rPr>
              <a:t>，然后介绍了</a:t>
            </a:r>
            <a:r>
              <a:rPr lang="zh-CN" altLang="en-US" sz="2000" dirty="0">
                <a:solidFill>
                  <a:srgbClr val="0070C0"/>
                </a:solidFill>
                <a:latin typeface="微软雅黑" panose="020B0503020204020204" pitchFamily="34" charset="-122"/>
                <a:ea typeface="微软雅黑" panose="020B0503020204020204" pitchFamily="34" charset="-122"/>
                <a:sym typeface="+mn-lt"/>
              </a:rPr>
              <a:t>元组</a:t>
            </a:r>
            <a:r>
              <a:rPr lang="zh-CN" altLang="en-US" sz="2000" dirty="0">
                <a:solidFill>
                  <a:srgbClr val="595959"/>
                </a:solidFill>
                <a:latin typeface="微软雅黑" panose="020B0503020204020204" pitchFamily="34" charset="-122"/>
                <a:ea typeface="微软雅黑" panose="020B0503020204020204" pitchFamily="34" charset="-122"/>
                <a:sym typeface="+mn-lt"/>
              </a:rPr>
              <a:t>，包括</a:t>
            </a:r>
            <a:r>
              <a:rPr lang="zh-CN" altLang="en-US" sz="2000" dirty="0">
                <a:solidFill>
                  <a:srgbClr val="0070C0"/>
                </a:solidFill>
                <a:latin typeface="微软雅黑" panose="020B0503020204020204" pitchFamily="34" charset="-122"/>
                <a:ea typeface="微软雅黑" panose="020B0503020204020204" pitchFamily="34" charset="-122"/>
                <a:sym typeface="+mn-lt"/>
              </a:rPr>
              <a:t>元组的创建</a:t>
            </a:r>
            <a:r>
              <a:rPr lang="zh-CN" altLang="en-US" sz="2000" dirty="0">
                <a:solidFill>
                  <a:srgbClr val="595959"/>
                </a:solidFill>
                <a:latin typeface="微软雅黑" panose="020B0503020204020204" pitchFamily="34" charset="-122"/>
                <a:ea typeface="微软雅黑" panose="020B0503020204020204" pitchFamily="34" charset="-122"/>
                <a:sym typeface="+mn-lt"/>
              </a:rPr>
              <a:t>、</a:t>
            </a:r>
            <a:r>
              <a:rPr lang="zh-CN" altLang="en-US" sz="2000" dirty="0">
                <a:solidFill>
                  <a:srgbClr val="0070C0"/>
                </a:solidFill>
                <a:latin typeface="微软雅黑" panose="020B0503020204020204" pitchFamily="34" charset="-122"/>
                <a:ea typeface="微软雅黑" panose="020B0503020204020204" pitchFamily="34" charset="-122"/>
                <a:sym typeface="+mn-lt"/>
              </a:rPr>
              <a:t>访问元组的元素</a:t>
            </a:r>
            <a:r>
              <a:rPr lang="zh-CN" altLang="en-US" sz="2000" dirty="0">
                <a:solidFill>
                  <a:srgbClr val="595959"/>
                </a:solidFill>
                <a:latin typeface="微软雅黑" panose="020B0503020204020204" pitchFamily="34" charset="-122"/>
                <a:ea typeface="微软雅黑" panose="020B0503020204020204" pitchFamily="34" charset="-122"/>
                <a:sym typeface="+mn-lt"/>
              </a:rPr>
              <a:t>。通过学习本章的内容，读者能够掌握列表和元组的基本使用，并灵活运用列表和元组进行Python程序的开发。</a:t>
            </a:r>
          </a:p>
        </p:txBody>
      </p:sp>
      <p:sp>
        <p:nvSpPr>
          <p:cNvPr id="5" name="椭圆 4"/>
          <p:cNvSpPr/>
          <p:nvPr/>
        </p:nvSpPr>
        <p:spPr>
          <a:xfrm>
            <a:off x="4329250" y="1395954"/>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pPr algn="ctr"/>
            <a:r>
              <a:rPr lang="zh-CN" altLang="en-US" sz="2800" b="1">
                <a:latin typeface="微软雅黑" panose="020B0503020204020204" pitchFamily="34" charset="-122"/>
                <a:ea typeface="微软雅黑" panose="020B0503020204020204" pitchFamily="34" charset="-122"/>
              </a:rPr>
              <a:t>本</a:t>
            </a:r>
          </a:p>
        </p:txBody>
      </p:sp>
      <p:sp>
        <p:nvSpPr>
          <p:cNvPr id="6" name="椭圆 5"/>
          <p:cNvSpPr/>
          <p:nvPr/>
        </p:nvSpPr>
        <p:spPr>
          <a:xfrm>
            <a:off x="5048070" y="1395954"/>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numCol="1" spcCol="0" rtlCol="0" fromWordArt="0" anchor="ctr" anchorCtr="0" forceAA="0" compatLnSpc="1">
            <a:noAutofit/>
          </a:bodyPr>
          <a:lstStyle>
            <a:defPPr>
              <a:defRPr lang="zh-CN">
                <a:solidFill>
                  <a:schemeClr val="lt1"/>
                </a:solidFill>
              </a:defRPr>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pPr lvl="0" algn="ctr"/>
            <a:r>
              <a:rPr lang="zh-CN" altLang="en-US" sz="2800" b="1">
                <a:latin typeface="微软雅黑" panose="020B0503020204020204" pitchFamily="34" charset="-122"/>
                <a:ea typeface="微软雅黑" panose="020B0503020204020204" pitchFamily="34" charset="-122"/>
                <a:sym typeface="+mn-ea"/>
              </a:rPr>
              <a:t>章</a:t>
            </a:r>
          </a:p>
        </p:txBody>
      </p:sp>
      <p:sp>
        <p:nvSpPr>
          <p:cNvPr id="7" name="椭圆 6"/>
          <p:cNvSpPr/>
          <p:nvPr/>
        </p:nvSpPr>
        <p:spPr>
          <a:xfrm>
            <a:off x="5766890" y="1395954"/>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numCol="1" spcCol="0" rtlCol="0" fromWordArt="0" anchor="ctr" anchorCtr="0" forceAA="0" compatLnSpc="1">
            <a:noAutofit/>
          </a:bodyPr>
          <a:lstStyle>
            <a:defPPr>
              <a:defRPr lang="zh-CN">
                <a:solidFill>
                  <a:schemeClr val="lt1"/>
                </a:solidFill>
              </a:defRPr>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pPr lvl="0" algn="ctr"/>
            <a:r>
              <a:rPr lang="zh-CN" altLang="en-US" sz="2800" b="1">
                <a:latin typeface="微软雅黑" panose="020B0503020204020204" pitchFamily="34" charset="-122"/>
                <a:ea typeface="微软雅黑" panose="020B0503020204020204" pitchFamily="34" charset="-122"/>
                <a:sym typeface="+mn-ea"/>
              </a:rPr>
              <a:t>小</a:t>
            </a:r>
          </a:p>
        </p:txBody>
      </p:sp>
      <p:sp>
        <p:nvSpPr>
          <p:cNvPr id="8" name="椭圆 7"/>
          <p:cNvSpPr/>
          <p:nvPr/>
        </p:nvSpPr>
        <p:spPr>
          <a:xfrm>
            <a:off x="6485710" y="1395954"/>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numCol="1" spcCol="0" rtlCol="0" fromWordArt="0" anchor="ctr" anchorCtr="0" forceAA="0" compatLnSpc="1">
            <a:noAutofit/>
          </a:bodyPr>
          <a:lstStyle>
            <a:defPPr>
              <a:defRPr lang="zh-CN">
                <a:solidFill>
                  <a:schemeClr val="lt1"/>
                </a:solidFill>
              </a:defRPr>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pPr lvl="0" algn="ctr"/>
            <a:r>
              <a:rPr lang="zh-CN" altLang="en-US" sz="2800" b="1">
                <a:latin typeface="微软雅黑" panose="020B0503020204020204" pitchFamily="34" charset="-122"/>
                <a:ea typeface="微软雅黑" panose="020B0503020204020204" pitchFamily="34" charset="-122"/>
                <a:sym typeface="+mn-ea"/>
              </a:rPr>
              <a:t>结</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879063" y="3285411"/>
            <a:ext cx="4983480"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掌握</a:t>
            </a:r>
            <a:r>
              <a:rPr lang="zh-CN" altLang="zh-CN" sz="1800" dirty="0">
                <a:solidFill>
                  <a:srgbClr val="0070C0"/>
                </a:solidFill>
                <a:latin typeface="微软雅黑" panose="020B0503020204020204" pitchFamily="34" charset="-122"/>
                <a:ea typeface="微软雅黑" panose="020B0503020204020204" pitchFamily="34" charset="-122"/>
                <a:cs typeface="+mn-ea"/>
              </a:rPr>
              <a:t>列表的创建方式</a:t>
            </a:r>
            <a:r>
              <a:rPr lang="zh-CN" altLang="zh-CN" sz="1800" dirty="0">
                <a:solidFill>
                  <a:srgbClr val="595959"/>
                </a:solidFill>
                <a:latin typeface="微软雅黑" panose="020B0503020204020204" pitchFamily="34" charset="-122"/>
                <a:ea typeface="微软雅黑" panose="020B0503020204020204" pitchFamily="34" charset="-122"/>
                <a:cs typeface="+mn-ea"/>
              </a:rPr>
              <a:t>，能够使用[]和list()函数创建列表</a:t>
            </a:r>
          </a:p>
        </p:txBody>
      </p:sp>
      <p:grpSp>
        <p:nvGrpSpPr>
          <p:cNvPr id="11" name="组合 10"/>
          <p:cNvGrpSpPr/>
          <p:nvPr/>
        </p:nvGrpSpPr>
        <p:grpSpPr>
          <a:xfrm>
            <a:off x="5437103" y="3560215"/>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4.1.1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列表的创建方式</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4.1.1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列表的创建方式</a:t>
            </a:r>
          </a:p>
        </p:txBody>
      </p:sp>
      <p:grpSp>
        <p:nvGrpSpPr>
          <p:cNvPr id="8" name="组合 7"/>
          <p:cNvGrpSpPr/>
          <p:nvPr/>
        </p:nvGrpSpPr>
        <p:grpSpPr>
          <a:xfrm>
            <a:off x="1019175" y="857056"/>
            <a:ext cx="3533775" cy="466725"/>
            <a:chOff x="1019175" y="847725"/>
            <a:chExt cx="3533775" cy="466725"/>
          </a:xfrm>
        </p:grpSpPr>
        <p:sp>
          <p:nvSpPr>
            <p:cNvPr id="11" name="同侧圆角矩形 3"/>
            <p:cNvSpPr/>
            <p:nvPr>
              <p:custDataLst>
                <p:tags r:id="rId10"/>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custDataLst>
                <p:tags r:id="rId11"/>
              </p:custDataLst>
            </p:nvPr>
          </p:nvSpPr>
          <p:spPr>
            <a:xfrm>
              <a:off x="1019175" y="881033"/>
              <a:ext cx="3533775" cy="398780"/>
            </a:xfrm>
            <a:prstGeom prst="rect">
              <a:avLst/>
            </a:prstGeom>
          </p:spPr>
          <p:txBody>
            <a:bodyPr wrap="square">
              <a:spAutoFit/>
            </a:bodyPr>
            <a:lstStyle/>
            <a:p>
              <a:pPr algn="ctr"/>
              <a:r>
                <a:rPr lang="zh-CN" altLang="zh-CN" sz="2000" dirty="0">
                  <a:solidFill>
                    <a:srgbClr val="595959"/>
                  </a:solidFill>
                  <a:latin typeface="微软雅黑" panose="020B0503020204020204" pitchFamily="34" charset="-122"/>
                  <a:ea typeface="微软雅黑" panose="020B0503020204020204" pitchFamily="34" charset="-122"/>
                </a:rPr>
                <a:t>列表的创建方式</a:t>
              </a:r>
              <a:endParaRPr lang="zh-CN" altLang="en-US" sz="2000" dirty="0">
                <a:solidFill>
                  <a:srgbClr val="595959"/>
                </a:solidFill>
                <a:latin typeface="微软雅黑" panose="020B0503020204020204" pitchFamily="34" charset="-122"/>
                <a:ea typeface="微软雅黑" panose="020B0503020204020204" pitchFamily="34" charset="-122"/>
              </a:endParaRPr>
            </a:p>
          </p:txBody>
        </p:sp>
      </p:grpSp>
      <p:sp>
        <p:nvSpPr>
          <p:cNvPr id="12" name="矩形"/>
          <p:cNvSpPr/>
          <p:nvPr>
            <p:custDataLst>
              <p:tags r:id="rId2"/>
            </p:custDataLst>
          </p:nvPr>
        </p:nvSpPr>
        <p:spPr>
          <a:xfrm>
            <a:off x="1558703" y="1881613"/>
            <a:ext cx="3842406" cy="466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8号-创中黑" panose="00000500000000000000" pitchFamily="2" charset="-122"/>
              <a:ea typeface="字魂58号-创中黑" panose="00000500000000000000" pitchFamily="2" charset="-122"/>
            </a:endParaRPr>
          </a:p>
        </p:txBody>
      </p:sp>
      <p:sp>
        <p:nvSpPr>
          <p:cNvPr id="13" name="文本"/>
          <p:cNvSpPr/>
          <p:nvPr>
            <p:custDataLst>
              <p:tags r:id="rId3"/>
            </p:custDataLst>
          </p:nvPr>
        </p:nvSpPr>
        <p:spPr>
          <a:xfrm>
            <a:off x="1872073" y="1910097"/>
            <a:ext cx="3215666" cy="400110"/>
          </a:xfrm>
          <a:prstGeom prst="rect">
            <a:avLst/>
          </a:prstGeom>
        </p:spPr>
        <p:txBody>
          <a:bodyPr wrap="square" anchor="ctr">
            <a:spAutoFit/>
          </a:bodyPr>
          <a:lstStyle/>
          <a:p>
            <a:pPr algn="ctr"/>
            <a:r>
              <a:rPr lang="zh-CN" altLang="zh-CN" sz="2000" dirty="0">
                <a:solidFill>
                  <a:schemeClr val="bg1"/>
                </a:solidFill>
                <a:latin typeface="微软雅黑" panose="020B0503020204020204" pitchFamily="34" charset="-122"/>
                <a:ea typeface="微软雅黑" panose="020B0503020204020204" pitchFamily="34" charset="-122"/>
              </a:rPr>
              <a:t>使用中括号“</a:t>
            </a:r>
            <a:r>
              <a:rPr lang="en-US" altLang="zh-CN" sz="2000" dirty="0">
                <a:solidFill>
                  <a:schemeClr val="bg1"/>
                </a:solidFill>
                <a:latin typeface="微软雅黑" panose="020B0503020204020204" pitchFamily="34" charset="-122"/>
                <a:ea typeface="微软雅黑" panose="020B0503020204020204" pitchFamily="34" charset="-122"/>
              </a:rPr>
              <a:t>[]</a:t>
            </a:r>
            <a:r>
              <a:rPr lang="zh-CN" altLang="zh-CN" sz="2000" dirty="0">
                <a:solidFill>
                  <a:schemeClr val="bg1"/>
                </a:solidFill>
                <a:latin typeface="微软雅黑" panose="020B0503020204020204" pitchFamily="34" charset="-122"/>
                <a:ea typeface="微软雅黑" panose="020B0503020204020204" pitchFamily="34" charset="-122"/>
              </a:rPr>
              <a:t>”创建列表</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4" name="矩形"/>
          <p:cNvSpPr/>
          <p:nvPr>
            <p:custDataLst>
              <p:tags r:id="rId4"/>
            </p:custDataLst>
          </p:nvPr>
        </p:nvSpPr>
        <p:spPr>
          <a:xfrm>
            <a:off x="6743278" y="1881613"/>
            <a:ext cx="3842406" cy="466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8号-创中黑" panose="00000500000000000000" pitchFamily="2" charset="-122"/>
              <a:ea typeface="字魂58号-创中黑" panose="00000500000000000000" pitchFamily="2" charset="-122"/>
            </a:endParaRPr>
          </a:p>
        </p:txBody>
      </p:sp>
      <p:sp>
        <p:nvSpPr>
          <p:cNvPr id="15" name="文本"/>
          <p:cNvSpPr/>
          <p:nvPr>
            <p:custDataLst>
              <p:tags r:id="rId5"/>
            </p:custDataLst>
          </p:nvPr>
        </p:nvSpPr>
        <p:spPr>
          <a:xfrm>
            <a:off x="7260325" y="1910097"/>
            <a:ext cx="2808311" cy="400110"/>
          </a:xfrm>
          <a:prstGeom prst="rect">
            <a:avLst/>
          </a:prstGeom>
        </p:spPr>
        <p:txBody>
          <a:bodyPr wrap="square" anchor="ctr">
            <a:spAutoFit/>
          </a:bodyPr>
          <a:lstStyle/>
          <a:p>
            <a:pPr algn="ctr"/>
            <a:r>
              <a:rPr lang="zh-CN" altLang="zh-CN" sz="2000" dirty="0">
                <a:solidFill>
                  <a:schemeClr val="bg1"/>
                </a:solidFill>
                <a:latin typeface="微软雅黑" panose="020B0503020204020204" pitchFamily="34" charset="-122"/>
                <a:ea typeface="微软雅黑" panose="020B0503020204020204" pitchFamily="34" charset="-122"/>
              </a:rPr>
              <a:t>使用</a:t>
            </a:r>
            <a:r>
              <a:rPr lang="en-US" altLang="zh-CN" sz="2000" dirty="0">
                <a:solidFill>
                  <a:schemeClr val="bg1"/>
                </a:solidFill>
                <a:latin typeface="微软雅黑" panose="020B0503020204020204" pitchFamily="34" charset="-122"/>
                <a:ea typeface="微软雅黑" panose="020B0503020204020204" pitchFamily="34" charset="-122"/>
              </a:rPr>
              <a:t>list()</a:t>
            </a:r>
            <a:r>
              <a:rPr lang="zh-CN" altLang="zh-CN" sz="2000" dirty="0">
                <a:solidFill>
                  <a:schemeClr val="bg1"/>
                </a:solidFill>
                <a:latin typeface="微软雅黑" panose="020B0503020204020204" pitchFamily="34" charset="-122"/>
                <a:ea typeface="微软雅黑" panose="020B0503020204020204" pitchFamily="34" charset="-122"/>
              </a:rPr>
              <a:t>函数创建列表</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9" name="矩形 18"/>
          <p:cNvSpPr/>
          <p:nvPr>
            <p:custDataLst>
              <p:tags r:id="rId6"/>
            </p:custDataLst>
          </p:nvPr>
        </p:nvSpPr>
        <p:spPr bwMode="auto">
          <a:xfrm>
            <a:off x="1558704" y="3723027"/>
            <a:ext cx="3842406" cy="2533116"/>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a:t>
            </a: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使用</a:t>
            </a: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a:t>
            </a: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创建空列表</a:t>
            </a:r>
            <a:endPar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endParaRPr>
          </a:p>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list_one = []</a:t>
            </a:r>
          </a:p>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列表中元素类型均为字符串类型</a:t>
            </a:r>
          </a:p>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list_two = ['p', 'y', 't', 'h', 'o', 'n']</a:t>
            </a:r>
          </a:p>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列表中元素类型不同</a:t>
            </a:r>
          </a:p>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list_three = [1, 'a', '&amp;', 2.3] </a:t>
            </a:r>
            <a:endPar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endParaRPr>
          </a:p>
        </p:txBody>
      </p:sp>
      <p:sp>
        <p:nvSpPr>
          <p:cNvPr id="21" name="TextBox 35"/>
          <p:cNvSpPr txBox="1">
            <a:spLocks noChangeArrowheads="1"/>
          </p:cNvSpPr>
          <p:nvPr>
            <p:custDataLst>
              <p:tags r:id="rId7"/>
            </p:custDataLst>
          </p:nvPr>
        </p:nvSpPr>
        <p:spPr bwMode="auto">
          <a:xfrm>
            <a:off x="1558703" y="2349674"/>
            <a:ext cx="3842406" cy="1369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rPr>
              <a:t>当使用“</a:t>
            </a:r>
            <a:r>
              <a:rPr lang="en-US" altLang="zh-CN" sz="1800" dirty="0">
                <a:solidFill>
                  <a:srgbClr val="595959"/>
                </a:solidFill>
                <a:latin typeface="微软雅黑" panose="020B0503020204020204" pitchFamily="34" charset="-122"/>
                <a:ea typeface="微软雅黑" panose="020B0503020204020204" pitchFamily="34" charset="-122"/>
              </a:rPr>
              <a:t>[]</a:t>
            </a:r>
            <a:r>
              <a:rPr lang="zh-CN" altLang="zh-CN" sz="1800" dirty="0">
                <a:solidFill>
                  <a:srgbClr val="595959"/>
                </a:solidFill>
                <a:latin typeface="微软雅黑" panose="020B0503020204020204" pitchFamily="34" charset="-122"/>
                <a:ea typeface="微软雅黑" panose="020B0503020204020204" pitchFamily="34" charset="-122"/>
              </a:rPr>
              <a:t>”创建列表时，只需要将需要存储的元素添加到中括号中，并且</a:t>
            </a:r>
            <a:r>
              <a:rPr lang="zh-CN" altLang="zh-CN" sz="1800" dirty="0">
                <a:solidFill>
                  <a:srgbClr val="1369B2"/>
                </a:solidFill>
                <a:latin typeface="微软雅黑" panose="020B0503020204020204" pitchFamily="34" charset="-122"/>
                <a:ea typeface="微软雅黑" panose="020B0503020204020204" pitchFamily="34" charset="-122"/>
              </a:rPr>
              <a:t>各个元素</a:t>
            </a:r>
            <a:r>
              <a:rPr lang="zh-CN" altLang="zh-CN" sz="1800" dirty="0" smtClean="0">
                <a:solidFill>
                  <a:srgbClr val="1369B2"/>
                </a:solidFill>
                <a:latin typeface="微软雅黑" panose="020B0503020204020204" pitchFamily="34" charset="-122"/>
                <a:ea typeface="微软雅黑" panose="020B0503020204020204" pitchFamily="34" charset="-122"/>
              </a:rPr>
              <a:t>之间使用</a:t>
            </a:r>
            <a:r>
              <a:rPr lang="zh-CN" altLang="zh-CN" sz="1800" dirty="0">
                <a:solidFill>
                  <a:srgbClr val="1369B2"/>
                </a:solidFill>
                <a:latin typeface="微软雅黑" panose="020B0503020204020204" pitchFamily="34" charset="-122"/>
                <a:ea typeface="微软雅黑" panose="020B0503020204020204" pitchFamily="34" charset="-122"/>
              </a:rPr>
              <a:t>逗号分隔</a:t>
            </a:r>
            <a:r>
              <a:rPr lang="zh-CN" altLang="zh-CN" sz="1800" dirty="0">
                <a:solidFill>
                  <a:srgbClr val="595959"/>
                </a:solidFill>
                <a:latin typeface="微软雅黑" panose="020B0503020204020204" pitchFamily="34" charset="-122"/>
                <a:ea typeface="微软雅黑" panose="020B0503020204020204" pitchFamily="34" charset="-122"/>
              </a:rPr>
              <a:t>。</a:t>
            </a:r>
            <a:endParaRPr lang="zh-CN" altLang="en-US" sz="1800" dirty="0">
              <a:solidFill>
                <a:srgbClr val="595959"/>
              </a:solidFill>
              <a:latin typeface="微软雅黑" panose="020B0503020204020204" pitchFamily="34" charset="-122"/>
              <a:ea typeface="微软雅黑" panose="020B0503020204020204" pitchFamily="34" charset="-122"/>
            </a:endParaRPr>
          </a:p>
        </p:txBody>
      </p:sp>
      <p:sp>
        <p:nvSpPr>
          <p:cNvPr id="22" name="矩形 21"/>
          <p:cNvSpPr/>
          <p:nvPr>
            <p:custDataLst>
              <p:tags r:id="rId8"/>
            </p:custDataLst>
          </p:nvPr>
        </p:nvSpPr>
        <p:spPr bwMode="auto">
          <a:xfrm>
            <a:off x="6743065" y="3719195"/>
            <a:ext cx="4157345" cy="2536825"/>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整型数据不是可迭代对象，列表创建失败</a:t>
            </a:r>
          </a:p>
          <a:p>
            <a:pPr>
              <a:lnSpc>
                <a:spcPct val="150000"/>
              </a:lnSpc>
            </a:pPr>
            <a:r>
              <a:rPr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list_one = list(1)  		  </a:t>
            </a:r>
          </a:p>
          <a:p>
            <a:pPr>
              <a:lnSpc>
                <a:spcPct val="150000"/>
              </a:lnSpc>
            </a:pPr>
            <a:r>
              <a:rPr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字符串是可迭代对象</a:t>
            </a:r>
          </a:p>
          <a:p>
            <a:pPr>
              <a:lnSpc>
                <a:spcPct val="150000"/>
              </a:lnSpc>
            </a:pPr>
            <a:r>
              <a:rPr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list_two = list('python')  		  </a:t>
            </a:r>
          </a:p>
          <a:p>
            <a:pPr>
              <a:lnSpc>
                <a:spcPct val="150000"/>
              </a:lnSpc>
            </a:pPr>
            <a:r>
              <a:rPr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列表是可迭代对象</a:t>
            </a:r>
          </a:p>
          <a:p>
            <a:pPr>
              <a:lnSpc>
                <a:spcPct val="150000"/>
              </a:lnSpc>
            </a:pPr>
            <a:r>
              <a:rPr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list_three = list([1, 'python']</a:t>
            </a:r>
          </a:p>
        </p:txBody>
      </p:sp>
      <p:sp>
        <p:nvSpPr>
          <p:cNvPr id="23" name="TextBox 35"/>
          <p:cNvSpPr txBox="1">
            <a:spLocks noChangeArrowheads="1"/>
          </p:cNvSpPr>
          <p:nvPr>
            <p:custDataLst>
              <p:tags r:id="rId9"/>
            </p:custDataLst>
          </p:nvPr>
        </p:nvSpPr>
        <p:spPr bwMode="auto">
          <a:xfrm>
            <a:off x="6684260" y="2349674"/>
            <a:ext cx="3960440" cy="1369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rPr>
              <a:t>list()</a:t>
            </a:r>
            <a:r>
              <a:rPr lang="zh-CN" altLang="zh-CN" sz="1800" dirty="0">
                <a:solidFill>
                  <a:srgbClr val="595959"/>
                </a:solidFill>
                <a:latin typeface="微软雅黑" panose="020B0503020204020204" pitchFamily="34" charset="-122"/>
                <a:ea typeface="微软雅黑" panose="020B0503020204020204" pitchFamily="34" charset="-122"/>
              </a:rPr>
              <a:t>函数接收的参数必须是一个</a:t>
            </a:r>
            <a:r>
              <a:rPr lang="zh-CN" altLang="zh-CN" sz="1800" dirty="0">
                <a:solidFill>
                  <a:srgbClr val="1369B2"/>
                </a:solidFill>
                <a:latin typeface="微软雅黑" panose="020B0503020204020204" pitchFamily="34" charset="-122"/>
                <a:ea typeface="微软雅黑" panose="020B0503020204020204" pitchFamily="34" charset="-122"/>
              </a:rPr>
              <a:t>可迭代类型的数据</a:t>
            </a:r>
            <a:r>
              <a:rPr lang="zh-CN" altLang="zh-CN" sz="1800" dirty="0">
                <a:solidFill>
                  <a:srgbClr val="595959"/>
                </a:solidFill>
                <a:latin typeface="微软雅黑" panose="020B0503020204020204" pitchFamily="34" charset="-122"/>
                <a:ea typeface="微软雅黑" panose="020B0503020204020204" pitchFamily="34" charset="-122"/>
              </a:rPr>
              <a:t>，常见可迭代类型包括字符串、列表、元组、字典、集合。</a:t>
            </a:r>
            <a:endParaRPr lang="zh-CN" altLang="en-US" sz="18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879063" y="3285411"/>
            <a:ext cx="4983480"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掌握</a:t>
            </a:r>
            <a:r>
              <a:rPr lang="zh-CN" altLang="zh-CN" sz="1800" dirty="0">
                <a:solidFill>
                  <a:srgbClr val="0070C0"/>
                </a:solidFill>
                <a:latin typeface="微软雅黑" panose="020B0503020204020204" pitchFamily="34" charset="-122"/>
                <a:ea typeface="微软雅黑" panose="020B0503020204020204" pitchFamily="34" charset="-122"/>
                <a:cs typeface="+mn-ea"/>
              </a:rPr>
              <a:t>访问列表元素的方式</a:t>
            </a:r>
            <a:r>
              <a:rPr lang="zh-CN" altLang="zh-CN" sz="1800" dirty="0">
                <a:solidFill>
                  <a:srgbClr val="595959"/>
                </a:solidFill>
                <a:latin typeface="微软雅黑" panose="020B0503020204020204" pitchFamily="34" charset="-122"/>
                <a:ea typeface="微软雅黑" panose="020B0503020204020204" pitchFamily="34" charset="-122"/>
                <a:cs typeface="+mn-ea"/>
              </a:rPr>
              <a:t>，能够通过索引和切片访问列表元素</a:t>
            </a:r>
          </a:p>
        </p:txBody>
      </p:sp>
      <p:grpSp>
        <p:nvGrpSpPr>
          <p:cNvPr id="11" name="组合 10"/>
          <p:cNvGrpSpPr/>
          <p:nvPr/>
        </p:nvGrpSpPr>
        <p:grpSpPr>
          <a:xfrm>
            <a:off x="5437103" y="3560215"/>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4.1.2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访问列表元素</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3f15e6573a385e41c33bb97e7105a62faa5c484"/>
  <p:tag name="KSO_WPP_MARK_KEY" val="e7a0f094-5756-40f7-9eda-ce9c717f1e47"/>
  <p:tag name="COMMONDATA" val="eyJoZGlkIjoiMGQxNWFmNjAzM2M0ZDVlY2QwYjk4NmE0NTY2ZWYyYmQ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xml><?xml version="1.0" encoding="utf-8"?>
<p:tagLst xmlns:a="http://schemas.openxmlformats.org/drawingml/2006/main" xmlns:r="http://schemas.openxmlformats.org/officeDocument/2006/relationships" xmlns:p="http://schemas.openxmlformats.org/presentationml/2006/main">
  <p:tag name="KSO_WM_UNIT_TABLE_BEAUTIFY" val="smartTable{37a97813-815f-4fc3-8245-ceaf078b2acd}"/>
  <p:tag name="TABLE_ENDDRAG_ORIGIN_RECT" val="595*189"/>
  <p:tag name="TABLE_ENDDRAG_RECT" val="99*315*595*189"/>
  <p:tag name="KSO_WM_BEAUTIFY_FLAG" val=""/>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webwppDef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自定义 237">
      <a:dk1>
        <a:sysClr val="windowText" lastClr="000000"/>
      </a:dk1>
      <a:lt1>
        <a:sysClr val="window" lastClr="FFFFFF"/>
      </a:lt1>
      <a:dk2>
        <a:srgbClr val="1F497D"/>
      </a:dk2>
      <a:lt2>
        <a:srgbClr val="EEECE1"/>
      </a:lt2>
      <a:accent1>
        <a:srgbClr val="005DA2"/>
      </a:accent1>
      <a:accent2>
        <a:srgbClr val="C4C7CB"/>
      </a:accent2>
      <a:accent3>
        <a:srgbClr val="7F7F7F"/>
      </a:accent3>
      <a:accent4>
        <a:srgbClr val="7F7F7F"/>
      </a:accent4>
      <a:accent5>
        <a:srgbClr val="7F7F7F"/>
      </a:accent5>
      <a:accent6>
        <a:srgbClr val="7F7F7F"/>
      </a:accent6>
      <a:hlink>
        <a:srgbClr val="17365D"/>
      </a:hlink>
      <a:folHlink>
        <a:srgbClr val="548DD4"/>
      </a:folHlink>
    </a:clrScheme>
    <a:fontScheme name="ud0ofpxa">
      <a:majorFont>
        <a:latin typeface="字魂105号-简雅黑"/>
        <a:ea typeface="字魂105号-简雅黑"/>
        <a:cs typeface=""/>
      </a:majorFont>
      <a:minorFont>
        <a:latin typeface="字魂105号-简雅黑"/>
        <a:ea typeface="字魂105号-简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4220</Words>
  <Application>Microsoft Office PowerPoint</Application>
  <PresentationFormat>自定义</PresentationFormat>
  <Paragraphs>455</Paragraphs>
  <Slides>66</Slides>
  <Notes>58</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66</vt:i4>
      </vt:variant>
    </vt:vector>
  </HeadingPairs>
  <TitlesOfParts>
    <vt:vector size="79" baseType="lpstr">
      <vt:lpstr>Source Han Sans K Bold</vt:lpstr>
      <vt:lpstr>思源黑体 CN Medium</vt:lpstr>
      <vt:lpstr>思源黑体 CN Regular</vt:lpstr>
      <vt:lpstr>宋体</vt:lpstr>
      <vt:lpstr>微软雅黑</vt:lpstr>
      <vt:lpstr>字魂105号-简雅黑</vt:lpstr>
      <vt:lpstr>字魂58号-创中黑</vt:lpstr>
      <vt:lpstr>Arial</vt:lpstr>
      <vt:lpstr>Calibri</vt:lpstr>
      <vt:lpstr>Times New Roman</vt:lpstr>
      <vt:lpstr>Wingdings</vt:lpstr>
      <vt:lpstr>webwppDefTheme</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蓝白商务述职报告工作总结ppt模板</dc:title>
  <dc:creator>常董</dc:creator>
  <cp:lastModifiedBy>王晓娟</cp:lastModifiedBy>
  <cp:revision>2939</cp:revision>
  <dcterms:created xsi:type="dcterms:W3CDTF">2020-11-11T09:29:00Z</dcterms:created>
  <dcterms:modified xsi:type="dcterms:W3CDTF">2024-07-18T05:27:26Z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2052-12.1.0.15374</vt:lpwstr>
  </property>
  <property fmtid="{D5CDD505-2E9C-101B-9397-08002B2CF9AE}" pid="3" name="ICV">
    <vt:lpwstr>744D8EB2E76D4847A8112CE6B167364B</vt:lpwstr>
  </property>
</Properties>
</file>