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5.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4.xml" ContentType="application/vnd.openxmlformats-officedocument.presentationml.tags+xml"/>
  <Override PartName="/ppt/notesSlides/notesSlide8.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9.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0.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11.xml" ContentType="application/vnd.openxmlformats-officedocument.presentationml.notesSlide+xml"/>
  <Override PartName="/ppt/tags/tag48.xml" ContentType="application/vnd.openxmlformats-officedocument.presentationml.tags+xml"/>
  <Override PartName="/ppt/notesSlides/notesSlide12.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3.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63.xml" ContentType="application/vnd.openxmlformats-officedocument.presentationml.tags+xml"/>
  <Override PartName="/ppt/notesSlides/notesSlide16.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17.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18.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19.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20.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notesSlides/notesSlide21.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notesSlides/notesSlide22.xml" ContentType="application/vnd.openxmlformats-officedocument.presentationml.notesSlide+xml"/>
  <Override PartName="/ppt/tags/tag114.xml" ContentType="application/vnd.openxmlformats-officedocument.presentationml.tags+xml"/>
  <Override PartName="/ppt/notesSlides/notesSlide23.xml" ContentType="application/vnd.openxmlformats-officedocument.presentationml.notesSlide+xml"/>
  <Override PartName="/ppt/comments/comment1.xml" ContentType="application/vnd.openxmlformats-officedocument.presentationml.comments+xml"/>
  <Override PartName="/ppt/tags/tag115.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16.xml" ContentType="application/vnd.openxmlformats-officedocument.presentationml.tags+xml"/>
  <Override PartName="/ppt/notesSlides/notesSlide26.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27.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notesSlides/notesSlide28.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notesSlides/notesSlide29.xml" ContentType="application/vnd.openxmlformats-officedocument.presentationml.notesSlide+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notesSlides/notesSlide30.xml" ContentType="application/vnd.openxmlformats-officedocument.presentationml.notesSlide+xml"/>
  <Override PartName="/ppt/tags/tag144.xml" ContentType="application/vnd.openxmlformats-officedocument.presentationml.tags+xml"/>
  <Override PartName="/ppt/notesSlides/notesSlide31.xml" ContentType="application/vnd.openxmlformats-officedocument.presentationml.notesSlide+xml"/>
  <Override PartName="/ppt/comments/comment2.xml" ContentType="application/vnd.openxmlformats-officedocument.presentationml.comments+xml"/>
  <Override PartName="/ppt/tags/tag145.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46.xml" ContentType="application/vnd.openxmlformats-officedocument.presentationml.tags+xml"/>
  <Override PartName="/ppt/notesSlides/notesSlide34.xml" ContentType="application/vnd.openxmlformats-officedocument.presentationml.notesSlid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notesSlides/notesSlide35.xml" ContentType="application/vnd.openxmlformats-officedocument.presentationml.notesSlide+xml"/>
  <Override PartName="/ppt/tags/tag170.xml" ContentType="application/vnd.openxmlformats-officedocument.presentationml.tags+xml"/>
  <Override PartName="/ppt/tags/tag171.xml" ContentType="application/vnd.openxmlformats-officedocument.presentationml.tags+xml"/>
  <Override PartName="/ppt/notesSlides/notesSlide36.xml" ContentType="application/vnd.openxmlformats-officedocument.presentationml.notesSlide+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notesSlides/notesSlide37.xml" ContentType="application/vnd.openxmlformats-officedocument.presentationml.notesSlide+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notesSlides/notesSlide38.xml" ContentType="application/vnd.openxmlformats-officedocument.presentationml.notesSlide+xml"/>
  <Override PartName="/ppt/tags/tag180.xml" ContentType="application/vnd.openxmlformats-officedocument.presentationml.tags+xml"/>
  <Override PartName="/ppt/notesSlides/notesSlide39.xml" ContentType="application/vnd.openxmlformats-officedocument.presentationml.notesSlide+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92.xml" ContentType="application/vnd.openxmlformats-officedocument.presentationml.tags+xml"/>
  <Override PartName="/ppt/tags/tag193.xml" ContentType="application/vnd.openxmlformats-officedocument.presentationml.tags+xml"/>
  <Override PartName="/ppt/notesSlides/notesSlide42.xml" ContentType="application/vnd.openxmlformats-officedocument.presentationml.notesSlide+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notesSlides/notesSlide43.xml" ContentType="application/vnd.openxmlformats-officedocument.presentationml.notesSlide+xml"/>
  <Override PartName="/ppt/tags/tag205.xml" ContentType="application/vnd.openxmlformats-officedocument.presentationml.tags+xml"/>
  <Override PartName="/ppt/tags/tag206.xml" ContentType="application/vnd.openxmlformats-officedocument.presentationml.tags+xml"/>
  <Override PartName="/ppt/notesSlides/notesSlide44.xml" ContentType="application/vnd.openxmlformats-officedocument.presentationml.notesSlide+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notesSlides/notesSlide45.xml" ContentType="application/vnd.openxmlformats-officedocument.presentationml.notesSlide+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notesSlides/notesSlide46.xml" ContentType="application/vnd.openxmlformats-officedocument.presentationml.notesSlide+xml"/>
  <Override PartName="/ppt/tags/tag229.xml" ContentType="application/vnd.openxmlformats-officedocument.presentationml.tags+xml"/>
  <Override PartName="/ppt/tags/tag230.xml" ContentType="application/vnd.openxmlformats-officedocument.presentationml.tags+xml"/>
  <Override PartName="/ppt/notesSlides/notesSlide47.xml" ContentType="application/vnd.openxmlformats-officedocument.presentationml.notesSlide+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242.xml" ContentType="application/vnd.openxmlformats-officedocument.presentationml.tags+xml"/>
  <Override PartName="/ppt/tags/tag243.xml" ContentType="application/vnd.openxmlformats-officedocument.presentationml.tags+xml"/>
  <Override PartName="/ppt/notesSlides/notesSlide50.xml" ContentType="application/vnd.openxmlformats-officedocument.presentationml.notesSlide+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notesSlides/notesSlide51.xml" ContentType="application/vnd.openxmlformats-officedocument.presentationml.notesSlide+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notesSlides/notesSlide52.xml" ContentType="application/vnd.openxmlformats-officedocument.presentationml.notesSlide+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notesSlides/notesSlide53.xml" ContentType="application/vnd.openxmlformats-officedocument.presentationml.notesSlide+xml"/>
  <Override PartName="/ppt/tags/tag261.xml" ContentType="application/vnd.openxmlformats-officedocument.presentationml.tags+xml"/>
  <Override PartName="/ppt/tags/tag262.xml" ContentType="application/vnd.openxmlformats-officedocument.presentationml.tags+xml"/>
  <Override PartName="/ppt/notesSlides/notesSlide54.xml" ContentType="application/vnd.openxmlformats-officedocument.presentationml.notesSlide+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notesSlides/notesSlide55.xml" ContentType="application/vnd.openxmlformats-officedocument.presentationml.notesSlide+xml"/>
  <Override PartName="/ppt/tags/tag269.xml" ContentType="application/vnd.openxmlformats-officedocument.presentationml.tags+xml"/>
  <Override PartName="/ppt/tags/tag270.xml" ContentType="application/vnd.openxmlformats-officedocument.presentationml.tags+xml"/>
  <Override PartName="/ppt/notesSlides/notesSlide56.xml" ContentType="application/vnd.openxmlformats-officedocument.presentationml.notesSlide+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notesSlides/notesSlide57.xml" ContentType="application/vnd.openxmlformats-officedocument.presentationml.notesSlide+xml"/>
  <Override PartName="/ppt/tags/tag277.xml" ContentType="application/vnd.openxmlformats-officedocument.presentationml.tags+xml"/>
  <Override PartName="/ppt/tags/tag278.xml" ContentType="application/vnd.openxmlformats-officedocument.presentationml.tags+xml"/>
  <Override PartName="/ppt/notesSlides/notesSlide58.xml" ContentType="application/vnd.openxmlformats-officedocument.presentationml.notesSlide+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notesSlides/notesSlide59.xml" ContentType="application/vnd.openxmlformats-officedocument.presentationml.notesSlide+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tags/tag296.xml" ContentType="application/vnd.openxmlformats-officedocument.presentationml.tags+xml"/>
  <Override PartName="/ppt/tags/tag297.xml" ContentType="application/vnd.openxmlformats-officedocument.presentationml.tags+xml"/>
  <Override PartName="/ppt/notesSlides/notesSlide62.xml" ContentType="application/vnd.openxmlformats-officedocument.presentationml.notesSlide+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notesSlides/notesSlide63.xml" ContentType="application/vnd.openxmlformats-officedocument.presentationml.notesSlide+xml"/>
  <Override PartName="/ppt/tags/tag301.xml" ContentType="application/vnd.openxmlformats-officedocument.presentationml.tags+xml"/>
  <Override PartName="/ppt/notesSlides/notesSlide64.xml" ContentType="application/vnd.openxmlformats-officedocument.presentationml.notesSlide+xml"/>
  <Override PartName="/ppt/comments/comment3.xml" ContentType="application/vnd.openxmlformats-officedocument.presentationml.comments+xml"/>
  <Override PartName="/ppt/tags/tag302.xml" ContentType="application/vnd.openxmlformats-officedocument.presentationml.tag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2"/>
  </p:sldMasterIdLst>
  <p:notesMasterIdLst>
    <p:notesMasterId r:id="rId73"/>
  </p:notesMasterIdLst>
  <p:handoutMasterIdLst>
    <p:handoutMasterId r:id="rId74"/>
  </p:handoutMasterIdLst>
  <p:sldIdLst>
    <p:sldId id="325" r:id="rId3"/>
    <p:sldId id="264" r:id="rId4"/>
    <p:sldId id="1531" r:id="rId5"/>
    <p:sldId id="328" r:id="rId6"/>
    <p:sldId id="327" r:id="rId7"/>
    <p:sldId id="1226" r:id="rId8"/>
    <p:sldId id="309" r:id="rId9"/>
    <p:sldId id="259" r:id="rId10"/>
    <p:sldId id="1099" r:id="rId11"/>
    <p:sldId id="1606" r:id="rId12"/>
    <p:sldId id="1607" r:id="rId13"/>
    <p:sldId id="1608" r:id="rId14"/>
    <p:sldId id="1459" r:id="rId15"/>
    <p:sldId id="1609" r:id="rId16"/>
    <p:sldId id="1610" r:id="rId17"/>
    <p:sldId id="1460" r:id="rId18"/>
    <p:sldId id="1228" r:id="rId19"/>
    <p:sldId id="1611" r:id="rId20"/>
    <p:sldId id="1612" r:id="rId21"/>
    <p:sldId id="1461" r:id="rId22"/>
    <p:sldId id="1613" r:id="rId23"/>
    <p:sldId id="1614" r:id="rId24"/>
    <p:sldId id="1615" r:id="rId25"/>
    <p:sldId id="1616" r:id="rId26"/>
    <p:sldId id="1419" r:id="rId27"/>
    <p:sldId id="1298" r:id="rId28"/>
    <p:sldId id="1299" r:id="rId29"/>
    <p:sldId id="1486" r:id="rId30"/>
    <p:sldId id="1487" r:id="rId31"/>
    <p:sldId id="1618" r:id="rId32"/>
    <p:sldId id="1619" r:id="rId33"/>
    <p:sldId id="1620" r:id="rId34"/>
    <p:sldId id="1420" r:id="rId35"/>
    <p:sldId id="1120" r:id="rId36"/>
    <p:sldId id="1121" r:id="rId37"/>
    <p:sldId id="1489" r:id="rId38"/>
    <p:sldId id="1621" r:id="rId39"/>
    <p:sldId id="1495" r:id="rId40"/>
    <p:sldId id="1496" r:id="rId41"/>
    <p:sldId id="1623" r:id="rId42"/>
    <p:sldId id="1624" r:id="rId43"/>
    <p:sldId id="1625" r:id="rId44"/>
    <p:sldId id="1626" r:id="rId45"/>
    <p:sldId id="1324" r:id="rId46"/>
    <p:sldId id="1627" r:id="rId47"/>
    <p:sldId id="1628" r:id="rId48"/>
    <p:sldId id="1629" r:id="rId49"/>
    <p:sldId id="1630" r:id="rId50"/>
    <p:sldId id="1631" r:id="rId51"/>
    <p:sldId id="1632" r:id="rId52"/>
    <p:sldId id="1633" r:id="rId53"/>
    <p:sldId id="1634" r:id="rId54"/>
    <p:sldId id="1635" r:id="rId55"/>
    <p:sldId id="1637" r:id="rId56"/>
    <p:sldId id="1636" r:id="rId57"/>
    <p:sldId id="1638" r:id="rId58"/>
    <p:sldId id="1639" r:id="rId59"/>
    <p:sldId id="1640" r:id="rId60"/>
    <p:sldId id="1641" r:id="rId61"/>
    <p:sldId id="1642" r:id="rId62"/>
    <p:sldId id="1643" r:id="rId63"/>
    <p:sldId id="1644" r:id="rId64"/>
    <p:sldId id="1645" r:id="rId65"/>
    <p:sldId id="1650" r:id="rId66"/>
    <p:sldId id="1646" r:id="rId67"/>
    <p:sldId id="1647" r:id="rId68"/>
    <p:sldId id="1648" r:id="rId69"/>
    <p:sldId id="1649" r:id="rId70"/>
    <p:sldId id="338" r:id="rId71"/>
    <p:sldId id="326" r:id="rId72"/>
  </p:sldIdLst>
  <p:sldSz cx="12190413" cy="6859588"/>
  <p:notesSz cx="6858000" cy="9144000"/>
  <p:custDataLst>
    <p:tags r:id="rId75"/>
  </p:custDataLst>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51" userDrawn="1">
          <p15:clr>
            <a:srgbClr val="A4A3A4"/>
          </p15:clr>
        </p15:guide>
        <p15:guide id="2" pos="256" userDrawn="1">
          <p15:clr>
            <a:srgbClr val="A4A3A4"/>
          </p15:clr>
        </p15:guide>
        <p15:guide id="3" pos="6617" userDrawn="1">
          <p15:clr>
            <a:srgbClr val="A4A3A4"/>
          </p15:clr>
        </p15:guide>
      </p15:sldGuideLst>
    </p:ext>
    <p:ext uri="{2D200454-40CA-4A62-9FC3-DE9A4176ACB9}">
      <p15:notesGuideLst xmlns:p15="http://schemas.microsoft.com/office/powerpoint/2012/main">
        <p15:guide id="1" orient="horz" pos="2734">
          <p15:clr>
            <a:srgbClr val="A4A3A4"/>
          </p15:clr>
        </p15:guide>
        <p15:guide id="2" pos="220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孟方思" initials="mfs" lastIdx="1" clrIdx="0"/>
  <p:cmAuthor id="2" name="LD" initials="L" lastIdx="2" clrIdx="1"/>
  <p:cmAuthor id="3" name="Lv0593" initials="L" lastIdx="15" clrIdx="2"/>
  <p:cmAuthor id="4" name="itcast" initials="i"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BBC"/>
    <a:srgbClr val="595959"/>
    <a:srgbClr val="0075CC"/>
    <a:srgbClr val="005DA2"/>
    <a:srgbClr val="1369B2"/>
    <a:srgbClr val="FAFAFA"/>
    <a:srgbClr val="F2F2F2"/>
    <a:srgbClr val="008DF6"/>
    <a:srgbClr val="F5F5F5"/>
    <a:srgbClr val="3992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20" autoAdjust="0"/>
    <p:restoredTop sz="55672" autoAdjust="0"/>
  </p:normalViewPr>
  <p:slideViewPr>
    <p:cSldViewPr showGuides="1">
      <p:cViewPr varScale="1">
        <p:scale>
          <a:sx n="58" d="100"/>
          <a:sy n="58" d="100"/>
        </p:scale>
        <p:origin x="72" y="1104"/>
      </p:cViewPr>
      <p:guideLst>
        <p:guide orient="horz" pos="2051"/>
        <p:guide pos="256"/>
        <p:guide pos="661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0106"/>
    </p:cViewPr>
  </p:sorterViewPr>
  <p:notesViewPr>
    <p:cSldViewPr>
      <p:cViewPr varScale="1">
        <p:scale>
          <a:sx n="86" d="100"/>
          <a:sy n="86" d="100"/>
        </p:scale>
        <p:origin x="-3810" y="-90"/>
      </p:cViewPr>
      <p:guideLst>
        <p:guide orient="horz" pos="2734"/>
        <p:guide pos="220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handoutMaster" Target="handoutMasters/handoutMaster1.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notesMaster" Target="notesMasters/notesMaster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commentAuthors" Target="commentAuthor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23-10-09T15:34:36.414" idx="2">
    <p:pos x="5634" y="1626"/>
    <p:text/>
  </p:cm>
</p:cmLst>
</file>

<file path=ppt/comments/comment2.xml><?xml version="1.0" encoding="utf-8"?>
<p:cmLst xmlns:a="http://schemas.openxmlformats.org/drawingml/2006/main" xmlns:r="http://schemas.openxmlformats.org/officeDocument/2006/relationships" xmlns:p="http://schemas.openxmlformats.org/presentationml/2006/main">
  <p:cm authorId="4" dt="2023-10-09T15:34:36.414" idx="2">
    <p:pos x="5634" y="1626"/>
    <p:text/>
  </p:cm>
</p:cmLst>
</file>

<file path=ppt/comments/comment3.xml><?xml version="1.0" encoding="utf-8"?>
<p:cmLst xmlns:a="http://schemas.openxmlformats.org/drawingml/2006/main" xmlns:r="http://schemas.openxmlformats.org/officeDocument/2006/relationships" xmlns:p="http://schemas.openxmlformats.org/presentationml/2006/main">
  <p:cm authorId="4" dt="2023-10-09T15:34:36.414" idx="2">
    <p:pos x="5634" y="1626"/>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2024/7/18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2024/7/18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67</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69</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777" y="2309308"/>
            <a:ext cx="10850541" cy="899333"/>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p>
        </p:txBody>
      </p:sp>
      <p:sp>
        <p:nvSpPr>
          <p:cNvPr id="3" name="副标题 2"/>
          <p:cNvSpPr>
            <a:spLocks noGrp="1"/>
          </p:cNvSpPr>
          <p:nvPr>
            <p:ph type="subTitle" idx="1" hasCustomPrompt="1"/>
          </p:nvPr>
        </p:nvSpPr>
        <p:spPr>
          <a:xfrm>
            <a:off x="669820" y="3566185"/>
            <a:ext cx="10850454" cy="801518"/>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5365"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dirty="0"/>
              <a:t>单击此处编辑副标题</a:t>
            </a:r>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304" y="834057"/>
            <a:ext cx="10463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15" y="390618"/>
            <a:ext cx="520428" cy="274702"/>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31" y="6526138"/>
            <a:ext cx="2909155" cy="276999"/>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4447"/>
            <a:ext cx="10631710" cy="8463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3717" y="6794446"/>
            <a:ext cx="1486695" cy="8463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2"/>
            <a:ext cx="10361851" cy="1362390"/>
          </a:xfrm>
        </p:spPr>
        <p:txBody>
          <a:bodyPr anchor="t"/>
          <a:lstStyle>
            <a:lvl1pPr algn="l">
              <a:defRPr sz="5300" b="1" cap="all"/>
            </a:lvl1pPr>
          </a:lstStyle>
          <a:p>
            <a:r>
              <a:rPr lang="zh-CN" altLang="en-US"/>
              <a:t>单击此处编辑母版标题样式</a:t>
            </a:r>
          </a:p>
        </p:txBody>
      </p:sp>
      <p:sp>
        <p:nvSpPr>
          <p:cNvPr id="3" name="文本占位符 2"/>
          <p:cNvSpPr>
            <a:spLocks noGrp="1"/>
          </p:cNvSpPr>
          <p:nvPr>
            <p:ph type="body" idx="1"/>
          </p:nvPr>
        </p:nvSpPr>
        <p:spPr>
          <a:xfrm>
            <a:off x="962959" y="2907386"/>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7600" indent="0">
              <a:buNone/>
              <a:defRPr sz="1900">
                <a:solidFill>
                  <a:schemeClr val="tx1">
                    <a:tint val="75000"/>
                  </a:schemeClr>
                </a:solidFill>
              </a:defRPr>
            </a:lvl7pPr>
            <a:lvl8pPr marL="4267200" indent="0">
              <a:buNone/>
              <a:defRPr sz="1900">
                <a:solidFill>
                  <a:schemeClr val="tx1">
                    <a:tint val="75000"/>
                  </a:schemeClr>
                </a:solidFill>
              </a:defRPr>
            </a:lvl8pPr>
            <a:lvl9pPr marL="4876800" indent="0">
              <a:buNone/>
              <a:defRPr sz="19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4" name="内容占位符 3"/>
          <p:cNvSpPr>
            <a:spLocks noGrp="1"/>
          </p:cNvSpPr>
          <p:nvPr>
            <p:ph sz="half" idx="2"/>
          </p:nvPr>
        </p:nvSpPr>
        <p:spPr>
          <a:xfrm>
            <a:off x="609521" y="2175378"/>
            <a:ext cx="5386216"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2"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6" name="内容占位符 5"/>
          <p:cNvSpPr>
            <a:spLocks noGrp="1"/>
          </p:cNvSpPr>
          <p:nvPr>
            <p:ph sz="quarter" idx="4"/>
          </p:nvPr>
        </p:nvSpPr>
        <p:spPr>
          <a:xfrm>
            <a:off x="6192562" y="2175378"/>
            <a:ext cx="5388332"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等腰三角形 7"/>
          <p:cNvSpPr/>
          <p:nvPr userDrawn="1"/>
        </p:nvSpPr>
        <p:spPr>
          <a:xfrm flipH="1" flipV="1">
            <a:off x="-767029" y="-29126"/>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539" y="0"/>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5438" y="4298493"/>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693670"/>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8623" y="3693670"/>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cxnSp>
        <p:nvCxnSpPr>
          <p:cNvPr id="8" name="直接连接符 7"/>
          <p:cNvCxnSpPr/>
          <p:nvPr userDrawn="1"/>
        </p:nvCxnSpPr>
        <p:spPr>
          <a:xfrm>
            <a:off x="984634" y="1413103"/>
            <a:ext cx="1019847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7120" y="654595"/>
            <a:ext cx="575989" cy="577246"/>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79153" y="655120"/>
            <a:ext cx="575989" cy="576197"/>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3137" y="654595"/>
            <a:ext cx="577036" cy="577246"/>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1187" y="654595"/>
            <a:ext cx="577036" cy="577246"/>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5170" y="654595"/>
            <a:ext cx="577036" cy="577246"/>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文本占位符 6"/>
          <p:cNvSpPr>
            <a:spLocks noGrp="1"/>
          </p:cNvSpPr>
          <p:nvPr>
            <p:ph type="body" idx="1" hasCustomPrompt="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22998" y="3789834"/>
            <a:ext cx="3952633" cy="616956"/>
          </a:xfrm>
          <a:prstGeom prst="rect">
            <a:avLst/>
          </a:prstGeom>
        </p:spPr>
      </p:pic>
      <p:sp>
        <p:nvSpPr>
          <p:cNvPr id="4" name="日期占位符 3"/>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0" name="等腰三角形 39"/>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394" y="-28491"/>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174" y="635"/>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073" y="4299128"/>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437345"/>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1958" y="3437345"/>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3"/>
          <a:srcRect l="114" t="60287" r="-114" b="572"/>
          <a:stretch>
            <a:fillRect/>
          </a:stretch>
        </p:blipFill>
        <p:spPr>
          <a:xfrm>
            <a:off x="2480310" y="2508250"/>
            <a:ext cx="7532370" cy="165798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702"/>
            <a:ext cx="8025355" cy="585288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5" name="标题 4"/>
          <p:cNvSpPr>
            <a:spLocks noGrp="1"/>
          </p:cNvSpPr>
          <p:nvPr>
            <p:ph type="title" hasCustomPrompt="1"/>
          </p:nvPr>
        </p:nvSpPr>
        <p:spPr>
          <a:xfrm>
            <a:off x="839974" y="727845"/>
            <a:ext cx="3931306" cy="1115266"/>
          </a:xfrm>
        </p:spPr>
        <p:txBody>
          <a:bodyPr anchor="ctr" anchorCtr="0"/>
          <a:lstStyle>
            <a:lvl1pPr>
              <a:defRPr sz="3200">
                <a:latin typeface="+mn-ea"/>
                <a:ea typeface="+mn-ea"/>
              </a:defRPr>
            </a:lvl1pPr>
          </a:lstStyle>
          <a:p>
            <a:r>
              <a:rPr lang="zh-CN" altLang="en-US"/>
              <a:t>单击此处编辑标题</a:t>
            </a:r>
          </a:p>
        </p:txBody>
      </p:sp>
      <p:sp>
        <p:nvSpPr>
          <p:cNvPr id="6" name="内容占位符 5"/>
          <p:cNvSpPr>
            <a:spLocks noGrp="1"/>
          </p:cNvSpPr>
          <p:nvPr>
            <p:ph idx="1" hasCustomPrompt="1"/>
          </p:nvPr>
        </p:nvSpPr>
        <p:spPr>
          <a:xfrm>
            <a:off x="5137617" y="727845"/>
            <a:ext cx="6171235" cy="5404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p>
        </p:txBody>
      </p:sp>
      <p:sp>
        <p:nvSpPr>
          <p:cNvPr id="7" name="文本占位符 6"/>
          <p:cNvSpPr>
            <a:spLocks noGrp="1"/>
          </p:cNvSpPr>
          <p:nvPr>
            <p:ph type="body" sz="half" idx="2" hasCustomPrompt="1"/>
          </p:nvPr>
        </p:nvSpPr>
        <p:spPr>
          <a:xfrm>
            <a:off x="839974" y="2240060"/>
            <a:ext cx="3931306" cy="3892636"/>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zh-CN" altLang="en-US"/>
              <a:t>单击此处编辑正文</a:t>
            </a:r>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p>
          <a:p>
            <a:pPr lvl="0"/>
            <a:r>
              <a:rPr lang="zh-CN" altLang="en-US">
                <a:sym typeface="+mn-ea"/>
              </a:rPr>
              <a:t>单击此处编辑正文</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t>‹#›</a:t>
            </a:fld>
            <a:endParaRPr lang="zh-CN" altLang="en-US"/>
          </a:p>
        </p:txBody>
      </p:sp>
      <p:sp>
        <p:nvSpPr>
          <p:cNvPr id="9" name="标题 8"/>
          <p:cNvSpPr>
            <a:spLocks noGrp="1"/>
          </p:cNvSpPr>
          <p:nvPr>
            <p:ph type="title" hasCustomPrompt="1"/>
          </p:nvPr>
        </p:nvSpPr>
        <p:spPr>
          <a:xfrm>
            <a:off x="669820" y="5606183"/>
            <a:ext cx="10850454" cy="558268"/>
          </a:xfrm>
        </p:spPr>
        <p:txBody>
          <a:bodyPr/>
          <a:lstStyle>
            <a:lvl1pPr>
              <a:defRPr b="0">
                <a:latin typeface="+mn-ea"/>
                <a:ea typeface="+mn-ea"/>
              </a:defRPr>
            </a:lvl1pPr>
          </a:lstStyle>
          <a:p>
            <a:r>
              <a:rPr lang="zh-CN" altLang="en-US"/>
              <a:t>单击此处编辑正文</a:t>
            </a:r>
          </a:p>
        </p:txBody>
      </p:sp>
      <p:sp>
        <p:nvSpPr>
          <p:cNvPr id="8" name="内容占位符 7"/>
          <p:cNvSpPr>
            <a:spLocks noGrp="1"/>
          </p:cNvSpPr>
          <p:nvPr>
            <p:ph idx="1" hasCustomPrompt="1"/>
          </p:nvPr>
        </p:nvSpPr>
        <p:spPr>
          <a:xfrm>
            <a:off x="669820" y="641469"/>
            <a:ext cx="10850454" cy="4556969"/>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内容占位符 6"/>
          <p:cNvSpPr>
            <a:spLocks noGrp="1"/>
          </p:cNvSpPr>
          <p:nvPr>
            <p:ph idx="1" hasCustomPrompt="1"/>
          </p:nvPr>
        </p:nvSpPr>
        <p:spPr>
          <a:xfrm>
            <a:off x="0" y="0"/>
            <a:ext cx="12194539" cy="686943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内容占位符 1"/>
          <p:cNvSpPr>
            <a:spLocks noGrp="1"/>
          </p:cNvSpPr>
          <p:nvPr>
            <p:ph sz="half" idx="2" hasCustomPrompt="1"/>
          </p:nvPr>
        </p:nvSpPr>
        <p:spPr>
          <a:xfrm>
            <a:off x="467922"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
        <p:nvSpPr>
          <p:cNvPr id="6" name="内容占位符 5"/>
          <p:cNvSpPr>
            <a:spLocks noGrp="1"/>
          </p:cNvSpPr>
          <p:nvPr>
            <p:ph sz="half" idx="13" hasCustomPrompt="1"/>
          </p:nvPr>
        </p:nvSpPr>
        <p:spPr>
          <a:xfrm>
            <a:off x="6286787"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标题 1"/>
          <p:cNvSpPr>
            <a:spLocks noGrp="1"/>
          </p:cNvSpPr>
          <p:nvPr>
            <p:ph type="title" hasCustomPrompt="1"/>
          </p:nvPr>
        </p:nvSpPr>
        <p:spPr>
          <a:xfrm>
            <a:off x="669777" y="623706"/>
            <a:ext cx="10850541" cy="899333"/>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2" name="组合 41"/>
          <p:cNvGrpSpPr/>
          <p:nvPr userDrawn="1"/>
        </p:nvGrpSpPr>
        <p:grpSpPr>
          <a:xfrm>
            <a:off x="0" y="2202951"/>
            <a:ext cx="12190413" cy="242026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19172" y="1700153"/>
            <a:ext cx="575989" cy="577246"/>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1205" y="1700678"/>
            <a:ext cx="575989" cy="576197"/>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5189" y="1700153"/>
            <a:ext cx="577036" cy="577246"/>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238" y="1700153"/>
            <a:ext cx="577036" cy="577246"/>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222" y="1700153"/>
            <a:ext cx="577036" cy="577246"/>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605" y="6351009"/>
            <a:ext cx="2699578" cy="316859"/>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t>2024/7/18</a:t>
            </a:fld>
            <a:endParaRPr lang="zh-CN" altLang="en-US"/>
          </a:p>
        </p:txBody>
      </p:sp>
      <p:sp>
        <p:nvSpPr>
          <p:cNvPr id="5" name="页脚占位符 4"/>
          <p:cNvSpPr>
            <a:spLocks noGrp="1"/>
          </p:cNvSpPr>
          <p:nvPr>
            <p:ph type="ftr" sz="quarter" idx="3"/>
          </p:nvPr>
        </p:nvSpPr>
        <p:spPr>
          <a:xfrm>
            <a:off x="4115357" y="6351009"/>
            <a:ext cx="3959381" cy="316859"/>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09254" y="6351009"/>
            <a:ext cx="2699578" cy="316859"/>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t>‹#›</a:t>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9" name="文本占位符 8"/>
          <p:cNvSpPr>
            <a:spLocks noGrp="1"/>
          </p:cNvSpPr>
          <p:nvPr>
            <p:ph type="body" idx="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6765"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2"/>
            <a:ext cx="10971372" cy="1143265"/>
          </a:xfrm>
          <a:prstGeom prst="rect">
            <a:avLst/>
          </a:prstGeom>
        </p:spPr>
        <p:txBody>
          <a:bodyPr vert="horz" lIns="121917" tIns="60958" rIns="121917" bIns="60958"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572"/>
            <a:ext cx="10971372" cy="4527011"/>
          </a:xfrm>
          <a:prstGeom prst="rect">
            <a:avLst/>
          </a:prstGeom>
        </p:spPr>
        <p:txBody>
          <a:bodyPr vert="horz" lIns="121917" tIns="60958" rIns="121917" bIns="6095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1" y="6357822"/>
            <a:ext cx="2844430" cy="365210"/>
          </a:xfrm>
          <a:prstGeom prst="rect">
            <a:avLst/>
          </a:prstGeom>
        </p:spPr>
        <p:txBody>
          <a:bodyPr vert="horz" lIns="121917" tIns="60958" rIns="121917" bIns="60958" rtlCol="0" anchor="ctr"/>
          <a:lstStyle>
            <a:lvl1pPr algn="l">
              <a:defRPr sz="1600">
                <a:solidFill>
                  <a:schemeClr val="tx1">
                    <a:tint val="75000"/>
                  </a:schemeClr>
                </a:solidFill>
              </a:defRPr>
            </a:lvl1pPr>
          </a:lstStyle>
          <a:p>
            <a:fld id="{530820CF-B880-4189-942D-D702A7CBA730}" type="datetimeFigureOut">
              <a:rPr lang="zh-CN" altLang="en-US" smtClean="0"/>
              <a:t>2024/7/18</a:t>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21917" tIns="60958" rIns="121917" bIns="60958"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21917" tIns="60958" rIns="121917" bIns="60958" rtlCol="0" anchor="ctr"/>
          <a:lstStyle>
            <a:lvl1pPr algn="r">
              <a:defRPr sz="16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3" Type="http://schemas.openxmlformats.org/officeDocument/2006/relationships/tags" Target="../tags/tag38.xml"/><Relationship Id="rId7" Type="http://schemas.openxmlformats.org/officeDocument/2006/relationships/slideLayout" Target="../slideLayouts/slideLayout10.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3" Type="http://schemas.openxmlformats.org/officeDocument/2006/relationships/tags" Target="../tags/tag44.xml"/><Relationship Id="rId7" Type="http://schemas.openxmlformats.org/officeDocument/2006/relationships/slideLayout" Target="../slideLayouts/slideLayout10.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0.xml"/><Relationship Id="rId1" Type="http://schemas.openxmlformats.org/officeDocument/2006/relationships/tags" Target="../tags/tag48.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8" Type="http://schemas.openxmlformats.org/officeDocument/2006/relationships/tags" Target="../tags/tag56.xml"/><Relationship Id="rId3" Type="http://schemas.openxmlformats.org/officeDocument/2006/relationships/tags" Target="../tags/tag51.xml"/><Relationship Id="rId7" Type="http://schemas.openxmlformats.org/officeDocument/2006/relationships/tags" Target="../tags/tag55.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5" Type="http://schemas.openxmlformats.org/officeDocument/2006/relationships/tags" Target="../tags/tag53.xml"/><Relationship Id="rId10" Type="http://schemas.openxmlformats.org/officeDocument/2006/relationships/notesSlide" Target="../notesSlides/notesSlide13.xml"/><Relationship Id="rId4" Type="http://schemas.openxmlformats.org/officeDocument/2006/relationships/tags" Target="../tags/tag52.xml"/><Relationship Id="rId9"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3" Type="http://schemas.openxmlformats.org/officeDocument/2006/relationships/tags" Target="../tags/tag59.xml"/><Relationship Id="rId7" Type="http://schemas.openxmlformats.org/officeDocument/2006/relationships/slideLayout" Target="../slideLayouts/slideLayout10.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0.xml"/><Relationship Id="rId1" Type="http://schemas.openxmlformats.org/officeDocument/2006/relationships/tags" Target="../tags/tag63.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8" Type="http://schemas.openxmlformats.org/officeDocument/2006/relationships/tags" Target="../tags/tag71.xml"/><Relationship Id="rId13" Type="http://schemas.openxmlformats.org/officeDocument/2006/relationships/slideLayout" Target="../slideLayouts/slideLayout10.xml"/><Relationship Id="rId3" Type="http://schemas.openxmlformats.org/officeDocument/2006/relationships/tags" Target="../tags/tag66.xml"/><Relationship Id="rId7" Type="http://schemas.openxmlformats.org/officeDocument/2006/relationships/tags" Target="../tags/tag70.xml"/><Relationship Id="rId12" Type="http://schemas.openxmlformats.org/officeDocument/2006/relationships/tags" Target="../tags/tag75.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11" Type="http://schemas.openxmlformats.org/officeDocument/2006/relationships/tags" Target="../tags/tag74.xml"/><Relationship Id="rId5" Type="http://schemas.openxmlformats.org/officeDocument/2006/relationships/tags" Target="../tags/tag68.xml"/><Relationship Id="rId10" Type="http://schemas.openxmlformats.org/officeDocument/2006/relationships/tags" Target="../tags/tag73.xml"/><Relationship Id="rId4" Type="http://schemas.openxmlformats.org/officeDocument/2006/relationships/tags" Target="../tags/tag67.xml"/><Relationship Id="rId9" Type="http://schemas.openxmlformats.org/officeDocument/2006/relationships/tags" Target="../tags/tag72.xml"/><Relationship Id="rId1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8" Type="http://schemas.openxmlformats.org/officeDocument/2006/relationships/tags" Target="../tags/tag83.xml"/><Relationship Id="rId13" Type="http://schemas.openxmlformats.org/officeDocument/2006/relationships/tags" Target="../tags/tag88.xml"/><Relationship Id="rId3" Type="http://schemas.openxmlformats.org/officeDocument/2006/relationships/tags" Target="../tags/tag78.xml"/><Relationship Id="rId7" Type="http://schemas.openxmlformats.org/officeDocument/2006/relationships/tags" Target="../tags/tag82.xml"/><Relationship Id="rId12" Type="http://schemas.openxmlformats.org/officeDocument/2006/relationships/tags" Target="../tags/tag87.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tags" Target="../tags/tag81.xml"/><Relationship Id="rId11" Type="http://schemas.openxmlformats.org/officeDocument/2006/relationships/tags" Target="../tags/tag86.xml"/><Relationship Id="rId5" Type="http://schemas.openxmlformats.org/officeDocument/2006/relationships/tags" Target="../tags/tag80.xml"/><Relationship Id="rId15" Type="http://schemas.openxmlformats.org/officeDocument/2006/relationships/notesSlide" Target="../notesSlides/notesSlide18.xml"/><Relationship Id="rId10" Type="http://schemas.openxmlformats.org/officeDocument/2006/relationships/tags" Target="../tags/tag85.xml"/><Relationship Id="rId4" Type="http://schemas.openxmlformats.org/officeDocument/2006/relationships/tags" Target="../tags/tag79.xml"/><Relationship Id="rId9" Type="http://schemas.openxmlformats.org/officeDocument/2006/relationships/tags" Target="../tags/tag84.xml"/><Relationship Id="rId14"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8" Type="http://schemas.openxmlformats.org/officeDocument/2006/relationships/tags" Target="../tags/tag96.xml"/><Relationship Id="rId13" Type="http://schemas.openxmlformats.org/officeDocument/2006/relationships/tags" Target="../tags/tag101.xml"/><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tags" Target="../tags/tag100.xml"/><Relationship Id="rId2" Type="http://schemas.openxmlformats.org/officeDocument/2006/relationships/tags" Target="../tags/tag90.xml"/><Relationship Id="rId16" Type="http://schemas.openxmlformats.org/officeDocument/2006/relationships/notesSlide" Target="../notesSlides/notesSlide19.xml"/><Relationship Id="rId1" Type="http://schemas.openxmlformats.org/officeDocument/2006/relationships/tags" Target="../tags/tag89.xml"/><Relationship Id="rId6" Type="http://schemas.openxmlformats.org/officeDocument/2006/relationships/tags" Target="../tags/tag94.xml"/><Relationship Id="rId11" Type="http://schemas.openxmlformats.org/officeDocument/2006/relationships/tags" Target="../tags/tag99.xml"/><Relationship Id="rId5" Type="http://schemas.openxmlformats.org/officeDocument/2006/relationships/tags" Target="../tags/tag93.xml"/><Relationship Id="rId15" Type="http://schemas.openxmlformats.org/officeDocument/2006/relationships/slideLayout" Target="../slideLayouts/slideLayout10.xml"/><Relationship Id="rId10" Type="http://schemas.openxmlformats.org/officeDocument/2006/relationships/tags" Target="../tags/tag98.xml"/><Relationship Id="rId4" Type="http://schemas.openxmlformats.org/officeDocument/2006/relationships/tags" Target="../tags/tag92.xml"/><Relationship Id="rId9" Type="http://schemas.openxmlformats.org/officeDocument/2006/relationships/tags" Target="../tags/tag97.xml"/><Relationship Id="rId14" Type="http://schemas.openxmlformats.org/officeDocument/2006/relationships/tags" Target="../tags/tag102.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10" Type="http://schemas.openxmlformats.org/officeDocument/2006/relationships/notesSlide" Target="../notesSlides/notesSlide2.xml"/><Relationship Id="rId4" Type="http://schemas.openxmlformats.org/officeDocument/2006/relationships/tags" Target="../tags/tag5.xml"/><Relationship Id="rId9"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20.xml"/><Relationship Id="rId3" Type="http://schemas.openxmlformats.org/officeDocument/2006/relationships/tags" Target="../tags/tag105.xml"/><Relationship Id="rId7" Type="http://schemas.openxmlformats.org/officeDocument/2006/relationships/slideLayout" Target="../slideLayouts/slideLayout10.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 Id="rId9"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10.xml"/><Relationship Id="rId1" Type="http://schemas.openxmlformats.org/officeDocument/2006/relationships/tags" Target="../tags/tag109.xml"/><Relationship Id="rId5" Type="http://schemas.openxmlformats.org/officeDocument/2006/relationships/image" Target="../media/image5.pn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image" Target="../media/image7.png"/><Relationship Id="rId5" Type="http://schemas.openxmlformats.org/officeDocument/2006/relationships/notesSlide" Target="../notesSlides/notesSlide22.xml"/><Relationship Id="rId4"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0.xml"/><Relationship Id="rId1" Type="http://schemas.openxmlformats.org/officeDocument/2006/relationships/tags" Target="../tags/tag114.xml"/><Relationship Id="rId5" Type="http://schemas.openxmlformats.org/officeDocument/2006/relationships/comments" Target="../comments/comment1.xml"/><Relationship Id="rId4" Type="http://schemas.openxmlformats.org/officeDocument/2006/relationships/image" Target="../media/image8.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0.xml"/><Relationship Id="rId1" Type="http://schemas.openxmlformats.org/officeDocument/2006/relationships/tags" Target="../tags/tag115.xml"/><Relationship Id="rId4" Type="http://schemas.openxmlformats.org/officeDocument/2006/relationships/image" Target="../media/image9.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0.xml"/><Relationship Id="rId1" Type="http://schemas.openxmlformats.org/officeDocument/2006/relationships/tags" Target="../tags/tag116.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8" Type="http://schemas.openxmlformats.org/officeDocument/2006/relationships/tags" Target="../tags/tag124.xml"/><Relationship Id="rId13" Type="http://schemas.openxmlformats.org/officeDocument/2006/relationships/notesSlide" Target="../notesSlides/notesSlide27.xml"/><Relationship Id="rId3" Type="http://schemas.openxmlformats.org/officeDocument/2006/relationships/tags" Target="../tags/tag119.xml"/><Relationship Id="rId7" Type="http://schemas.openxmlformats.org/officeDocument/2006/relationships/tags" Target="../tags/tag123.xml"/><Relationship Id="rId12" Type="http://schemas.openxmlformats.org/officeDocument/2006/relationships/slideLayout" Target="../slideLayouts/slideLayout10.xm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tags" Target="../tags/tag122.xml"/><Relationship Id="rId11" Type="http://schemas.openxmlformats.org/officeDocument/2006/relationships/tags" Target="../tags/tag127.xml"/><Relationship Id="rId5" Type="http://schemas.openxmlformats.org/officeDocument/2006/relationships/tags" Target="../tags/tag121.xml"/><Relationship Id="rId10" Type="http://schemas.openxmlformats.org/officeDocument/2006/relationships/tags" Target="../tags/tag126.xml"/><Relationship Id="rId4" Type="http://schemas.openxmlformats.org/officeDocument/2006/relationships/tags" Target="../tags/tag120.xml"/><Relationship Id="rId9" Type="http://schemas.openxmlformats.org/officeDocument/2006/relationships/tags" Target="../tags/tag125.xml"/></Relationships>
</file>

<file path=ppt/slides/_rels/slide28.xml.rels><?xml version="1.0" encoding="UTF-8" standalone="yes"?>
<Relationships xmlns="http://schemas.openxmlformats.org/package/2006/relationships"><Relationship Id="rId8" Type="http://schemas.openxmlformats.org/officeDocument/2006/relationships/tags" Target="../tags/tag135.xml"/><Relationship Id="rId13" Type="http://schemas.openxmlformats.org/officeDocument/2006/relationships/notesSlide" Target="../notesSlides/notesSlide28.xml"/><Relationship Id="rId3" Type="http://schemas.openxmlformats.org/officeDocument/2006/relationships/tags" Target="../tags/tag130.xml"/><Relationship Id="rId7" Type="http://schemas.openxmlformats.org/officeDocument/2006/relationships/tags" Target="../tags/tag134.xml"/><Relationship Id="rId12" Type="http://schemas.openxmlformats.org/officeDocument/2006/relationships/slideLayout" Target="../slideLayouts/slideLayout10.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11" Type="http://schemas.openxmlformats.org/officeDocument/2006/relationships/tags" Target="../tags/tag138.xml"/><Relationship Id="rId5" Type="http://schemas.openxmlformats.org/officeDocument/2006/relationships/tags" Target="../tags/tag132.xml"/><Relationship Id="rId10" Type="http://schemas.openxmlformats.org/officeDocument/2006/relationships/tags" Target="../tags/tag137.xml"/><Relationship Id="rId4" Type="http://schemas.openxmlformats.org/officeDocument/2006/relationships/tags" Target="../tags/tag131.xml"/><Relationship Id="rId9" Type="http://schemas.openxmlformats.org/officeDocument/2006/relationships/tags" Target="../tags/tag136.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40.xml"/><Relationship Id="rId1" Type="http://schemas.openxmlformats.org/officeDocument/2006/relationships/tags" Target="../tags/tag139.xml"/><Relationship Id="rId5" Type="http://schemas.openxmlformats.org/officeDocument/2006/relationships/image" Target="../media/image5.png"/><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tags" Target="../tags/tag12.xml"/><Relationship Id="rId7" Type="http://schemas.openxmlformats.org/officeDocument/2006/relationships/slideLayout" Target="../slideLayouts/slideLayout19.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s>
</file>

<file path=ppt/slides/_rels/slide30.xml.rels><?xml version="1.0" encoding="UTF-8" standalone="yes"?>
<Relationships xmlns="http://schemas.openxmlformats.org/package/2006/relationships"><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tags" Target="../tags/tag141.xml"/><Relationship Id="rId6" Type="http://schemas.openxmlformats.org/officeDocument/2006/relationships/image" Target="../media/image10.png"/><Relationship Id="rId5" Type="http://schemas.openxmlformats.org/officeDocument/2006/relationships/notesSlide" Target="../notesSlides/notesSlide30.xml"/><Relationship Id="rId4"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0.xml"/><Relationship Id="rId1" Type="http://schemas.openxmlformats.org/officeDocument/2006/relationships/tags" Target="../tags/tag144.xml"/><Relationship Id="rId5" Type="http://schemas.openxmlformats.org/officeDocument/2006/relationships/comments" Target="../comments/comment2.xml"/><Relationship Id="rId4" Type="http://schemas.openxmlformats.org/officeDocument/2006/relationships/image" Target="../media/image8.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0.xml"/><Relationship Id="rId1" Type="http://schemas.openxmlformats.org/officeDocument/2006/relationships/tags" Target="../tags/tag145.xml"/><Relationship Id="rId4" Type="http://schemas.openxmlformats.org/officeDocument/2006/relationships/image" Target="../media/image9.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0.xml"/><Relationship Id="rId1" Type="http://schemas.openxmlformats.org/officeDocument/2006/relationships/tags" Target="../tags/tag146.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tags" Target="../tags/tag149.xml"/><Relationship Id="rId7" Type="http://schemas.openxmlformats.org/officeDocument/2006/relationships/image" Target="../media/image10.png"/><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slideLayout" Target="../slideLayouts/slideLayout10.xml"/><Relationship Id="rId5" Type="http://schemas.openxmlformats.org/officeDocument/2006/relationships/tags" Target="../tags/tag151.xml"/><Relationship Id="rId4" Type="http://schemas.openxmlformats.org/officeDocument/2006/relationships/tags" Target="../tags/tag150.xml"/></Relationships>
</file>

<file path=ppt/slides/_rels/slide36.xml.rels><?xml version="1.0" encoding="UTF-8" standalone="yes"?>
<Relationships xmlns="http://schemas.openxmlformats.org/package/2006/relationships"><Relationship Id="rId3" Type="http://schemas.openxmlformats.org/officeDocument/2006/relationships/tags" Target="../tags/tag154.xml"/><Relationship Id="rId7" Type="http://schemas.openxmlformats.org/officeDocument/2006/relationships/slideLayout" Target="../slideLayouts/slideLayout10.xml"/><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tags" Target="../tags/tag157.xml"/><Relationship Id="rId5" Type="http://schemas.openxmlformats.org/officeDocument/2006/relationships/tags" Target="../tags/tag156.xml"/><Relationship Id="rId4" Type="http://schemas.openxmlformats.org/officeDocument/2006/relationships/tags" Target="../tags/tag155.xml"/></Relationships>
</file>

<file path=ppt/slides/_rels/slide37.xml.rels><?xml version="1.0" encoding="UTF-8" standalone="yes"?>
<Relationships xmlns="http://schemas.openxmlformats.org/package/2006/relationships"><Relationship Id="rId8" Type="http://schemas.openxmlformats.org/officeDocument/2006/relationships/tags" Target="../tags/tag165.xml"/><Relationship Id="rId13" Type="http://schemas.openxmlformats.org/officeDocument/2006/relationships/slideLayout" Target="../slideLayouts/slideLayout10.xml"/><Relationship Id="rId3" Type="http://schemas.openxmlformats.org/officeDocument/2006/relationships/tags" Target="../tags/tag160.xml"/><Relationship Id="rId7" Type="http://schemas.openxmlformats.org/officeDocument/2006/relationships/tags" Target="../tags/tag164.xml"/><Relationship Id="rId12" Type="http://schemas.openxmlformats.org/officeDocument/2006/relationships/tags" Target="../tags/tag169.xml"/><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tags" Target="../tags/tag163.xml"/><Relationship Id="rId11" Type="http://schemas.openxmlformats.org/officeDocument/2006/relationships/tags" Target="../tags/tag168.xml"/><Relationship Id="rId5" Type="http://schemas.openxmlformats.org/officeDocument/2006/relationships/tags" Target="../tags/tag162.xml"/><Relationship Id="rId10" Type="http://schemas.openxmlformats.org/officeDocument/2006/relationships/tags" Target="../tags/tag167.xml"/><Relationship Id="rId4" Type="http://schemas.openxmlformats.org/officeDocument/2006/relationships/tags" Target="../tags/tag161.xml"/><Relationship Id="rId9" Type="http://schemas.openxmlformats.org/officeDocument/2006/relationships/tags" Target="../tags/tag16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71.xml"/><Relationship Id="rId1" Type="http://schemas.openxmlformats.org/officeDocument/2006/relationships/tags" Target="../tags/tag170.xml"/><Relationship Id="rId5" Type="http://schemas.openxmlformats.org/officeDocument/2006/relationships/image" Target="../media/image5.png"/><Relationship Id="rId4"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3" Type="http://schemas.openxmlformats.org/officeDocument/2006/relationships/tags" Target="../tags/tag174.xml"/><Relationship Id="rId7" Type="http://schemas.openxmlformats.org/officeDocument/2006/relationships/image" Target="../media/image10.png"/><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notesSlide" Target="../notesSlides/notesSlide37.xml"/><Relationship Id="rId5" Type="http://schemas.openxmlformats.org/officeDocument/2006/relationships/slideLayout" Target="../slideLayouts/slideLayout10.xml"/><Relationship Id="rId4" Type="http://schemas.openxmlformats.org/officeDocument/2006/relationships/tags" Target="../tags/tag175.xml"/></Relationships>
</file>

<file path=ppt/slides/_rels/slide41.xml.rels><?xml version="1.0" encoding="UTF-8" standalone="yes"?>
<Relationships xmlns="http://schemas.openxmlformats.org/package/2006/relationships"><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 Id="rId6" Type="http://schemas.openxmlformats.org/officeDocument/2006/relationships/notesSlide" Target="../notesSlides/notesSlide38.xml"/><Relationship Id="rId5" Type="http://schemas.openxmlformats.org/officeDocument/2006/relationships/slideLayout" Target="../slideLayouts/slideLayout10.xml"/><Relationship Id="rId4" Type="http://schemas.openxmlformats.org/officeDocument/2006/relationships/tags" Target="../tags/tag179.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0.xml"/><Relationship Id="rId1" Type="http://schemas.openxmlformats.org/officeDocument/2006/relationships/tags" Target="../tags/tag180.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8" Type="http://schemas.openxmlformats.org/officeDocument/2006/relationships/tags" Target="../tags/tag188.xml"/><Relationship Id="rId13" Type="http://schemas.openxmlformats.org/officeDocument/2006/relationships/notesSlide" Target="../notesSlides/notesSlide40.xml"/><Relationship Id="rId3" Type="http://schemas.openxmlformats.org/officeDocument/2006/relationships/tags" Target="../tags/tag183.xml"/><Relationship Id="rId7" Type="http://schemas.openxmlformats.org/officeDocument/2006/relationships/tags" Target="../tags/tag187.xml"/><Relationship Id="rId12" Type="http://schemas.openxmlformats.org/officeDocument/2006/relationships/slideLayout" Target="../slideLayouts/slideLayout10.xml"/><Relationship Id="rId2" Type="http://schemas.openxmlformats.org/officeDocument/2006/relationships/tags" Target="../tags/tag182.xml"/><Relationship Id="rId1" Type="http://schemas.openxmlformats.org/officeDocument/2006/relationships/tags" Target="../tags/tag181.xml"/><Relationship Id="rId6" Type="http://schemas.openxmlformats.org/officeDocument/2006/relationships/tags" Target="../tags/tag186.xml"/><Relationship Id="rId11" Type="http://schemas.openxmlformats.org/officeDocument/2006/relationships/tags" Target="../tags/tag191.xml"/><Relationship Id="rId5" Type="http://schemas.openxmlformats.org/officeDocument/2006/relationships/tags" Target="../tags/tag185.xml"/><Relationship Id="rId10" Type="http://schemas.openxmlformats.org/officeDocument/2006/relationships/tags" Target="../tags/tag190.xml"/><Relationship Id="rId4" Type="http://schemas.openxmlformats.org/officeDocument/2006/relationships/tags" Target="../tags/tag184.xml"/><Relationship Id="rId9" Type="http://schemas.openxmlformats.org/officeDocument/2006/relationships/tags" Target="../tags/tag18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93.xml"/><Relationship Id="rId1" Type="http://schemas.openxmlformats.org/officeDocument/2006/relationships/tags" Target="../tags/tag192.xml"/><Relationship Id="rId5" Type="http://schemas.openxmlformats.org/officeDocument/2006/relationships/image" Target="../media/image5.png"/><Relationship Id="rId4" Type="http://schemas.openxmlformats.org/officeDocument/2006/relationships/notesSlide" Target="../notesSlides/notesSlide42.xml"/></Relationships>
</file>

<file path=ppt/slides/_rels/slide46.xml.rels><?xml version="1.0" encoding="UTF-8" standalone="yes"?>
<Relationships xmlns="http://schemas.openxmlformats.org/package/2006/relationships"><Relationship Id="rId8" Type="http://schemas.openxmlformats.org/officeDocument/2006/relationships/tags" Target="../tags/tag201.xml"/><Relationship Id="rId13" Type="http://schemas.openxmlformats.org/officeDocument/2006/relationships/notesSlide" Target="../notesSlides/notesSlide43.xml"/><Relationship Id="rId3" Type="http://schemas.openxmlformats.org/officeDocument/2006/relationships/tags" Target="../tags/tag196.xml"/><Relationship Id="rId7" Type="http://schemas.openxmlformats.org/officeDocument/2006/relationships/tags" Target="../tags/tag200.xml"/><Relationship Id="rId12" Type="http://schemas.openxmlformats.org/officeDocument/2006/relationships/slideLayout" Target="../slideLayouts/slideLayout10.xml"/><Relationship Id="rId2" Type="http://schemas.openxmlformats.org/officeDocument/2006/relationships/tags" Target="../tags/tag195.xml"/><Relationship Id="rId1" Type="http://schemas.openxmlformats.org/officeDocument/2006/relationships/tags" Target="../tags/tag194.xml"/><Relationship Id="rId6" Type="http://schemas.openxmlformats.org/officeDocument/2006/relationships/tags" Target="../tags/tag199.xml"/><Relationship Id="rId11" Type="http://schemas.openxmlformats.org/officeDocument/2006/relationships/tags" Target="../tags/tag204.xml"/><Relationship Id="rId5" Type="http://schemas.openxmlformats.org/officeDocument/2006/relationships/tags" Target="../tags/tag198.xml"/><Relationship Id="rId10" Type="http://schemas.openxmlformats.org/officeDocument/2006/relationships/tags" Target="../tags/tag203.xml"/><Relationship Id="rId4" Type="http://schemas.openxmlformats.org/officeDocument/2006/relationships/tags" Target="../tags/tag197.xml"/><Relationship Id="rId9" Type="http://schemas.openxmlformats.org/officeDocument/2006/relationships/tags" Target="../tags/tag202.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06.xml"/><Relationship Id="rId1" Type="http://schemas.openxmlformats.org/officeDocument/2006/relationships/tags" Target="../tags/tag205.xml"/><Relationship Id="rId5" Type="http://schemas.openxmlformats.org/officeDocument/2006/relationships/image" Target="../media/image5.png"/><Relationship Id="rId4" Type="http://schemas.openxmlformats.org/officeDocument/2006/relationships/notesSlide" Target="../notesSlides/notesSlide44.xml"/></Relationships>
</file>

<file path=ppt/slides/_rels/slide48.xml.rels><?xml version="1.0" encoding="UTF-8" standalone="yes"?>
<Relationships xmlns="http://schemas.openxmlformats.org/package/2006/relationships"><Relationship Id="rId8" Type="http://schemas.openxmlformats.org/officeDocument/2006/relationships/tags" Target="../tags/tag214.xml"/><Relationship Id="rId13" Type="http://schemas.openxmlformats.org/officeDocument/2006/relationships/notesSlide" Target="../notesSlides/notesSlide45.xml"/><Relationship Id="rId3" Type="http://schemas.openxmlformats.org/officeDocument/2006/relationships/tags" Target="../tags/tag209.xml"/><Relationship Id="rId7" Type="http://schemas.openxmlformats.org/officeDocument/2006/relationships/tags" Target="../tags/tag213.xml"/><Relationship Id="rId12" Type="http://schemas.openxmlformats.org/officeDocument/2006/relationships/slideLayout" Target="../slideLayouts/slideLayout10.xml"/><Relationship Id="rId2" Type="http://schemas.openxmlformats.org/officeDocument/2006/relationships/tags" Target="../tags/tag208.xml"/><Relationship Id="rId1" Type="http://schemas.openxmlformats.org/officeDocument/2006/relationships/tags" Target="../tags/tag207.xml"/><Relationship Id="rId6" Type="http://schemas.openxmlformats.org/officeDocument/2006/relationships/tags" Target="../tags/tag212.xml"/><Relationship Id="rId11" Type="http://schemas.openxmlformats.org/officeDocument/2006/relationships/tags" Target="../tags/tag217.xml"/><Relationship Id="rId5" Type="http://schemas.openxmlformats.org/officeDocument/2006/relationships/tags" Target="../tags/tag211.xml"/><Relationship Id="rId10" Type="http://schemas.openxmlformats.org/officeDocument/2006/relationships/tags" Target="../tags/tag216.xml"/><Relationship Id="rId4" Type="http://schemas.openxmlformats.org/officeDocument/2006/relationships/tags" Target="../tags/tag210.xml"/><Relationship Id="rId9" Type="http://schemas.openxmlformats.org/officeDocument/2006/relationships/tags" Target="../tags/tag215.xml"/></Relationships>
</file>

<file path=ppt/slides/_rels/slide49.xml.rels><?xml version="1.0" encoding="UTF-8" standalone="yes"?>
<Relationships xmlns="http://schemas.openxmlformats.org/package/2006/relationships"><Relationship Id="rId8" Type="http://schemas.openxmlformats.org/officeDocument/2006/relationships/tags" Target="../tags/tag225.xml"/><Relationship Id="rId13" Type="http://schemas.openxmlformats.org/officeDocument/2006/relationships/notesSlide" Target="../notesSlides/notesSlide46.xml"/><Relationship Id="rId3" Type="http://schemas.openxmlformats.org/officeDocument/2006/relationships/tags" Target="../tags/tag220.xml"/><Relationship Id="rId7" Type="http://schemas.openxmlformats.org/officeDocument/2006/relationships/tags" Target="../tags/tag224.xml"/><Relationship Id="rId12" Type="http://schemas.openxmlformats.org/officeDocument/2006/relationships/slideLayout" Target="../slideLayouts/slideLayout10.xml"/><Relationship Id="rId2" Type="http://schemas.openxmlformats.org/officeDocument/2006/relationships/tags" Target="../tags/tag219.xml"/><Relationship Id="rId1" Type="http://schemas.openxmlformats.org/officeDocument/2006/relationships/tags" Target="../tags/tag218.xml"/><Relationship Id="rId6" Type="http://schemas.openxmlformats.org/officeDocument/2006/relationships/tags" Target="../tags/tag223.xml"/><Relationship Id="rId11" Type="http://schemas.openxmlformats.org/officeDocument/2006/relationships/tags" Target="../tags/tag228.xml"/><Relationship Id="rId5" Type="http://schemas.openxmlformats.org/officeDocument/2006/relationships/tags" Target="../tags/tag222.xml"/><Relationship Id="rId10" Type="http://schemas.openxmlformats.org/officeDocument/2006/relationships/tags" Target="../tags/tag227.xml"/><Relationship Id="rId4" Type="http://schemas.openxmlformats.org/officeDocument/2006/relationships/tags" Target="../tags/tag221.xml"/><Relationship Id="rId9" Type="http://schemas.openxmlformats.org/officeDocument/2006/relationships/tags" Target="../tags/tag226.xml"/></Relationships>
</file>

<file path=ppt/slides/_rels/slide5.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notesSlide" Target="../notesSlides/notesSlide5.xml"/><Relationship Id="rId5" Type="http://schemas.openxmlformats.org/officeDocument/2006/relationships/slideLayout" Target="../slideLayouts/slideLayout19.xml"/><Relationship Id="rId4" Type="http://schemas.openxmlformats.org/officeDocument/2006/relationships/tags" Target="../tags/tag19.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30.xml"/><Relationship Id="rId1" Type="http://schemas.openxmlformats.org/officeDocument/2006/relationships/tags" Target="../tags/tag229.xml"/><Relationship Id="rId5" Type="http://schemas.openxmlformats.org/officeDocument/2006/relationships/image" Target="../media/image5.png"/><Relationship Id="rId4" Type="http://schemas.openxmlformats.org/officeDocument/2006/relationships/notesSlide" Target="../notesSlides/notesSlide47.xml"/></Relationships>
</file>

<file path=ppt/slides/_rels/slide51.xml.rels><?xml version="1.0" encoding="UTF-8" standalone="yes"?>
<Relationships xmlns="http://schemas.openxmlformats.org/package/2006/relationships"><Relationship Id="rId8" Type="http://schemas.openxmlformats.org/officeDocument/2006/relationships/tags" Target="../tags/tag238.xml"/><Relationship Id="rId13" Type="http://schemas.openxmlformats.org/officeDocument/2006/relationships/notesSlide" Target="../notesSlides/notesSlide48.xml"/><Relationship Id="rId3" Type="http://schemas.openxmlformats.org/officeDocument/2006/relationships/tags" Target="../tags/tag233.xml"/><Relationship Id="rId7" Type="http://schemas.openxmlformats.org/officeDocument/2006/relationships/tags" Target="../tags/tag237.xml"/><Relationship Id="rId12" Type="http://schemas.openxmlformats.org/officeDocument/2006/relationships/slideLayout" Target="../slideLayouts/slideLayout10.xml"/><Relationship Id="rId2" Type="http://schemas.openxmlformats.org/officeDocument/2006/relationships/tags" Target="../tags/tag232.xml"/><Relationship Id="rId1" Type="http://schemas.openxmlformats.org/officeDocument/2006/relationships/tags" Target="../tags/tag231.xml"/><Relationship Id="rId6" Type="http://schemas.openxmlformats.org/officeDocument/2006/relationships/tags" Target="../tags/tag236.xml"/><Relationship Id="rId11" Type="http://schemas.openxmlformats.org/officeDocument/2006/relationships/tags" Target="../tags/tag241.xml"/><Relationship Id="rId5" Type="http://schemas.openxmlformats.org/officeDocument/2006/relationships/tags" Target="../tags/tag235.xml"/><Relationship Id="rId10" Type="http://schemas.openxmlformats.org/officeDocument/2006/relationships/tags" Target="../tags/tag240.xml"/><Relationship Id="rId4" Type="http://schemas.openxmlformats.org/officeDocument/2006/relationships/tags" Target="../tags/tag234.xml"/><Relationship Id="rId9" Type="http://schemas.openxmlformats.org/officeDocument/2006/relationships/tags" Target="../tags/tag23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43.xml"/><Relationship Id="rId1" Type="http://schemas.openxmlformats.org/officeDocument/2006/relationships/tags" Target="../tags/tag242.xml"/><Relationship Id="rId5" Type="http://schemas.openxmlformats.org/officeDocument/2006/relationships/image" Target="../media/image5.png"/><Relationship Id="rId4" Type="http://schemas.openxmlformats.org/officeDocument/2006/relationships/notesSlide" Target="../notesSlides/notesSlide50.xml"/></Relationships>
</file>

<file path=ppt/slides/_rels/slide5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246.xml"/><Relationship Id="rId7" Type="http://schemas.openxmlformats.org/officeDocument/2006/relationships/notesSlide" Target="../notesSlides/notesSlide51.xml"/><Relationship Id="rId2" Type="http://schemas.openxmlformats.org/officeDocument/2006/relationships/tags" Target="../tags/tag245.xml"/><Relationship Id="rId1" Type="http://schemas.openxmlformats.org/officeDocument/2006/relationships/tags" Target="../tags/tag244.xml"/><Relationship Id="rId6" Type="http://schemas.openxmlformats.org/officeDocument/2006/relationships/slideLayout" Target="../slideLayouts/slideLayout10.xml"/><Relationship Id="rId5" Type="http://schemas.openxmlformats.org/officeDocument/2006/relationships/tags" Target="../tags/tag248.xml"/><Relationship Id="rId4" Type="http://schemas.openxmlformats.org/officeDocument/2006/relationships/tags" Target="../tags/tag247.xml"/></Relationships>
</file>

<file path=ppt/slides/_rels/slide55.xml.rels><?xml version="1.0" encoding="UTF-8" standalone="yes"?>
<Relationships xmlns="http://schemas.openxmlformats.org/package/2006/relationships"><Relationship Id="rId8" Type="http://schemas.openxmlformats.org/officeDocument/2006/relationships/notesSlide" Target="../notesSlides/notesSlide52.xml"/><Relationship Id="rId3" Type="http://schemas.openxmlformats.org/officeDocument/2006/relationships/tags" Target="../tags/tag251.xml"/><Relationship Id="rId7" Type="http://schemas.openxmlformats.org/officeDocument/2006/relationships/slideLayout" Target="../slideLayouts/slideLayout10.xml"/><Relationship Id="rId2" Type="http://schemas.openxmlformats.org/officeDocument/2006/relationships/tags" Target="../tags/tag250.xml"/><Relationship Id="rId1" Type="http://schemas.openxmlformats.org/officeDocument/2006/relationships/tags" Target="../tags/tag249.xml"/><Relationship Id="rId6" Type="http://schemas.openxmlformats.org/officeDocument/2006/relationships/tags" Target="../tags/tag254.xml"/><Relationship Id="rId5" Type="http://schemas.openxmlformats.org/officeDocument/2006/relationships/tags" Target="../tags/tag253.xml"/><Relationship Id="rId4" Type="http://schemas.openxmlformats.org/officeDocument/2006/relationships/tags" Target="../tags/tag252.xml"/></Relationships>
</file>

<file path=ppt/slides/_rels/slide56.xml.rels><?xml version="1.0" encoding="UTF-8" standalone="yes"?>
<Relationships xmlns="http://schemas.openxmlformats.org/package/2006/relationships"><Relationship Id="rId8" Type="http://schemas.openxmlformats.org/officeDocument/2006/relationships/notesSlide" Target="../notesSlides/notesSlide53.xml"/><Relationship Id="rId3" Type="http://schemas.openxmlformats.org/officeDocument/2006/relationships/tags" Target="../tags/tag257.xml"/><Relationship Id="rId7" Type="http://schemas.openxmlformats.org/officeDocument/2006/relationships/slideLayout" Target="../slideLayouts/slideLayout10.xml"/><Relationship Id="rId2" Type="http://schemas.openxmlformats.org/officeDocument/2006/relationships/tags" Target="../tags/tag256.xml"/><Relationship Id="rId1" Type="http://schemas.openxmlformats.org/officeDocument/2006/relationships/tags" Target="../tags/tag255.xml"/><Relationship Id="rId6" Type="http://schemas.openxmlformats.org/officeDocument/2006/relationships/tags" Target="../tags/tag260.xml"/><Relationship Id="rId5" Type="http://schemas.openxmlformats.org/officeDocument/2006/relationships/tags" Target="../tags/tag259.xml"/><Relationship Id="rId4" Type="http://schemas.openxmlformats.org/officeDocument/2006/relationships/tags" Target="../tags/tag258.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62.xml"/><Relationship Id="rId1" Type="http://schemas.openxmlformats.org/officeDocument/2006/relationships/tags" Target="../tags/tag261.xml"/><Relationship Id="rId5" Type="http://schemas.openxmlformats.org/officeDocument/2006/relationships/image" Target="../media/image5.png"/><Relationship Id="rId4" Type="http://schemas.openxmlformats.org/officeDocument/2006/relationships/notesSlide" Target="../notesSlides/notesSlide54.xml"/></Relationships>
</file>

<file path=ppt/slides/_rels/slide58.xml.rels><?xml version="1.0" encoding="UTF-8" standalone="yes"?>
<Relationships xmlns="http://schemas.openxmlformats.org/package/2006/relationships"><Relationship Id="rId8" Type="http://schemas.openxmlformats.org/officeDocument/2006/relationships/notesSlide" Target="../notesSlides/notesSlide55.xml"/><Relationship Id="rId3" Type="http://schemas.openxmlformats.org/officeDocument/2006/relationships/tags" Target="../tags/tag265.xml"/><Relationship Id="rId7" Type="http://schemas.openxmlformats.org/officeDocument/2006/relationships/slideLayout" Target="../slideLayouts/slideLayout10.xml"/><Relationship Id="rId2" Type="http://schemas.openxmlformats.org/officeDocument/2006/relationships/tags" Target="../tags/tag264.xml"/><Relationship Id="rId1" Type="http://schemas.openxmlformats.org/officeDocument/2006/relationships/tags" Target="../tags/tag263.xml"/><Relationship Id="rId6" Type="http://schemas.openxmlformats.org/officeDocument/2006/relationships/tags" Target="../tags/tag268.xml"/><Relationship Id="rId5" Type="http://schemas.openxmlformats.org/officeDocument/2006/relationships/tags" Target="../tags/tag267.xml"/><Relationship Id="rId4" Type="http://schemas.openxmlformats.org/officeDocument/2006/relationships/tags" Target="../tags/tag266.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70.xml"/><Relationship Id="rId1" Type="http://schemas.openxmlformats.org/officeDocument/2006/relationships/tags" Target="../tags/tag269.xml"/><Relationship Id="rId5" Type="http://schemas.openxmlformats.org/officeDocument/2006/relationships/image" Target="../media/image5.png"/><Relationship Id="rId4"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notesSlide" Target="../notesSlides/notesSlide6.xml"/><Relationship Id="rId5" Type="http://schemas.openxmlformats.org/officeDocument/2006/relationships/slideLayout" Target="../slideLayouts/slideLayout19.xml"/><Relationship Id="rId4" Type="http://schemas.openxmlformats.org/officeDocument/2006/relationships/tags" Target="../tags/tag23.xml"/></Relationships>
</file>

<file path=ppt/slides/_rels/slide60.xml.rels><?xml version="1.0" encoding="UTF-8" standalone="yes"?>
<Relationships xmlns="http://schemas.openxmlformats.org/package/2006/relationships"><Relationship Id="rId8" Type="http://schemas.openxmlformats.org/officeDocument/2006/relationships/notesSlide" Target="../notesSlides/notesSlide57.xml"/><Relationship Id="rId3" Type="http://schemas.openxmlformats.org/officeDocument/2006/relationships/tags" Target="../tags/tag273.xml"/><Relationship Id="rId7" Type="http://schemas.openxmlformats.org/officeDocument/2006/relationships/slideLayout" Target="../slideLayouts/slideLayout10.xml"/><Relationship Id="rId2" Type="http://schemas.openxmlformats.org/officeDocument/2006/relationships/tags" Target="../tags/tag272.xml"/><Relationship Id="rId1" Type="http://schemas.openxmlformats.org/officeDocument/2006/relationships/tags" Target="../tags/tag271.xml"/><Relationship Id="rId6" Type="http://schemas.openxmlformats.org/officeDocument/2006/relationships/tags" Target="../tags/tag276.xml"/><Relationship Id="rId5" Type="http://schemas.openxmlformats.org/officeDocument/2006/relationships/tags" Target="../tags/tag275.xml"/><Relationship Id="rId4" Type="http://schemas.openxmlformats.org/officeDocument/2006/relationships/tags" Target="../tags/tag274.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78.xml"/><Relationship Id="rId1" Type="http://schemas.openxmlformats.org/officeDocument/2006/relationships/tags" Target="../tags/tag277.xml"/><Relationship Id="rId5" Type="http://schemas.openxmlformats.org/officeDocument/2006/relationships/image" Target="../media/image5.png"/><Relationship Id="rId4" Type="http://schemas.openxmlformats.org/officeDocument/2006/relationships/notesSlide" Target="../notesSlides/notesSlide58.xml"/></Relationships>
</file>

<file path=ppt/slides/_rels/slide62.xml.rels><?xml version="1.0" encoding="UTF-8" standalone="yes"?>
<Relationships xmlns="http://schemas.openxmlformats.org/package/2006/relationships"><Relationship Id="rId8" Type="http://schemas.openxmlformats.org/officeDocument/2006/relationships/tags" Target="../tags/tag286.xml"/><Relationship Id="rId13" Type="http://schemas.openxmlformats.org/officeDocument/2006/relationships/notesSlide" Target="../notesSlides/notesSlide59.xml"/><Relationship Id="rId3" Type="http://schemas.openxmlformats.org/officeDocument/2006/relationships/tags" Target="../tags/tag281.xml"/><Relationship Id="rId7" Type="http://schemas.openxmlformats.org/officeDocument/2006/relationships/tags" Target="../tags/tag285.xml"/><Relationship Id="rId12" Type="http://schemas.openxmlformats.org/officeDocument/2006/relationships/slideLayout" Target="../slideLayouts/slideLayout10.xml"/><Relationship Id="rId2" Type="http://schemas.openxmlformats.org/officeDocument/2006/relationships/tags" Target="../tags/tag280.xml"/><Relationship Id="rId1" Type="http://schemas.openxmlformats.org/officeDocument/2006/relationships/tags" Target="../tags/tag279.xml"/><Relationship Id="rId6" Type="http://schemas.openxmlformats.org/officeDocument/2006/relationships/tags" Target="../tags/tag284.xml"/><Relationship Id="rId11" Type="http://schemas.openxmlformats.org/officeDocument/2006/relationships/tags" Target="../tags/tag289.xml"/><Relationship Id="rId5" Type="http://schemas.openxmlformats.org/officeDocument/2006/relationships/tags" Target="../tags/tag283.xml"/><Relationship Id="rId10" Type="http://schemas.openxmlformats.org/officeDocument/2006/relationships/tags" Target="../tags/tag288.xml"/><Relationship Id="rId4" Type="http://schemas.openxmlformats.org/officeDocument/2006/relationships/tags" Target="../tags/tag282.xml"/><Relationship Id="rId9" Type="http://schemas.openxmlformats.org/officeDocument/2006/relationships/tags" Target="../tags/tag287.xml"/></Relationships>
</file>

<file path=ppt/slides/_rels/slide63.xml.rels><?xml version="1.0" encoding="UTF-8" standalone="yes"?>
<Relationships xmlns="http://schemas.openxmlformats.org/package/2006/relationships"><Relationship Id="rId8" Type="http://schemas.openxmlformats.org/officeDocument/2006/relationships/notesSlide" Target="../notesSlides/notesSlide60.xml"/><Relationship Id="rId3" Type="http://schemas.openxmlformats.org/officeDocument/2006/relationships/tags" Target="../tags/tag292.xml"/><Relationship Id="rId7" Type="http://schemas.openxmlformats.org/officeDocument/2006/relationships/slideLayout" Target="../slideLayouts/slideLayout10.xml"/><Relationship Id="rId2" Type="http://schemas.openxmlformats.org/officeDocument/2006/relationships/tags" Target="../tags/tag291.xml"/><Relationship Id="rId1" Type="http://schemas.openxmlformats.org/officeDocument/2006/relationships/tags" Target="../tags/tag290.xml"/><Relationship Id="rId6" Type="http://schemas.openxmlformats.org/officeDocument/2006/relationships/tags" Target="../tags/tag295.xml"/><Relationship Id="rId5" Type="http://schemas.openxmlformats.org/officeDocument/2006/relationships/tags" Target="../tags/tag294.xml"/><Relationship Id="rId4" Type="http://schemas.openxmlformats.org/officeDocument/2006/relationships/tags" Target="../tags/tag29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97.xml"/><Relationship Id="rId1" Type="http://schemas.openxmlformats.org/officeDocument/2006/relationships/tags" Target="../tags/tag296.xml"/><Relationship Id="rId5" Type="http://schemas.openxmlformats.org/officeDocument/2006/relationships/image" Target="../media/image5.png"/><Relationship Id="rId4" Type="http://schemas.openxmlformats.org/officeDocument/2006/relationships/notesSlide" Target="../notesSlides/notesSlide62.xml"/></Relationships>
</file>

<file path=ppt/slides/_rels/slide66.xml.rels><?xml version="1.0" encoding="UTF-8" standalone="yes"?>
<Relationships xmlns="http://schemas.openxmlformats.org/package/2006/relationships"><Relationship Id="rId3" Type="http://schemas.openxmlformats.org/officeDocument/2006/relationships/tags" Target="../tags/tag300.xml"/><Relationship Id="rId2" Type="http://schemas.openxmlformats.org/officeDocument/2006/relationships/tags" Target="../tags/tag299.xml"/><Relationship Id="rId1" Type="http://schemas.openxmlformats.org/officeDocument/2006/relationships/tags" Target="../tags/tag298.xml"/><Relationship Id="rId6" Type="http://schemas.openxmlformats.org/officeDocument/2006/relationships/image" Target="../media/image10.png"/><Relationship Id="rId5" Type="http://schemas.openxmlformats.org/officeDocument/2006/relationships/notesSlide" Target="../notesSlides/notesSlide63.xml"/><Relationship Id="rId4"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0.xml"/><Relationship Id="rId1" Type="http://schemas.openxmlformats.org/officeDocument/2006/relationships/tags" Target="../tags/tag301.xml"/><Relationship Id="rId5" Type="http://schemas.openxmlformats.org/officeDocument/2006/relationships/comments" Target="../comments/comment3.xml"/><Relationship Id="rId4" Type="http://schemas.openxmlformats.org/officeDocument/2006/relationships/image" Target="../media/image8.jpe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0.xml"/><Relationship Id="rId1" Type="http://schemas.openxmlformats.org/officeDocument/2006/relationships/tags" Target="../tags/tag302.xml"/><Relationship Id="rId4" Type="http://schemas.openxmlformats.org/officeDocument/2006/relationships/image" Target="../media/image9.jpe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tags" Target="../tags/tag2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notesSlide" Target="../notesSlides/notesSlide9.xml"/><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slideLayout" Target="../slideLayouts/slideLayout10.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tags" Target="../tags/tag35.xml"/><Relationship Id="rId5" Type="http://schemas.openxmlformats.org/officeDocument/2006/relationships/tags" Target="../tags/tag29.xml"/><Relationship Id="rId10" Type="http://schemas.openxmlformats.org/officeDocument/2006/relationships/tags" Target="../tags/tag34.xml"/><Relationship Id="rId4" Type="http://schemas.openxmlformats.org/officeDocument/2006/relationships/tags" Target="../tags/tag28.xml"/><Relationship Id="rId9" Type="http://schemas.openxmlformats.org/officeDocument/2006/relationships/tags" Target="../tags/tag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1831975" y="2534285"/>
            <a:ext cx="8696960" cy="922020"/>
          </a:xfrm>
          <a:prstGeom prst="rect">
            <a:avLst/>
          </a:prstGeom>
          <a:noFill/>
        </p:spPr>
        <p:txBody>
          <a:bodyPr wrap="square" rtlCol="0">
            <a:spAutoFit/>
          </a:bodyPr>
          <a:lstStyle/>
          <a:p>
            <a:pPr algn="ctr"/>
            <a:r>
              <a:rPr lang="zh-CN" altLang="en-US"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9</a:t>
            </a:r>
            <a:r>
              <a:rPr lang="zh-CN" altLang="en-US"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文件与文件路径操作</a:t>
            </a:r>
          </a:p>
        </p:txBody>
      </p:sp>
      <p:sp>
        <p:nvSpPr>
          <p:cNvPr id="68" name="Rectangle 4"/>
          <p:cNvSpPr txBox="1">
            <a:spLocks noChangeArrowheads="1"/>
          </p:cNvSpPr>
          <p:nvPr/>
        </p:nvSpPr>
        <p:spPr>
          <a:xfrm>
            <a:off x="3192145" y="3861435"/>
            <a:ext cx="5805170" cy="430530"/>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a:t>
            </a:r>
            <a:r>
              <a:rPr sz="2400" dirty="0">
                <a:solidFill>
                  <a:srgbClr val="595959"/>
                </a:solidFill>
                <a:latin typeface="微软雅黑" panose="020B0503020204020204" pitchFamily="34" charset="-122"/>
                <a:ea typeface="微软雅黑" panose="020B0503020204020204" pitchFamily="34" charset="-122"/>
                <a:cs typeface="+mn-ea"/>
                <a:sym typeface="+mn-lt"/>
              </a:rPr>
              <a:t>Python程序开发案例教程（第2版）</a:t>
            </a:r>
            <a:r>
              <a:rPr lang="zh-CN" altLang="en-US" sz="2400" dirty="0">
                <a:solidFill>
                  <a:srgbClr val="595959"/>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24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文本框 1"/>
          <p:cNvSpPr txBox="1"/>
          <p:nvPr/>
        </p:nvSpPr>
        <p:spPr>
          <a:xfrm>
            <a:off x="7302500" y="1569085"/>
            <a:ext cx="4063365" cy="275590"/>
          </a:xfrm>
          <a:prstGeom prst="rect">
            <a:avLst/>
          </a:prstGeom>
          <a:noFill/>
        </p:spPr>
        <p:txBody>
          <a:bodyPr wrap="square" rtlCol="0">
            <a:spAutoFit/>
          </a:bodyPr>
          <a:lstStyle/>
          <a:p>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打开文件</a:t>
            </a:r>
          </a:p>
        </p:txBody>
      </p:sp>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6"/>
              </p:custDataLst>
            </p:nvPr>
          </p:nvSpPr>
          <p:spPr>
            <a:xfrm>
              <a:off x="1019175" y="881033"/>
              <a:ext cx="3533775" cy="398780"/>
            </a:xfrm>
            <a:prstGeom prst="rect">
              <a:avLst/>
            </a:prstGeom>
          </p:spPr>
          <p:txBody>
            <a:bodyPr wrap="square">
              <a:spAutoFit/>
            </a:bodyPr>
            <a:lstStyle/>
            <a:p>
              <a:pPr algn="ctr"/>
              <a:r>
                <a:rPr lang="zh-CN" altLang="zh-CN" sz="2000" dirty="0">
                  <a:solidFill>
                    <a:srgbClr val="595959"/>
                  </a:solidFill>
                  <a:latin typeface="微软雅黑" panose="020B0503020204020204" pitchFamily="34" charset="-122"/>
                  <a:ea typeface="微软雅黑" panose="020B0503020204020204" pitchFamily="34" charset="-122"/>
                </a:rPr>
                <a:t>打开文件</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1414684" y="2237456"/>
            <a:ext cx="601805" cy="3018233"/>
            <a:chOff x="1033116" y="2459755"/>
            <a:chExt cx="601805" cy="3018233"/>
          </a:xfrm>
        </p:grpSpPr>
        <p:sp>
          <p:nvSpPr>
            <p:cNvPr id="4" name="剪去单角的矩形 3"/>
            <p:cNvSpPr/>
            <p:nvPr>
              <p:custDataLst>
                <p:tags r:id="rId3"/>
              </p:custDataLst>
            </p:nvPr>
          </p:nvSpPr>
          <p:spPr>
            <a:xfrm flipH="1">
              <a:off x="1033116" y="2459755"/>
              <a:ext cx="601805" cy="301823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custDataLst>
                <p:tags r:id="rId4"/>
              </p:custDataLst>
            </p:nvPr>
          </p:nvSpPr>
          <p:spPr>
            <a:xfrm>
              <a:off x="1087808" y="2600328"/>
              <a:ext cx="492443" cy="2737085"/>
            </a:xfrm>
            <a:prstGeom prst="rect">
              <a:avLst/>
            </a:prstGeom>
            <a:noFill/>
          </p:spPr>
          <p:txBody>
            <a:bodyPr vert="eaVert" wrap="square" rtlCol="0">
              <a:spAutoFit/>
            </a:bodyPr>
            <a:lstStyle/>
            <a:p>
              <a:pPr algn="ctr"/>
              <a:r>
                <a:rPr lang="zh-CN" altLang="zh-CN" sz="2000" b="1" dirty="0">
                  <a:solidFill>
                    <a:schemeClr val="bg1"/>
                  </a:solidFill>
                  <a:latin typeface="微软雅黑" panose="020B0503020204020204" pitchFamily="34" charset="-122"/>
                  <a:ea typeface="微软雅黑" panose="020B0503020204020204" pitchFamily="34" charset="-122"/>
                </a:rPr>
                <a:t>模式</a:t>
              </a:r>
              <a:r>
                <a:rPr lang="zh-CN" altLang="en-US" sz="2000" b="1" dirty="0">
                  <a:solidFill>
                    <a:schemeClr val="bg1"/>
                  </a:solidFill>
                  <a:latin typeface="微软雅黑" panose="020B0503020204020204" pitchFamily="34" charset="-122"/>
                  <a:ea typeface="微软雅黑" panose="020B0503020204020204" pitchFamily="34" charset="-122"/>
                </a:rPr>
                <a:t>的说明</a:t>
              </a:r>
            </a:p>
          </p:txBody>
        </p:sp>
      </p:grpSp>
      <p:graphicFrame>
        <p:nvGraphicFramePr>
          <p:cNvPr id="5" name="表格 4"/>
          <p:cNvGraphicFramePr>
            <a:graphicFrameLocks noGrp="1"/>
          </p:cNvGraphicFramePr>
          <p:nvPr>
            <p:custDataLst>
              <p:tags r:id="rId2"/>
            </p:custDataLst>
          </p:nvPr>
        </p:nvGraphicFramePr>
        <p:xfrm>
          <a:off x="2278782" y="2277666"/>
          <a:ext cx="8928992" cy="3511850"/>
        </p:xfrm>
        <a:graphic>
          <a:graphicData uri="http://schemas.openxmlformats.org/drawingml/2006/table">
            <a:tbl>
              <a:tblPr>
                <a:tableStyleId>{5C22544A-7EE6-4342-B048-85BDC9FD1C3A}</a:tableStyleId>
              </a:tblPr>
              <a:tblGrid>
                <a:gridCol w="992111">
                  <a:extLst>
                    <a:ext uri="{9D8B030D-6E8A-4147-A177-3AD203B41FA5}">
                      <a16:colId xmlns:a16="http://schemas.microsoft.com/office/drawing/2014/main" val="20000"/>
                    </a:ext>
                  </a:extLst>
                </a:gridCol>
                <a:gridCol w="7936881">
                  <a:extLst>
                    <a:ext uri="{9D8B030D-6E8A-4147-A177-3AD203B41FA5}">
                      <a16:colId xmlns:a16="http://schemas.microsoft.com/office/drawing/2014/main" val="20001"/>
                    </a:ext>
                  </a:extLst>
                </a:gridCol>
              </a:tblGrid>
              <a:tr h="494450">
                <a:tc>
                  <a:txBody>
                    <a:bodyPr/>
                    <a:lstStyle/>
                    <a:p>
                      <a:pPr marL="0" indent="21590" algn="ctr" defTabSz="1219200" rtl="0" eaLnBrk="1" latinLnBrk="0" hangingPunct="1">
                        <a:lnSpc>
                          <a:spcPct val="115000"/>
                        </a:lnSpc>
                        <a:spcAft>
                          <a:spcPts val="0"/>
                        </a:spcAft>
                      </a:pPr>
                      <a:r>
                        <a:rPr lang="zh-CN" altLang="en-US" sz="1600" b="1" kern="100" dirty="0">
                          <a:solidFill>
                            <a:srgbClr val="595959"/>
                          </a:solidFill>
                          <a:effectLst/>
                          <a:latin typeface="微软雅黑" panose="020B0503020204020204" pitchFamily="34" charset="-122"/>
                          <a:ea typeface="微软雅黑" panose="020B0503020204020204" pitchFamily="34" charset="-122"/>
                          <a:cs typeface="+mn-cs"/>
                        </a:rPr>
                        <a:t>模式</a:t>
                      </a:r>
                      <a:endParaRPr lang="zh-CN" sz="16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1590" algn="ctr" defTabSz="1219200" rtl="0" eaLnBrk="1" latinLnBrk="0" hangingPunct="1">
                        <a:lnSpc>
                          <a:spcPct val="115000"/>
                        </a:lnSpc>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mn-cs"/>
                        </a:rPr>
                        <a:t>说明</a:t>
                      </a:r>
                    </a:p>
                  </a:txBody>
                  <a:tcPr marL="68580" marR="68580" marT="0" marB="0" anchor="ctr">
                    <a:solidFill>
                      <a:srgbClr val="F2F2F2"/>
                    </a:solidFill>
                  </a:tcPr>
                </a:tc>
                <a:extLst>
                  <a:ext uri="{0D108BD9-81ED-4DB2-BD59-A6C34878D82A}">
                    <a16:rowId xmlns:a16="http://schemas.microsoft.com/office/drawing/2014/main" val="10000"/>
                  </a:ext>
                </a:extLst>
              </a:tr>
              <a:tr h="494450">
                <a:tc>
                  <a:txBody>
                    <a:bodyPr/>
                    <a:lstStyle/>
                    <a:p>
                      <a:pPr marL="0" lvl="0" indent="21590" algn="ctr" defTabSz="1219200" rtl="0" eaLnBrk="1" latinLnBrk="0" hangingPunct="1">
                        <a:lnSpc>
                          <a:spcPct val="115000"/>
                        </a:lnSpc>
                        <a:spcAft>
                          <a:spcPts val="0"/>
                        </a:spcAft>
                      </a:pPr>
                      <a:r>
                        <a:rPr lang="en-US" altLang="zh-CN" sz="1600" kern="100" dirty="0">
                          <a:solidFill>
                            <a:srgbClr val="595959"/>
                          </a:solidFill>
                          <a:effectLst/>
                          <a:latin typeface="微软雅黑" panose="020B0503020204020204" pitchFamily="34" charset="-122"/>
                          <a:ea typeface="微软雅黑" panose="020B0503020204020204" pitchFamily="34" charset="-122"/>
                          <a:cs typeface="+mn-cs"/>
                        </a:rPr>
                        <a:t>r</a:t>
                      </a:r>
                      <a:endParaRPr lang="zh-CN" altLang="zh-CN" sz="160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1590" algn="l" defTabSz="1219200" rtl="0" eaLnBrk="1" latinLnBrk="0" hangingPunct="1">
                        <a:lnSpc>
                          <a:spcPct val="115000"/>
                        </a:lnSpc>
                        <a:spcAft>
                          <a:spcPts val="0"/>
                        </a:spcAft>
                      </a:pPr>
                      <a:r>
                        <a:rPr lang="zh-CN" altLang="zh-CN" sz="1600" kern="100" dirty="0">
                          <a:solidFill>
                            <a:srgbClr val="595959"/>
                          </a:solidFill>
                          <a:effectLst/>
                          <a:latin typeface="微软雅黑" panose="020B0503020204020204" pitchFamily="34" charset="-122"/>
                          <a:ea typeface="微软雅黑" panose="020B0503020204020204" pitchFamily="34" charset="-122"/>
                          <a:cs typeface="+mn-cs"/>
                        </a:rPr>
                        <a:t>以只读的方式打开文件，该模式为默认打开模式，若读取的文件不存在，则程序会报错</a:t>
                      </a:r>
                      <a:endParaRPr lang="zh-CN" sz="160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1"/>
                  </a:ext>
                </a:extLst>
              </a:tr>
              <a:tr h="494450">
                <a:tc>
                  <a:txBody>
                    <a:bodyPr/>
                    <a:lstStyle/>
                    <a:p>
                      <a:pPr marL="0" lvl="0" indent="21590" algn="ctr" defTabSz="1219200" rtl="0" eaLnBrk="1" latinLnBrk="0" hangingPunct="1">
                        <a:lnSpc>
                          <a:spcPct val="115000"/>
                        </a:lnSpc>
                        <a:spcAft>
                          <a:spcPts val="0"/>
                        </a:spcAft>
                      </a:pPr>
                      <a:r>
                        <a:rPr lang="en-US" altLang="zh-CN" sz="1600" kern="100" dirty="0">
                          <a:solidFill>
                            <a:srgbClr val="595959"/>
                          </a:solidFill>
                          <a:effectLst/>
                          <a:latin typeface="微软雅黑" panose="020B0503020204020204" pitchFamily="34" charset="-122"/>
                          <a:ea typeface="微软雅黑" panose="020B0503020204020204" pitchFamily="34" charset="-122"/>
                          <a:cs typeface="+mn-cs"/>
                        </a:rPr>
                        <a:t>w</a:t>
                      </a:r>
                      <a:endParaRPr lang="zh-CN" altLang="zh-CN" sz="160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1590" algn="l" defTabSz="1219200" rtl="0" eaLnBrk="1" latinLnBrk="0" hangingPunct="1">
                        <a:lnSpc>
                          <a:spcPct val="115000"/>
                        </a:lnSpc>
                        <a:spcAft>
                          <a:spcPts val="0"/>
                        </a:spcAft>
                      </a:pPr>
                      <a:r>
                        <a:rPr lang="zh-CN" altLang="zh-CN" sz="1600" kern="100" dirty="0">
                          <a:solidFill>
                            <a:srgbClr val="595959"/>
                          </a:solidFill>
                          <a:effectLst/>
                          <a:latin typeface="微软雅黑" panose="020B0503020204020204" pitchFamily="34" charset="-122"/>
                          <a:ea typeface="微软雅黑" panose="020B0503020204020204" pitchFamily="34" charset="-122"/>
                          <a:cs typeface="+mn-cs"/>
                        </a:rPr>
                        <a:t>以只写的方式打开文件，若文件不存在，则自动创建文件</a:t>
                      </a:r>
                      <a:endParaRPr lang="zh-CN" sz="160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2"/>
                  </a:ext>
                </a:extLst>
              </a:tr>
              <a:tr h="494450">
                <a:tc>
                  <a:txBody>
                    <a:bodyPr/>
                    <a:lstStyle/>
                    <a:p>
                      <a:pPr marL="0" lvl="0" indent="21590" algn="ctr" defTabSz="1219200" rtl="0" eaLnBrk="1" latinLnBrk="0" hangingPunct="1">
                        <a:lnSpc>
                          <a:spcPct val="115000"/>
                        </a:lnSpc>
                        <a:spcAft>
                          <a:spcPts val="0"/>
                        </a:spcAft>
                      </a:pPr>
                      <a:r>
                        <a:rPr lang="en-US" altLang="zh-CN" sz="1600" kern="100" dirty="0">
                          <a:solidFill>
                            <a:srgbClr val="595959"/>
                          </a:solidFill>
                          <a:effectLst/>
                          <a:latin typeface="微软雅黑" panose="020B0503020204020204" pitchFamily="34" charset="-122"/>
                          <a:ea typeface="微软雅黑" panose="020B0503020204020204" pitchFamily="34" charset="-122"/>
                          <a:cs typeface="+mn-cs"/>
                        </a:rPr>
                        <a:t>a</a:t>
                      </a:r>
                      <a:endParaRPr lang="zh-CN" altLang="zh-CN" sz="160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1590" algn="l" defTabSz="1219200" rtl="0" eaLnBrk="1" latinLnBrk="0" hangingPunct="1">
                        <a:lnSpc>
                          <a:spcPct val="115000"/>
                        </a:lnSpc>
                        <a:spcAft>
                          <a:spcPts val="0"/>
                        </a:spcAft>
                      </a:pPr>
                      <a:r>
                        <a:rPr lang="zh-CN" altLang="zh-CN" sz="1600" kern="100" dirty="0">
                          <a:solidFill>
                            <a:srgbClr val="595959"/>
                          </a:solidFill>
                          <a:effectLst/>
                          <a:latin typeface="微软雅黑" panose="020B0503020204020204" pitchFamily="34" charset="-122"/>
                          <a:ea typeface="微软雅黑" panose="020B0503020204020204" pitchFamily="34" charset="-122"/>
                          <a:cs typeface="+mn-cs"/>
                        </a:rPr>
                        <a:t>以追加的方式打开文件，若文件不存在，则自动创建文件</a:t>
                      </a:r>
                      <a:endParaRPr lang="zh-CN" sz="160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3"/>
                  </a:ext>
                </a:extLst>
              </a:tr>
              <a:tr h="511350">
                <a:tc>
                  <a:txBody>
                    <a:bodyPr/>
                    <a:lstStyle/>
                    <a:p>
                      <a:pPr marL="0" lvl="0" indent="21590" algn="ctr" defTabSz="1219200" rtl="0" eaLnBrk="1" latinLnBrk="0" hangingPunct="1">
                        <a:lnSpc>
                          <a:spcPct val="115000"/>
                        </a:lnSpc>
                        <a:spcAft>
                          <a:spcPts val="0"/>
                        </a:spcAft>
                      </a:pPr>
                      <a:r>
                        <a:rPr lang="en-US" altLang="zh-CN" sz="1600" kern="100" dirty="0">
                          <a:solidFill>
                            <a:srgbClr val="595959"/>
                          </a:solidFill>
                          <a:effectLst/>
                          <a:latin typeface="微软雅黑" panose="020B0503020204020204" pitchFamily="34" charset="-122"/>
                          <a:ea typeface="微软雅黑" panose="020B0503020204020204" pitchFamily="34" charset="-122"/>
                          <a:cs typeface="+mn-cs"/>
                        </a:rPr>
                        <a:t>b</a:t>
                      </a:r>
                      <a:endParaRPr lang="zh-CN" altLang="zh-CN" sz="160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1590" algn="l" defTabSz="1219200" rtl="0" eaLnBrk="1" latinLnBrk="0" hangingPunct="1">
                        <a:lnSpc>
                          <a:spcPct val="115000"/>
                        </a:lnSpc>
                        <a:spcAft>
                          <a:spcPts val="0"/>
                        </a:spcAft>
                      </a:pPr>
                      <a:r>
                        <a:rPr lang="zh-CN" altLang="zh-CN" sz="1600" kern="100" dirty="0">
                          <a:solidFill>
                            <a:srgbClr val="595959"/>
                          </a:solidFill>
                          <a:effectLst/>
                          <a:latin typeface="微软雅黑" panose="020B0503020204020204" pitchFamily="34" charset="-122"/>
                          <a:ea typeface="微软雅黑" panose="020B0503020204020204" pitchFamily="34" charset="-122"/>
                          <a:cs typeface="+mn-cs"/>
                        </a:rPr>
                        <a:t>以二进制方式打开文件，不能单独使用，需与</a:t>
                      </a:r>
                      <a:r>
                        <a:rPr lang="en-US" altLang="zh-CN" sz="1600" kern="100" dirty="0">
                          <a:solidFill>
                            <a:srgbClr val="595959"/>
                          </a:solidFill>
                          <a:effectLst/>
                          <a:latin typeface="微软雅黑" panose="020B0503020204020204" pitchFamily="34" charset="-122"/>
                          <a:ea typeface="微软雅黑" panose="020B0503020204020204" pitchFamily="34" charset="-122"/>
                          <a:cs typeface="+mn-cs"/>
                        </a:rPr>
                        <a:t>r</a:t>
                      </a:r>
                      <a:r>
                        <a:rPr lang="zh-CN" altLang="zh-CN" sz="1600" kern="100" dirty="0">
                          <a:solidFill>
                            <a:srgbClr val="595959"/>
                          </a:solidFill>
                          <a:effectLst/>
                          <a:latin typeface="微软雅黑" panose="020B0503020204020204" pitchFamily="34" charset="-122"/>
                          <a:ea typeface="微软雅黑" panose="020B0503020204020204" pitchFamily="34" charset="-122"/>
                          <a:cs typeface="+mn-cs"/>
                        </a:rPr>
                        <a:t>、</a:t>
                      </a:r>
                      <a:r>
                        <a:rPr lang="en-US" altLang="zh-CN" sz="1600" kern="100" dirty="0">
                          <a:solidFill>
                            <a:srgbClr val="595959"/>
                          </a:solidFill>
                          <a:effectLst/>
                          <a:latin typeface="微软雅黑" panose="020B0503020204020204" pitchFamily="34" charset="-122"/>
                          <a:ea typeface="微软雅黑" panose="020B0503020204020204" pitchFamily="34" charset="-122"/>
                          <a:cs typeface="+mn-cs"/>
                        </a:rPr>
                        <a:t>w</a:t>
                      </a:r>
                      <a:r>
                        <a:rPr lang="zh-CN" altLang="zh-CN" sz="1600" kern="100" dirty="0">
                          <a:solidFill>
                            <a:srgbClr val="595959"/>
                          </a:solidFill>
                          <a:effectLst/>
                          <a:latin typeface="微软雅黑" panose="020B0503020204020204" pitchFamily="34" charset="-122"/>
                          <a:ea typeface="微软雅黑" panose="020B0503020204020204" pitchFamily="34" charset="-122"/>
                          <a:cs typeface="+mn-cs"/>
                        </a:rPr>
                        <a:t>、</a:t>
                      </a:r>
                      <a:r>
                        <a:rPr lang="en-US" altLang="zh-CN" sz="1600" kern="100" dirty="0">
                          <a:solidFill>
                            <a:srgbClr val="595959"/>
                          </a:solidFill>
                          <a:effectLst/>
                          <a:latin typeface="微软雅黑" panose="020B0503020204020204" pitchFamily="34" charset="-122"/>
                          <a:ea typeface="微软雅黑" panose="020B0503020204020204" pitchFamily="34" charset="-122"/>
                          <a:cs typeface="+mn-cs"/>
                        </a:rPr>
                        <a:t>a</a:t>
                      </a:r>
                      <a:r>
                        <a:rPr lang="zh-CN" altLang="zh-CN" sz="1600" kern="100" dirty="0">
                          <a:solidFill>
                            <a:srgbClr val="595959"/>
                          </a:solidFill>
                          <a:effectLst/>
                          <a:latin typeface="微软雅黑" panose="020B0503020204020204" pitchFamily="34" charset="-122"/>
                          <a:ea typeface="微软雅黑" panose="020B0503020204020204" pitchFamily="34" charset="-122"/>
                          <a:cs typeface="+mn-cs"/>
                        </a:rPr>
                        <a:t>模式搭配使用</a:t>
                      </a:r>
                      <a:endParaRPr lang="zh-CN" sz="160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4"/>
                  </a:ext>
                </a:extLst>
              </a:tr>
              <a:tr h="511350">
                <a:tc>
                  <a:txBody>
                    <a:bodyPr/>
                    <a:lstStyle/>
                    <a:p>
                      <a:pPr marL="0" marR="0" lvl="0" indent="21590" algn="ctr" defTabSz="1219200" rtl="0" eaLnBrk="1" fontAlgn="auto" latinLnBrk="0" hangingPunct="1">
                        <a:lnSpc>
                          <a:spcPct val="115000"/>
                        </a:lnSpc>
                        <a:spcBef>
                          <a:spcPts val="0"/>
                        </a:spcBef>
                        <a:spcAft>
                          <a:spcPts val="0"/>
                        </a:spcAft>
                        <a:buClrTx/>
                        <a:buSzTx/>
                        <a:buFontTx/>
                        <a:buNone/>
                        <a:defRPr/>
                      </a:pPr>
                      <a:r>
                        <a:rPr lang="en-US" altLang="zh-CN" sz="160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zh-CN" sz="160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1590" algn="l" defTabSz="1219200" rtl="0" eaLnBrk="1" latinLnBrk="0" hangingPunct="1">
                        <a:lnSpc>
                          <a:spcPct val="115000"/>
                        </a:lnSpc>
                        <a:spcAft>
                          <a:spcPts val="0"/>
                        </a:spcAft>
                      </a:pPr>
                      <a:r>
                        <a:rPr lang="zh-CN" altLang="zh-CN" sz="1600" kern="100" dirty="0">
                          <a:solidFill>
                            <a:srgbClr val="595959"/>
                          </a:solidFill>
                          <a:effectLst/>
                          <a:latin typeface="微软雅黑" panose="020B0503020204020204" pitchFamily="34" charset="-122"/>
                          <a:ea typeface="微软雅黑" panose="020B0503020204020204" pitchFamily="34" charset="-122"/>
                          <a:cs typeface="+mn-cs"/>
                        </a:rPr>
                        <a:t>以更新的方式打开文件，不能单独使用，需与</a:t>
                      </a:r>
                      <a:r>
                        <a:rPr lang="en-US" altLang="zh-CN" sz="1600" kern="100" dirty="0">
                          <a:solidFill>
                            <a:srgbClr val="595959"/>
                          </a:solidFill>
                          <a:effectLst/>
                          <a:latin typeface="微软雅黑" panose="020B0503020204020204" pitchFamily="34" charset="-122"/>
                          <a:ea typeface="微软雅黑" panose="020B0503020204020204" pitchFamily="34" charset="-122"/>
                          <a:cs typeface="+mn-cs"/>
                        </a:rPr>
                        <a:t>r</a:t>
                      </a:r>
                      <a:r>
                        <a:rPr lang="zh-CN" altLang="zh-CN" sz="1600" kern="100" dirty="0">
                          <a:solidFill>
                            <a:srgbClr val="595959"/>
                          </a:solidFill>
                          <a:effectLst/>
                          <a:latin typeface="微软雅黑" panose="020B0503020204020204" pitchFamily="34" charset="-122"/>
                          <a:ea typeface="微软雅黑" panose="020B0503020204020204" pitchFamily="34" charset="-122"/>
                          <a:cs typeface="+mn-cs"/>
                        </a:rPr>
                        <a:t>、</a:t>
                      </a:r>
                      <a:r>
                        <a:rPr lang="en-US" altLang="zh-CN" sz="1600" kern="100" dirty="0">
                          <a:solidFill>
                            <a:srgbClr val="595959"/>
                          </a:solidFill>
                          <a:effectLst/>
                          <a:latin typeface="微软雅黑" panose="020B0503020204020204" pitchFamily="34" charset="-122"/>
                          <a:ea typeface="微软雅黑" panose="020B0503020204020204" pitchFamily="34" charset="-122"/>
                          <a:cs typeface="+mn-cs"/>
                        </a:rPr>
                        <a:t>w</a:t>
                      </a:r>
                      <a:r>
                        <a:rPr lang="zh-CN" altLang="zh-CN" sz="1600" kern="100" dirty="0">
                          <a:solidFill>
                            <a:srgbClr val="595959"/>
                          </a:solidFill>
                          <a:effectLst/>
                          <a:latin typeface="微软雅黑" panose="020B0503020204020204" pitchFamily="34" charset="-122"/>
                          <a:ea typeface="微软雅黑" panose="020B0503020204020204" pitchFamily="34" charset="-122"/>
                          <a:cs typeface="+mn-cs"/>
                        </a:rPr>
                        <a:t>、</a:t>
                      </a:r>
                      <a:r>
                        <a:rPr lang="en-US" altLang="zh-CN" sz="1600" kern="100" dirty="0">
                          <a:solidFill>
                            <a:srgbClr val="595959"/>
                          </a:solidFill>
                          <a:effectLst/>
                          <a:latin typeface="微软雅黑" panose="020B0503020204020204" pitchFamily="34" charset="-122"/>
                          <a:ea typeface="微软雅黑" panose="020B0503020204020204" pitchFamily="34" charset="-122"/>
                          <a:cs typeface="+mn-cs"/>
                        </a:rPr>
                        <a:t>a</a:t>
                      </a:r>
                      <a:r>
                        <a:rPr lang="zh-CN" altLang="zh-CN" sz="1600" kern="100" dirty="0">
                          <a:solidFill>
                            <a:srgbClr val="595959"/>
                          </a:solidFill>
                          <a:effectLst/>
                          <a:latin typeface="微软雅黑" panose="020B0503020204020204" pitchFamily="34" charset="-122"/>
                          <a:ea typeface="微软雅黑" panose="020B0503020204020204" pitchFamily="34" charset="-122"/>
                          <a:cs typeface="+mn-cs"/>
                        </a:rPr>
                        <a:t>模式搭配使用</a:t>
                      </a:r>
                      <a:endParaRPr lang="zh-CN" sz="160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打开文件</a:t>
            </a:r>
          </a:p>
        </p:txBody>
      </p:sp>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6"/>
              </p:custDataLst>
            </p:nvPr>
          </p:nvSpPr>
          <p:spPr>
            <a:xfrm>
              <a:off x="1019175" y="881033"/>
              <a:ext cx="3533775" cy="398780"/>
            </a:xfrm>
            <a:prstGeom prst="rect">
              <a:avLst/>
            </a:prstGeom>
          </p:spPr>
          <p:txBody>
            <a:bodyPr wrap="square">
              <a:spAutoFit/>
            </a:bodyPr>
            <a:lstStyle/>
            <a:p>
              <a:pPr algn="ctr"/>
              <a:r>
                <a:rPr lang="zh-CN" altLang="zh-CN" sz="2000" dirty="0">
                  <a:solidFill>
                    <a:srgbClr val="595959"/>
                  </a:solidFill>
                  <a:latin typeface="微软雅黑" panose="020B0503020204020204" pitchFamily="34" charset="-122"/>
                  <a:ea typeface="微软雅黑" panose="020B0503020204020204" pitchFamily="34" charset="-122"/>
                </a:rPr>
                <a:t>打开文件</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1146723" y="2524476"/>
            <a:ext cx="601805" cy="3018233"/>
            <a:chOff x="1033116" y="2459755"/>
            <a:chExt cx="601805" cy="3018233"/>
          </a:xfrm>
        </p:grpSpPr>
        <p:sp>
          <p:nvSpPr>
            <p:cNvPr id="6" name="剪去单角的矩形 5"/>
            <p:cNvSpPr/>
            <p:nvPr>
              <p:custDataLst>
                <p:tags r:id="rId3"/>
              </p:custDataLst>
            </p:nvPr>
          </p:nvSpPr>
          <p:spPr>
            <a:xfrm flipH="1">
              <a:off x="1033116" y="2459755"/>
              <a:ext cx="601805" cy="301823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custDataLst>
                <p:tags r:id="rId4"/>
              </p:custDataLst>
            </p:nvPr>
          </p:nvSpPr>
          <p:spPr>
            <a:xfrm>
              <a:off x="1087822" y="2600328"/>
              <a:ext cx="492443" cy="2737085"/>
            </a:xfrm>
            <a:prstGeom prst="rect">
              <a:avLst/>
            </a:prstGeom>
            <a:noFill/>
          </p:spPr>
          <p:txBody>
            <a:bodyPr vert="eaVert"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常用的</a:t>
              </a:r>
              <a:r>
                <a:rPr lang="zh-CN" altLang="zh-CN" sz="2000" b="1" dirty="0">
                  <a:solidFill>
                    <a:schemeClr val="bg1"/>
                  </a:solidFill>
                  <a:latin typeface="微软雅黑" panose="020B0503020204020204" pitchFamily="34" charset="-122"/>
                  <a:ea typeface="微软雅黑" panose="020B0503020204020204" pitchFamily="34" charset="-122"/>
                </a:rPr>
                <a:t>文件打开模式</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aphicFrame>
        <p:nvGraphicFramePr>
          <p:cNvPr id="22" name="表格 21"/>
          <p:cNvGraphicFramePr>
            <a:graphicFrameLocks noGrp="1"/>
          </p:cNvGraphicFramePr>
          <p:nvPr>
            <p:custDataLst>
              <p:tags r:id="rId2"/>
            </p:custDataLst>
          </p:nvPr>
        </p:nvGraphicFramePr>
        <p:xfrm>
          <a:off x="2082829" y="1621324"/>
          <a:ext cx="9073008" cy="4824534"/>
        </p:xfrm>
        <a:graphic>
          <a:graphicData uri="http://schemas.openxmlformats.org/drawingml/2006/table">
            <a:tbl>
              <a:tblPr>
                <a:tableStyleId>{5C22544A-7EE6-4342-B048-85BDC9FD1C3A}</a:tableStyleId>
              </a:tblPr>
              <a:tblGrid>
                <a:gridCol w="1296144">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832648">
                  <a:extLst>
                    <a:ext uri="{9D8B030D-6E8A-4147-A177-3AD203B41FA5}">
                      <a16:colId xmlns:a16="http://schemas.microsoft.com/office/drawing/2014/main" val="20002"/>
                    </a:ext>
                  </a:extLst>
                </a:gridCol>
              </a:tblGrid>
              <a:tr h="639690">
                <a:tc>
                  <a:txBody>
                    <a:bodyPr/>
                    <a:lstStyle/>
                    <a:p>
                      <a:pPr marL="0" indent="21590" algn="ctr" defTabSz="1219200" rtl="0" eaLnBrk="1" latinLnBrk="0" hangingPunct="1">
                        <a:lnSpc>
                          <a:spcPct val="115000"/>
                        </a:lnSpc>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mn-cs"/>
                        </a:rPr>
                        <a:t>打开模式</a:t>
                      </a:r>
                    </a:p>
                  </a:txBody>
                  <a:tcPr marL="68580" marR="68580" marT="0" marB="0" anchor="ctr">
                    <a:solidFill>
                      <a:srgbClr val="F2F2F2"/>
                    </a:solidFill>
                  </a:tcPr>
                </a:tc>
                <a:tc>
                  <a:txBody>
                    <a:bodyPr/>
                    <a:lstStyle/>
                    <a:p>
                      <a:pPr marL="0" indent="21590" algn="ctr" defTabSz="1219200" rtl="0" eaLnBrk="1" latinLnBrk="0" hangingPunct="1">
                        <a:lnSpc>
                          <a:spcPct val="115000"/>
                        </a:lnSpc>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mn-cs"/>
                        </a:rPr>
                        <a:t>名称</a:t>
                      </a:r>
                    </a:p>
                  </a:txBody>
                  <a:tcPr marL="68580" marR="68580" marT="0" marB="0" anchor="ctr">
                    <a:solidFill>
                      <a:srgbClr val="F2F2F2"/>
                    </a:solidFill>
                  </a:tcPr>
                </a:tc>
                <a:tc>
                  <a:txBody>
                    <a:bodyPr/>
                    <a:lstStyle/>
                    <a:p>
                      <a:pPr marL="0" indent="21590" algn="ctr" defTabSz="1219200" rtl="0" eaLnBrk="1" latinLnBrk="0" hangingPunct="1">
                        <a:lnSpc>
                          <a:spcPct val="115000"/>
                        </a:lnSpc>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mn-cs"/>
                        </a:rPr>
                        <a:t>描述</a:t>
                      </a:r>
                    </a:p>
                  </a:txBody>
                  <a:tcPr marL="68580" marR="68580" marT="0" marB="0" anchor="ctr">
                    <a:solidFill>
                      <a:srgbClr val="F2F2F2"/>
                    </a:solidFill>
                  </a:tcPr>
                </a:tc>
                <a:extLst>
                  <a:ext uri="{0D108BD9-81ED-4DB2-BD59-A6C34878D82A}">
                    <a16:rowId xmlns:a16="http://schemas.microsoft.com/office/drawing/2014/main" val="10000"/>
                  </a:ext>
                </a:extLst>
              </a:tr>
              <a:tr h="697474">
                <a:tc>
                  <a:txBody>
                    <a:bodyPr/>
                    <a:lstStyle/>
                    <a:p>
                      <a:pPr marL="0" indent="21590" algn="ctr" defTabSz="1219200" rtl="0" eaLnBrk="1" latinLnBrk="0" hangingPunct="1">
                        <a:lnSpc>
                          <a:spcPct val="115000"/>
                        </a:lnSpc>
                        <a:spcAft>
                          <a:spcPts val="0"/>
                        </a:spcAft>
                      </a:pPr>
                      <a:r>
                        <a:rPr lang="en-US" sz="1600" kern="100">
                          <a:solidFill>
                            <a:srgbClr val="595959"/>
                          </a:solidFill>
                          <a:effectLst/>
                          <a:latin typeface="微软雅黑" panose="020B0503020204020204" pitchFamily="34" charset="-122"/>
                          <a:ea typeface="微软雅黑" panose="020B0503020204020204" pitchFamily="34" charset="-122"/>
                          <a:cs typeface="+mn-cs"/>
                        </a:rPr>
                        <a:t>r/rb</a:t>
                      </a:r>
                      <a:endParaRPr lang="zh-CN" sz="160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1590" algn="ctr" defTabSz="1219200" rtl="0" eaLnBrk="1" latinLnBrk="0" hangingPunct="1">
                        <a:lnSpc>
                          <a:spcPct val="115000"/>
                        </a:lnSpc>
                        <a:spcAft>
                          <a:spcPts val="0"/>
                        </a:spcAft>
                      </a:pPr>
                      <a:r>
                        <a:rPr lang="zh-CN" sz="1600" kern="100">
                          <a:solidFill>
                            <a:srgbClr val="595959"/>
                          </a:solidFill>
                          <a:effectLst/>
                          <a:latin typeface="微软雅黑" panose="020B0503020204020204" pitchFamily="34" charset="-122"/>
                          <a:ea typeface="微软雅黑" panose="020B0503020204020204" pitchFamily="34" charset="-122"/>
                          <a:cs typeface="+mn-cs"/>
                        </a:rPr>
                        <a:t>只读模式</a:t>
                      </a:r>
                    </a:p>
                  </a:txBody>
                  <a:tcPr marL="68580" marR="68580" marT="0" marB="0" anchor="ctr">
                    <a:solidFill>
                      <a:srgbClr val="F2F2F2"/>
                    </a:solidFill>
                  </a:tcPr>
                </a:tc>
                <a:tc>
                  <a:txBody>
                    <a:bodyPr/>
                    <a:lstStyle/>
                    <a:p>
                      <a:pPr marL="0" indent="21590" algn="l" defTabSz="1219200" rtl="0" eaLnBrk="1" latinLnBrk="0" hangingPunct="1">
                        <a:lnSpc>
                          <a:spcPct val="115000"/>
                        </a:lnSpc>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cs typeface="+mn-cs"/>
                        </a:rPr>
                        <a:t>以只读的形式打开文本文件</a:t>
                      </a:r>
                      <a:r>
                        <a:rPr lang="en-US" sz="1600" kern="100" dirty="0">
                          <a:solidFill>
                            <a:srgbClr val="595959"/>
                          </a:solidFill>
                          <a:effectLst/>
                          <a:latin typeface="微软雅黑" panose="020B0503020204020204" pitchFamily="34" charset="-122"/>
                          <a:ea typeface="微软雅黑" panose="020B0503020204020204" pitchFamily="34" charset="-122"/>
                          <a:cs typeface="+mn-cs"/>
                        </a:rPr>
                        <a:t>/</a:t>
                      </a:r>
                      <a:r>
                        <a:rPr lang="zh-CN" sz="1600" kern="100" dirty="0">
                          <a:solidFill>
                            <a:srgbClr val="595959"/>
                          </a:solidFill>
                          <a:effectLst/>
                          <a:latin typeface="微软雅黑" panose="020B0503020204020204" pitchFamily="34" charset="-122"/>
                          <a:ea typeface="微软雅黑" panose="020B0503020204020204" pitchFamily="34" charset="-122"/>
                          <a:cs typeface="+mn-cs"/>
                        </a:rPr>
                        <a:t>二进制文件，若文件不存在或无法找到，</a:t>
                      </a:r>
                      <a:r>
                        <a:rPr lang="en-US" sz="1600" kern="100" dirty="0">
                          <a:solidFill>
                            <a:srgbClr val="595959"/>
                          </a:solidFill>
                          <a:effectLst/>
                          <a:latin typeface="微软雅黑" panose="020B0503020204020204" pitchFamily="34" charset="-122"/>
                          <a:ea typeface="微软雅黑" panose="020B0503020204020204" pitchFamily="34" charset="-122"/>
                          <a:cs typeface="+mn-cs"/>
                        </a:rPr>
                        <a:t>open()</a:t>
                      </a:r>
                      <a:r>
                        <a:rPr lang="zh-CN" sz="1600" kern="100" dirty="0">
                          <a:solidFill>
                            <a:srgbClr val="595959"/>
                          </a:solidFill>
                          <a:effectLst/>
                          <a:latin typeface="微软雅黑" panose="020B0503020204020204" pitchFamily="34" charset="-122"/>
                          <a:ea typeface="微软雅黑" panose="020B0503020204020204" pitchFamily="34" charset="-122"/>
                          <a:cs typeface="+mn-cs"/>
                        </a:rPr>
                        <a:t>函数将调用失败</a:t>
                      </a:r>
                    </a:p>
                  </a:txBody>
                  <a:tcPr marL="68580" marR="68580" marT="0" marB="0" anchor="ctr">
                    <a:solidFill>
                      <a:srgbClr val="F2F2F2"/>
                    </a:solidFill>
                  </a:tcPr>
                </a:tc>
                <a:extLst>
                  <a:ext uri="{0D108BD9-81ED-4DB2-BD59-A6C34878D82A}">
                    <a16:rowId xmlns:a16="http://schemas.microsoft.com/office/drawing/2014/main" val="10001"/>
                  </a:ext>
                </a:extLst>
              </a:tr>
              <a:tr h="697474">
                <a:tc>
                  <a:txBody>
                    <a:bodyPr/>
                    <a:lstStyle/>
                    <a:p>
                      <a:pPr marL="0" indent="21590" algn="ctr" defTabSz="1219200" rtl="0" eaLnBrk="1" latinLnBrk="0" hangingPunct="1">
                        <a:lnSpc>
                          <a:spcPct val="115000"/>
                        </a:lnSpc>
                        <a:spcAft>
                          <a:spcPts val="0"/>
                        </a:spcAft>
                      </a:pPr>
                      <a:r>
                        <a:rPr lang="en-US" sz="1600" kern="100">
                          <a:solidFill>
                            <a:srgbClr val="595959"/>
                          </a:solidFill>
                          <a:effectLst/>
                          <a:latin typeface="微软雅黑" panose="020B0503020204020204" pitchFamily="34" charset="-122"/>
                          <a:ea typeface="微软雅黑" panose="020B0503020204020204" pitchFamily="34" charset="-122"/>
                          <a:cs typeface="+mn-cs"/>
                        </a:rPr>
                        <a:t>w/wb</a:t>
                      </a:r>
                      <a:endParaRPr lang="zh-CN" sz="160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1590" algn="ctr" defTabSz="1219200" rtl="0" eaLnBrk="1" latinLnBrk="0" hangingPunct="1">
                        <a:lnSpc>
                          <a:spcPct val="115000"/>
                        </a:lnSpc>
                        <a:spcAft>
                          <a:spcPts val="0"/>
                        </a:spcAft>
                      </a:pPr>
                      <a:r>
                        <a:rPr lang="zh-CN" sz="1600" kern="100">
                          <a:solidFill>
                            <a:srgbClr val="595959"/>
                          </a:solidFill>
                          <a:effectLst/>
                          <a:latin typeface="微软雅黑" panose="020B0503020204020204" pitchFamily="34" charset="-122"/>
                          <a:ea typeface="微软雅黑" panose="020B0503020204020204" pitchFamily="34" charset="-122"/>
                          <a:cs typeface="+mn-cs"/>
                        </a:rPr>
                        <a:t>只写模式</a:t>
                      </a:r>
                    </a:p>
                  </a:txBody>
                  <a:tcPr marL="68580" marR="68580" marT="0" marB="0" anchor="ctr">
                    <a:solidFill>
                      <a:srgbClr val="F2F2F2"/>
                    </a:solidFill>
                  </a:tcPr>
                </a:tc>
                <a:tc>
                  <a:txBody>
                    <a:bodyPr/>
                    <a:lstStyle/>
                    <a:p>
                      <a:pPr marL="0" indent="21590" algn="l" defTabSz="1219200" rtl="0" eaLnBrk="1" latinLnBrk="0" hangingPunct="1">
                        <a:lnSpc>
                          <a:spcPct val="115000"/>
                        </a:lnSpc>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cs typeface="+mn-cs"/>
                        </a:rPr>
                        <a:t>以只写的形式打开文本文件</a:t>
                      </a:r>
                      <a:r>
                        <a:rPr lang="en-US" sz="1600" kern="100" dirty="0">
                          <a:solidFill>
                            <a:srgbClr val="595959"/>
                          </a:solidFill>
                          <a:effectLst/>
                          <a:latin typeface="微软雅黑" panose="020B0503020204020204" pitchFamily="34" charset="-122"/>
                          <a:ea typeface="微软雅黑" panose="020B0503020204020204" pitchFamily="34" charset="-122"/>
                          <a:cs typeface="+mn-cs"/>
                        </a:rPr>
                        <a:t>/</a:t>
                      </a:r>
                      <a:r>
                        <a:rPr lang="zh-CN" sz="1600" kern="100" dirty="0">
                          <a:solidFill>
                            <a:srgbClr val="595959"/>
                          </a:solidFill>
                          <a:effectLst/>
                          <a:latin typeface="微软雅黑" panose="020B0503020204020204" pitchFamily="34" charset="-122"/>
                          <a:ea typeface="微软雅黑" panose="020B0503020204020204" pitchFamily="34" charset="-122"/>
                          <a:cs typeface="+mn-cs"/>
                        </a:rPr>
                        <a:t>二进制文件，若文件已存在，则重写文件，否则创建新文件</a:t>
                      </a:r>
                    </a:p>
                  </a:txBody>
                  <a:tcPr marL="68580" marR="68580" marT="0" marB="0" anchor="ctr">
                    <a:solidFill>
                      <a:srgbClr val="F2F2F2"/>
                    </a:solidFill>
                  </a:tcPr>
                </a:tc>
                <a:extLst>
                  <a:ext uri="{0D108BD9-81ED-4DB2-BD59-A6C34878D82A}">
                    <a16:rowId xmlns:a16="http://schemas.microsoft.com/office/drawing/2014/main" val="10002"/>
                  </a:ext>
                </a:extLst>
              </a:tr>
              <a:tr h="697474">
                <a:tc>
                  <a:txBody>
                    <a:bodyPr/>
                    <a:lstStyle/>
                    <a:p>
                      <a:pPr marL="0" indent="21590" algn="ctr" defTabSz="1219200" rtl="0" eaLnBrk="1" latinLnBrk="0" hangingPunct="1">
                        <a:lnSpc>
                          <a:spcPct val="115000"/>
                        </a:lnSpc>
                        <a:spcAft>
                          <a:spcPts val="0"/>
                        </a:spcAft>
                      </a:pPr>
                      <a:r>
                        <a:rPr lang="en-US" sz="1600" kern="100">
                          <a:solidFill>
                            <a:srgbClr val="595959"/>
                          </a:solidFill>
                          <a:effectLst/>
                          <a:latin typeface="微软雅黑" panose="020B0503020204020204" pitchFamily="34" charset="-122"/>
                          <a:ea typeface="微软雅黑" panose="020B0503020204020204" pitchFamily="34" charset="-122"/>
                          <a:cs typeface="+mn-cs"/>
                        </a:rPr>
                        <a:t>a/ab</a:t>
                      </a:r>
                      <a:endParaRPr lang="zh-CN" sz="160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1590" algn="ctr" defTabSz="1219200" rtl="0" eaLnBrk="1" latinLnBrk="0" hangingPunct="1">
                        <a:lnSpc>
                          <a:spcPct val="115000"/>
                        </a:lnSpc>
                        <a:spcAft>
                          <a:spcPts val="0"/>
                        </a:spcAft>
                      </a:pPr>
                      <a:r>
                        <a:rPr lang="zh-CN" sz="1600" kern="100">
                          <a:solidFill>
                            <a:srgbClr val="595959"/>
                          </a:solidFill>
                          <a:effectLst/>
                          <a:latin typeface="微软雅黑" panose="020B0503020204020204" pitchFamily="34" charset="-122"/>
                          <a:ea typeface="微软雅黑" panose="020B0503020204020204" pitchFamily="34" charset="-122"/>
                          <a:cs typeface="+mn-cs"/>
                        </a:rPr>
                        <a:t>追加模式</a:t>
                      </a:r>
                    </a:p>
                  </a:txBody>
                  <a:tcPr marL="68580" marR="68580" marT="0" marB="0" anchor="ctr">
                    <a:solidFill>
                      <a:srgbClr val="F2F2F2"/>
                    </a:solidFill>
                  </a:tcPr>
                </a:tc>
                <a:tc>
                  <a:txBody>
                    <a:bodyPr/>
                    <a:lstStyle/>
                    <a:p>
                      <a:pPr marL="0" indent="21590" algn="l" defTabSz="1219200" rtl="0" eaLnBrk="1" latinLnBrk="0" hangingPunct="1">
                        <a:lnSpc>
                          <a:spcPct val="115000"/>
                        </a:lnSpc>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cs typeface="+mn-cs"/>
                        </a:rPr>
                        <a:t>以只写的形式打开文本文件</a:t>
                      </a:r>
                      <a:r>
                        <a:rPr lang="en-US" sz="1600" kern="100" dirty="0">
                          <a:solidFill>
                            <a:srgbClr val="595959"/>
                          </a:solidFill>
                          <a:effectLst/>
                          <a:latin typeface="微软雅黑" panose="020B0503020204020204" pitchFamily="34" charset="-122"/>
                          <a:ea typeface="微软雅黑" panose="020B0503020204020204" pitchFamily="34" charset="-122"/>
                          <a:cs typeface="+mn-cs"/>
                        </a:rPr>
                        <a:t>/</a:t>
                      </a:r>
                      <a:r>
                        <a:rPr lang="zh-CN" sz="1600" kern="100" dirty="0">
                          <a:solidFill>
                            <a:srgbClr val="595959"/>
                          </a:solidFill>
                          <a:effectLst/>
                          <a:latin typeface="微软雅黑" panose="020B0503020204020204" pitchFamily="34" charset="-122"/>
                          <a:ea typeface="微软雅黑" panose="020B0503020204020204" pitchFamily="34" charset="-122"/>
                          <a:cs typeface="+mn-cs"/>
                        </a:rPr>
                        <a:t>二进制文件，只允许在该文件末尾追加数据，若文件不存在，则创建新文件</a:t>
                      </a:r>
                    </a:p>
                  </a:txBody>
                  <a:tcPr marL="68580" marR="68580" marT="0" marB="0" anchor="ctr">
                    <a:solidFill>
                      <a:srgbClr val="F2F2F2"/>
                    </a:solidFill>
                  </a:tcPr>
                </a:tc>
                <a:extLst>
                  <a:ext uri="{0D108BD9-81ED-4DB2-BD59-A6C34878D82A}">
                    <a16:rowId xmlns:a16="http://schemas.microsoft.com/office/drawing/2014/main" val="10003"/>
                  </a:ext>
                </a:extLst>
              </a:tr>
              <a:tr h="697474">
                <a:tc>
                  <a:txBody>
                    <a:bodyPr/>
                    <a:lstStyle/>
                    <a:p>
                      <a:pPr marL="0" indent="21590" algn="ctr" defTabSz="1219200" rtl="0" eaLnBrk="1" latinLnBrk="0" hangingPunct="1">
                        <a:lnSpc>
                          <a:spcPct val="115000"/>
                        </a:lnSpc>
                        <a:spcAft>
                          <a:spcPts val="0"/>
                        </a:spcAft>
                      </a:pPr>
                      <a:r>
                        <a:rPr lang="en-US" sz="1600" kern="100">
                          <a:solidFill>
                            <a:srgbClr val="595959"/>
                          </a:solidFill>
                          <a:effectLst/>
                          <a:latin typeface="微软雅黑" panose="020B0503020204020204" pitchFamily="34" charset="-122"/>
                          <a:ea typeface="微软雅黑" panose="020B0503020204020204" pitchFamily="34" charset="-122"/>
                          <a:cs typeface="+mn-cs"/>
                        </a:rPr>
                        <a:t>r+/rb+</a:t>
                      </a:r>
                      <a:endParaRPr lang="zh-CN" sz="160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1590" algn="ctr" defTabSz="1219200" rtl="0" eaLnBrk="1" latinLnBrk="0" hangingPunct="1">
                        <a:lnSpc>
                          <a:spcPct val="115000"/>
                        </a:lnSpc>
                        <a:spcAft>
                          <a:spcPts val="0"/>
                        </a:spcAft>
                      </a:pPr>
                      <a:r>
                        <a:rPr lang="zh-CN" sz="1600" kern="100">
                          <a:solidFill>
                            <a:srgbClr val="595959"/>
                          </a:solidFill>
                          <a:effectLst/>
                          <a:latin typeface="微软雅黑" panose="020B0503020204020204" pitchFamily="34" charset="-122"/>
                          <a:ea typeface="微软雅黑" panose="020B0503020204020204" pitchFamily="34" charset="-122"/>
                          <a:cs typeface="+mn-cs"/>
                        </a:rPr>
                        <a:t>读取（更新）模式</a:t>
                      </a:r>
                    </a:p>
                  </a:txBody>
                  <a:tcPr marL="68580" marR="68580" marT="0" marB="0" anchor="ctr">
                    <a:solidFill>
                      <a:srgbClr val="F2F2F2"/>
                    </a:solidFill>
                  </a:tcPr>
                </a:tc>
                <a:tc>
                  <a:txBody>
                    <a:bodyPr/>
                    <a:lstStyle/>
                    <a:p>
                      <a:pPr marL="0" indent="21590" algn="l" defTabSz="1219200" rtl="0" eaLnBrk="1" latinLnBrk="0" hangingPunct="1">
                        <a:lnSpc>
                          <a:spcPct val="115000"/>
                        </a:lnSpc>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cs typeface="+mn-cs"/>
                        </a:rPr>
                        <a:t>以读</a:t>
                      </a:r>
                      <a:r>
                        <a:rPr lang="en-US" sz="1600" kern="100" dirty="0">
                          <a:solidFill>
                            <a:srgbClr val="595959"/>
                          </a:solidFill>
                          <a:effectLst/>
                          <a:latin typeface="微软雅黑" panose="020B0503020204020204" pitchFamily="34" charset="-122"/>
                          <a:ea typeface="微软雅黑" panose="020B0503020204020204" pitchFamily="34" charset="-122"/>
                          <a:cs typeface="+mn-cs"/>
                        </a:rPr>
                        <a:t>/</a:t>
                      </a:r>
                      <a:r>
                        <a:rPr lang="zh-CN" sz="1600" kern="100" dirty="0">
                          <a:solidFill>
                            <a:srgbClr val="595959"/>
                          </a:solidFill>
                          <a:effectLst/>
                          <a:latin typeface="微软雅黑" panose="020B0503020204020204" pitchFamily="34" charset="-122"/>
                          <a:ea typeface="微软雅黑" panose="020B0503020204020204" pitchFamily="34" charset="-122"/>
                          <a:cs typeface="+mn-cs"/>
                        </a:rPr>
                        <a:t>写的形式打开文本文件</a:t>
                      </a:r>
                      <a:r>
                        <a:rPr lang="en-US" sz="1600" kern="100" dirty="0">
                          <a:solidFill>
                            <a:srgbClr val="595959"/>
                          </a:solidFill>
                          <a:effectLst/>
                          <a:latin typeface="微软雅黑" panose="020B0503020204020204" pitchFamily="34" charset="-122"/>
                          <a:ea typeface="微软雅黑" panose="020B0503020204020204" pitchFamily="34" charset="-122"/>
                          <a:cs typeface="+mn-cs"/>
                        </a:rPr>
                        <a:t>/</a:t>
                      </a:r>
                      <a:r>
                        <a:rPr lang="zh-CN" sz="1600" kern="100" dirty="0">
                          <a:solidFill>
                            <a:srgbClr val="595959"/>
                          </a:solidFill>
                          <a:effectLst/>
                          <a:latin typeface="微软雅黑" panose="020B0503020204020204" pitchFamily="34" charset="-122"/>
                          <a:ea typeface="微软雅黑" panose="020B0503020204020204" pitchFamily="34" charset="-122"/>
                          <a:cs typeface="+mn-cs"/>
                        </a:rPr>
                        <a:t>二进制文件，如果文件不存在，</a:t>
                      </a:r>
                      <a:r>
                        <a:rPr lang="en-US" sz="1600" kern="100" dirty="0">
                          <a:solidFill>
                            <a:srgbClr val="595959"/>
                          </a:solidFill>
                          <a:effectLst/>
                          <a:latin typeface="微软雅黑" panose="020B0503020204020204" pitchFamily="34" charset="-122"/>
                          <a:ea typeface="微软雅黑" panose="020B0503020204020204" pitchFamily="34" charset="-122"/>
                          <a:cs typeface="+mn-cs"/>
                        </a:rPr>
                        <a:t>open()</a:t>
                      </a:r>
                      <a:r>
                        <a:rPr lang="zh-CN" sz="1600" kern="100" dirty="0">
                          <a:solidFill>
                            <a:srgbClr val="595959"/>
                          </a:solidFill>
                          <a:effectLst/>
                          <a:latin typeface="微软雅黑" panose="020B0503020204020204" pitchFamily="34" charset="-122"/>
                          <a:ea typeface="微软雅黑" panose="020B0503020204020204" pitchFamily="34" charset="-122"/>
                          <a:cs typeface="+mn-cs"/>
                        </a:rPr>
                        <a:t>函数调用失败</a:t>
                      </a:r>
                    </a:p>
                  </a:txBody>
                  <a:tcPr marL="68580" marR="68580" marT="0" marB="0" anchor="ctr">
                    <a:solidFill>
                      <a:srgbClr val="F2F2F2"/>
                    </a:solidFill>
                  </a:tcPr>
                </a:tc>
                <a:extLst>
                  <a:ext uri="{0D108BD9-81ED-4DB2-BD59-A6C34878D82A}">
                    <a16:rowId xmlns:a16="http://schemas.microsoft.com/office/drawing/2014/main" val="10004"/>
                  </a:ext>
                </a:extLst>
              </a:tr>
              <a:tr h="697474">
                <a:tc>
                  <a:txBody>
                    <a:bodyPr/>
                    <a:lstStyle/>
                    <a:p>
                      <a:pPr marL="0" indent="21590" algn="ctr" defTabSz="1219200" rtl="0" eaLnBrk="1" latinLnBrk="0" hangingPunct="1">
                        <a:lnSpc>
                          <a:spcPct val="115000"/>
                        </a:lnSpc>
                        <a:spcAft>
                          <a:spcPts val="0"/>
                        </a:spcAft>
                      </a:pPr>
                      <a:r>
                        <a:rPr lang="en-US" sz="1600" kern="100">
                          <a:solidFill>
                            <a:srgbClr val="595959"/>
                          </a:solidFill>
                          <a:effectLst/>
                          <a:latin typeface="微软雅黑" panose="020B0503020204020204" pitchFamily="34" charset="-122"/>
                          <a:ea typeface="微软雅黑" panose="020B0503020204020204" pitchFamily="34" charset="-122"/>
                          <a:cs typeface="+mn-cs"/>
                        </a:rPr>
                        <a:t>w+/wb+</a:t>
                      </a:r>
                      <a:endParaRPr lang="zh-CN" sz="160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1590" algn="ctr" defTabSz="1219200" rtl="0" eaLnBrk="1" latinLnBrk="0" hangingPunct="1">
                        <a:lnSpc>
                          <a:spcPct val="115000"/>
                        </a:lnSpc>
                        <a:spcAft>
                          <a:spcPts val="0"/>
                        </a:spcAft>
                      </a:pPr>
                      <a:r>
                        <a:rPr lang="zh-CN" sz="1600" kern="100">
                          <a:solidFill>
                            <a:srgbClr val="595959"/>
                          </a:solidFill>
                          <a:effectLst/>
                          <a:latin typeface="微软雅黑" panose="020B0503020204020204" pitchFamily="34" charset="-122"/>
                          <a:ea typeface="微软雅黑" panose="020B0503020204020204" pitchFamily="34" charset="-122"/>
                          <a:cs typeface="+mn-cs"/>
                        </a:rPr>
                        <a:t>写入（更新）模式</a:t>
                      </a:r>
                    </a:p>
                  </a:txBody>
                  <a:tcPr marL="68580" marR="68580" marT="0" marB="0" anchor="ctr">
                    <a:solidFill>
                      <a:srgbClr val="F2F2F2"/>
                    </a:solidFill>
                  </a:tcPr>
                </a:tc>
                <a:tc>
                  <a:txBody>
                    <a:bodyPr/>
                    <a:lstStyle/>
                    <a:p>
                      <a:pPr marL="0" indent="21590" algn="l" defTabSz="1219200" rtl="0" eaLnBrk="1" latinLnBrk="0" hangingPunct="1">
                        <a:lnSpc>
                          <a:spcPct val="115000"/>
                        </a:lnSpc>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cs typeface="+mn-cs"/>
                        </a:rPr>
                        <a:t>以读</a:t>
                      </a:r>
                      <a:r>
                        <a:rPr lang="en-US" sz="1600" kern="100" dirty="0">
                          <a:solidFill>
                            <a:srgbClr val="595959"/>
                          </a:solidFill>
                          <a:effectLst/>
                          <a:latin typeface="微软雅黑" panose="020B0503020204020204" pitchFamily="34" charset="-122"/>
                          <a:ea typeface="微软雅黑" panose="020B0503020204020204" pitchFamily="34" charset="-122"/>
                          <a:cs typeface="+mn-cs"/>
                        </a:rPr>
                        <a:t>/</a:t>
                      </a:r>
                      <a:r>
                        <a:rPr lang="zh-CN" sz="1600" kern="100" dirty="0">
                          <a:solidFill>
                            <a:srgbClr val="595959"/>
                          </a:solidFill>
                          <a:effectLst/>
                          <a:latin typeface="微软雅黑" panose="020B0503020204020204" pitchFamily="34" charset="-122"/>
                          <a:ea typeface="微软雅黑" panose="020B0503020204020204" pitchFamily="34" charset="-122"/>
                          <a:cs typeface="+mn-cs"/>
                        </a:rPr>
                        <a:t>写的形式创建文本文件</a:t>
                      </a:r>
                      <a:r>
                        <a:rPr lang="en-US" sz="1600" kern="100" dirty="0">
                          <a:solidFill>
                            <a:srgbClr val="595959"/>
                          </a:solidFill>
                          <a:effectLst/>
                          <a:latin typeface="微软雅黑" panose="020B0503020204020204" pitchFamily="34" charset="-122"/>
                          <a:ea typeface="微软雅黑" panose="020B0503020204020204" pitchFamily="34" charset="-122"/>
                          <a:cs typeface="+mn-cs"/>
                        </a:rPr>
                        <a:t>/</a:t>
                      </a:r>
                      <a:r>
                        <a:rPr lang="zh-CN" sz="1600" kern="100" dirty="0">
                          <a:solidFill>
                            <a:srgbClr val="595959"/>
                          </a:solidFill>
                          <a:effectLst/>
                          <a:latin typeface="微软雅黑" panose="020B0503020204020204" pitchFamily="34" charset="-122"/>
                          <a:ea typeface="微软雅黑" panose="020B0503020204020204" pitchFamily="34" charset="-122"/>
                          <a:cs typeface="+mn-cs"/>
                        </a:rPr>
                        <a:t>二进制文件，若文件已存在，则重写文件</a:t>
                      </a:r>
                    </a:p>
                  </a:txBody>
                  <a:tcPr marL="68580" marR="68580" marT="0" marB="0" anchor="ctr">
                    <a:solidFill>
                      <a:srgbClr val="F2F2F2"/>
                    </a:solidFill>
                  </a:tcPr>
                </a:tc>
                <a:extLst>
                  <a:ext uri="{0D108BD9-81ED-4DB2-BD59-A6C34878D82A}">
                    <a16:rowId xmlns:a16="http://schemas.microsoft.com/office/drawing/2014/main" val="10005"/>
                  </a:ext>
                </a:extLst>
              </a:tr>
              <a:tr h="697474">
                <a:tc>
                  <a:txBody>
                    <a:bodyPr/>
                    <a:lstStyle/>
                    <a:p>
                      <a:pPr marL="0" indent="21590" algn="ctr" defTabSz="1219200" rtl="0" eaLnBrk="1" latinLnBrk="0" hangingPunct="1">
                        <a:lnSpc>
                          <a:spcPct val="115000"/>
                        </a:lnSpc>
                        <a:spcAft>
                          <a:spcPts val="0"/>
                        </a:spcAft>
                      </a:pPr>
                      <a:r>
                        <a:rPr lang="en-US" sz="1600" kern="100">
                          <a:solidFill>
                            <a:srgbClr val="595959"/>
                          </a:solidFill>
                          <a:effectLst/>
                          <a:latin typeface="微软雅黑" panose="020B0503020204020204" pitchFamily="34" charset="-122"/>
                          <a:ea typeface="微软雅黑" panose="020B0503020204020204" pitchFamily="34" charset="-122"/>
                          <a:cs typeface="+mn-cs"/>
                        </a:rPr>
                        <a:t>a+/ab+</a:t>
                      </a:r>
                      <a:endParaRPr lang="zh-CN" sz="160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1590" algn="ctr" defTabSz="1219200" rtl="0" eaLnBrk="1" latinLnBrk="0" hangingPunct="1">
                        <a:lnSpc>
                          <a:spcPct val="115000"/>
                        </a:lnSpc>
                        <a:spcAft>
                          <a:spcPts val="0"/>
                        </a:spcAft>
                      </a:pPr>
                      <a:r>
                        <a:rPr lang="zh-CN" sz="1600" kern="100">
                          <a:solidFill>
                            <a:srgbClr val="595959"/>
                          </a:solidFill>
                          <a:effectLst/>
                          <a:latin typeface="微软雅黑" panose="020B0503020204020204" pitchFamily="34" charset="-122"/>
                          <a:ea typeface="微软雅黑" panose="020B0503020204020204" pitchFamily="34" charset="-122"/>
                          <a:cs typeface="+mn-cs"/>
                        </a:rPr>
                        <a:t>追加（更新）模式</a:t>
                      </a:r>
                    </a:p>
                  </a:txBody>
                  <a:tcPr marL="68580" marR="68580" marT="0" marB="0" anchor="ctr">
                    <a:solidFill>
                      <a:srgbClr val="F2F2F2"/>
                    </a:solidFill>
                  </a:tcPr>
                </a:tc>
                <a:tc>
                  <a:txBody>
                    <a:bodyPr/>
                    <a:lstStyle/>
                    <a:p>
                      <a:pPr marL="0" indent="21590" algn="l" defTabSz="1219200" rtl="0" eaLnBrk="1" latinLnBrk="0" hangingPunct="1">
                        <a:lnSpc>
                          <a:spcPct val="115000"/>
                        </a:lnSpc>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cs typeface="+mn-cs"/>
                        </a:rPr>
                        <a:t>以读</a:t>
                      </a:r>
                      <a:r>
                        <a:rPr lang="en-US" sz="1600" kern="100" dirty="0">
                          <a:solidFill>
                            <a:srgbClr val="595959"/>
                          </a:solidFill>
                          <a:effectLst/>
                          <a:latin typeface="微软雅黑" panose="020B0503020204020204" pitchFamily="34" charset="-122"/>
                          <a:ea typeface="微软雅黑" panose="020B0503020204020204" pitchFamily="34" charset="-122"/>
                          <a:cs typeface="+mn-cs"/>
                        </a:rPr>
                        <a:t>/</a:t>
                      </a:r>
                      <a:r>
                        <a:rPr lang="zh-CN" sz="1600" kern="100" dirty="0">
                          <a:solidFill>
                            <a:srgbClr val="595959"/>
                          </a:solidFill>
                          <a:effectLst/>
                          <a:latin typeface="微软雅黑" panose="020B0503020204020204" pitchFamily="34" charset="-122"/>
                          <a:ea typeface="微软雅黑" panose="020B0503020204020204" pitchFamily="34" charset="-122"/>
                          <a:cs typeface="+mn-cs"/>
                        </a:rPr>
                        <a:t>写的形式打开文本</a:t>
                      </a:r>
                      <a:r>
                        <a:rPr lang="en-US" sz="1600" kern="100" dirty="0">
                          <a:solidFill>
                            <a:srgbClr val="595959"/>
                          </a:solidFill>
                          <a:effectLst/>
                          <a:latin typeface="微软雅黑" panose="020B0503020204020204" pitchFamily="34" charset="-122"/>
                          <a:ea typeface="微软雅黑" panose="020B0503020204020204" pitchFamily="34" charset="-122"/>
                          <a:cs typeface="+mn-cs"/>
                        </a:rPr>
                        <a:t>/</a:t>
                      </a:r>
                      <a:r>
                        <a:rPr lang="zh-CN" sz="1600" kern="100" dirty="0">
                          <a:solidFill>
                            <a:srgbClr val="595959"/>
                          </a:solidFill>
                          <a:effectLst/>
                          <a:latin typeface="微软雅黑" panose="020B0503020204020204" pitchFamily="34" charset="-122"/>
                          <a:ea typeface="微软雅黑" panose="020B0503020204020204" pitchFamily="34" charset="-122"/>
                          <a:cs typeface="+mn-cs"/>
                        </a:rPr>
                        <a:t>二进制文件，但只允许在文件末尾添加数据，若文件不存在，则创建新文件</a:t>
                      </a:r>
                    </a:p>
                  </a:txBody>
                  <a:tcPr marL="68580" marR="68580" marT="0" marB="0" anchor="ctr">
                    <a:solidFill>
                      <a:srgbClr val="F2F2F2"/>
                    </a:solid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428921"/>
            <a:ext cx="498348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文件的关闭方式</a:t>
            </a:r>
            <a:r>
              <a:rPr lang="zh-CN" altLang="zh-CN" sz="1800" dirty="0">
                <a:solidFill>
                  <a:srgbClr val="595959"/>
                </a:solidFill>
                <a:latin typeface="微软雅黑" panose="020B0503020204020204" pitchFamily="34" charset="-122"/>
                <a:ea typeface="微软雅黑" panose="020B0503020204020204" pitchFamily="34" charset="-122"/>
                <a:cs typeface="+mn-ea"/>
              </a:rPr>
              <a:t>，能够通过</a:t>
            </a:r>
            <a:r>
              <a:rPr lang="en-US" altLang="zh-CN" sz="1800" dirty="0">
                <a:solidFill>
                  <a:srgbClr val="595959"/>
                </a:solidFill>
                <a:latin typeface="微软雅黑" panose="020B0503020204020204" pitchFamily="34" charset="-122"/>
                <a:ea typeface="微软雅黑" panose="020B0503020204020204" pitchFamily="34" charset="-122"/>
                <a:cs typeface="+mn-ea"/>
              </a:rPr>
              <a:t>close</a:t>
            </a:r>
            <a:r>
              <a:rPr lang="zh-CN" altLang="zh-CN" sz="1800" dirty="0">
                <a:solidFill>
                  <a:srgbClr val="595959"/>
                </a:solidFill>
                <a:latin typeface="微软雅黑" panose="020B0503020204020204" pitchFamily="34" charset="-122"/>
                <a:ea typeface="微软雅黑" panose="020B0503020204020204" pitchFamily="34" charset="-122"/>
                <a:cs typeface="+mn-ea"/>
              </a:rPr>
              <a:t>()函数关闭文件</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9.1.2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关闭文件</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9.1.2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关闭文件</a:t>
            </a:r>
          </a:p>
        </p:txBody>
      </p:sp>
      <p:sp>
        <p:nvSpPr>
          <p:cNvPr id="24" name="矩形 23"/>
          <p:cNvSpPr/>
          <p:nvPr>
            <p:custDataLst>
              <p:tags r:id="rId2"/>
            </p:custDataLst>
          </p:nvPr>
        </p:nvSpPr>
        <p:spPr>
          <a:xfrm>
            <a:off x="1414686" y="1989634"/>
            <a:ext cx="9289032" cy="923330"/>
          </a:xfrm>
          <a:prstGeom prst="rect">
            <a:avLst/>
          </a:prstGeom>
        </p:spPr>
        <p:txBody>
          <a:bodyPr wrap="square">
            <a:spAutoFit/>
          </a:bodyPr>
          <a:lstStyle/>
          <a:p>
            <a:pPr>
              <a:lnSpc>
                <a:spcPct val="150000"/>
              </a:lnSpc>
            </a:pP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1</a:t>
            </a: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close()</a:t>
            </a:r>
            <a:r>
              <a:rPr lang="zh-CN" altLang="zh-CN" sz="1800" b="1" dirty="0">
                <a:solidFill>
                  <a:srgbClr val="595959"/>
                </a:solidFill>
                <a:latin typeface="微软雅黑" panose="020B0503020204020204" pitchFamily="34" charset="-122"/>
                <a:ea typeface="微软雅黑" panose="020B0503020204020204" pitchFamily="34" charset="-122"/>
                <a:cs typeface="+mn-ea"/>
              </a:rPr>
              <a:t>方法</a:t>
            </a:r>
            <a:endParaRPr lang="en-US" altLang="zh-CN" sz="1800" b="1"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800" dirty="0">
                <a:solidFill>
                  <a:srgbClr val="1369B2"/>
                </a:solidFill>
                <a:latin typeface="微软雅黑" panose="020B0503020204020204" pitchFamily="34" charset="-122"/>
                <a:ea typeface="微软雅黑" panose="020B0503020204020204" pitchFamily="34" charset="-122"/>
                <a:cs typeface="+mn-ea"/>
              </a:rPr>
              <a:t>close()</a:t>
            </a:r>
            <a:r>
              <a:rPr lang="zh-CN" altLang="zh-CN" sz="1800" dirty="0">
                <a:solidFill>
                  <a:srgbClr val="1369B2"/>
                </a:solidFill>
                <a:latin typeface="微软雅黑" panose="020B0503020204020204" pitchFamily="34" charset="-122"/>
                <a:ea typeface="微软雅黑" panose="020B0503020204020204" pitchFamily="34" charset="-122"/>
                <a:cs typeface="+mn-ea"/>
              </a:rPr>
              <a:t>方法</a:t>
            </a:r>
            <a:r>
              <a:rPr lang="zh-CN" altLang="zh-CN" sz="1800" dirty="0">
                <a:solidFill>
                  <a:srgbClr val="595959"/>
                </a:solidFill>
                <a:latin typeface="微软雅黑" panose="020B0503020204020204" pitchFamily="34" charset="-122"/>
                <a:ea typeface="微软雅黑" panose="020B0503020204020204" pitchFamily="34" charset="-122"/>
                <a:cs typeface="+mn-ea"/>
              </a:rPr>
              <a:t>用于关闭文件，该方法没有任何参数，直接调用即可。</a:t>
            </a:r>
          </a:p>
        </p:txBody>
      </p:sp>
      <p:grpSp>
        <p:nvGrpSpPr>
          <p:cNvPr id="32" name="组合 31"/>
          <p:cNvGrpSpPr/>
          <p:nvPr/>
        </p:nvGrpSpPr>
        <p:grpSpPr>
          <a:xfrm>
            <a:off x="1517666" y="2956922"/>
            <a:ext cx="8987065" cy="904920"/>
            <a:chOff x="1517664" y="4858468"/>
            <a:chExt cx="8987065" cy="904920"/>
          </a:xfrm>
        </p:grpSpPr>
        <p:sp>
          <p:nvSpPr>
            <p:cNvPr id="33" name="矩形 32"/>
            <p:cNvSpPr/>
            <p:nvPr>
              <p:custDataLst>
                <p:tags r:id="rId7"/>
              </p:custDataLst>
            </p:nvPr>
          </p:nvSpPr>
          <p:spPr bwMode="auto">
            <a:xfrm>
              <a:off x="2278780" y="4858468"/>
              <a:ext cx="8225949" cy="90492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8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txt_file.</a:t>
              </a:r>
              <a:r>
                <a:rPr lang="en-US" altLang="zh-CN" sz="1800" kern="0" dirty="0" err="1">
                  <a:solidFill>
                    <a:srgbClr val="1369B2"/>
                  </a:solidFill>
                  <a:latin typeface="微软雅黑" panose="020B0503020204020204" pitchFamily="34" charset="-122"/>
                  <a:ea typeface="微软雅黑" panose="020B0503020204020204" pitchFamily="34" charset="-122"/>
                  <a:cs typeface="Times New Roman" panose="02020603050405020304" charset="0"/>
                </a:rPr>
                <a:t>close</a:t>
              </a:r>
              <a:r>
                <a:rPr lang="en-US" altLang="zh-CN" sz="1800" kern="0" dirty="0">
                  <a:solidFill>
                    <a:srgbClr val="1369B2"/>
                  </a:solidFill>
                  <a:latin typeface="微软雅黑" panose="020B0503020204020204" pitchFamily="34" charset="-122"/>
                  <a:ea typeface="微软雅黑" panose="020B0503020204020204" pitchFamily="34" charset="-122"/>
                  <a:cs typeface="Times New Roman" panose="02020603050405020304" charset="0"/>
                </a:rPr>
                <a:t>()</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endPar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34" name="文本框 33"/>
            <p:cNvSpPr txBox="1"/>
            <p:nvPr>
              <p:custDataLst>
                <p:tags r:id="rId8"/>
              </p:custDataLst>
            </p:nvPr>
          </p:nvSpPr>
          <p:spPr>
            <a:xfrm>
              <a:off x="1517664" y="4895429"/>
              <a:ext cx="492444" cy="830997"/>
            </a:xfrm>
            <a:prstGeom prst="rect">
              <a:avLst/>
            </a:prstGeom>
            <a:noFill/>
          </p:spPr>
          <p:txBody>
            <a:bodyPr wrap="none" rtlCol="0">
              <a:sp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grpSp>
      <p:sp>
        <p:nvSpPr>
          <p:cNvPr id="40" name="原创设计师QQ598969553          _3"/>
          <p:cNvSpPr/>
          <p:nvPr>
            <p:custDataLst>
              <p:tags r:id="rId3"/>
            </p:custDataLst>
          </p:nvPr>
        </p:nvSpPr>
        <p:spPr>
          <a:xfrm>
            <a:off x="1918742" y="4149875"/>
            <a:ext cx="8585988" cy="1728192"/>
          </a:xfrm>
          <a:prstGeom prst="roundRect">
            <a:avLst>
              <a:gd name="adj" fmla="val 9083"/>
            </a:avLst>
          </a:prstGeom>
          <a:noFill/>
          <a:ln>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原创设计师QQ598969553          _4"/>
          <p:cNvSpPr/>
          <p:nvPr>
            <p:custDataLst>
              <p:tags r:id="rId4"/>
            </p:custDataLst>
          </p:nvPr>
        </p:nvSpPr>
        <p:spPr>
          <a:xfrm>
            <a:off x="2206774" y="4402296"/>
            <a:ext cx="7502658" cy="1198880"/>
          </a:xfrm>
          <a:prstGeom prst="rect">
            <a:avLst/>
          </a:prstGeom>
        </p:spPr>
        <p:txBody>
          <a:bodyPr wrap="square">
            <a:spAutoFit/>
          </a:bodyPr>
          <a:lstStyle/>
          <a:p>
            <a:pPr algn="just">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计算机中可打开的</a:t>
            </a:r>
            <a:r>
              <a:rPr lang="zh-CN"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文件数量是有限的</a:t>
            </a:r>
            <a:r>
              <a:rPr lang="zh-CN"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，每打开一个文件，可打开文件数量就减一；打开的文件占用系统资源，若打开的文件过多，会</a:t>
            </a:r>
            <a:r>
              <a:rPr lang="zh-CN"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降低系统性能</a:t>
            </a:r>
            <a:r>
              <a:rPr lang="zh-CN"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。因此，编写程序时应使用</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close()</a:t>
            </a:r>
            <a:r>
              <a:rPr lang="zh-CN"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方法</a:t>
            </a:r>
            <a:r>
              <a:rPr lang="zh-CN"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主动关闭不再使用的文件</a:t>
            </a:r>
            <a:r>
              <a:rPr lang="zh-CN"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6"/>
              </p:custDataLst>
            </p:nvPr>
          </p:nvSpPr>
          <p:spPr>
            <a:xfrm>
              <a:off x="1019175" y="881033"/>
              <a:ext cx="3533775" cy="398780"/>
            </a:xfrm>
            <a:prstGeom prst="rect">
              <a:avLst/>
            </a:prstGeom>
          </p:spPr>
          <p:txBody>
            <a:bodyPr wrap="square">
              <a:spAutoFit/>
            </a:bodyPr>
            <a:lstStyle/>
            <a:p>
              <a:pPr algn="ctr"/>
              <a:r>
                <a:rPr lang="zh-CN" altLang="zh-CN" sz="2000" dirty="0">
                  <a:solidFill>
                    <a:srgbClr val="595959"/>
                  </a:solidFill>
                  <a:latin typeface="微软雅黑" panose="020B0503020204020204" pitchFamily="34" charset="-122"/>
                  <a:ea typeface="微软雅黑" panose="020B0503020204020204" pitchFamily="34" charset="-122"/>
                </a:rPr>
                <a:t>关闭文件</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9.1.2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关闭文件</a:t>
            </a:r>
          </a:p>
        </p:txBody>
      </p:sp>
      <p:sp>
        <p:nvSpPr>
          <p:cNvPr id="3" name="矩形 2"/>
          <p:cNvSpPr/>
          <p:nvPr>
            <p:custDataLst>
              <p:tags r:id="rId2"/>
            </p:custDataLst>
          </p:nvPr>
        </p:nvSpPr>
        <p:spPr>
          <a:xfrm>
            <a:off x="1414686" y="2062148"/>
            <a:ext cx="9289032" cy="1338828"/>
          </a:xfrm>
          <a:prstGeom prst="rect">
            <a:avLst/>
          </a:prstGeom>
        </p:spPr>
        <p:txBody>
          <a:bodyPr wrap="square">
            <a:spAutoFit/>
          </a:bodyPr>
          <a:lstStyle/>
          <a:p>
            <a:pPr>
              <a:lnSpc>
                <a:spcPct val="150000"/>
              </a:lnSpc>
            </a:pP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2</a:t>
            </a: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with</a:t>
            </a:r>
            <a:r>
              <a:rPr lang="zh-CN" altLang="zh-CN" sz="1800" b="1" dirty="0">
                <a:solidFill>
                  <a:srgbClr val="595959"/>
                </a:solidFill>
                <a:latin typeface="微软雅黑" panose="020B0503020204020204" pitchFamily="34" charset="-122"/>
                <a:ea typeface="微软雅黑" panose="020B0503020204020204" pitchFamily="34" charset="-122"/>
                <a:cs typeface="+mn-ea"/>
              </a:rPr>
              <a:t>语句</a:t>
            </a:r>
            <a:endParaRPr lang="en-US" altLang="zh-CN" sz="1800" b="1"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当打开与关闭之间的操作较多时，我们很容易遗漏文件关闭操作，导致部分数据可能会永久丢失，为此</a:t>
            </a:r>
            <a:r>
              <a:rPr lang="en-US" altLang="zh-CN" sz="1800" dirty="0">
                <a:solidFill>
                  <a:srgbClr val="595959"/>
                </a:solidFill>
                <a:latin typeface="微软雅黑" panose="020B0503020204020204" pitchFamily="34" charset="-122"/>
                <a:ea typeface="微软雅黑" panose="020B0503020204020204" pitchFamily="34" charset="-122"/>
                <a:cs typeface="+mn-ea"/>
              </a:rPr>
              <a:t>Python</a:t>
            </a:r>
            <a:r>
              <a:rPr lang="zh-CN" altLang="zh-CN" sz="1800" dirty="0">
                <a:solidFill>
                  <a:srgbClr val="595959"/>
                </a:solidFill>
                <a:latin typeface="微软雅黑" panose="020B0503020204020204" pitchFamily="34" charset="-122"/>
                <a:ea typeface="微软雅黑" panose="020B0503020204020204" pitchFamily="34" charset="-122"/>
                <a:cs typeface="+mn-ea"/>
              </a:rPr>
              <a:t>引入</a:t>
            </a:r>
            <a:r>
              <a:rPr lang="en-US" altLang="zh-CN" sz="1800" dirty="0">
                <a:solidFill>
                  <a:srgbClr val="1369B2"/>
                </a:solidFill>
                <a:latin typeface="微软雅黑" panose="020B0503020204020204" pitchFamily="34" charset="-122"/>
                <a:ea typeface="微软雅黑" panose="020B0503020204020204" pitchFamily="34" charset="-122"/>
                <a:cs typeface="+mn-ea"/>
              </a:rPr>
              <a:t>with</a:t>
            </a:r>
            <a:r>
              <a:rPr lang="zh-CN" altLang="zh-CN" sz="1800" dirty="0">
                <a:solidFill>
                  <a:srgbClr val="1369B2"/>
                </a:solidFill>
                <a:latin typeface="微软雅黑" panose="020B0503020204020204" pitchFamily="34" charset="-122"/>
                <a:ea typeface="微软雅黑" panose="020B0503020204020204" pitchFamily="34" charset="-122"/>
                <a:cs typeface="+mn-ea"/>
              </a:rPr>
              <a:t>语句</a:t>
            </a:r>
            <a:r>
              <a:rPr lang="zh-CN" altLang="zh-CN" sz="1800" dirty="0">
                <a:solidFill>
                  <a:srgbClr val="595959"/>
                </a:solidFill>
                <a:latin typeface="微软雅黑" panose="020B0503020204020204" pitchFamily="34" charset="-122"/>
                <a:ea typeface="微软雅黑" panose="020B0503020204020204" pitchFamily="34" charset="-122"/>
                <a:cs typeface="+mn-ea"/>
              </a:rPr>
              <a:t>预定义清理操作、实现</a:t>
            </a:r>
            <a:r>
              <a:rPr lang="zh-CN" altLang="zh-CN" sz="1800" dirty="0">
                <a:solidFill>
                  <a:srgbClr val="1369B2"/>
                </a:solidFill>
                <a:latin typeface="微软雅黑" panose="020B0503020204020204" pitchFamily="34" charset="-122"/>
                <a:ea typeface="微软雅黑" panose="020B0503020204020204" pitchFamily="34" charset="-122"/>
                <a:cs typeface="+mn-ea"/>
              </a:rPr>
              <a:t>文件的自动关闭</a:t>
            </a:r>
            <a:r>
              <a:rPr lang="zh-CN" altLang="zh-CN" sz="1800" dirty="0">
                <a:solidFill>
                  <a:srgbClr val="595959"/>
                </a:solidFill>
                <a:latin typeface="微软雅黑" panose="020B0503020204020204" pitchFamily="34" charset="-122"/>
                <a:ea typeface="微软雅黑" panose="020B0503020204020204" pitchFamily="34" charset="-122"/>
                <a:cs typeface="+mn-ea"/>
              </a:rPr>
              <a:t>。</a:t>
            </a:r>
          </a:p>
        </p:txBody>
      </p:sp>
      <p:grpSp>
        <p:nvGrpSpPr>
          <p:cNvPr id="4" name="组合 3"/>
          <p:cNvGrpSpPr/>
          <p:nvPr/>
        </p:nvGrpSpPr>
        <p:grpSpPr>
          <a:xfrm>
            <a:off x="1517666" y="3568086"/>
            <a:ext cx="8987065" cy="1517892"/>
            <a:chOff x="1517664" y="4858468"/>
            <a:chExt cx="8987065" cy="1517892"/>
          </a:xfrm>
        </p:grpSpPr>
        <p:sp>
          <p:nvSpPr>
            <p:cNvPr id="5" name="矩形 4"/>
            <p:cNvSpPr/>
            <p:nvPr>
              <p:custDataLst>
                <p:tags r:id="rId5"/>
              </p:custDataLst>
            </p:nvPr>
          </p:nvSpPr>
          <p:spPr bwMode="auto">
            <a:xfrm>
              <a:off x="2278780" y="4858468"/>
              <a:ext cx="8225949" cy="151789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800" kern="0" dirty="0">
                  <a:solidFill>
                    <a:srgbClr val="1369B2"/>
                  </a:solidFill>
                  <a:latin typeface="微软雅黑" panose="020B0503020204020204" pitchFamily="34" charset="-122"/>
                  <a:ea typeface="微软雅黑" panose="020B0503020204020204" pitchFamily="34" charset="-122"/>
                  <a:cs typeface="Times New Roman" panose="02020603050405020304" charset="0"/>
                </a:rPr>
                <a:t>with</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open('txt_file.txt', 'r') as f:</a:t>
              </a:r>
              <a:endPar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a:t>
              </a:r>
              <a:r>
                <a:rPr lang="zh-CN" altLang="en-US"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我是</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with</a:t>
              </a:r>
              <a:r>
                <a:rPr lang="zh-CN" altLang="en-US"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语句</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endPar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6" name="文本框 5"/>
            <p:cNvSpPr txBox="1"/>
            <p:nvPr>
              <p:custDataLst>
                <p:tags r:id="rId6"/>
              </p:custDataLst>
            </p:nvPr>
          </p:nvSpPr>
          <p:spPr>
            <a:xfrm>
              <a:off x="1517664" y="5185819"/>
              <a:ext cx="492444" cy="830997"/>
            </a:xfrm>
            <a:prstGeom prst="rect">
              <a:avLst/>
            </a:prstGeom>
            <a:noFill/>
          </p:spPr>
          <p:txBody>
            <a:bodyPr wrap="none" rtlCol="0">
              <a:sp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grpSp>
      <p:grpSp>
        <p:nvGrpSpPr>
          <p:cNvPr id="7" name="组合 6"/>
          <p:cNvGrpSpPr/>
          <p:nvPr/>
        </p:nvGrpSpPr>
        <p:grpSpPr>
          <a:xfrm>
            <a:off x="1019175" y="857056"/>
            <a:ext cx="3533775" cy="466725"/>
            <a:chOff x="1019175" y="847725"/>
            <a:chExt cx="3533775" cy="466725"/>
          </a:xfrm>
        </p:grpSpPr>
        <p:sp>
          <p:nvSpPr>
            <p:cNvPr id="8"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4"/>
              </p:custDataLst>
            </p:nvPr>
          </p:nvSpPr>
          <p:spPr>
            <a:xfrm>
              <a:off x="1019175" y="881033"/>
              <a:ext cx="3533775" cy="398780"/>
            </a:xfrm>
            <a:prstGeom prst="rect">
              <a:avLst/>
            </a:prstGeom>
          </p:spPr>
          <p:txBody>
            <a:bodyPr wrap="square">
              <a:spAutoFit/>
            </a:bodyPr>
            <a:lstStyle/>
            <a:p>
              <a:pPr algn="ctr"/>
              <a:r>
                <a:rPr lang="zh-CN" altLang="zh-CN" sz="2000" dirty="0">
                  <a:solidFill>
                    <a:srgbClr val="595959"/>
                  </a:solidFill>
                  <a:latin typeface="微软雅黑" panose="020B0503020204020204" pitchFamily="34" charset="-122"/>
                  <a:ea typeface="微软雅黑" panose="020B0503020204020204" pitchFamily="34" charset="-122"/>
                </a:rPr>
                <a:t>关闭文件</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从文件中读取数据</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9.2</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428921"/>
            <a:ext cx="498348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读取文件的方式</a:t>
            </a:r>
            <a:r>
              <a:rPr lang="zh-CN" altLang="zh-CN" sz="1800" dirty="0">
                <a:solidFill>
                  <a:srgbClr val="595959"/>
                </a:solidFill>
                <a:latin typeface="微软雅黑" panose="020B0503020204020204" pitchFamily="34" charset="-122"/>
                <a:ea typeface="微软雅黑" panose="020B0503020204020204" pitchFamily="34" charset="-122"/>
                <a:cs typeface="+mn-ea"/>
              </a:rPr>
              <a:t>，能够通过read()、readline()和readlines()方法从文件中读取数据</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9.2.1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读取文件</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019175" y="857056"/>
            <a:ext cx="3533775" cy="466725"/>
            <a:chOff x="1019175" y="847725"/>
            <a:chExt cx="3533775" cy="466725"/>
          </a:xfrm>
        </p:grpSpPr>
        <p:sp>
          <p:nvSpPr>
            <p:cNvPr id="9" name="同侧圆角矩形 3"/>
            <p:cNvSpPr/>
            <p:nvPr>
              <p:custDataLst>
                <p:tags r:id="rId11"/>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12"/>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a:t>
              </a:r>
              <a:r>
                <a:rPr lang="en-US" sz="2000" dirty="0">
                  <a:solidFill>
                    <a:srgbClr val="595959"/>
                  </a:solidFill>
                  <a:latin typeface="微软雅黑" panose="020B0503020204020204" pitchFamily="34" charset="-122"/>
                  <a:ea typeface="微软雅黑" panose="020B0503020204020204" pitchFamily="34" charset="-122"/>
                </a:rPr>
                <a:t>read()</a:t>
              </a:r>
              <a:r>
                <a:rPr lang="zh-CN" altLang="en-US" sz="2000" dirty="0">
                  <a:solidFill>
                    <a:srgbClr val="595959"/>
                  </a:solidFill>
                  <a:latin typeface="微软雅黑" panose="020B0503020204020204" pitchFamily="34" charset="-122"/>
                  <a:ea typeface="微软雅黑" panose="020B0503020204020204" pitchFamily="34" charset="-122"/>
                </a:rPr>
                <a:t>方法</a:t>
              </a:r>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9.2.1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读取文件</a:t>
            </a:r>
          </a:p>
        </p:txBody>
      </p:sp>
      <p:sp>
        <p:nvSpPr>
          <p:cNvPr id="12" name="矩形 11"/>
          <p:cNvSpPr/>
          <p:nvPr>
            <p:custDataLst>
              <p:tags r:id="rId2"/>
            </p:custDataLst>
          </p:nvPr>
        </p:nvSpPr>
        <p:spPr>
          <a:xfrm>
            <a:off x="920309" y="1830831"/>
            <a:ext cx="4752528" cy="1338828"/>
          </a:xfrm>
          <a:prstGeom prst="rect">
            <a:avLst/>
          </a:prstGeom>
        </p:spPr>
        <p:txBody>
          <a:bodyPr wrap="square">
            <a:spAutoFit/>
          </a:bodyPr>
          <a:lstStyle/>
          <a:p>
            <a:pPr>
              <a:lnSpc>
                <a:spcPct val="150000"/>
              </a:lnSpc>
            </a:pP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1</a:t>
            </a: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read()</a:t>
            </a:r>
            <a:r>
              <a:rPr lang="zh-CN" altLang="zh-CN" sz="1800" b="1" dirty="0">
                <a:solidFill>
                  <a:srgbClr val="595959"/>
                </a:solidFill>
                <a:latin typeface="微软雅黑" panose="020B0503020204020204" pitchFamily="34" charset="-122"/>
                <a:ea typeface="微软雅黑" panose="020B0503020204020204" pitchFamily="34" charset="-122"/>
                <a:cs typeface="+mn-ea"/>
              </a:rPr>
              <a:t>方法</a:t>
            </a:r>
            <a:endParaRPr lang="en-US" altLang="zh-CN" sz="1800" b="1"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800" dirty="0">
                <a:solidFill>
                  <a:srgbClr val="1369B2"/>
                </a:solidFill>
                <a:latin typeface="微软雅黑" panose="020B0503020204020204" pitchFamily="34" charset="-122"/>
                <a:ea typeface="微软雅黑" panose="020B0503020204020204" pitchFamily="34" charset="-122"/>
                <a:cs typeface="+mn-ea"/>
              </a:rPr>
              <a:t>read()</a:t>
            </a:r>
            <a:r>
              <a:rPr lang="zh-CN" altLang="zh-CN" sz="1800" dirty="0">
                <a:solidFill>
                  <a:srgbClr val="1369B2"/>
                </a:solidFill>
                <a:latin typeface="微软雅黑" panose="020B0503020204020204" pitchFamily="34" charset="-122"/>
                <a:ea typeface="微软雅黑" panose="020B0503020204020204" pitchFamily="34" charset="-122"/>
                <a:cs typeface="+mn-ea"/>
              </a:rPr>
              <a:t>方法</a:t>
            </a:r>
            <a:r>
              <a:rPr lang="zh-CN" altLang="zh-CN" sz="1800" dirty="0">
                <a:solidFill>
                  <a:srgbClr val="595959"/>
                </a:solidFill>
                <a:latin typeface="微软雅黑" panose="020B0503020204020204" pitchFamily="34" charset="-122"/>
                <a:ea typeface="微软雅黑" panose="020B0503020204020204" pitchFamily="34" charset="-122"/>
                <a:cs typeface="+mn-ea"/>
              </a:rPr>
              <a:t>可以从指定文件中读取指定</a:t>
            </a:r>
            <a:r>
              <a:rPr lang="zh-CN" altLang="zh-CN" sz="1800" dirty="0">
                <a:solidFill>
                  <a:srgbClr val="1369B2"/>
                </a:solidFill>
                <a:latin typeface="微软雅黑" panose="020B0503020204020204" pitchFamily="34" charset="-122"/>
                <a:ea typeface="微软雅黑" panose="020B0503020204020204" pitchFamily="34" charset="-122"/>
                <a:cs typeface="+mn-ea"/>
              </a:rPr>
              <a:t>字符数或字节数</a:t>
            </a:r>
            <a:r>
              <a:rPr lang="zh-CN" altLang="zh-CN" sz="1800" dirty="0">
                <a:solidFill>
                  <a:srgbClr val="595959"/>
                </a:solidFill>
                <a:latin typeface="微软雅黑" panose="020B0503020204020204" pitchFamily="34" charset="-122"/>
                <a:ea typeface="微软雅黑" panose="020B0503020204020204" pitchFamily="34" charset="-122"/>
                <a:cs typeface="+mn-ea"/>
              </a:rPr>
              <a:t>的数据</a:t>
            </a:r>
            <a:r>
              <a:rPr lang="zh-CN" altLang="en-US" sz="1800" dirty="0">
                <a:solidFill>
                  <a:srgbClr val="595959"/>
                </a:solidFill>
                <a:latin typeface="微软雅黑" panose="020B0503020204020204" pitchFamily="34" charset="-122"/>
                <a:ea typeface="微软雅黑" panose="020B0503020204020204" pitchFamily="34" charset="-122"/>
                <a:cs typeface="+mn-ea"/>
              </a:rPr>
              <a:t>。</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grpSp>
        <p:nvGrpSpPr>
          <p:cNvPr id="11" name="组合 10"/>
          <p:cNvGrpSpPr/>
          <p:nvPr/>
        </p:nvGrpSpPr>
        <p:grpSpPr>
          <a:xfrm>
            <a:off x="920309" y="3228279"/>
            <a:ext cx="4752528" cy="808013"/>
            <a:chOff x="1143691" y="2082765"/>
            <a:chExt cx="4752528" cy="808013"/>
          </a:xfrm>
        </p:grpSpPr>
        <p:sp>
          <p:nvSpPr>
            <p:cNvPr id="17" name="矩形 16"/>
            <p:cNvSpPr/>
            <p:nvPr>
              <p:custDataLst>
                <p:tags r:id="rId7"/>
              </p:custDataLst>
            </p:nvPr>
          </p:nvSpPr>
          <p:spPr bwMode="auto">
            <a:xfrm>
              <a:off x="2062758" y="2082766"/>
              <a:ext cx="3833461"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read(size=-1)</a:t>
              </a:r>
              <a:endPar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13" name="剪去单角的矩形 12"/>
            <p:cNvSpPr/>
            <p:nvPr>
              <p:custDataLst>
                <p:tags r:id="rId8"/>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custDataLst>
                <p:tags r:id="rId9"/>
              </p:custDataLst>
            </p:nvPr>
          </p:nvSpPr>
          <p:spPr>
            <a:xfrm>
              <a:off x="1199050" y="2127535"/>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20" name="Freeform 16"/>
            <p:cNvSpPr/>
            <p:nvPr>
              <p:custDataLst>
                <p:tags r:id="rId10"/>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21" name="矩形 20"/>
          <p:cNvSpPr/>
          <p:nvPr>
            <p:custDataLst>
              <p:tags r:id="rId3"/>
            </p:custDataLst>
          </p:nvPr>
        </p:nvSpPr>
        <p:spPr>
          <a:xfrm>
            <a:off x="920309" y="4155296"/>
            <a:ext cx="4752528" cy="1568450"/>
          </a:xfrm>
          <a:prstGeom prst="rect">
            <a:avLst/>
          </a:prstGeom>
        </p:spPr>
        <p:txBody>
          <a:bodyPr wrap="square">
            <a:spAutoFit/>
          </a:bodyPr>
          <a:lstStyle/>
          <a:p>
            <a:pPr algn="just">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参数</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size</a:t>
            </a:r>
            <a:r>
              <a:rPr lang="zh-CN"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表示读取文件中的</a:t>
            </a:r>
            <a:r>
              <a:rPr lang="zh-CN"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字符数或字节数</a:t>
            </a:r>
            <a:r>
              <a:rPr lang="zh-CN"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，默认值为</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，表示读取整个文件</a:t>
            </a:r>
            <a:r>
              <a:rPr lang="zh-CN" altLang="en-US"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若读取的模式为文本模式，则表示读取的字符数；若读取的模式为二进制模式，则表示读取的字节数。</a:t>
            </a:r>
            <a:endParaRPr lang="zh-CN" altLang="en-US"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5" name="矩形 24"/>
          <p:cNvSpPr/>
          <p:nvPr>
            <p:custDataLst>
              <p:tags r:id="rId4"/>
            </p:custDataLst>
          </p:nvPr>
        </p:nvSpPr>
        <p:spPr bwMode="auto">
          <a:xfrm>
            <a:off x="6166485" y="3103245"/>
            <a:ext cx="5112385" cy="264223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lnSpc>
                <a:spcPct val="150000"/>
              </a:lnSpc>
              <a:spcBef>
                <a:spcPct val="0"/>
              </a:spcBef>
              <a:spcAft>
                <a:spcPct val="0"/>
              </a:spcAft>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file_obj = open('test_file.txt', mode='r')</a:t>
            </a:r>
          </a:p>
          <a:p>
            <a:pPr fontAlgn="base">
              <a:lnSpc>
                <a:spcPct val="150000"/>
              </a:lnSpc>
              <a:spcBef>
                <a:spcPct val="0"/>
              </a:spcBef>
              <a:spcAft>
                <a:spcPct val="0"/>
              </a:spcAft>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print(file_obj.read(5))   # 读取五个字符的数据</a:t>
            </a:r>
          </a:p>
          <a:p>
            <a:pPr fontAlgn="base">
              <a:lnSpc>
                <a:spcPct val="150000"/>
              </a:lnSpc>
              <a:spcBef>
                <a:spcPct val="0"/>
              </a:spcBef>
              <a:spcAft>
                <a:spcPct val="0"/>
              </a:spcAft>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a:t>
            </a:r>
          </a:p>
          <a:p>
            <a:pPr fontAlgn="base">
              <a:lnSpc>
                <a:spcPct val="150000"/>
              </a:lnSpc>
              <a:spcBef>
                <a:spcPct val="0"/>
              </a:spcBef>
              <a:spcAft>
                <a:spcPct val="0"/>
              </a:spcAft>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print(file_obj.read(8))   # 继续读取五个字符的数据</a:t>
            </a:r>
          </a:p>
          <a:p>
            <a:pPr fontAlgn="base">
              <a:lnSpc>
                <a:spcPct val="150000"/>
              </a:lnSpc>
              <a:spcBef>
                <a:spcPct val="0"/>
              </a:spcBef>
              <a:spcAft>
                <a:spcPct val="0"/>
              </a:spcAft>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a:t>
            </a:r>
          </a:p>
          <a:p>
            <a:pPr fontAlgn="base">
              <a:lnSpc>
                <a:spcPct val="150000"/>
              </a:lnSpc>
              <a:spcBef>
                <a:spcPct val="0"/>
              </a:spcBef>
              <a:spcAft>
                <a:spcPct val="0"/>
              </a:spcAft>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print(file_obj.read())    # 读取剩余的全部数据</a:t>
            </a:r>
          </a:p>
          <a:p>
            <a:pPr fontAlgn="base">
              <a:lnSpc>
                <a:spcPct val="150000"/>
              </a:lnSpc>
              <a:spcBef>
                <a:spcPct val="0"/>
              </a:spcBef>
              <a:spcAft>
                <a:spcPct val="0"/>
              </a:spcAft>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file_obj.close()</a:t>
            </a:r>
          </a:p>
        </p:txBody>
      </p:sp>
      <p:sp>
        <p:nvSpPr>
          <p:cNvPr id="26" name="矩形"/>
          <p:cNvSpPr/>
          <p:nvPr>
            <p:custDataLst>
              <p:tags r:id="rId5"/>
            </p:custDataLst>
          </p:nvPr>
        </p:nvSpPr>
        <p:spPr>
          <a:xfrm>
            <a:off x="6166450" y="2637002"/>
            <a:ext cx="5112568" cy="466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27" name="文本"/>
          <p:cNvSpPr/>
          <p:nvPr>
            <p:custDataLst>
              <p:tags r:id="rId6"/>
            </p:custDataLst>
          </p:nvPr>
        </p:nvSpPr>
        <p:spPr>
          <a:xfrm>
            <a:off x="7277456" y="2665484"/>
            <a:ext cx="2890555" cy="400110"/>
          </a:xfrm>
          <a:prstGeom prst="rect">
            <a:avLst/>
          </a:prstGeom>
        </p:spPr>
        <p:txBody>
          <a:bodyPr wrap="square" anchor="ctr">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读取文件的示例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019175" y="857056"/>
            <a:ext cx="3533775" cy="466725"/>
            <a:chOff x="1019175" y="847725"/>
            <a:chExt cx="3533775" cy="466725"/>
          </a:xfrm>
        </p:grpSpPr>
        <p:sp>
          <p:nvSpPr>
            <p:cNvPr id="9" name="同侧圆角矩形 3"/>
            <p:cNvSpPr/>
            <p:nvPr>
              <p:custDataLst>
                <p:tags r:id="rId12"/>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13"/>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a:t>
              </a:r>
              <a:r>
                <a:rPr lang="en-US" sz="2000" dirty="0">
                  <a:solidFill>
                    <a:srgbClr val="595959"/>
                  </a:solidFill>
                  <a:latin typeface="微软雅黑" panose="020B0503020204020204" pitchFamily="34" charset="-122"/>
                  <a:ea typeface="微软雅黑" panose="020B0503020204020204" pitchFamily="34" charset="-122"/>
                </a:rPr>
                <a:t>readline()</a:t>
              </a:r>
              <a:r>
                <a:rPr lang="zh-CN" altLang="en-US" sz="2000" dirty="0">
                  <a:solidFill>
                    <a:srgbClr val="595959"/>
                  </a:solidFill>
                  <a:latin typeface="微软雅黑" panose="020B0503020204020204" pitchFamily="34" charset="-122"/>
                  <a:ea typeface="微软雅黑" panose="020B0503020204020204" pitchFamily="34" charset="-122"/>
                </a:rPr>
                <a:t>方法</a:t>
              </a:r>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9.2.1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读取文件</a:t>
            </a:r>
          </a:p>
        </p:txBody>
      </p:sp>
      <p:sp>
        <p:nvSpPr>
          <p:cNvPr id="3" name="矩形 2"/>
          <p:cNvSpPr/>
          <p:nvPr>
            <p:custDataLst>
              <p:tags r:id="rId2"/>
            </p:custDataLst>
          </p:nvPr>
        </p:nvSpPr>
        <p:spPr>
          <a:xfrm>
            <a:off x="920309" y="2054437"/>
            <a:ext cx="4752528" cy="1338828"/>
          </a:xfrm>
          <a:prstGeom prst="rect">
            <a:avLst/>
          </a:prstGeom>
        </p:spPr>
        <p:txBody>
          <a:bodyPr wrap="square">
            <a:spAutoFit/>
          </a:bodyPr>
          <a:lstStyle/>
          <a:p>
            <a:pPr>
              <a:lnSpc>
                <a:spcPct val="150000"/>
              </a:lnSpc>
            </a:pP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2</a:t>
            </a: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readline()</a:t>
            </a:r>
            <a:r>
              <a:rPr lang="zh-CN" altLang="zh-CN" sz="1800" b="1" dirty="0">
                <a:solidFill>
                  <a:srgbClr val="595959"/>
                </a:solidFill>
                <a:latin typeface="微软雅黑" panose="020B0503020204020204" pitchFamily="34" charset="-122"/>
                <a:ea typeface="微软雅黑" panose="020B0503020204020204" pitchFamily="34" charset="-122"/>
                <a:cs typeface="+mn-ea"/>
              </a:rPr>
              <a:t>方法</a:t>
            </a:r>
            <a:endParaRPr lang="en-US" altLang="zh-CN" sz="1800" b="1"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800" dirty="0">
                <a:solidFill>
                  <a:srgbClr val="1369B2"/>
                </a:solidFill>
                <a:latin typeface="微软雅黑" panose="020B0503020204020204" pitchFamily="34" charset="-122"/>
                <a:ea typeface="微软雅黑" panose="020B0503020204020204" pitchFamily="34" charset="-122"/>
                <a:cs typeface="+mn-ea"/>
              </a:rPr>
              <a:t>readline()</a:t>
            </a:r>
            <a:r>
              <a:rPr lang="zh-CN" altLang="zh-CN" sz="1800" dirty="0">
                <a:solidFill>
                  <a:srgbClr val="1369B2"/>
                </a:solidFill>
                <a:latin typeface="微软雅黑" panose="020B0503020204020204" pitchFamily="34" charset="-122"/>
                <a:ea typeface="微软雅黑" panose="020B0503020204020204" pitchFamily="34" charset="-122"/>
                <a:cs typeface="+mn-ea"/>
              </a:rPr>
              <a:t>方法</a:t>
            </a:r>
            <a:r>
              <a:rPr lang="zh-CN" altLang="zh-CN" sz="1800" dirty="0">
                <a:solidFill>
                  <a:srgbClr val="595959"/>
                </a:solidFill>
                <a:latin typeface="微软雅黑" panose="020B0503020204020204" pitchFamily="34" charset="-122"/>
                <a:ea typeface="微软雅黑" panose="020B0503020204020204" pitchFamily="34" charset="-122"/>
                <a:cs typeface="+mn-ea"/>
              </a:rPr>
              <a:t>用于从指定文件中读取</a:t>
            </a:r>
            <a:r>
              <a:rPr lang="zh-CN" altLang="zh-CN" sz="1800" dirty="0">
                <a:solidFill>
                  <a:srgbClr val="1369B2"/>
                </a:solidFill>
                <a:latin typeface="微软雅黑" panose="020B0503020204020204" pitchFamily="34" charset="-122"/>
                <a:ea typeface="微软雅黑" panose="020B0503020204020204" pitchFamily="34" charset="-122"/>
                <a:cs typeface="+mn-ea"/>
              </a:rPr>
              <a:t>一行数据</a:t>
            </a:r>
            <a:r>
              <a:rPr lang="zh-CN" altLang="zh-CN" sz="1800" dirty="0">
                <a:solidFill>
                  <a:srgbClr val="595959"/>
                </a:solidFill>
                <a:latin typeface="微软雅黑" panose="020B0503020204020204" pitchFamily="34" charset="-122"/>
                <a:ea typeface="微软雅黑" panose="020B0503020204020204" pitchFamily="34" charset="-122"/>
                <a:cs typeface="+mn-ea"/>
              </a:rPr>
              <a:t>，保留一行数据末尾的</a:t>
            </a:r>
            <a:r>
              <a:rPr lang="zh-CN" altLang="zh-CN" sz="1800" dirty="0">
                <a:solidFill>
                  <a:srgbClr val="1369B2"/>
                </a:solidFill>
                <a:latin typeface="微软雅黑" panose="020B0503020204020204" pitchFamily="34" charset="-122"/>
                <a:ea typeface="微软雅黑" panose="020B0503020204020204" pitchFamily="34" charset="-122"/>
                <a:cs typeface="+mn-ea"/>
              </a:rPr>
              <a:t>换行符</a:t>
            </a:r>
            <a:r>
              <a:rPr lang="en-US" altLang="zh-CN" sz="1800" dirty="0">
                <a:solidFill>
                  <a:srgbClr val="1369B2"/>
                </a:solidFill>
                <a:latin typeface="微软雅黑" panose="020B0503020204020204" pitchFamily="34" charset="-122"/>
                <a:ea typeface="微软雅黑" panose="020B0503020204020204" pitchFamily="34" charset="-122"/>
                <a:cs typeface="+mn-ea"/>
              </a:rPr>
              <a:t>\n</a:t>
            </a:r>
            <a:r>
              <a:rPr lang="zh-CN" altLang="en-US" sz="1800" dirty="0">
                <a:solidFill>
                  <a:srgbClr val="595959"/>
                </a:solidFill>
                <a:latin typeface="微软雅黑" panose="020B0503020204020204" pitchFamily="34" charset="-122"/>
                <a:ea typeface="微软雅黑" panose="020B0503020204020204" pitchFamily="34" charset="-122"/>
                <a:cs typeface="+mn-ea"/>
              </a:rPr>
              <a:t>。</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grpSp>
        <p:nvGrpSpPr>
          <p:cNvPr id="16" name="组合 15"/>
          <p:cNvGrpSpPr/>
          <p:nvPr/>
        </p:nvGrpSpPr>
        <p:grpSpPr>
          <a:xfrm>
            <a:off x="920309" y="3523998"/>
            <a:ext cx="4752528" cy="808013"/>
            <a:chOff x="1143691" y="2082765"/>
            <a:chExt cx="4752528" cy="808013"/>
          </a:xfrm>
        </p:grpSpPr>
        <p:sp>
          <p:nvSpPr>
            <p:cNvPr id="4" name="矩形 3"/>
            <p:cNvSpPr/>
            <p:nvPr>
              <p:custDataLst>
                <p:tags r:id="rId8"/>
              </p:custDataLst>
            </p:nvPr>
          </p:nvSpPr>
          <p:spPr bwMode="auto">
            <a:xfrm>
              <a:off x="2062758" y="2082766"/>
              <a:ext cx="3833461"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readline(size=-1)</a:t>
              </a:r>
              <a:endPar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18" name="剪去单角的矩形 17"/>
            <p:cNvSpPr/>
            <p:nvPr>
              <p:custDataLst>
                <p:tags r:id="rId9"/>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custDataLst>
                <p:tags r:id="rId10"/>
              </p:custDataLst>
            </p:nvPr>
          </p:nvSpPr>
          <p:spPr>
            <a:xfrm>
              <a:off x="1199050" y="2127535"/>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5" name="Freeform 16"/>
            <p:cNvSpPr/>
            <p:nvPr>
              <p:custDataLst>
                <p:tags r:id="rId11"/>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23" name="文本"/>
          <p:cNvSpPr/>
          <p:nvPr>
            <p:custDataLst>
              <p:tags r:id="rId3"/>
            </p:custDataLst>
          </p:nvPr>
        </p:nvSpPr>
        <p:spPr>
          <a:xfrm>
            <a:off x="7422236" y="1626220"/>
            <a:ext cx="2890555" cy="400110"/>
          </a:xfrm>
          <a:prstGeom prst="rect">
            <a:avLst/>
          </a:prstGeom>
        </p:spPr>
        <p:txBody>
          <a:bodyPr wrap="square" anchor="ctr">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txt_file.txt</a:t>
            </a:r>
            <a:r>
              <a:rPr lang="zh-CN" altLang="en-US" sz="2000" dirty="0">
                <a:solidFill>
                  <a:schemeClr val="bg1"/>
                </a:solidFill>
                <a:latin typeface="微软雅黑" panose="020B0503020204020204" pitchFamily="34" charset="-122"/>
                <a:ea typeface="微软雅黑" panose="020B0503020204020204" pitchFamily="34" charset="-122"/>
              </a:rPr>
              <a:t>文件的内容</a:t>
            </a:r>
          </a:p>
        </p:txBody>
      </p:sp>
      <p:sp>
        <p:nvSpPr>
          <p:cNvPr id="24" name="矩形 23"/>
          <p:cNvSpPr/>
          <p:nvPr>
            <p:custDataLst>
              <p:tags r:id="rId4"/>
            </p:custDataLst>
          </p:nvPr>
        </p:nvSpPr>
        <p:spPr bwMode="auto">
          <a:xfrm>
            <a:off x="6239222" y="3028823"/>
            <a:ext cx="5112568" cy="241719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lnSpc>
                <a:spcPct val="150000"/>
              </a:lnSpc>
              <a:spcBef>
                <a:spcPct val="0"/>
              </a:spcBef>
              <a:spcAft>
                <a:spcPct val="0"/>
              </a:spcAft>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file_obj = open('test_file.txt', mode='r')</a:t>
            </a:r>
          </a:p>
          <a:p>
            <a:pPr fontAlgn="base">
              <a:lnSpc>
                <a:spcPct val="150000"/>
              </a:lnSpc>
              <a:spcBef>
                <a:spcPct val="0"/>
              </a:spcBef>
              <a:spcAft>
                <a:spcPct val="0"/>
              </a:spcAft>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print(file_obj.readline())   # 读取一行数据</a:t>
            </a:r>
          </a:p>
          <a:p>
            <a:pPr fontAlgn="base">
              <a:lnSpc>
                <a:spcPct val="150000"/>
              </a:lnSpc>
              <a:spcBef>
                <a:spcPct val="0"/>
              </a:spcBef>
              <a:spcAft>
                <a:spcPct val="0"/>
              </a:spcAft>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a:t>
            </a:r>
          </a:p>
          <a:p>
            <a:pPr fontAlgn="base">
              <a:lnSpc>
                <a:spcPct val="150000"/>
              </a:lnSpc>
              <a:spcBef>
                <a:spcPct val="0"/>
              </a:spcBef>
              <a:spcAft>
                <a:spcPct val="0"/>
              </a:spcAft>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print(file_obj.readline())   # 继续读取一行数据</a:t>
            </a:r>
          </a:p>
          <a:p>
            <a:pPr fontAlgn="base">
              <a:lnSpc>
                <a:spcPct val="150000"/>
              </a:lnSpc>
              <a:spcBef>
                <a:spcPct val="0"/>
              </a:spcBef>
              <a:spcAft>
                <a:spcPct val="0"/>
              </a:spcAft>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file_obj.close()</a:t>
            </a:r>
          </a:p>
        </p:txBody>
      </p:sp>
      <p:sp>
        <p:nvSpPr>
          <p:cNvPr id="8" name="矩形"/>
          <p:cNvSpPr/>
          <p:nvPr>
            <p:custDataLst>
              <p:tags r:id="rId5"/>
            </p:custDataLst>
          </p:nvPr>
        </p:nvSpPr>
        <p:spPr>
          <a:xfrm>
            <a:off x="6239222" y="2562638"/>
            <a:ext cx="5112568" cy="466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15" name="文本"/>
          <p:cNvSpPr/>
          <p:nvPr>
            <p:custDataLst>
              <p:tags r:id="rId6"/>
            </p:custDataLst>
          </p:nvPr>
        </p:nvSpPr>
        <p:spPr>
          <a:xfrm>
            <a:off x="7350228" y="2591120"/>
            <a:ext cx="2890555" cy="400110"/>
          </a:xfrm>
          <a:prstGeom prst="rect">
            <a:avLst/>
          </a:prstGeom>
        </p:spPr>
        <p:txBody>
          <a:bodyPr wrap="square" anchor="ctr">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读取文件的示例</a:t>
            </a:r>
          </a:p>
        </p:txBody>
      </p:sp>
      <p:sp>
        <p:nvSpPr>
          <p:cNvPr id="38" name="矩形 37"/>
          <p:cNvSpPr/>
          <p:nvPr>
            <p:custDataLst>
              <p:tags r:id="rId7"/>
            </p:custDataLst>
          </p:nvPr>
        </p:nvSpPr>
        <p:spPr>
          <a:xfrm>
            <a:off x="920309" y="4370561"/>
            <a:ext cx="4752528" cy="1568450"/>
          </a:xfrm>
          <a:prstGeom prst="rect">
            <a:avLst/>
          </a:prstGeom>
        </p:spPr>
        <p:txBody>
          <a:bodyPr wrap="square">
            <a:spAutoFit/>
          </a:bodyPr>
          <a:lstStyle/>
          <a:p>
            <a:pPr algn="just">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参数</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size</a:t>
            </a:r>
            <a:r>
              <a:rPr lang="zh-CN"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表示读取文件中的</a:t>
            </a:r>
            <a:r>
              <a:rPr lang="zh-CN"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字符数或字节数</a:t>
            </a:r>
            <a:r>
              <a:rPr lang="zh-CN"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，默认值为</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，表示读取整个文件</a:t>
            </a:r>
            <a:r>
              <a:rPr lang="zh-CN" altLang="en-US"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若读取的模式为文本模式，则表示读取的字符数；若读取的模式为二进制模式，则表示读取的字节数。</a:t>
            </a:r>
            <a:endParaRPr lang="zh-CN" altLang="en-US"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019175" y="857056"/>
            <a:ext cx="3533775" cy="466725"/>
            <a:chOff x="1019175" y="847725"/>
            <a:chExt cx="3533775" cy="466725"/>
          </a:xfrm>
        </p:grpSpPr>
        <p:sp>
          <p:nvSpPr>
            <p:cNvPr id="9" name="同侧圆角矩形 3"/>
            <p:cNvSpPr/>
            <p:nvPr>
              <p:custDataLst>
                <p:tags r:id="rId1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14"/>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3.</a:t>
              </a:r>
              <a:r>
                <a:rPr lang="en-US" sz="2000" dirty="0">
                  <a:solidFill>
                    <a:srgbClr val="595959"/>
                  </a:solidFill>
                  <a:latin typeface="微软雅黑" panose="020B0503020204020204" pitchFamily="34" charset="-122"/>
                  <a:ea typeface="微软雅黑" panose="020B0503020204020204" pitchFamily="34" charset="-122"/>
                </a:rPr>
                <a:t>readlines()</a:t>
              </a:r>
              <a:r>
                <a:rPr lang="zh-CN" altLang="en-US" sz="2000" dirty="0">
                  <a:solidFill>
                    <a:srgbClr val="595959"/>
                  </a:solidFill>
                  <a:latin typeface="微软雅黑" panose="020B0503020204020204" pitchFamily="34" charset="-122"/>
                  <a:ea typeface="微软雅黑" panose="020B0503020204020204" pitchFamily="34" charset="-122"/>
                </a:rPr>
                <a:t>方法</a:t>
              </a:r>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9.2.1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读取文件</a:t>
            </a:r>
          </a:p>
        </p:txBody>
      </p:sp>
      <p:sp>
        <p:nvSpPr>
          <p:cNvPr id="23" name="文本"/>
          <p:cNvSpPr/>
          <p:nvPr>
            <p:custDataLst>
              <p:tags r:id="rId2"/>
            </p:custDataLst>
          </p:nvPr>
        </p:nvSpPr>
        <p:spPr>
          <a:xfrm>
            <a:off x="7422236" y="1626220"/>
            <a:ext cx="2890555" cy="400110"/>
          </a:xfrm>
          <a:prstGeom prst="rect">
            <a:avLst/>
          </a:prstGeom>
        </p:spPr>
        <p:txBody>
          <a:bodyPr wrap="square" anchor="ctr">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txt_file.txt</a:t>
            </a:r>
            <a:r>
              <a:rPr lang="zh-CN" altLang="en-US" sz="2000" dirty="0">
                <a:solidFill>
                  <a:schemeClr val="bg1"/>
                </a:solidFill>
                <a:latin typeface="微软雅黑" panose="020B0503020204020204" pitchFamily="34" charset="-122"/>
                <a:ea typeface="微软雅黑" panose="020B0503020204020204" pitchFamily="34" charset="-122"/>
              </a:rPr>
              <a:t>文件的内容</a:t>
            </a:r>
          </a:p>
        </p:txBody>
      </p:sp>
      <p:sp>
        <p:nvSpPr>
          <p:cNvPr id="12" name="矩形 11"/>
          <p:cNvSpPr/>
          <p:nvPr>
            <p:custDataLst>
              <p:tags r:id="rId3"/>
            </p:custDataLst>
          </p:nvPr>
        </p:nvSpPr>
        <p:spPr>
          <a:xfrm>
            <a:off x="920309" y="2054437"/>
            <a:ext cx="4752528" cy="1754326"/>
          </a:xfrm>
          <a:prstGeom prst="rect">
            <a:avLst/>
          </a:prstGeom>
        </p:spPr>
        <p:txBody>
          <a:bodyPr wrap="square">
            <a:spAutoFit/>
          </a:bodyPr>
          <a:lstStyle/>
          <a:p>
            <a:pPr>
              <a:lnSpc>
                <a:spcPct val="150000"/>
              </a:lnSpc>
            </a:pP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3</a:t>
            </a: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err="1">
                <a:solidFill>
                  <a:srgbClr val="595959"/>
                </a:solidFill>
                <a:latin typeface="微软雅黑" panose="020B0503020204020204" pitchFamily="34" charset="-122"/>
                <a:ea typeface="微软雅黑" panose="020B0503020204020204" pitchFamily="34" charset="-122"/>
                <a:cs typeface="+mn-ea"/>
              </a:rPr>
              <a:t>readlines</a:t>
            </a:r>
            <a:r>
              <a:rPr lang="en-US" altLang="zh-CN" sz="1800" b="1" dirty="0">
                <a:solidFill>
                  <a:srgbClr val="595959"/>
                </a:solidFill>
                <a:latin typeface="微软雅黑" panose="020B0503020204020204" pitchFamily="34" charset="-122"/>
                <a:ea typeface="微软雅黑" panose="020B0503020204020204" pitchFamily="34" charset="-122"/>
                <a:cs typeface="+mn-ea"/>
              </a:rPr>
              <a:t>()</a:t>
            </a:r>
            <a:r>
              <a:rPr lang="zh-CN" altLang="zh-CN" sz="1800" b="1" dirty="0">
                <a:solidFill>
                  <a:srgbClr val="595959"/>
                </a:solidFill>
                <a:latin typeface="微软雅黑" panose="020B0503020204020204" pitchFamily="34" charset="-122"/>
                <a:ea typeface="微软雅黑" panose="020B0503020204020204" pitchFamily="34" charset="-122"/>
                <a:cs typeface="+mn-ea"/>
              </a:rPr>
              <a:t>方法</a:t>
            </a:r>
            <a:endParaRPr lang="en-US" altLang="zh-CN" sz="1800" b="1"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800" dirty="0" err="1">
                <a:solidFill>
                  <a:srgbClr val="1369B2"/>
                </a:solidFill>
                <a:latin typeface="微软雅黑" panose="020B0503020204020204" pitchFamily="34" charset="-122"/>
                <a:ea typeface="微软雅黑" panose="020B0503020204020204" pitchFamily="34" charset="-122"/>
                <a:cs typeface="+mn-ea"/>
              </a:rPr>
              <a:t>readlines</a:t>
            </a:r>
            <a:r>
              <a:rPr lang="en-US" altLang="zh-CN" sz="1800" dirty="0">
                <a:solidFill>
                  <a:srgbClr val="1369B2"/>
                </a:solidFill>
                <a:latin typeface="微软雅黑" panose="020B0503020204020204" pitchFamily="34" charset="-122"/>
                <a:ea typeface="微软雅黑" panose="020B0503020204020204" pitchFamily="34" charset="-122"/>
                <a:cs typeface="+mn-ea"/>
              </a:rPr>
              <a:t>()</a:t>
            </a:r>
            <a:r>
              <a:rPr lang="zh-CN" altLang="zh-CN" sz="1800" dirty="0">
                <a:solidFill>
                  <a:srgbClr val="1369B2"/>
                </a:solidFill>
                <a:latin typeface="微软雅黑" panose="020B0503020204020204" pitchFamily="34" charset="-122"/>
                <a:ea typeface="微软雅黑" panose="020B0503020204020204" pitchFamily="34" charset="-122"/>
                <a:cs typeface="+mn-ea"/>
              </a:rPr>
              <a:t>方法</a:t>
            </a:r>
            <a:r>
              <a:rPr lang="zh-CN" altLang="zh-CN" sz="1800" dirty="0">
                <a:solidFill>
                  <a:srgbClr val="595959"/>
                </a:solidFill>
                <a:latin typeface="微软雅黑" panose="020B0503020204020204" pitchFamily="34" charset="-122"/>
                <a:ea typeface="微软雅黑" panose="020B0503020204020204" pitchFamily="34" charset="-122"/>
                <a:cs typeface="+mn-ea"/>
              </a:rPr>
              <a:t>可以一次性读取文件中的</a:t>
            </a:r>
            <a:r>
              <a:rPr lang="zh-CN" altLang="zh-CN" sz="1800" dirty="0">
                <a:solidFill>
                  <a:srgbClr val="1369B2"/>
                </a:solidFill>
                <a:latin typeface="微软雅黑" panose="020B0503020204020204" pitchFamily="34" charset="-122"/>
                <a:ea typeface="微软雅黑" panose="020B0503020204020204" pitchFamily="34" charset="-122"/>
                <a:cs typeface="+mn-ea"/>
              </a:rPr>
              <a:t>所有数据</a:t>
            </a:r>
            <a:r>
              <a:rPr lang="zh-CN" altLang="zh-CN" sz="1800" dirty="0">
                <a:solidFill>
                  <a:srgbClr val="595959"/>
                </a:solidFill>
                <a:latin typeface="微软雅黑" panose="020B0503020204020204" pitchFamily="34" charset="-122"/>
                <a:ea typeface="微软雅黑" panose="020B0503020204020204" pitchFamily="34" charset="-122"/>
                <a:cs typeface="+mn-ea"/>
              </a:rPr>
              <a:t>，若读取成功返回一个</a:t>
            </a:r>
            <a:r>
              <a:rPr lang="zh-CN" altLang="zh-CN" sz="1800" dirty="0">
                <a:solidFill>
                  <a:srgbClr val="1369B2"/>
                </a:solidFill>
                <a:latin typeface="微软雅黑" panose="020B0503020204020204" pitchFamily="34" charset="-122"/>
                <a:ea typeface="微软雅黑" panose="020B0503020204020204" pitchFamily="34" charset="-122"/>
                <a:cs typeface="+mn-ea"/>
              </a:rPr>
              <a:t>列表</a:t>
            </a:r>
            <a:r>
              <a:rPr lang="zh-CN" altLang="zh-CN" sz="1800" dirty="0">
                <a:solidFill>
                  <a:srgbClr val="595959"/>
                </a:solidFill>
                <a:latin typeface="微软雅黑" panose="020B0503020204020204" pitchFamily="34" charset="-122"/>
                <a:ea typeface="微软雅黑" panose="020B0503020204020204" pitchFamily="34" charset="-122"/>
                <a:cs typeface="+mn-ea"/>
              </a:rPr>
              <a:t>，该列表中的一个元素对应</a:t>
            </a:r>
            <a:r>
              <a:rPr lang="zh-CN" altLang="zh-CN" sz="1800" dirty="0">
                <a:solidFill>
                  <a:srgbClr val="1369B2"/>
                </a:solidFill>
                <a:latin typeface="微软雅黑" panose="020B0503020204020204" pitchFamily="34" charset="-122"/>
                <a:ea typeface="微软雅黑" panose="020B0503020204020204" pitchFamily="34" charset="-122"/>
                <a:cs typeface="+mn-ea"/>
              </a:rPr>
              <a:t>文件中的一行数据</a:t>
            </a:r>
            <a:r>
              <a:rPr lang="zh-CN" altLang="zh-CN" sz="1800" dirty="0">
                <a:solidFill>
                  <a:srgbClr val="595959"/>
                </a:solidFill>
                <a:latin typeface="微软雅黑" panose="020B0503020204020204" pitchFamily="34" charset="-122"/>
                <a:ea typeface="微软雅黑" panose="020B0503020204020204" pitchFamily="34" charset="-122"/>
                <a:cs typeface="+mn-ea"/>
              </a:rPr>
              <a:t>。</a:t>
            </a:r>
          </a:p>
        </p:txBody>
      </p:sp>
      <p:grpSp>
        <p:nvGrpSpPr>
          <p:cNvPr id="6" name="组合 5"/>
          <p:cNvGrpSpPr/>
          <p:nvPr/>
        </p:nvGrpSpPr>
        <p:grpSpPr>
          <a:xfrm>
            <a:off x="920309" y="3898471"/>
            <a:ext cx="4752528" cy="808013"/>
            <a:chOff x="1143691" y="2082765"/>
            <a:chExt cx="4752528" cy="808013"/>
          </a:xfrm>
        </p:grpSpPr>
        <p:sp>
          <p:nvSpPr>
            <p:cNvPr id="17" name="矩形 16"/>
            <p:cNvSpPr/>
            <p:nvPr>
              <p:custDataLst>
                <p:tags r:id="rId9"/>
              </p:custDataLst>
            </p:nvPr>
          </p:nvSpPr>
          <p:spPr bwMode="auto">
            <a:xfrm>
              <a:off x="2062758" y="2082766"/>
              <a:ext cx="3833461"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en-US" altLang="zh-CN" sz="18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readlines</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(hint=-1)</a:t>
              </a:r>
              <a:endPar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11" name="剪去单角的矩形 10"/>
            <p:cNvSpPr/>
            <p:nvPr>
              <p:custDataLst>
                <p:tags r:id="rId10"/>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custDataLst>
                <p:tags r:id="rId11"/>
              </p:custDataLst>
            </p:nvPr>
          </p:nvSpPr>
          <p:spPr>
            <a:xfrm>
              <a:off x="1199050" y="2127535"/>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20" name="Freeform 16"/>
            <p:cNvSpPr/>
            <p:nvPr>
              <p:custDataLst>
                <p:tags r:id="rId12"/>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14" name="矩形 13"/>
          <p:cNvSpPr/>
          <p:nvPr>
            <p:custDataLst>
              <p:tags r:id="rId4"/>
            </p:custDataLst>
          </p:nvPr>
        </p:nvSpPr>
        <p:spPr>
          <a:xfrm>
            <a:off x="920309" y="4869954"/>
            <a:ext cx="4752528" cy="922020"/>
          </a:xfrm>
          <a:prstGeom prst="rect">
            <a:avLst/>
          </a:prstGeom>
        </p:spPr>
        <p:txBody>
          <a:bodyPr wrap="square">
            <a:spAutoFit/>
          </a:body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参数</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hint</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表示要读取文件中的</a:t>
            </a:r>
            <a:r>
              <a:rPr lang="zh-CN"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行数</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，默认值为</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，表示读取整个文件数据。</a:t>
            </a:r>
            <a:endPar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 name="文本"/>
          <p:cNvSpPr/>
          <p:nvPr>
            <p:custDataLst>
              <p:tags r:id="rId5"/>
            </p:custDataLst>
          </p:nvPr>
        </p:nvSpPr>
        <p:spPr>
          <a:xfrm>
            <a:off x="7549236" y="1753220"/>
            <a:ext cx="2890555" cy="400110"/>
          </a:xfrm>
          <a:prstGeom prst="rect">
            <a:avLst/>
          </a:prstGeom>
        </p:spPr>
        <p:txBody>
          <a:bodyPr wrap="square" anchor="ctr">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txt_file.txt</a:t>
            </a:r>
            <a:r>
              <a:rPr lang="zh-CN" altLang="en-US" sz="2000" dirty="0">
                <a:solidFill>
                  <a:schemeClr val="bg1"/>
                </a:solidFill>
                <a:latin typeface="微软雅黑" panose="020B0503020204020204" pitchFamily="34" charset="-122"/>
                <a:ea typeface="微软雅黑" panose="020B0503020204020204" pitchFamily="34" charset="-122"/>
              </a:rPr>
              <a:t>文件的内容</a:t>
            </a:r>
          </a:p>
        </p:txBody>
      </p:sp>
      <p:sp>
        <p:nvSpPr>
          <p:cNvPr id="22" name="矩形 21"/>
          <p:cNvSpPr/>
          <p:nvPr>
            <p:custDataLst>
              <p:tags r:id="rId6"/>
            </p:custDataLst>
          </p:nvPr>
        </p:nvSpPr>
        <p:spPr bwMode="auto">
          <a:xfrm>
            <a:off x="6239222" y="3028823"/>
            <a:ext cx="5112568" cy="241719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lnSpc>
                <a:spcPct val="150000"/>
              </a:lnSpc>
              <a:spcBef>
                <a:spcPct val="0"/>
              </a:spcBef>
              <a:spcAft>
                <a:spcPct val="0"/>
              </a:spcAft>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file_obj = open('test_file.txt', mode='r')</a:t>
            </a:r>
          </a:p>
          <a:p>
            <a:pPr fontAlgn="base">
              <a:lnSpc>
                <a:spcPct val="150000"/>
              </a:lnSpc>
              <a:spcBef>
                <a:spcPct val="0"/>
              </a:spcBef>
              <a:spcAft>
                <a:spcPct val="0"/>
              </a:spcAft>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print(file_obj.readlines())      # 读取全部数据</a:t>
            </a:r>
          </a:p>
          <a:p>
            <a:pPr fontAlgn="base">
              <a:lnSpc>
                <a:spcPct val="150000"/>
              </a:lnSpc>
              <a:spcBef>
                <a:spcPct val="0"/>
              </a:spcBef>
              <a:spcAft>
                <a:spcPct val="0"/>
              </a:spcAft>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file_obj.close()</a:t>
            </a:r>
          </a:p>
        </p:txBody>
      </p:sp>
      <p:sp>
        <p:nvSpPr>
          <p:cNvPr id="25" name="矩形"/>
          <p:cNvSpPr/>
          <p:nvPr>
            <p:custDataLst>
              <p:tags r:id="rId7"/>
            </p:custDataLst>
          </p:nvPr>
        </p:nvSpPr>
        <p:spPr>
          <a:xfrm>
            <a:off x="6239222" y="2562638"/>
            <a:ext cx="5112568" cy="466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26" name="文本"/>
          <p:cNvSpPr/>
          <p:nvPr>
            <p:custDataLst>
              <p:tags r:id="rId8"/>
            </p:custDataLst>
          </p:nvPr>
        </p:nvSpPr>
        <p:spPr>
          <a:xfrm>
            <a:off x="7350228" y="2591120"/>
            <a:ext cx="2890555" cy="400110"/>
          </a:xfrm>
          <a:prstGeom prst="rect">
            <a:avLst/>
          </a:prstGeom>
        </p:spPr>
        <p:txBody>
          <a:bodyPr wrap="square" anchor="ctr">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读取文件的示例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5" name="组合 4"/>
          <p:cNvGrpSpPr/>
          <p:nvPr/>
        </p:nvGrpSpPr>
        <p:grpSpPr>
          <a:xfrm>
            <a:off x="911860" y="2431415"/>
            <a:ext cx="10527665" cy="688340"/>
            <a:chOff x="978873" y="1800500"/>
            <a:chExt cx="7408317" cy="515937"/>
          </a:xfrm>
        </p:grpSpPr>
        <p:sp>
          <p:nvSpPr>
            <p:cNvPr id="6" name="Pentagon 3"/>
            <p:cNvSpPr/>
            <p:nvPr>
              <p:custDataLst>
                <p:tags r:id="rId7"/>
              </p:custDataLst>
            </p:nvPr>
          </p:nvSpPr>
          <p:spPr bwMode="auto">
            <a:xfrm>
              <a:off x="978873" y="1800500"/>
              <a:ext cx="7408317"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smtClean="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文件的打开和关闭方式</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，能够通过open()函数和close()方法打开和关闭文件</a:t>
              </a:r>
            </a:p>
          </p:txBody>
        </p:sp>
        <p:sp>
          <p:nvSpPr>
            <p:cNvPr id="7" name="MH_Others_1"/>
            <p:cNvSpPr/>
            <p:nvPr>
              <p:custDataLst>
                <p:tags r:id="rId8"/>
              </p:custDataLst>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 name="组合 7"/>
          <p:cNvGrpSpPr/>
          <p:nvPr/>
        </p:nvGrpSpPr>
        <p:grpSpPr>
          <a:xfrm>
            <a:off x="911860" y="3301365"/>
            <a:ext cx="10528301" cy="685800"/>
            <a:chOff x="978871" y="2570437"/>
            <a:chExt cx="6469144" cy="514350"/>
          </a:xfrm>
        </p:grpSpPr>
        <p:sp>
          <p:nvSpPr>
            <p:cNvPr id="9" name="Pentagon 5"/>
            <p:cNvSpPr/>
            <p:nvPr>
              <p:custDataLst>
                <p:tags r:id="rId5"/>
              </p:custDataLst>
            </p:nvPr>
          </p:nvSpPr>
          <p:spPr bwMode="auto">
            <a:xfrm>
              <a:off x="978871" y="2570437"/>
              <a:ext cx="646914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读取文件的方式</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，能够通过read()、readline()和readlines()方法从文件中读取数据</a:t>
              </a:r>
            </a:p>
          </p:txBody>
        </p:sp>
        <p:sp>
          <p:nvSpPr>
            <p:cNvPr id="10" name="MH_Others_1"/>
            <p:cNvSpPr/>
            <p:nvPr>
              <p:custDataLst>
                <p:tags r:id="rId6"/>
              </p:custDataLst>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1" name="组合 10"/>
          <p:cNvGrpSpPr/>
          <p:nvPr/>
        </p:nvGrpSpPr>
        <p:grpSpPr>
          <a:xfrm>
            <a:off x="911860" y="4170045"/>
            <a:ext cx="10528935" cy="688340"/>
            <a:chOff x="978871" y="3338787"/>
            <a:chExt cx="8499077" cy="515938"/>
          </a:xfrm>
        </p:grpSpPr>
        <p:sp>
          <p:nvSpPr>
            <p:cNvPr id="12" name="Pentagon 6"/>
            <p:cNvSpPr/>
            <p:nvPr>
              <p:custDataLst>
                <p:tags r:id="rId3"/>
              </p:custDataLst>
            </p:nvPr>
          </p:nvSpPr>
          <p:spPr bwMode="auto">
            <a:xfrm>
              <a:off x="978871" y="3338787"/>
              <a:ext cx="8499077"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写入文件的方式</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，能够通过write()、writelines()方法向文件中写入数据</a:t>
              </a:r>
            </a:p>
          </p:txBody>
        </p:sp>
        <p:sp>
          <p:nvSpPr>
            <p:cNvPr id="13" name="MH_Others_1"/>
            <p:cNvSpPr/>
            <p:nvPr>
              <p:custDataLst>
                <p:tags r:id="rId4"/>
              </p:custDataLst>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4" name="组合 13"/>
          <p:cNvGrpSpPr/>
          <p:nvPr/>
        </p:nvGrpSpPr>
        <p:grpSpPr>
          <a:xfrm>
            <a:off x="911860" y="5085715"/>
            <a:ext cx="10528935" cy="688340"/>
            <a:chOff x="978871" y="3338787"/>
            <a:chExt cx="8729830" cy="515938"/>
          </a:xfrm>
        </p:grpSpPr>
        <p:sp>
          <p:nvSpPr>
            <p:cNvPr id="16" name="Pentagon 6"/>
            <p:cNvSpPr/>
            <p:nvPr>
              <p:custDataLst>
                <p:tags r:id="rId1"/>
              </p:custDataLst>
            </p:nvPr>
          </p:nvSpPr>
          <p:spPr bwMode="auto">
            <a:xfrm>
              <a:off x="978871" y="3338787"/>
              <a:ext cx="8729830"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文件定位读写的方法</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，能够通过tell()和seek()方法获取和设置文件读写位置</a:t>
              </a:r>
            </a:p>
          </p:txBody>
        </p:sp>
        <p:sp>
          <p:nvSpPr>
            <p:cNvPr id="17" name="MH_Others_1"/>
            <p:cNvSpPr/>
            <p:nvPr>
              <p:custDataLst>
                <p:tags r:id="rId2"/>
              </p:custDataLst>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原创设计师QQ598969553          _3"/>
          <p:cNvSpPr/>
          <p:nvPr>
            <p:custDataLst>
              <p:tags r:id="rId1"/>
            </p:custDataLst>
          </p:nvPr>
        </p:nvSpPr>
        <p:spPr>
          <a:xfrm>
            <a:off x="4078982" y="3141762"/>
            <a:ext cx="6912768" cy="2592288"/>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原创设计师QQ598969553          _4"/>
          <p:cNvSpPr/>
          <p:nvPr>
            <p:custDataLst>
              <p:tags r:id="rId2"/>
            </p:custDataLst>
          </p:nvPr>
        </p:nvSpPr>
        <p:spPr>
          <a:xfrm>
            <a:off x="4374393" y="3433817"/>
            <a:ext cx="6321945" cy="2054409"/>
          </a:xfrm>
          <a:prstGeom prst="rect">
            <a:avLst/>
          </a:prstGeom>
        </p:spPr>
        <p:txBody>
          <a:bodyPr wrap="square">
            <a:spAutoFit/>
          </a:bodyPr>
          <a:lstStyle/>
          <a:p>
            <a:pPr algn="just">
              <a:lnSpc>
                <a:spcPct val="150000"/>
              </a:lnSpc>
            </a:pPr>
            <a:r>
              <a:rPr lang="en-US" altLang="zh-CN" sz="1700" dirty="0">
                <a:solidFill>
                  <a:srgbClr val="595959"/>
                </a:solidFill>
                <a:latin typeface="微软雅黑" panose="020B0503020204020204" pitchFamily="34" charset="-122"/>
                <a:ea typeface="微软雅黑" panose="020B0503020204020204" pitchFamily="34" charset="-122"/>
                <a:cs typeface="+mn-ea"/>
              </a:rPr>
              <a:t>read()</a:t>
            </a:r>
            <a:r>
              <a:rPr lang="zh-CN" altLang="zh-CN" sz="1700" dirty="0">
                <a:solidFill>
                  <a:srgbClr val="595959"/>
                </a:solidFill>
                <a:latin typeface="微软雅黑" panose="020B0503020204020204" pitchFamily="34" charset="-122"/>
                <a:ea typeface="微软雅黑" panose="020B0503020204020204" pitchFamily="34" charset="-122"/>
                <a:cs typeface="+mn-ea"/>
              </a:rPr>
              <a:t>和</a:t>
            </a:r>
            <a:r>
              <a:rPr lang="en-US" altLang="zh-CN" sz="1700" dirty="0" err="1">
                <a:solidFill>
                  <a:srgbClr val="595959"/>
                </a:solidFill>
                <a:latin typeface="微软雅黑" panose="020B0503020204020204" pitchFamily="34" charset="-122"/>
                <a:ea typeface="微软雅黑" panose="020B0503020204020204" pitchFamily="34" charset="-122"/>
                <a:cs typeface="+mn-ea"/>
              </a:rPr>
              <a:t>readlines</a:t>
            </a:r>
            <a:r>
              <a:rPr lang="en-US" altLang="zh-CN" sz="1700" dirty="0">
                <a:solidFill>
                  <a:srgbClr val="595959"/>
                </a:solidFill>
                <a:latin typeface="微软雅黑" panose="020B0503020204020204" pitchFamily="34" charset="-122"/>
                <a:ea typeface="微软雅黑" panose="020B0503020204020204" pitchFamily="34" charset="-122"/>
                <a:cs typeface="+mn-ea"/>
              </a:rPr>
              <a:t>()</a:t>
            </a:r>
            <a:r>
              <a:rPr lang="zh-CN" altLang="zh-CN" sz="1700" dirty="0">
                <a:solidFill>
                  <a:srgbClr val="595959"/>
                </a:solidFill>
                <a:latin typeface="微软雅黑" panose="020B0503020204020204" pitchFamily="34" charset="-122"/>
                <a:ea typeface="微软雅黑" panose="020B0503020204020204" pitchFamily="34" charset="-122"/>
                <a:cs typeface="+mn-ea"/>
              </a:rPr>
              <a:t>方法都可以</a:t>
            </a:r>
            <a:r>
              <a:rPr lang="zh-CN" altLang="zh-CN" sz="1700" dirty="0">
                <a:solidFill>
                  <a:srgbClr val="1369B2"/>
                </a:solidFill>
                <a:latin typeface="微软雅黑" panose="020B0503020204020204" pitchFamily="34" charset="-122"/>
                <a:ea typeface="微软雅黑" panose="020B0503020204020204" pitchFamily="34" charset="-122"/>
                <a:cs typeface="+mn-ea"/>
              </a:rPr>
              <a:t>一次读取</a:t>
            </a:r>
            <a:r>
              <a:rPr lang="zh-CN" altLang="zh-CN" sz="1700" dirty="0">
                <a:solidFill>
                  <a:srgbClr val="595959"/>
                </a:solidFill>
                <a:latin typeface="微软雅黑" panose="020B0503020204020204" pitchFamily="34" charset="-122"/>
                <a:ea typeface="微软雅黑" panose="020B0503020204020204" pitchFamily="34" charset="-122"/>
                <a:cs typeface="+mn-ea"/>
              </a:rPr>
              <a:t>文件中的全部数据，但因为计算机的</a:t>
            </a:r>
            <a:r>
              <a:rPr lang="zh-CN" altLang="zh-CN" sz="1700" dirty="0">
                <a:solidFill>
                  <a:srgbClr val="1369B2"/>
                </a:solidFill>
                <a:latin typeface="微软雅黑" panose="020B0503020204020204" pitchFamily="34" charset="-122"/>
                <a:ea typeface="微软雅黑" panose="020B0503020204020204" pitchFamily="34" charset="-122"/>
                <a:cs typeface="+mn-ea"/>
              </a:rPr>
              <a:t>内存是有限的</a:t>
            </a:r>
            <a:r>
              <a:rPr lang="zh-CN" altLang="zh-CN" sz="1700" dirty="0">
                <a:solidFill>
                  <a:srgbClr val="595959"/>
                </a:solidFill>
                <a:latin typeface="微软雅黑" panose="020B0503020204020204" pitchFamily="34" charset="-122"/>
                <a:ea typeface="微软雅黑" panose="020B0503020204020204" pitchFamily="34" charset="-122"/>
                <a:cs typeface="+mn-ea"/>
              </a:rPr>
              <a:t>，若文件较大，</a:t>
            </a:r>
            <a:r>
              <a:rPr lang="en-US" altLang="zh-CN" sz="1700" dirty="0">
                <a:solidFill>
                  <a:srgbClr val="595959"/>
                </a:solidFill>
                <a:latin typeface="微软雅黑" panose="020B0503020204020204" pitchFamily="34" charset="-122"/>
                <a:ea typeface="微软雅黑" panose="020B0503020204020204" pitchFamily="34" charset="-122"/>
                <a:cs typeface="+mn-ea"/>
              </a:rPr>
              <a:t>read()</a:t>
            </a:r>
            <a:r>
              <a:rPr lang="zh-CN" altLang="zh-CN" sz="1700" dirty="0">
                <a:solidFill>
                  <a:srgbClr val="595959"/>
                </a:solidFill>
                <a:latin typeface="微软雅黑" panose="020B0503020204020204" pitchFamily="34" charset="-122"/>
                <a:ea typeface="微软雅黑" panose="020B0503020204020204" pitchFamily="34" charset="-122"/>
                <a:cs typeface="+mn-ea"/>
              </a:rPr>
              <a:t>和</a:t>
            </a:r>
            <a:r>
              <a:rPr lang="en-US" altLang="zh-CN" sz="1700" dirty="0" err="1">
                <a:solidFill>
                  <a:srgbClr val="595959"/>
                </a:solidFill>
                <a:latin typeface="微软雅黑" panose="020B0503020204020204" pitchFamily="34" charset="-122"/>
                <a:ea typeface="微软雅黑" panose="020B0503020204020204" pitchFamily="34" charset="-122"/>
                <a:cs typeface="+mn-ea"/>
              </a:rPr>
              <a:t>readlines</a:t>
            </a:r>
            <a:r>
              <a:rPr lang="en-US" altLang="zh-CN" sz="1700" dirty="0">
                <a:solidFill>
                  <a:srgbClr val="595959"/>
                </a:solidFill>
                <a:latin typeface="微软雅黑" panose="020B0503020204020204" pitchFamily="34" charset="-122"/>
                <a:ea typeface="微软雅黑" panose="020B0503020204020204" pitchFamily="34" charset="-122"/>
                <a:cs typeface="+mn-ea"/>
              </a:rPr>
              <a:t>()</a:t>
            </a:r>
            <a:r>
              <a:rPr lang="zh-CN" altLang="zh-CN" sz="1700" dirty="0">
                <a:solidFill>
                  <a:srgbClr val="595959"/>
                </a:solidFill>
                <a:latin typeface="微软雅黑" panose="020B0503020204020204" pitchFamily="34" charset="-122"/>
                <a:ea typeface="微软雅黑" panose="020B0503020204020204" pitchFamily="34" charset="-122"/>
                <a:cs typeface="+mn-ea"/>
              </a:rPr>
              <a:t>的一次读取便会耗尽系统内存，所以这两种操作都</a:t>
            </a:r>
            <a:r>
              <a:rPr lang="zh-CN" altLang="zh-CN" sz="1700" dirty="0">
                <a:solidFill>
                  <a:srgbClr val="1369B2"/>
                </a:solidFill>
                <a:latin typeface="微软雅黑" panose="020B0503020204020204" pitchFamily="34" charset="-122"/>
                <a:ea typeface="微软雅黑" panose="020B0503020204020204" pitchFamily="34" charset="-122"/>
                <a:cs typeface="+mn-ea"/>
              </a:rPr>
              <a:t>不够安全</a:t>
            </a:r>
            <a:r>
              <a:rPr lang="zh-CN" altLang="zh-CN" sz="1700" dirty="0">
                <a:solidFill>
                  <a:srgbClr val="595959"/>
                </a:solidFill>
                <a:latin typeface="微软雅黑" panose="020B0503020204020204" pitchFamily="34" charset="-122"/>
                <a:ea typeface="微软雅黑" panose="020B0503020204020204" pitchFamily="34" charset="-122"/>
                <a:cs typeface="+mn-ea"/>
              </a:rPr>
              <a:t>。为了保证读取安全，通常</a:t>
            </a:r>
            <a:r>
              <a:rPr lang="zh-CN" altLang="zh-CN" sz="1700" dirty="0">
                <a:solidFill>
                  <a:srgbClr val="1369B2"/>
                </a:solidFill>
                <a:latin typeface="微软雅黑" panose="020B0503020204020204" pitchFamily="34" charset="-122"/>
                <a:ea typeface="微软雅黑" panose="020B0503020204020204" pitchFamily="34" charset="-122"/>
                <a:cs typeface="+mn-ea"/>
              </a:rPr>
              <a:t>多次调用</a:t>
            </a:r>
            <a:r>
              <a:rPr lang="en-US" altLang="zh-CN" sz="1700" dirty="0">
                <a:solidFill>
                  <a:srgbClr val="1369B2"/>
                </a:solidFill>
                <a:latin typeface="微软雅黑" panose="020B0503020204020204" pitchFamily="34" charset="-122"/>
                <a:ea typeface="微软雅黑" panose="020B0503020204020204" pitchFamily="34" charset="-122"/>
                <a:cs typeface="+mn-ea"/>
              </a:rPr>
              <a:t>read()</a:t>
            </a:r>
            <a:r>
              <a:rPr lang="zh-CN" altLang="zh-CN" sz="1700" dirty="0">
                <a:solidFill>
                  <a:srgbClr val="1369B2"/>
                </a:solidFill>
                <a:latin typeface="微软雅黑" panose="020B0503020204020204" pitchFamily="34" charset="-122"/>
                <a:ea typeface="微软雅黑" panose="020B0503020204020204" pitchFamily="34" charset="-122"/>
                <a:cs typeface="+mn-ea"/>
              </a:rPr>
              <a:t>方法</a:t>
            </a:r>
            <a:r>
              <a:rPr lang="zh-CN" altLang="zh-CN" sz="1700" dirty="0">
                <a:solidFill>
                  <a:srgbClr val="595959"/>
                </a:solidFill>
                <a:latin typeface="微软雅黑" panose="020B0503020204020204" pitchFamily="34" charset="-122"/>
                <a:ea typeface="微软雅黑" panose="020B0503020204020204" pitchFamily="34" charset="-122"/>
                <a:cs typeface="+mn-ea"/>
              </a:rPr>
              <a:t>，并每次读取指定的字节或字符个数。</a:t>
            </a:r>
            <a:endParaRPr lang="zh-CN" altLang="en-US" sz="1700"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5" name="图片 14"/>
          <p:cNvPicPr>
            <a:picLocks noChangeAspect="1"/>
          </p:cNvPicPr>
          <p:nvPr>
            <p:custDataLst>
              <p:tags r:id="rId3"/>
            </p:custDataLst>
          </p:nvPr>
        </p:nvPicPr>
        <p:blipFill>
          <a:blip r:embed="rId9"/>
          <a:stretch>
            <a:fillRect/>
          </a:stretch>
        </p:blipFill>
        <p:spPr>
          <a:xfrm>
            <a:off x="1143635" y="2277745"/>
            <a:ext cx="2324100" cy="3362325"/>
          </a:xfrm>
          <a:prstGeom prst="rect">
            <a:avLst/>
          </a:prstGeom>
        </p:spPr>
      </p:pic>
      <p:sp>
        <p:nvSpPr>
          <p:cNvPr id="5" name="标题 1"/>
          <p:cNvSpPr>
            <a:spLocks noChangeArrowheads="1"/>
          </p:cNvSpPr>
          <p:nvPr>
            <p:custDataLst>
              <p:tags r:id="rId4"/>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9.2.1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读取文件</a:t>
            </a:r>
          </a:p>
        </p:txBody>
      </p:sp>
      <p:grpSp>
        <p:nvGrpSpPr>
          <p:cNvPr id="6" name="组合 5"/>
          <p:cNvGrpSpPr/>
          <p:nvPr/>
        </p:nvGrpSpPr>
        <p:grpSpPr>
          <a:xfrm>
            <a:off x="1019175" y="857056"/>
            <a:ext cx="3533775" cy="466725"/>
            <a:chOff x="1019175" y="847725"/>
            <a:chExt cx="3533775" cy="466725"/>
          </a:xfrm>
        </p:grpSpPr>
        <p:sp>
          <p:nvSpPr>
            <p:cNvPr id="8"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6"/>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读取文件</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5"/>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11" name="组合 10"/>
          <p:cNvGrpSpPr/>
          <p:nvPr/>
        </p:nvGrpSpPr>
        <p:grpSpPr>
          <a:xfrm>
            <a:off x="5299308" y="4037102"/>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TextBox 35"/>
          <p:cNvSpPr txBox="1">
            <a:spLocks noChangeArrowheads="1"/>
          </p:cNvSpPr>
          <p:nvPr>
            <p:custDataLst>
              <p:tags r:id="rId1"/>
            </p:custDataLst>
          </p:nvPr>
        </p:nvSpPr>
        <p:spPr bwMode="auto">
          <a:xfrm>
            <a:off x="5879063" y="3964861"/>
            <a:ext cx="498348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根据任务分析实现实例</a:t>
            </a:r>
            <a:r>
              <a:rPr lang="en-US" altLang="zh-CN" sz="1800" dirty="0">
                <a:solidFill>
                  <a:srgbClr val="595959"/>
                </a:solidFill>
                <a:latin typeface="微软雅黑" panose="020B0503020204020204" pitchFamily="34" charset="-122"/>
                <a:ea typeface="微软雅黑" panose="020B0503020204020204" pitchFamily="34" charset="-122"/>
                <a:cs typeface="+mn-ea"/>
              </a:rPr>
              <a:t>1</a:t>
            </a:r>
            <a:r>
              <a:rPr lang="zh-CN" altLang="zh-CN" sz="1800" dirty="0">
                <a:solidFill>
                  <a:srgbClr val="595959"/>
                </a:solidFill>
                <a:latin typeface="微软雅黑" panose="020B0503020204020204" pitchFamily="34" charset="-122"/>
                <a:ea typeface="微软雅黑" panose="020B0503020204020204" pitchFamily="34" charset="-122"/>
                <a:cs typeface="+mn-ea"/>
              </a:rPr>
              <a:t>：身份证归属地查询</a:t>
            </a:r>
          </a:p>
        </p:txBody>
      </p:sp>
      <p:sp>
        <p:nvSpPr>
          <p:cNvPr id="5"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9.2.2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：身份证归属地查询</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5"/>
          <p:cNvSpPr txBox="1">
            <a:spLocks noChangeArrowheads="1"/>
          </p:cNvSpPr>
          <p:nvPr>
            <p:custDataLst>
              <p:tags r:id="rId1"/>
            </p:custDataLst>
          </p:nvPr>
        </p:nvSpPr>
        <p:spPr bwMode="auto">
          <a:xfrm>
            <a:off x="979805" y="1941830"/>
            <a:ext cx="5485765" cy="2958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我国的身份证号码由十七位数字本体码和一位数字校验码组成，其中前六位数字表示地址码。地址码标识编码对象常住户口所在县的行政区划代码，通过身份证号码的前六位便可以确定持有人的常住户口所在县。现有一份保存了身份证地址码的文件“身份证码值对照表.txt”，该文件的内容如图所示。</a:t>
            </a:r>
          </a:p>
        </p:txBody>
      </p:sp>
      <p:sp>
        <p:nvSpPr>
          <p:cNvPr id="5"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9.2.2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：身份证归属地查询</a:t>
            </a:r>
          </a:p>
        </p:txBody>
      </p:sp>
      <p:pic>
        <p:nvPicPr>
          <p:cNvPr id="3" name="图片 3"/>
          <p:cNvPicPr>
            <a:picLocks noChangeAspect="1"/>
          </p:cNvPicPr>
          <p:nvPr>
            <p:custDataLst>
              <p:tags r:id="rId3"/>
            </p:custDataLst>
          </p:nvPr>
        </p:nvPicPr>
        <p:blipFill>
          <a:blip r:embed="rId6"/>
          <a:stretch>
            <a:fillRect/>
          </a:stretch>
        </p:blipFill>
        <p:spPr>
          <a:xfrm>
            <a:off x="6743065" y="1630045"/>
            <a:ext cx="4612005" cy="3472180"/>
          </a:xfrm>
          <a:prstGeom prst="rect">
            <a:avLst/>
          </a:prstGeom>
        </p:spPr>
      </p:pic>
      <p:sp>
        <p:nvSpPr>
          <p:cNvPr id="6" name="文本框 5"/>
          <p:cNvSpPr txBox="1"/>
          <p:nvPr/>
        </p:nvSpPr>
        <p:spPr>
          <a:xfrm>
            <a:off x="1054100" y="5374005"/>
            <a:ext cx="10198735" cy="922020"/>
          </a:xfrm>
          <a:prstGeom prst="rect">
            <a:avLst/>
          </a:prstGeom>
          <a:noFill/>
        </p:spPr>
        <p:txBody>
          <a:bodyPr wrap="square" rtlCol="0" anchor="t">
            <a:spAutoFit/>
          </a:bodyPr>
          <a:lstStyle/>
          <a:p>
            <a:pPr algn="l">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本实例要求编写程序，从“身份证码值对照表.txt”文件中读取身份证地址码，实现根据身份证地址码和身份证号码查询居民常住户口所在县的功能。</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gimg2.baidu.com/image_search/src=http%3A%2F%2Fpic.51yuansu.com%2Fpic3%2Fcover%2F03%2F93%2F98%2F5c8f46e1f2e59_610.jpg&amp;refer=http%3A%2F%2Fpic.51yuansu.com&amp;app=2002&amp;size=f9999,10000&amp;q=a80&amp;n=0&amp;g=0n&amp;fmt=auto?sec=1658640921&amp;t=b2d79b6f1ee22924de6ebb41cb2e0dec"/>
          <p:cNvPicPr>
            <a:picLocks noChangeAspect="1" noChangeArrowheads="1"/>
          </p:cNvPicPr>
          <p:nvPr/>
        </p:nvPicPr>
        <p:blipFill rotWithShape="1">
          <a:blip r:embed="rId4">
            <a:extLst>
              <a:ext uri="{28A0092B-C50C-407E-A947-70E740481C1C}">
                <a14:useLocalDpi xmlns:a14="http://schemas.microsoft.com/office/drawing/2010/main" val="0"/>
              </a:ext>
            </a:extLst>
          </a:blip>
          <a:srcRect l="4024" t="2272" r="2178" b="12806"/>
          <a:stretch>
            <a:fillRect/>
          </a:stretch>
        </p:blipFill>
        <p:spPr bwMode="auto">
          <a:xfrm flipH="1">
            <a:off x="1198662" y="1413569"/>
            <a:ext cx="3528392" cy="460851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35"/>
          <p:cNvSpPr txBox="1">
            <a:spLocks noChangeArrowheads="1"/>
          </p:cNvSpPr>
          <p:nvPr/>
        </p:nvSpPr>
        <p:spPr bwMode="auto">
          <a:xfrm>
            <a:off x="5951190" y="3141762"/>
            <a:ext cx="4536504"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使用列表保存价格信息。</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定义空列表用于保存用户选购商品的价格。</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接收输入的最大价格和最小价格。</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从价格列表中获取每个商品价格。</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判断商品价格区间。</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将商品价格进行排序。</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8" name="矩形 7"/>
          <p:cNvSpPr/>
          <p:nvPr/>
        </p:nvSpPr>
        <p:spPr>
          <a:xfrm>
            <a:off x="7511556" y="2565698"/>
            <a:ext cx="1415772"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实现思路</a:t>
            </a:r>
          </a:p>
        </p:txBody>
      </p:sp>
      <p:sp>
        <p:nvSpPr>
          <p:cNvPr id="5"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9.2.2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：身份证归属地查询</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gimg2.baidu.com/image_search/src=http%3A%2F%2Fhbimg.b0.upaiyun.com%2F6769784930c2e538676b3fb73a290457ca522195287d8-Cu2GNK_fw658&amp;refer=http%3A%2F%2Fhbimg.b0.upaiyun.com&amp;app=2002&amp;size=f9999,10000&amp;q=a80&amp;n=0&amp;g=0n&amp;fmt=auto?sec=1658649679&amp;t=05f22a4c6ab9bde81529f3951d65c5ee"/>
          <p:cNvPicPr>
            <a:picLocks noChangeAspect="1" noChangeArrowheads="1"/>
          </p:cNvPicPr>
          <p:nvPr/>
        </p:nvPicPr>
        <p:blipFill rotWithShape="1">
          <a:blip r:embed="rId4">
            <a:extLst>
              <a:ext uri="{28A0092B-C50C-407E-A947-70E740481C1C}">
                <a14:useLocalDpi xmlns:a14="http://schemas.microsoft.com/office/drawing/2010/main" val="0"/>
              </a:ext>
            </a:extLst>
          </a:blip>
          <a:srcRect b="5357"/>
          <a:stretch>
            <a:fillRect/>
          </a:stretch>
        </p:blipFill>
        <p:spPr bwMode="auto">
          <a:xfrm>
            <a:off x="240711" y="1701602"/>
            <a:ext cx="4600848" cy="42484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35"/>
          <p:cNvSpPr txBox="1">
            <a:spLocks noChangeArrowheads="1"/>
          </p:cNvSpPr>
          <p:nvPr/>
        </p:nvSpPr>
        <p:spPr bwMode="auto">
          <a:xfrm>
            <a:off x="5303118" y="3440730"/>
            <a:ext cx="6152005"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rPr>
              <a:t>Chapter09</a:t>
            </a:r>
            <a:r>
              <a:rPr lang="zh-CN" altLang="zh-CN" sz="1800" dirty="0">
                <a:solidFill>
                  <a:srgbClr val="595959"/>
                </a:solidFill>
                <a:latin typeface="微软雅黑" panose="020B0503020204020204" pitchFamily="34" charset="-122"/>
                <a:ea typeface="微软雅黑" panose="020B0503020204020204" pitchFamily="34" charset="-122"/>
              </a:rPr>
              <a:t>项目中创建</a:t>
            </a:r>
            <a:r>
              <a:rPr lang="en-US" altLang="zh-CN" sz="1800" dirty="0">
                <a:solidFill>
                  <a:srgbClr val="595959"/>
                </a:solidFill>
                <a:latin typeface="微软雅黑" panose="020B0503020204020204" pitchFamily="34" charset="-122"/>
                <a:ea typeface="微软雅黑" panose="020B0503020204020204" pitchFamily="34" charset="-122"/>
              </a:rPr>
              <a:t>01_search.py</a:t>
            </a:r>
            <a:r>
              <a:rPr lang="zh-CN" altLang="zh-CN" sz="1800" dirty="0">
                <a:solidFill>
                  <a:srgbClr val="595959"/>
                </a:solidFill>
                <a:latin typeface="微软雅黑" panose="020B0503020204020204" pitchFamily="34" charset="-122"/>
                <a:ea typeface="微软雅黑" panose="020B0503020204020204" pitchFamily="34" charset="-122"/>
              </a:rPr>
              <a:t>文件</a:t>
            </a:r>
            <a:r>
              <a:rPr lang="zh-CN" altLang="en-US" sz="1800" dirty="0">
                <a:solidFill>
                  <a:srgbClr val="595959"/>
                </a:solidFill>
                <a:latin typeface="微软雅黑" panose="020B0503020204020204" pitchFamily="34" charset="-122"/>
                <a:ea typeface="微软雅黑" panose="020B0503020204020204" pitchFamily="34" charset="-122"/>
              </a:rPr>
              <a:t>。</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sym typeface="+mn-ea"/>
              </a:rPr>
              <a:t>01_search</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中编写代码。</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运行</a:t>
            </a:r>
            <a:r>
              <a:rPr lang="en-US" altLang="zh-CN" sz="1800" dirty="0">
                <a:solidFill>
                  <a:srgbClr val="595959"/>
                </a:solidFill>
                <a:latin typeface="微软雅黑" panose="020B0503020204020204" pitchFamily="34" charset="-122"/>
                <a:ea typeface="微软雅黑" panose="020B0503020204020204" pitchFamily="34" charset="-122"/>
                <a:sym typeface="+mn-ea"/>
              </a:rPr>
              <a:t>01_search</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文件。</a:t>
            </a:r>
            <a:endParaRPr lang="en-US" altLang="zh-CN" sz="1800" dirty="0">
              <a:solidFill>
                <a:srgbClr val="595959"/>
              </a:solidFill>
              <a:latin typeface="微软雅黑" panose="020B0503020204020204" pitchFamily="34" charset="-122"/>
              <a:ea typeface="微软雅黑" panose="020B0503020204020204" pitchFamily="34" charset="-122"/>
            </a:endParaRPr>
          </a:p>
        </p:txBody>
      </p:sp>
      <p:sp>
        <p:nvSpPr>
          <p:cNvPr id="23" name="矩形 22"/>
          <p:cNvSpPr/>
          <p:nvPr/>
        </p:nvSpPr>
        <p:spPr>
          <a:xfrm>
            <a:off x="7463358" y="2637706"/>
            <a:ext cx="1444498"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实现步骤</a:t>
            </a:r>
          </a:p>
        </p:txBody>
      </p:sp>
      <p:sp>
        <p:nvSpPr>
          <p:cNvPr id="5"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9.2.2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：身份证归属地查询</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8112125"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向文件写入数据</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9.3</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640705" y="3540125"/>
            <a:ext cx="563245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写入文件的方式</a:t>
            </a:r>
            <a:r>
              <a:rPr lang="zh-CN" altLang="zh-CN" sz="1800" dirty="0">
                <a:solidFill>
                  <a:srgbClr val="595959"/>
                </a:solidFill>
                <a:latin typeface="微软雅黑" panose="020B0503020204020204" pitchFamily="34" charset="-122"/>
                <a:ea typeface="微软雅黑" panose="020B0503020204020204" pitchFamily="34" charset="-122"/>
                <a:cs typeface="+mn-ea"/>
              </a:rPr>
              <a:t>，能够通过write()、writelines()方法向文件中写入数据</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9.3.1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写入文件</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10"/>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11"/>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1.write()</a:t>
              </a:r>
              <a:r>
                <a:rPr lang="zh-CN" altLang="en-US" sz="2000" dirty="0">
                  <a:solidFill>
                    <a:srgbClr val="595959"/>
                  </a:solidFill>
                  <a:latin typeface="微软雅黑" panose="020B0503020204020204" pitchFamily="34" charset="-122"/>
                  <a:ea typeface="微软雅黑" panose="020B0503020204020204" pitchFamily="34" charset="-122"/>
                </a:rPr>
                <a:t>方法</a:t>
              </a:r>
            </a:p>
          </p:txBody>
        </p:sp>
      </p:grpSp>
      <p:sp>
        <p:nvSpPr>
          <p:cNvPr id="2" name="文本框 1"/>
          <p:cNvSpPr txBox="1"/>
          <p:nvPr/>
        </p:nvSpPr>
        <p:spPr>
          <a:xfrm>
            <a:off x="2554605" y="215900"/>
            <a:ext cx="4063365" cy="275590"/>
          </a:xfrm>
          <a:prstGeom prst="rect">
            <a:avLst/>
          </a:prstGeom>
          <a:noFill/>
        </p:spPr>
        <p:txBody>
          <a:bodyPr wrap="square" rtlCol="0">
            <a:spAutoFit/>
          </a:bodyPr>
          <a:lstStyle/>
          <a:p>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9.3.1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写入文件</a:t>
            </a:r>
          </a:p>
        </p:txBody>
      </p:sp>
      <p:sp>
        <p:nvSpPr>
          <p:cNvPr id="12" name="矩形 11"/>
          <p:cNvSpPr/>
          <p:nvPr>
            <p:custDataLst>
              <p:tags r:id="rId2"/>
            </p:custDataLst>
          </p:nvPr>
        </p:nvSpPr>
        <p:spPr>
          <a:xfrm>
            <a:off x="1414686" y="1846124"/>
            <a:ext cx="9289032" cy="923330"/>
          </a:xfrm>
          <a:prstGeom prst="rect">
            <a:avLst/>
          </a:prstGeom>
        </p:spPr>
        <p:txBody>
          <a:bodyPr wrap="square">
            <a:spAutoFit/>
          </a:bodyPr>
          <a:lstStyle/>
          <a:p>
            <a:pPr>
              <a:lnSpc>
                <a:spcPct val="150000"/>
              </a:lnSpc>
            </a:pP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1</a:t>
            </a: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write()</a:t>
            </a:r>
            <a:r>
              <a:rPr lang="zh-CN" altLang="zh-CN" sz="1800" b="1" dirty="0">
                <a:solidFill>
                  <a:srgbClr val="595959"/>
                </a:solidFill>
                <a:latin typeface="微软雅黑" panose="020B0503020204020204" pitchFamily="34" charset="-122"/>
                <a:ea typeface="微软雅黑" panose="020B0503020204020204" pitchFamily="34" charset="-122"/>
                <a:cs typeface="+mn-ea"/>
              </a:rPr>
              <a:t>方法</a:t>
            </a:r>
            <a:endParaRPr lang="en-US" altLang="zh-CN" sz="1800" b="1"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800" dirty="0">
                <a:solidFill>
                  <a:srgbClr val="1369B2"/>
                </a:solidFill>
                <a:latin typeface="微软雅黑" panose="020B0503020204020204" pitchFamily="34" charset="-122"/>
                <a:ea typeface="微软雅黑" panose="020B0503020204020204" pitchFamily="34" charset="-122"/>
                <a:cs typeface="+mn-ea"/>
              </a:rPr>
              <a:t>write()</a:t>
            </a:r>
            <a:r>
              <a:rPr lang="zh-CN" altLang="zh-CN" sz="1800" dirty="0">
                <a:solidFill>
                  <a:srgbClr val="1369B2"/>
                </a:solidFill>
                <a:latin typeface="微软雅黑" panose="020B0503020204020204" pitchFamily="34" charset="-122"/>
                <a:ea typeface="微软雅黑" panose="020B0503020204020204" pitchFamily="34" charset="-122"/>
                <a:cs typeface="+mn-ea"/>
              </a:rPr>
              <a:t>方法</a:t>
            </a:r>
            <a:r>
              <a:rPr lang="zh-CN" altLang="zh-CN" sz="1800" dirty="0">
                <a:solidFill>
                  <a:srgbClr val="595959"/>
                </a:solidFill>
                <a:latin typeface="微软雅黑" panose="020B0503020204020204" pitchFamily="34" charset="-122"/>
                <a:ea typeface="微软雅黑" panose="020B0503020204020204" pitchFamily="34" charset="-122"/>
                <a:cs typeface="+mn-ea"/>
              </a:rPr>
              <a:t>用于向指定的文件中写入数据</a:t>
            </a:r>
            <a:r>
              <a:rPr lang="zh-CN" altLang="en-US" sz="1800" dirty="0">
                <a:solidFill>
                  <a:srgbClr val="595959"/>
                </a:solidFill>
                <a:latin typeface="微软雅黑" panose="020B0503020204020204" pitchFamily="34" charset="-122"/>
                <a:ea typeface="微软雅黑" panose="020B0503020204020204" pitchFamily="34" charset="-122"/>
                <a:cs typeface="+mn-ea"/>
              </a:rPr>
              <a:t>，它需要接收一个</a:t>
            </a:r>
            <a:r>
              <a:rPr lang="zh-CN" altLang="en-US" sz="1800" dirty="0">
                <a:solidFill>
                  <a:srgbClr val="1369B2"/>
                </a:solidFill>
                <a:latin typeface="微软雅黑" panose="020B0503020204020204" pitchFamily="34" charset="-122"/>
                <a:ea typeface="微软雅黑" panose="020B0503020204020204" pitchFamily="34" charset="-122"/>
                <a:cs typeface="+mn-ea"/>
              </a:rPr>
              <a:t>字符串类型</a:t>
            </a:r>
            <a:r>
              <a:rPr lang="zh-CN" altLang="en-US" sz="1800" dirty="0">
                <a:solidFill>
                  <a:srgbClr val="595959"/>
                </a:solidFill>
                <a:latin typeface="微软雅黑" panose="020B0503020204020204" pitchFamily="34" charset="-122"/>
                <a:ea typeface="微软雅黑" panose="020B0503020204020204" pitchFamily="34" charset="-122"/>
                <a:cs typeface="+mn-ea"/>
              </a:rPr>
              <a:t>的参数</a:t>
            </a:r>
            <a:r>
              <a:rPr lang="zh-CN" altLang="zh-CN" sz="1800" dirty="0">
                <a:solidFill>
                  <a:srgbClr val="595959"/>
                </a:solidFill>
                <a:latin typeface="微软雅黑" panose="020B0503020204020204" pitchFamily="34" charset="-122"/>
                <a:ea typeface="微软雅黑" panose="020B0503020204020204" pitchFamily="34" charset="-122"/>
                <a:cs typeface="+mn-ea"/>
              </a:rPr>
              <a:t>。</a:t>
            </a:r>
          </a:p>
        </p:txBody>
      </p:sp>
      <p:grpSp>
        <p:nvGrpSpPr>
          <p:cNvPr id="13" name="组合 12"/>
          <p:cNvGrpSpPr/>
          <p:nvPr/>
        </p:nvGrpSpPr>
        <p:grpSpPr>
          <a:xfrm>
            <a:off x="1716654" y="4379431"/>
            <a:ext cx="8987065" cy="1310404"/>
            <a:chOff x="1716652" y="4858468"/>
            <a:chExt cx="8987065" cy="1310404"/>
          </a:xfrm>
        </p:grpSpPr>
        <p:sp>
          <p:nvSpPr>
            <p:cNvPr id="14" name="矩形 13"/>
            <p:cNvSpPr/>
            <p:nvPr>
              <p:custDataLst>
                <p:tags r:id="rId8"/>
              </p:custDataLst>
            </p:nvPr>
          </p:nvSpPr>
          <p:spPr bwMode="auto">
            <a:xfrm>
              <a:off x="2477768" y="4858468"/>
              <a:ext cx="8225949" cy="1310404"/>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txt_data = open('test_file.txt', encoding='utf-8', mode='a+')</a:t>
              </a:r>
            </a:p>
            <a:p>
              <a:pPr>
                <a:lnSpc>
                  <a:spcPct val="150000"/>
                </a:lnSpc>
              </a:pPr>
              <a:r>
                <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print(txt_data.write('\n北宋文学家、书法家、画家。'))</a:t>
              </a:r>
            </a:p>
            <a:p>
              <a:pPr>
                <a:lnSpc>
                  <a:spcPct val="150000"/>
                </a:lnSpc>
              </a:pPr>
              <a:r>
                <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txt_data.close()</a:t>
              </a:r>
            </a:p>
          </p:txBody>
        </p:sp>
        <p:sp>
          <p:nvSpPr>
            <p:cNvPr id="4" name="文本框 3"/>
            <p:cNvSpPr txBox="1"/>
            <p:nvPr>
              <p:custDataLst>
                <p:tags r:id="rId9"/>
              </p:custDataLst>
            </p:nvPr>
          </p:nvSpPr>
          <p:spPr>
            <a:xfrm>
              <a:off x="1716652" y="5098172"/>
              <a:ext cx="492444" cy="830997"/>
            </a:xfrm>
            <a:prstGeom prst="rect">
              <a:avLst/>
            </a:prstGeom>
            <a:noFill/>
          </p:spPr>
          <p:txBody>
            <a:bodyPr wrap="none" rtlCol="0">
              <a:sp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grpSp>
      <p:grpSp>
        <p:nvGrpSpPr>
          <p:cNvPr id="16" name="组合 15"/>
          <p:cNvGrpSpPr/>
          <p:nvPr/>
        </p:nvGrpSpPr>
        <p:grpSpPr>
          <a:xfrm>
            <a:off x="1558702" y="2847710"/>
            <a:ext cx="9145016" cy="808013"/>
            <a:chOff x="1143691" y="2082765"/>
            <a:chExt cx="9145016" cy="808013"/>
          </a:xfrm>
        </p:grpSpPr>
        <p:sp>
          <p:nvSpPr>
            <p:cNvPr id="17" name="矩形 16"/>
            <p:cNvSpPr/>
            <p:nvPr>
              <p:custDataLst>
                <p:tags r:id="rId4"/>
              </p:custDataLst>
            </p:nvPr>
          </p:nvSpPr>
          <p:spPr bwMode="auto">
            <a:xfrm>
              <a:off x="2062758" y="2082766"/>
              <a:ext cx="8225949"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write(</a:t>
              </a:r>
              <a:r>
                <a:rPr lang="en-US" altLang="zh-CN" sz="18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str</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endPar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18" name="剪去单角的矩形 17"/>
            <p:cNvSpPr/>
            <p:nvPr>
              <p:custDataLst>
                <p:tags r:id="rId5"/>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custDataLst>
                <p:tags r:id="rId6"/>
              </p:custDataLst>
            </p:nvPr>
          </p:nvSpPr>
          <p:spPr>
            <a:xfrm>
              <a:off x="1199050" y="2127535"/>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20" name="Freeform 16"/>
            <p:cNvSpPr/>
            <p:nvPr>
              <p:custDataLst>
                <p:tags r:id="rId7"/>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21" name="矩形 20"/>
          <p:cNvSpPr/>
          <p:nvPr>
            <p:custDataLst>
              <p:tags r:id="rId3"/>
            </p:custDataLst>
          </p:nvPr>
        </p:nvSpPr>
        <p:spPr>
          <a:xfrm>
            <a:off x="2477768" y="3756563"/>
            <a:ext cx="8657998" cy="483235"/>
          </a:xfrm>
          <a:prstGeom prst="rect">
            <a:avLst/>
          </a:prstGeom>
        </p:spPr>
        <p:txBody>
          <a:bodyPr wrap="square">
            <a:spAutoFit/>
          </a:bodyPr>
          <a:lstStyle/>
          <a:p>
            <a:pPr algn="just">
              <a:lnSpc>
                <a:spcPct val="150000"/>
              </a:lnSpc>
            </a:pPr>
            <a:r>
              <a:rPr lang="zh-CN" altLang="zh-CN" sz="17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参数</a:t>
            </a:r>
            <a:r>
              <a:rPr lang="zh-CN" altLang="zh-CN" sz="17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str</a:t>
            </a:r>
            <a:r>
              <a:rPr lang="zh-CN" altLang="zh-CN" sz="17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表示要写入文件的</a:t>
            </a:r>
            <a:r>
              <a:rPr lang="zh-CN" altLang="zh-CN" sz="17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字符串</a:t>
            </a:r>
            <a:r>
              <a:rPr lang="zh-CN" altLang="zh-CN" sz="17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。若数据写入成功，则会返回本次写入文件的</a:t>
            </a:r>
            <a:r>
              <a:rPr lang="zh-CN" altLang="zh-CN" sz="17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字符数量</a:t>
            </a:r>
            <a:r>
              <a:rPr lang="zh-CN" altLang="zh-CN" sz="17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54605" y="215900"/>
            <a:ext cx="4063365" cy="275590"/>
          </a:xfrm>
          <a:prstGeom prst="rect">
            <a:avLst/>
          </a:prstGeom>
          <a:noFill/>
        </p:spPr>
        <p:txBody>
          <a:bodyPr wrap="square" rtlCol="0">
            <a:spAutoFit/>
          </a:bodyPr>
          <a:lstStyle/>
          <a:p>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9.3.1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写入文件</a:t>
            </a:r>
          </a:p>
        </p:txBody>
      </p:sp>
      <p:grpSp>
        <p:nvGrpSpPr>
          <p:cNvPr id="13" name="组合 12"/>
          <p:cNvGrpSpPr/>
          <p:nvPr/>
        </p:nvGrpSpPr>
        <p:grpSpPr>
          <a:xfrm>
            <a:off x="1019175" y="857056"/>
            <a:ext cx="3533775" cy="466725"/>
            <a:chOff x="1019175" y="847725"/>
            <a:chExt cx="3533775" cy="466725"/>
          </a:xfrm>
        </p:grpSpPr>
        <p:sp>
          <p:nvSpPr>
            <p:cNvPr id="15" name="同侧圆角矩形 3"/>
            <p:cNvSpPr/>
            <p:nvPr>
              <p:custDataLst>
                <p:tags r:id="rId10"/>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11"/>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1.write()</a:t>
              </a:r>
              <a:r>
                <a:rPr lang="zh-CN" altLang="en-US" sz="2000" dirty="0">
                  <a:solidFill>
                    <a:srgbClr val="595959"/>
                  </a:solidFill>
                  <a:latin typeface="微软雅黑" panose="020B0503020204020204" pitchFamily="34" charset="-122"/>
                  <a:ea typeface="微软雅黑" panose="020B0503020204020204" pitchFamily="34" charset="-122"/>
                </a:rPr>
                <a:t>方法</a:t>
              </a:r>
            </a:p>
          </p:txBody>
        </p:sp>
      </p:grpSp>
      <p:sp>
        <p:nvSpPr>
          <p:cNvPr id="21" name="矩形 20"/>
          <p:cNvSpPr/>
          <p:nvPr>
            <p:custDataLst>
              <p:tags r:id="rId2"/>
            </p:custDataLst>
          </p:nvPr>
        </p:nvSpPr>
        <p:spPr>
          <a:xfrm>
            <a:off x="1414686" y="1846124"/>
            <a:ext cx="9289032" cy="923330"/>
          </a:xfrm>
          <a:prstGeom prst="rect">
            <a:avLst/>
          </a:prstGeom>
        </p:spPr>
        <p:txBody>
          <a:bodyPr wrap="square">
            <a:spAutoFit/>
          </a:bodyPr>
          <a:lstStyle/>
          <a:p>
            <a:pPr>
              <a:lnSpc>
                <a:spcPct val="150000"/>
              </a:lnSpc>
            </a:pP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2</a:t>
            </a: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err="1">
                <a:solidFill>
                  <a:srgbClr val="595959"/>
                </a:solidFill>
                <a:latin typeface="微软雅黑" panose="020B0503020204020204" pitchFamily="34" charset="-122"/>
                <a:ea typeface="微软雅黑" panose="020B0503020204020204" pitchFamily="34" charset="-122"/>
                <a:cs typeface="+mn-ea"/>
              </a:rPr>
              <a:t>writelines</a:t>
            </a:r>
            <a:r>
              <a:rPr lang="en-US" altLang="zh-CN" sz="1800" b="1" dirty="0">
                <a:solidFill>
                  <a:srgbClr val="595959"/>
                </a:solidFill>
                <a:latin typeface="微软雅黑" panose="020B0503020204020204" pitchFamily="34" charset="-122"/>
                <a:ea typeface="微软雅黑" panose="020B0503020204020204" pitchFamily="34" charset="-122"/>
                <a:cs typeface="+mn-ea"/>
              </a:rPr>
              <a:t>()</a:t>
            </a:r>
            <a:r>
              <a:rPr lang="zh-CN" altLang="zh-CN" sz="1800" b="1" dirty="0">
                <a:solidFill>
                  <a:srgbClr val="595959"/>
                </a:solidFill>
                <a:latin typeface="微软雅黑" panose="020B0503020204020204" pitchFamily="34" charset="-122"/>
                <a:ea typeface="微软雅黑" panose="020B0503020204020204" pitchFamily="34" charset="-122"/>
                <a:cs typeface="+mn-ea"/>
              </a:rPr>
              <a:t>方法</a:t>
            </a:r>
            <a:endParaRPr lang="en-US" altLang="zh-CN" sz="1800" b="1"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800" dirty="0" err="1">
                <a:solidFill>
                  <a:srgbClr val="1369B2"/>
                </a:solidFill>
                <a:latin typeface="微软雅黑" panose="020B0503020204020204" pitchFamily="34" charset="-122"/>
                <a:ea typeface="微软雅黑" panose="020B0503020204020204" pitchFamily="34" charset="-122"/>
                <a:cs typeface="+mn-ea"/>
              </a:rPr>
              <a:t>writelines</a:t>
            </a:r>
            <a:r>
              <a:rPr lang="en-US" altLang="zh-CN" sz="1800" dirty="0">
                <a:solidFill>
                  <a:srgbClr val="1369B2"/>
                </a:solidFill>
                <a:latin typeface="微软雅黑" panose="020B0503020204020204" pitchFamily="34" charset="-122"/>
                <a:ea typeface="微软雅黑" panose="020B0503020204020204" pitchFamily="34" charset="-122"/>
                <a:cs typeface="+mn-ea"/>
              </a:rPr>
              <a:t>()</a:t>
            </a:r>
            <a:r>
              <a:rPr lang="zh-CN" altLang="zh-CN" sz="1800" dirty="0">
                <a:solidFill>
                  <a:srgbClr val="1369B2"/>
                </a:solidFill>
                <a:latin typeface="微软雅黑" panose="020B0503020204020204" pitchFamily="34" charset="-122"/>
                <a:ea typeface="微软雅黑" panose="020B0503020204020204" pitchFamily="34" charset="-122"/>
                <a:cs typeface="+mn-ea"/>
              </a:rPr>
              <a:t>方法</a:t>
            </a:r>
            <a:r>
              <a:rPr lang="zh-CN" altLang="zh-CN" sz="1800" dirty="0">
                <a:solidFill>
                  <a:srgbClr val="595959"/>
                </a:solidFill>
                <a:latin typeface="微软雅黑" panose="020B0503020204020204" pitchFamily="34" charset="-122"/>
                <a:ea typeface="微软雅黑" panose="020B0503020204020204" pitchFamily="34" charset="-122"/>
                <a:cs typeface="+mn-ea"/>
              </a:rPr>
              <a:t>用于向文件中</a:t>
            </a:r>
            <a:r>
              <a:rPr lang="zh-CN" altLang="zh-CN" sz="1800" dirty="0">
                <a:solidFill>
                  <a:srgbClr val="1369B2"/>
                </a:solidFill>
                <a:latin typeface="微软雅黑" panose="020B0503020204020204" pitchFamily="34" charset="-122"/>
                <a:ea typeface="微软雅黑" panose="020B0503020204020204" pitchFamily="34" charset="-122"/>
                <a:cs typeface="+mn-ea"/>
              </a:rPr>
              <a:t>写入列表</a:t>
            </a:r>
            <a:r>
              <a:rPr lang="zh-CN" altLang="zh-CN" sz="1800" dirty="0">
                <a:solidFill>
                  <a:srgbClr val="595959"/>
                </a:solidFill>
                <a:latin typeface="微软雅黑" panose="020B0503020204020204" pitchFamily="34" charset="-122"/>
                <a:ea typeface="微软雅黑" panose="020B0503020204020204" pitchFamily="34" charset="-122"/>
                <a:cs typeface="+mn-ea"/>
              </a:rPr>
              <a:t>，列表中的每个元素必须是字符串。</a:t>
            </a:r>
          </a:p>
        </p:txBody>
      </p:sp>
      <p:grpSp>
        <p:nvGrpSpPr>
          <p:cNvPr id="22" name="组合 21"/>
          <p:cNvGrpSpPr/>
          <p:nvPr/>
        </p:nvGrpSpPr>
        <p:grpSpPr>
          <a:xfrm>
            <a:off x="1716654" y="4730187"/>
            <a:ext cx="8987065" cy="1310404"/>
            <a:chOff x="1716652" y="4858468"/>
            <a:chExt cx="8987065" cy="1310404"/>
          </a:xfrm>
        </p:grpSpPr>
        <p:sp>
          <p:nvSpPr>
            <p:cNvPr id="23" name="矩形 22"/>
            <p:cNvSpPr/>
            <p:nvPr>
              <p:custDataLst>
                <p:tags r:id="rId8"/>
              </p:custDataLst>
            </p:nvPr>
          </p:nvSpPr>
          <p:spPr bwMode="auto">
            <a:xfrm>
              <a:off x="2477768" y="4858468"/>
              <a:ext cx="8225949" cy="1310404"/>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txt_data = open('test_file.txt', encoding='utf-8', mode='a+')</a:t>
              </a:r>
            </a:p>
            <a:p>
              <a:pPr>
                <a:lnSpc>
                  <a:spcPct val="150000"/>
                </a:lnSpc>
              </a:pPr>
              <a:r>
                <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txt_data.writelines(['苏轼\n', '字子瞻\n', '号东坡居士'])</a:t>
              </a:r>
            </a:p>
            <a:p>
              <a:pPr>
                <a:lnSpc>
                  <a:spcPct val="150000"/>
                </a:lnSpc>
              </a:pPr>
              <a:r>
                <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txt_data.close()</a:t>
              </a:r>
            </a:p>
          </p:txBody>
        </p:sp>
        <p:sp>
          <p:nvSpPr>
            <p:cNvPr id="24" name="文本框 23"/>
            <p:cNvSpPr txBox="1"/>
            <p:nvPr>
              <p:custDataLst>
                <p:tags r:id="rId9"/>
              </p:custDataLst>
            </p:nvPr>
          </p:nvSpPr>
          <p:spPr>
            <a:xfrm>
              <a:off x="1716652" y="5098172"/>
              <a:ext cx="492444" cy="830997"/>
            </a:xfrm>
            <a:prstGeom prst="rect">
              <a:avLst/>
            </a:prstGeom>
            <a:noFill/>
          </p:spPr>
          <p:txBody>
            <a:bodyPr wrap="none" rtlCol="0">
              <a:sp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grpSp>
      <p:grpSp>
        <p:nvGrpSpPr>
          <p:cNvPr id="25" name="组合 24"/>
          <p:cNvGrpSpPr/>
          <p:nvPr/>
        </p:nvGrpSpPr>
        <p:grpSpPr>
          <a:xfrm>
            <a:off x="1558702" y="2926244"/>
            <a:ext cx="9145016" cy="808013"/>
            <a:chOff x="1143691" y="2082765"/>
            <a:chExt cx="9145016" cy="808013"/>
          </a:xfrm>
        </p:grpSpPr>
        <p:sp>
          <p:nvSpPr>
            <p:cNvPr id="26" name="矩形 25"/>
            <p:cNvSpPr/>
            <p:nvPr>
              <p:custDataLst>
                <p:tags r:id="rId4"/>
              </p:custDataLst>
            </p:nvPr>
          </p:nvSpPr>
          <p:spPr bwMode="auto">
            <a:xfrm>
              <a:off x="2062758" y="2082766"/>
              <a:ext cx="8225949"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en-US" altLang="zh-CN" sz="18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writelines</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r>
                <a:rPr lang="en-US" altLang="zh-CN" sz="18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str</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endPar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27" name="剪去单角的矩形 26"/>
            <p:cNvSpPr/>
            <p:nvPr>
              <p:custDataLst>
                <p:tags r:id="rId5"/>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custDataLst>
                <p:tags r:id="rId6"/>
              </p:custDataLst>
            </p:nvPr>
          </p:nvSpPr>
          <p:spPr>
            <a:xfrm>
              <a:off x="1199050" y="2127535"/>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29" name="Freeform 16"/>
            <p:cNvSpPr/>
            <p:nvPr>
              <p:custDataLst>
                <p:tags r:id="rId7"/>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30" name="矩形 29"/>
          <p:cNvSpPr/>
          <p:nvPr>
            <p:custDataLst>
              <p:tags r:id="rId3"/>
            </p:custDataLst>
          </p:nvPr>
        </p:nvSpPr>
        <p:spPr>
          <a:xfrm>
            <a:off x="2477768" y="3790853"/>
            <a:ext cx="8657998" cy="875665"/>
          </a:xfrm>
          <a:prstGeom prst="rect">
            <a:avLst/>
          </a:prstGeom>
        </p:spPr>
        <p:txBody>
          <a:bodyPr wrap="square">
            <a:spAutoFit/>
          </a:bodyPr>
          <a:lstStyle/>
          <a:p>
            <a:pPr algn="just">
              <a:lnSpc>
                <a:spcPct val="150000"/>
              </a:lnSpc>
            </a:pPr>
            <a:r>
              <a:rPr lang="zh-CN" altLang="zh-CN" sz="17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参数[str]</a:t>
            </a:r>
            <a:r>
              <a:rPr lang="zh-CN" altLang="zh-CN" sz="17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表示要写入文件的</a:t>
            </a:r>
            <a:r>
              <a:rPr lang="zh-CN" altLang="zh-CN" sz="17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字符串列表</a:t>
            </a:r>
            <a:r>
              <a:rPr lang="zh-CN" altLang="zh-CN" sz="17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，该列表中包含一个或多个字符串。</a:t>
            </a:r>
            <a:r>
              <a:rPr lang="zh-CN" altLang="zh-CN" sz="17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多个字符串之间不会自动换行</a:t>
            </a:r>
            <a:r>
              <a:rPr lang="zh-CN" altLang="zh-CN" sz="17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，只有在字符串末尾手动添加换行符才会实现换行。</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5"/>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9.3.2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2</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：通讯录</a:t>
            </a:r>
          </a:p>
        </p:txBody>
      </p:sp>
      <p:sp>
        <p:nvSpPr>
          <p:cNvPr id="2" name="TextBox 35"/>
          <p:cNvSpPr txBox="1">
            <a:spLocks noChangeArrowheads="1"/>
          </p:cNvSpPr>
          <p:nvPr>
            <p:custDataLst>
              <p:tags r:id="rId2"/>
            </p:custDataLst>
          </p:nvPr>
        </p:nvSpPr>
        <p:spPr bwMode="auto">
          <a:xfrm>
            <a:off x="5735553" y="3534331"/>
            <a:ext cx="498348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根据任务分析实现实例</a:t>
            </a:r>
            <a:r>
              <a:rPr lang="en-US" altLang="zh-CN" sz="1800" dirty="0">
                <a:solidFill>
                  <a:srgbClr val="595959"/>
                </a:solidFill>
                <a:latin typeface="微软雅黑" panose="020B0503020204020204" pitchFamily="34" charset="-122"/>
                <a:ea typeface="微软雅黑" panose="020B0503020204020204" pitchFamily="34" charset="-122"/>
                <a:cs typeface="+mn-ea"/>
              </a:rPr>
              <a:t>2</a:t>
            </a:r>
            <a:r>
              <a:rPr lang="zh-CN" altLang="zh-CN" sz="1800" dirty="0">
                <a:solidFill>
                  <a:srgbClr val="595959"/>
                </a:solidFill>
                <a:latin typeface="微软雅黑" panose="020B0503020204020204" pitchFamily="34" charset="-122"/>
                <a:ea typeface="微软雅黑" panose="020B0503020204020204" pitchFamily="34" charset="-122"/>
                <a:cs typeface="+mn-ea"/>
              </a:rPr>
              <a:t>：通讯录</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5" name="组合 4"/>
          <p:cNvGrpSpPr/>
          <p:nvPr/>
        </p:nvGrpSpPr>
        <p:grpSpPr>
          <a:xfrm>
            <a:off x="694055" y="2987040"/>
            <a:ext cx="10899775" cy="688340"/>
            <a:chOff x="978873" y="1800500"/>
            <a:chExt cx="7408317" cy="515937"/>
          </a:xfrm>
        </p:grpSpPr>
        <p:sp>
          <p:nvSpPr>
            <p:cNvPr id="6" name="Pentagon 3"/>
            <p:cNvSpPr/>
            <p:nvPr>
              <p:custDataLst>
                <p:tags r:id="rId5"/>
              </p:custDataLst>
            </p:nvPr>
          </p:nvSpPr>
          <p:spPr bwMode="auto">
            <a:xfrm>
              <a:off x="978873" y="1800500"/>
              <a:ext cx="7408317"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smtClean="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文件的备份和重命名操作</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，能够实现文件的备份和重命名操作</a:t>
              </a:r>
            </a:p>
          </p:txBody>
        </p:sp>
        <p:sp>
          <p:nvSpPr>
            <p:cNvPr id="7" name="MH_Others_1"/>
            <p:cNvSpPr/>
            <p:nvPr>
              <p:custDataLst>
                <p:tags r:id="rId6"/>
              </p:custDataLst>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 name="组合 7"/>
          <p:cNvGrpSpPr/>
          <p:nvPr/>
        </p:nvGrpSpPr>
        <p:grpSpPr>
          <a:xfrm>
            <a:off x="694055" y="3856990"/>
            <a:ext cx="10899775" cy="685800"/>
            <a:chOff x="978871" y="2570437"/>
            <a:chExt cx="6697397" cy="514350"/>
          </a:xfrm>
        </p:grpSpPr>
        <p:sp>
          <p:nvSpPr>
            <p:cNvPr id="9" name="Pentagon 5"/>
            <p:cNvSpPr/>
            <p:nvPr>
              <p:custDataLst>
                <p:tags r:id="rId3"/>
              </p:custDataLst>
            </p:nvPr>
          </p:nvSpPr>
          <p:spPr bwMode="auto">
            <a:xfrm>
              <a:off x="978871" y="2570437"/>
              <a:ext cx="6697397"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目录的相关操作</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，能够在程序中熟练地创建目录、删除目录、获取目录文件列表的操作</a:t>
              </a:r>
            </a:p>
          </p:txBody>
        </p:sp>
        <p:sp>
          <p:nvSpPr>
            <p:cNvPr id="10" name="MH_Others_1"/>
            <p:cNvSpPr/>
            <p:nvPr>
              <p:custDataLst>
                <p:tags r:id="rId4"/>
              </p:custDataLst>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1" name="组合 10"/>
          <p:cNvGrpSpPr/>
          <p:nvPr/>
        </p:nvGrpSpPr>
        <p:grpSpPr>
          <a:xfrm>
            <a:off x="694055" y="4725670"/>
            <a:ext cx="10899775" cy="688340"/>
            <a:chOff x="978871" y="3338787"/>
            <a:chExt cx="8798423" cy="515938"/>
          </a:xfrm>
        </p:grpSpPr>
        <p:sp>
          <p:nvSpPr>
            <p:cNvPr id="12" name="Pentagon 6"/>
            <p:cNvSpPr/>
            <p:nvPr>
              <p:custDataLst>
                <p:tags r:id="rId1"/>
              </p:custDataLst>
            </p:nvPr>
          </p:nvSpPr>
          <p:spPr bwMode="auto">
            <a:xfrm>
              <a:off x="978871" y="3338787"/>
              <a:ext cx="8798423"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文件路径的相关操作</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，能够在程序中熟练获取当前路径、检测路径的有效性和拼接路径</a:t>
              </a:r>
            </a:p>
          </p:txBody>
        </p:sp>
        <p:sp>
          <p:nvSpPr>
            <p:cNvPr id="13" name="MH_Others_1"/>
            <p:cNvSpPr/>
            <p:nvPr>
              <p:custDataLst>
                <p:tags r:id="rId2"/>
              </p:custDataLst>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5"/>
          <p:cNvSpPr txBox="1">
            <a:spLocks noChangeArrowheads="1"/>
          </p:cNvSpPr>
          <p:nvPr>
            <p:custDataLst>
              <p:tags r:id="rId1"/>
            </p:custDataLst>
          </p:nvPr>
        </p:nvSpPr>
        <p:spPr bwMode="auto">
          <a:xfrm>
            <a:off x="5086350" y="1941830"/>
            <a:ext cx="5485765" cy="2958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通讯录是存储联系人信息的名录。本实例要求编写通讯录程序，该程序可接收用户输入的姓名、电话、QQ号码、邮箱等信息，将这些信息保存到“通讯录.txt”文件中，实现新建联系人功能；该程序可根据用户输入的联系人姓名查找联系人，展示联系人的姓名、电话、QQ号码、邮箱等信息，实现查询联系人功能。</a:t>
            </a:r>
          </a:p>
        </p:txBody>
      </p:sp>
      <p:sp>
        <p:nvSpPr>
          <p:cNvPr id="2"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9.3.2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2</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：通讯录</a:t>
            </a:r>
          </a:p>
        </p:txBody>
      </p:sp>
      <p:pic>
        <p:nvPicPr>
          <p:cNvPr id="7" name="图片 6"/>
          <p:cNvPicPr>
            <a:picLocks noChangeAspect="1"/>
          </p:cNvPicPr>
          <p:nvPr>
            <p:custDataLst>
              <p:tags r:id="rId3"/>
            </p:custDataLst>
          </p:nvPr>
        </p:nvPicPr>
        <p:blipFill>
          <a:blip r:embed="rId6"/>
          <a:stretch>
            <a:fillRect/>
          </a:stretch>
        </p:blipFill>
        <p:spPr>
          <a:xfrm>
            <a:off x="1011196" y="1629594"/>
            <a:ext cx="3715858" cy="400615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gimg2.baidu.com/image_search/src=http%3A%2F%2Fpic.51yuansu.com%2Fpic3%2Fcover%2F03%2F93%2F98%2F5c8f46e1f2e59_610.jpg&amp;refer=http%3A%2F%2Fpic.51yuansu.com&amp;app=2002&amp;size=f9999,10000&amp;q=a80&amp;n=0&amp;g=0n&amp;fmt=auto?sec=1658640921&amp;t=b2d79b6f1ee22924de6ebb41cb2e0dec"/>
          <p:cNvPicPr>
            <a:picLocks noChangeAspect="1" noChangeArrowheads="1"/>
          </p:cNvPicPr>
          <p:nvPr/>
        </p:nvPicPr>
        <p:blipFill rotWithShape="1">
          <a:blip r:embed="rId4">
            <a:extLst>
              <a:ext uri="{28A0092B-C50C-407E-A947-70E740481C1C}">
                <a14:useLocalDpi xmlns:a14="http://schemas.microsoft.com/office/drawing/2010/main" val="0"/>
              </a:ext>
            </a:extLst>
          </a:blip>
          <a:srcRect l="4024" t="2272" r="2178" b="12806"/>
          <a:stretch>
            <a:fillRect/>
          </a:stretch>
        </p:blipFill>
        <p:spPr bwMode="auto">
          <a:xfrm flipH="1">
            <a:off x="1198662" y="1413569"/>
            <a:ext cx="3528392" cy="460851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35"/>
          <p:cNvSpPr txBox="1">
            <a:spLocks noChangeArrowheads="1"/>
          </p:cNvSpPr>
          <p:nvPr/>
        </p:nvSpPr>
        <p:spPr bwMode="auto">
          <a:xfrm>
            <a:off x="5951190" y="3141762"/>
            <a:ext cx="4536504"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使用列表保存价格信息。</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定义空列表用于保存用户选购商品的价格。</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接收输入的最大价格和最小价格。</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从价格列表中获取每个商品价格。</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判断商品价格区间。</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将商品价格进行排序。</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8" name="矩形 7"/>
          <p:cNvSpPr/>
          <p:nvPr/>
        </p:nvSpPr>
        <p:spPr>
          <a:xfrm>
            <a:off x="7511556" y="2565698"/>
            <a:ext cx="1415772"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实现思路</a:t>
            </a:r>
          </a:p>
        </p:txBody>
      </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9.3.2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2</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：通讯录</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gimg2.baidu.com/image_search/src=http%3A%2F%2Fhbimg.b0.upaiyun.com%2F6769784930c2e538676b3fb73a290457ca522195287d8-Cu2GNK_fw658&amp;refer=http%3A%2F%2Fhbimg.b0.upaiyun.com&amp;app=2002&amp;size=f9999,10000&amp;q=a80&amp;n=0&amp;g=0n&amp;fmt=auto?sec=1658649679&amp;t=05f22a4c6ab9bde81529f3951d65c5ee"/>
          <p:cNvPicPr>
            <a:picLocks noChangeAspect="1" noChangeArrowheads="1"/>
          </p:cNvPicPr>
          <p:nvPr/>
        </p:nvPicPr>
        <p:blipFill rotWithShape="1">
          <a:blip r:embed="rId4">
            <a:extLst>
              <a:ext uri="{28A0092B-C50C-407E-A947-70E740481C1C}">
                <a14:useLocalDpi xmlns:a14="http://schemas.microsoft.com/office/drawing/2010/main" val="0"/>
              </a:ext>
            </a:extLst>
          </a:blip>
          <a:srcRect b="5357"/>
          <a:stretch>
            <a:fillRect/>
          </a:stretch>
        </p:blipFill>
        <p:spPr bwMode="auto">
          <a:xfrm>
            <a:off x="240711" y="1701602"/>
            <a:ext cx="4600848" cy="42484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35"/>
          <p:cNvSpPr txBox="1">
            <a:spLocks noChangeArrowheads="1"/>
          </p:cNvSpPr>
          <p:nvPr/>
        </p:nvSpPr>
        <p:spPr bwMode="auto">
          <a:xfrm>
            <a:off x="5303118" y="3440730"/>
            <a:ext cx="6152005"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rPr>
              <a:t>Chapter09</a:t>
            </a:r>
            <a:r>
              <a:rPr lang="zh-CN" altLang="zh-CN" sz="1800" dirty="0">
                <a:solidFill>
                  <a:srgbClr val="595959"/>
                </a:solidFill>
                <a:latin typeface="微软雅黑" panose="020B0503020204020204" pitchFamily="34" charset="-122"/>
                <a:ea typeface="微软雅黑" panose="020B0503020204020204" pitchFamily="34" charset="-122"/>
              </a:rPr>
              <a:t>项目中创建</a:t>
            </a:r>
            <a:r>
              <a:rPr lang="en-US" altLang="zh-CN" sz="1800" dirty="0">
                <a:solidFill>
                  <a:srgbClr val="595959"/>
                </a:solidFill>
                <a:latin typeface="微软雅黑" panose="020B0503020204020204" pitchFamily="34" charset="-122"/>
                <a:ea typeface="微软雅黑" panose="020B0503020204020204" pitchFamily="34" charset="-122"/>
              </a:rPr>
              <a:t>02_address_book.py</a:t>
            </a:r>
            <a:r>
              <a:rPr lang="zh-CN" altLang="zh-CN" sz="1800" dirty="0">
                <a:solidFill>
                  <a:srgbClr val="595959"/>
                </a:solidFill>
                <a:latin typeface="微软雅黑" panose="020B0503020204020204" pitchFamily="34" charset="-122"/>
                <a:ea typeface="微软雅黑" panose="020B0503020204020204" pitchFamily="34" charset="-122"/>
              </a:rPr>
              <a:t>文件</a:t>
            </a:r>
            <a:r>
              <a:rPr lang="zh-CN" altLang="en-US" sz="1800" dirty="0">
                <a:solidFill>
                  <a:srgbClr val="595959"/>
                </a:solidFill>
                <a:latin typeface="微软雅黑" panose="020B0503020204020204" pitchFamily="34" charset="-122"/>
                <a:ea typeface="微软雅黑" panose="020B0503020204020204" pitchFamily="34" charset="-122"/>
              </a:rPr>
              <a:t>。</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sym typeface="+mn-ea"/>
              </a:rPr>
              <a:t>02_address_book</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中编写代码。</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运行</a:t>
            </a:r>
            <a:r>
              <a:rPr lang="en-US" altLang="zh-CN" sz="1800" dirty="0">
                <a:solidFill>
                  <a:srgbClr val="595959"/>
                </a:solidFill>
                <a:latin typeface="微软雅黑" panose="020B0503020204020204" pitchFamily="34" charset="-122"/>
                <a:ea typeface="微软雅黑" panose="020B0503020204020204" pitchFamily="34" charset="-122"/>
                <a:sym typeface="+mn-ea"/>
              </a:rPr>
              <a:t>02_address_book</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文件。</a:t>
            </a:r>
            <a:endParaRPr lang="en-US" altLang="zh-CN" sz="1800" dirty="0">
              <a:solidFill>
                <a:srgbClr val="595959"/>
              </a:solidFill>
              <a:latin typeface="微软雅黑" panose="020B0503020204020204" pitchFamily="34" charset="-122"/>
              <a:ea typeface="微软雅黑" panose="020B0503020204020204" pitchFamily="34" charset="-122"/>
            </a:endParaRPr>
          </a:p>
        </p:txBody>
      </p:sp>
      <p:sp>
        <p:nvSpPr>
          <p:cNvPr id="23" name="矩形 22"/>
          <p:cNvSpPr/>
          <p:nvPr/>
        </p:nvSpPr>
        <p:spPr>
          <a:xfrm>
            <a:off x="7463358" y="2637706"/>
            <a:ext cx="1444498"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实现步骤</a:t>
            </a:r>
          </a:p>
        </p:txBody>
      </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9.3.2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2</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：通讯录</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8112125"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文件的定位</a:t>
            </a:r>
            <a:r>
              <a:rPr lang="zh-CN" altLang="en-US" sz="4800" b="1" dirty="0" smtClean="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读</a:t>
            </a:r>
            <a:r>
              <a:rPr lang="en-US" altLang="zh-CN" sz="4800" b="1" dirty="0" smtClean="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a:t>
            </a:r>
            <a:r>
              <a:rPr lang="zh-CN" altLang="en-US" sz="4800" b="1" dirty="0" smtClean="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写</a:t>
            </a:r>
            <a:endPar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9.4</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735552" y="3717826"/>
            <a:ext cx="5180379"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rPr>
              <a:t>掌握</a:t>
            </a:r>
            <a:r>
              <a:rPr lang="zh-CN" altLang="en-US" sz="1800" dirty="0">
                <a:solidFill>
                  <a:srgbClr val="0070C0"/>
                </a:solidFill>
                <a:latin typeface="微软雅黑" panose="020B0503020204020204" pitchFamily="34" charset="-122"/>
                <a:ea typeface="微软雅黑" panose="020B0503020204020204" pitchFamily="34" charset="-122"/>
              </a:rPr>
              <a:t>文件定位</a:t>
            </a:r>
            <a:r>
              <a:rPr lang="zh-CN" altLang="en-US" sz="1800" dirty="0" smtClean="0">
                <a:solidFill>
                  <a:srgbClr val="0070C0"/>
                </a:solidFill>
                <a:latin typeface="微软雅黑" panose="020B0503020204020204" pitchFamily="34" charset="-122"/>
                <a:ea typeface="微软雅黑" panose="020B0503020204020204" pitchFamily="34" charset="-122"/>
              </a:rPr>
              <a:t>读</a:t>
            </a:r>
            <a:r>
              <a:rPr lang="en-US" altLang="zh-CN" sz="1800" dirty="0" smtClean="0">
                <a:solidFill>
                  <a:srgbClr val="0070C0"/>
                </a:solidFill>
                <a:latin typeface="微软雅黑" panose="020B0503020204020204" pitchFamily="34" charset="-122"/>
                <a:ea typeface="微软雅黑" panose="020B0503020204020204" pitchFamily="34" charset="-122"/>
              </a:rPr>
              <a:t>/</a:t>
            </a:r>
            <a:r>
              <a:rPr lang="zh-CN" altLang="en-US" sz="1800" dirty="0" smtClean="0">
                <a:solidFill>
                  <a:srgbClr val="0070C0"/>
                </a:solidFill>
                <a:latin typeface="微软雅黑" panose="020B0503020204020204" pitchFamily="34" charset="-122"/>
                <a:ea typeface="微软雅黑" panose="020B0503020204020204" pitchFamily="34" charset="-122"/>
              </a:rPr>
              <a:t>写</a:t>
            </a:r>
            <a:r>
              <a:rPr lang="zh-CN" altLang="en-US" sz="1800" dirty="0">
                <a:solidFill>
                  <a:srgbClr val="0070C0"/>
                </a:solidFill>
                <a:latin typeface="微软雅黑" panose="020B0503020204020204" pitchFamily="34" charset="-122"/>
                <a:ea typeface="微软雅黑" panose="020B0503020204020204" pitchFamily="34" charset="-122"/>
              </a:rPr>
              <a:t>的方法</a:t>
            </a:r>
            <a:r>
              <a:rPr lang="zh-CN" altLang="en-US" sz="1800" dirty="0">
                <a:solidFill>
                  <a:srgbClr val="595959"/>
                </a:solidFill>
                <a:latin typeface="微软雅黑" panose="020B0503020204020204" pitchFamily="34" charset="-122"/>
                <a:ea typeface="微软雅黑" panose="020B0503020204020204" pitchFamily="34" charset="-122"/>
              </a:rPr>
              <a:t>，能够通过tell()和seek()方法获取和设置文件读写位置</a:t>
            </a:r>
          </a:p>
        </p:txBody>
      </p:sp>
      <p:grpSp>
        <p:nvGrpSpPr>
          <p:cNvPr id="11" name="组合 10"/>
          <p:cNvGrpSpPr/>
          <p:nvPr/>
        </p:nvGrpSpPr>
        <p:grpSpPr>
          <a:xfrm>
            <a:off x="5299308" y="4037102"/>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文件的定位读写</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2"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文件的定位读写</a:t>
              </a:r>
            </a:p>
          </p:txBody>
        </p:sp>
      </p:grpSp>
      <p:sp>
        <p:nvSpPr>
          <p:cNvPr id="4"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文件的定位</a:t>
            </a:r>
            <a:r>
              <a:rPr lang="zh-CN" altLang="en-US" b="1" dirty="0" smtClean="0">
                <a:solidFill>
                  <a:srgbClr val="595959"/>
                </a:solidFill>
                <a:latin typeface="微软雅黑" panose="020B0503020204020204" pitchFamily="34" charset="-122"/>
                <a:ea typeface="微软雅黑" panose="020B0503020204020204" pitchFamily="34" charset="-122"/>
                <a:sym typeface="宋体" panose="02010600030101010101" pitchFamily="2" charset="-122"/>
              </a:rPr>
              <a:t>读</a:t>
            </a:r>
            <a:r>
              <a:rPr lang="en-US" altLang="zh-CN" b="1" dirty="0" smtClean="0">
                <a:solidFill>
                  <a:srgbClr val="595959"/>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b="1" dirty="0" smtClean="0">
                <a:solidFill>
                  <a:srgbClr val="595959"/>
                </a:solidFill>
                <a:latin typeface="微软雅黑" panose="020B0503020204020204" pitchFamily="34" charset="-122"/>
                <a:ea typeface="微软雅黑" panose="020B0503020204020204" pitchFamily="34" charset="-122"/>
                <a:sym typeface="宋体" panose="02010600030101010101" pitchFamily="2" charset="-122"/>
              </a:rPr>
              <a:t>写</a:t>
            </a:r>
            <a:endPar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TextBox 35"/>
          <p:cNvSpPr txBox="1">
            <a:spLocks noChangeArrowheads="1"/>
          </p:cNvSpPr>
          <p:nvPr>
            <p:custDataLst>
              <p:tags r:id="rId2"/>
            </p:custDataLst>
          </p:nvPr>
        </p:nvSpPr>
        <p:spPr bwMode="auto">
          <a:xfrm>
            <a:off x="5086350" y="2153285"/>
            <a:ext cx="5485765" cy="2958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在文件的一次打开与关闭之间进行的读写操作都是连续的，程序总是从上次读取或写入的位置继续向下进行读取或写入操作。实际上，每个文件对象都有一个读写指针，用于跟踪当前文件读写的位置。Python提供了操作读写指针的</a:t>
            </a:r>
            <a:r>
              <a:rPr lang="zh-CN" altLang="zh-CN" sz="1800" dirty="0">
                <a:solidFill>
                  <a:srgbClr val="0070C0"/>
                </a:solidFill>
                <a:latin typeface="微软雅黑" panose="020B0503020204020204" pitchFamily="34" charset="-122"/>
                <a:ea typeface="微软雅黑" panose="020B0503020204020204" pitchFamily="34" charset="-122"/>
                <a:cs typeface="+mn-ea"/>
              </a:rPr>
              <a:t>tell()</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zh-CN" altLang="zh-CN" sz="1800" dirty="0">
                <a:solidFill>
                  <a:srgbClr val="0070C0"/>
                </a:solidFill>
                <a:latin typeface="微软雅黑" panose="020B0503020204020204" pitchFamily="34" charset="-122"/>
                <a:ea typeface="微软雅黑" panose="020B0503020204020204" pitchFamily="34" charset="-122"/>
                <a:cs typeface="+mn-ea"/>
              </a:rPr>
              <a:t>seek()</a:t>
            </a:r>
            <a:r>
              <a:rPr lang="zh-CN" altLang="zh-CN" sz="1800" dirty="0">
                <a:solidFill>
                  <a:srgbClr val="595959"/>
                </a:solidFill>
                <a:latin typeface="微软雅黑" panose="020B0503020204020204" pitchFamily="34" charset="-122"/>
                <a:ea typeface="微软雅黑" panose="020B0503020204020204" pitchFamily="34" charset="-122"/>
                <a:cs typeface="+mn-ea"/>
              </a:rPr>
              <a:t>方法，用于</a:t>
            </a:r>
            <a:r>
              <a:rPr lang="zh-CN" altLang="zh-CN" sz="1800" dirty="0">
                <a:solidFill>
                  <a:srgbClr val="0070C0"/>
                </a:solidFill>
                <a:latin typeface="微软雅黑" panose="020B0503020204020204" pitchFamily="34" charset="-122"/>
                <a:ea typeface="微软雅黑" panose="020B0503020204020204" pitchFamily="34" charset="-122"/>
                <a:cs typeface="+mn-ea"/>
              </a:rPr>
              <a:t>获取读写指针的位置</a:t>
            </a:r>
            <a:r>
              <a:rPr lang="zh-CN" altLang="zh-CN" sz="1800" dirty="0">
                <a:solidFill>
                  <a:srgbClr val="595959"/>
                </a:solidFill>
                <a:latin typeface="微软雅黑" panose="020B0503020204020204" pitchFamily="34" charset="-122"/>
                <a:ea typeface="微软雅黑" panose="020B0503020204020204" pitchFamily="34" charset="-122"/>
                <a:cs typeface="+mn-ea"/>
              </a:rPr>
              <a:t>以及</a:t>
            </a:r>
            <a:r>
              <a:rPr lang="zh-CN" altLang="zh-CN" sz="1800" dirty="0">
                <a:solidFill>
                  <a:srgbClr val="0070C0"/>
                </a:solidFill>
                <a:latin typeface="微软雅黑" panose="020B0503020204020204" pitchFamily="34" charset="-122"/>
                <a:ea typeface="微软雅黑" panose="020B0503020204020204" pitchFamily="34" charset="-122"/>
                <a:cs typeface="+mn-ea"/>
              </a:rPr>
              <a:t>修改读写指针的位置</a:t>
            </a:r>
            <a:r>
              <a:rPr lang="zh-CN" altLang="zh-CN" sz="1800" dirty="0">
                <a:solidFill>
                  <a:srgbClr val="595959"/>
                </a:solidFill>
                <a:latin typeface="微软雅黑" panose="020B0503020204020204" pitchFamily="34" charset="-122"/>
                <a:ea typeface="微软雅黑" panose="020B0503020204020204" pitchFamily="34" charset="-122"/>
                <a:cs typeface="+mn-ea"/>
              </a:rPr>
              <a:t>，便于用户在指定的位置读取数据或写入数据。</a:t>
            </a:r>
          </a:p>
        </p:txBody>
      </p:sp>
      <p:pic>
        <p:nvPicPr>
          <p:cNvPr id="7" name="图片 6"/>
          <p:cNvPicPr>
            <a:picLocks noChangeAspect="1"/>
          </p:cNvPicPr>
          <p:nvPr>
            <p:custDataLst>
              <p:tags r:id="rId3"/>
            </p:custDataLst>
          </p:nvPr>
        </p:nvPicPr>
        <p:blipFill>
          <a:blip r:embed="rId7"/>
          <a:stretch>
            <a:fillRect/>
          </a:stretch>
        </p:blipFill>
        <p:spPr>
          <a:xfrm>
            <a:off x="1011196" y="1629594"/>
            <a:ext cx="3715858" cy="400615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2"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6"/>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1.tell()</a:t>
              </a:r>
              <a:r>
                <a:rPr lang="zh-CN" altLang="en-US" sz="2000" dirty="0">
                  <a:solidFill>
                    <a:srgbClr val="595959"/>
                  </a:solidFill>
                  <a:latin typeface="微软雅黑" panose="020B0503020204020204" pitchFamily="34" charset="-122"/>
                  <a:ea typeface="微软雅黑" panose="020B0503020204020204" pitchFamily="34" charset="-122"/>
                </a:rPr>
                <a:t>方法</a:t>
              </a:r>
            </a:p>
          </p:txBody>
        </p:sp>
      </p:grpSp>
      <p:sp>
        <p:nvSpPr>
          <p:cNvPr id="3"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文件的定位</a:t>
            </a:r>
            <a:r>
              <a:rPr lang="zh-CN" altLang="en-US" b="1" dirty="0" smtClean="0">
                <a:solidFill>
                  <a:srgbClr val="595959"/>
                </a:solidFill>
                <a:latin typeface="微软雅黑" panose="020B0503020204020204" pitchFamily="34" charset="-122"/>
                <a:ea typeface="微软雅黑" panose="020B0503020204020204" pitchFamily="34" charset="-122"/>
                <a:sym typeface="宋体" panose="02010600030101010101" pitchFamily="2" charset="-122"/>
              </a:rPr>
              <a:t>读</a:t>
            </a:r>
            <a:r>
              <a:rPr lang="en-US" altLang="zh-CN" b="1" dirty="0" smtClean="0">
                <a:solidFill>
                  <a:srgbClr val="595959"/>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b="1" dirty="0" smtClean="0">
                <a:solidFill>
                  <a:srgbClr val="595959"/>
                </a:solidFill>
                <a:latin typeface="微软雅黑" panose="020B0503020204020204" pitchFamily="34" charset="-122"/>
                <a:ea typeface="微软雅黑" panose="020B0503020204020204" pitchFamily="34" charset="-122"/>
                <a:sym typeface="宋体" panose="02010600030101010101" pitchFamily="2" charset="-122"/>
              </a:rPr>
              <a:t>写</a:t>
            </a:r>
            <a:endPar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2" name="矩形 11"/>
          <p:cNvSpPr/>
          <p:nvPr>
            <p:custDataLst>
              <p:tags r:id="rId2"/>
            </p:custDataLst>
          </p:nvPr>
        </p:nvSpPr>
        <p:spPr>
          <a:xfrm>
            <a:off x="1414686" y="1989634"/>
            <a:ext cx="9289032" cy="1337945"/>
          </a:xfrm>
          <a:prstGeom prst="rect">
            <a:avLst/>
          </a:prstGeom>
        </p:spPr>
        <p:txBody>
          <a:bodyPr wrap="square">
            <a:spAutoFit/>
          </a:bodyPr>
          <a:lstStyle/>
          <a:p>
            <a:pPr>
              <a:lnSpc>
                <a:spcPct val="150000"/>
              </a:lnSpc>
            </a:pP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1</a:t>
            </a: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tell()</a:t>
            </a:r>
            <a:r>
              <a:rPr lang="zh-CN" altLang="zh-CN" sz="1800" b="1" dirty="0">
                <a:solidFill>
                  <a:srgbClr val="595959"/>
                </a:solidFill>
                <a:latin typeface="微软雅黑" panose="020B0503020204020204" pitchFamily="34" charset="-122"/>
                <a:ea typeface="微软雅黑" panose="020B0503020204020204" pitchFamily="34" charset="-122"/>
                <a:cs typeface="+mn-ea"/>
              </a:rPr>
              <a:t>方法</a:t>
            </a:r>
            <a:endParaRPr lang="en-US" altLang="zh-CN" sz="1800" b="1"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800" dirty="0">
                <a:solidFill>
                  <a:srgbClr val="0070C0"/>
                </a:solidFill>
                <a:latin typeface="微软雅黑" panose="020B0503020204020204" pitchFamily="34" charset="-122"/>
                <a:ea typeface="微软雅黑" panose="020B0503020204020204" pitchFamily="34" charset="-122"/>
                <a:cs typeface="+mn-ea"/>
              </a:rPr>
              <a:t>tell()方法</a:t>
            </a:r>
            <a:r>
              <a:rPr lang="zh-CN" altLang="zh-CN" sz="1800" dirty="0">
                <a:solidFill>
                  <a:srgbClr val="595959"/>
                </a:solidFill>
                <a:latin typeface="微软雅黑" panose="020B0503020204020204" pitchFamily="34" charset="-122"/>
                <a:ea typeface="微软雅黑" panose="020B0503020204020204" pitchFamily="34" charset="-122"/>
                <a:cs typeface="+mn-ea"/>
              </a:rPr>
              <a:t>用于</a:t>
            </a:r>
            <a:r>
              <a:rPr lang="zh-CN" altLang="zh-CN" sz="1800" dirty="0">
                <a:solidFill>
                  <a:srgbClr val="0070C0"/>
                </a:solidFill>
                <a:latin typeface="微软雅黑" panose="020B0503020204020204" pitchFamily="34" charset="-122"/>
                <a:ea typeface="微软雅黑" panose="020B0503020204020204" pitchFamily="34" charset="-122"/>
                <a:cs typeface="+mn-ea"/>
              </a:rPr>
              <a:t>获取当前读写指针的位置</a:t>
            </a:r>
            <a:r>
              <a:rPr lang="zh-CN" altLang="zh-CN" sz="1800" dirty="0">
                <a:solidFill>
                  <a:srgbClr val="595959"/>
                </a:solidFill>
                <a:latin typeface="微软雅黑" panose="020B0503020204020204" pitchFamily="34" charset="-122"/>
                <a:ea typeface="微软雅黑" panose="020B0503020204020204" pitchFamily="34" charset="-122"/>
                <a:cs typeface="+mn-ea"/>
              </a:rPr>
              <a:t>，并返回一个表示当前位置的整数值，</a:t>
            </a:r>
            <a:r>
              <a:rPr lang="zh-CN" altLang="zh-CN" sz="1800" dirty="0">
                <a:solidFill>
                  <a:srgbClr val="0070C0"/>
                </a:solidFill>
                <a:latin typeface="微软雅黑" panose="020B0503020204020204" pitchFamily="34" charset="-122"/>
                <a:ea typeface="微软雅黑" panose="020B0503020204020204" pitchFamily="34" charset="-122"/>
                <a:cs typeface="+mn-ea"/>
              </a:rPr>
              <a:t>整数值是以字节为单位的偏移量</a:t>
            </a:r>
            <a:r>
              <a:rPr lang="zh-CN" altLang="zh-CN" sz="1800" dirty="0">
                <a:solidFill>
                  <a:srgbClr val="595959"/>
                </a:solidFill>
                <a:latin typeface="微软雅黑" panose="020B0503020204020204" pitchFamily="34" charset="-122"/>
                <a:ea typeface="微软雅黑" panose="020B0503020204020204" pitchFamily="34" charset="-122"/>
                <a:cs typeface="+mn-ea"/>
              </a:rPr>
              <a:t>。若值为</a:t>
            </a:r>
            <a:r>
              <a:rPr lang="zh-CN" altLang="zh-CN" sz="1800" dirty="0">
                <a:solidFill>
                  <a:srgbClr val="0070C0"/>
                </a:solidFill>
                <a:latin typeface="微软雅黑" panose="020B0503020204020204" pitchFamily="34" charset="-122"/>
                <a:ea typeface="微软雅黑" panose="020B0503020204020204" pitchFamily="34" charset="-122"/>
                <a:cs typeface="+mn-ea"/>
              </a:rPr>
              <a:t>0</a:t>
            </a:r>
            <a:r>
              <a:rPr lang="zh-CN" altLang="zh-CN" sz="1800" dirty="0">
                <a:solidFill>
                  <a:srgbClr val="595959"/>
                </a:solidFill>
                <a:latin typeface="微软雅黑" panose="020B0503020204020204" pitchFamily="34" charset="-122"/>
                <a:ea typeface="微软雅黑" panose="020B0503020204020204" pitchFamily="34" charset="-122"/>
                <a:cs typeface="+mn-ea"/>
              </a:rPr>
              <a:t>，则表示读写指针当前位于文件</a:t>
            </a:r>
            <a:r>
              <a:rPr lang="zh-CN" altLang="zh-CN" sz="1800" dirty="0">
                <a:solidFill>
                  <a:srgbClr val="0070C0"/>
                </a:solidFill>
                <a:latin typeface="微软雅黑" panose="020B0503020204020204" pitchFamily="34" charset="-122"/>
                <a:ea typeface="微软雅黑" panose="020B0503020204020204" pitchFamily="34" charset="-122"/>
                <a:cs typeface="+mn-ea"/>
              </a:rPr>
              <a:t>开头的位置</a:t>
            </a:r>
            <a:r>
              <a:rPr lang="zh-CN" altLang="zh-CN" sz="1800" dirty="0">
                <a:solidFill>
                  <a:srgbClr val="595959"/>
                </a:solidFill>
                <a:latin typeface="微软雅黑" panose="020B0503020204020204" pitchFamily="34" charset="-122"/>
                <a:ea typeface="微软雅黑" panose="020B0503020204020204" pitchFamily="34" charset="-122"/>
                <a:cs typeface="+mn-ea"/>
              </a:rPr>
              <a:t>。</a:t>
            </a:r>
          </a:p>
        </p:txBody>
      </p:sp>
      <p:grpSp>
        <p:nvGrpSpPr>
          <p:cNvPr id="13" name="组合 12"/>
          <p:cNvGrpSpPr/>
          <p:nvPr/>
        </p:nvGrpSpPr>
        <p:grpSpPr>
          <a:xfrm>
            <a:off x="1572638" y="3429794"/>
            <a:ext cx="8987155" cy="2197100"/>
            <a:chOff x="1716652" y="4858468"/>
            <a:chExt cx="8987155" cy="2197100"/>
          </a:xfrm>
        </p:grpSpPr>
        <p:sp>
          <p:nvSpPr>
            <p:cNvPr id="14" name="矩形 13"/>
            <p:cNvSpPr/>
            <p:nvPr>
              <p:custDataLst>
                <p:tags r:id="rId3"/>
              </p:custDataLst>
            </p:nvPr>
          </p:nvSpPr>
          <p:spPr bwMode="auto">
            <a:xfrm>
              <a:off x="2478017" y="4858468"/>
              <a:ext cx="8225790" cy="219710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file = open('test_file.txt', mode='r', encoding='utf-8')</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print(file.tell())        # 获取读写指针的位置</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file.read(7)             # 读取7个字符</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print(file.tell())       # 再次获取读写指针的位置</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file.close()</a:t>
              </a:r>
            </a:p>
          </p:txBody>
        </p:sp>
        <p:sp>
          <p:nvSpPr>
            <p:cNvPr id="15" name="文本框 14"/>
            <p:cNvSpPr txBox="1"/>
            <p:nvPr>
              <p:custDataLst>
                <p:tags r:id="rId4"/>
              </p:custDataLst>
            </p:nvPr>
          </p:nvSpPr>
          <p:spPr>
            <a:xfrm>
              <a:off x="1716652" y="5435829"/>
              <a:ext cx="492444" cy="830997"/>
            </a:xfrm>
            <a:prstGeom prst="rect">
              <a:avLst/>
            </a:prstGeom>
            <a:noFill/>
          </p:spPr>
          <p:txBody>
            <a:bodyPr wrap="none" rtlCol="0">
              <a:sp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2" name="同侧圆角矩形 3"/>
            <p:cNvSpPr/>
            <p:nvPr>
              <p:custDataLst>
                <p:tags r:id="rId11"/>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12"/>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2.seek()</a:t>
              </a:r>
              <a:r>
                <a:rPr lang="zh-CN" altLang="en-US" sz="2000" dirty="0">
                  <a:solidFill>
                    <a:srgbClr val="595959"/>
                  </a:solidFill>
                  <a:latin typeface="微软雅黑" panose="020B0503020204020204" pitchFamily="34" charset="-122"/>
                  <a:ea typeface="微软雅黑" panose="020B0503020204020204" pitchFamily="34" charset="-122"/>
                </a:rPr>
                <a:t>方法</a:t>
              </a:r>
            </a:p>
          </p:txBody>
        </p:sp>
      </p:grpSp>
      <p:sp>
        <p:nvSpPr>
          <p:cNvPr id="3"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文件的定位</a:t>
            </a:r>
            <a:r>
              <a:rPr lang="zh-CN" altLang="en-US" b="1" dirty="0" smtClean="0">
                <a:solidFill>
                  <a:srgbClr val="595959"/>
                </a:solidFill>
                <a:latin typeface="微软雅黑" panose="020B0503020204020204" pitchFamily="34" charset="-122"/>
                <a:ea typeface="微软雅黑" panose="020B0503020204020204" pitchFamily="34" charset="-122"/>
                <a:sym typeface="宋体" panose="02010600030101010101" pitchFamily="2" charset="-122"/>
              </a:rPr>
              <a:t>读</a:t>
            </a:r>
            <a:r>
              <a:rPr lang="en-US" altLang="zh-CN" b="1" dirty="0" smtClean="0">
                <a:solidFill>
                  <a:srgbClr val="595959"/>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b="1" dirty="0" smtClean="0">
                <a:solidFill>
                  <a:srgbClr val="595959"/>
                </a:solidFill>
                <a:latin typeface="微软雅黑" panose="020B0503020204020204" pitchFamily="34" charset="-122"/>
                <a:ea typeface="微软雅黑" panose="020B0503020204020204" pitchFamily="34" charset="-122"/>
                <a:sym typeface="宋体" panose="02010600030101010101" pitchFamily="2" charset="-122"/>
              </a:rPr>
              <a:t>写</a:t>
            </a:r>
            <a:endPar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custDataLst>
              <p:tags r:id="rId2"/>
            </p:custDataLst>
          </p:nvPr>
        </p:nvSpPr>
        <p:spPr>
          <a:xfrm>
            <a:off x="1019175" y="1840262"/>
            <a:ext cx="5328592" cy="922020"/>
          </a:xfrm>
          <a:prstGeom prst="rect">
            <a:avLst/>
          </a:prstGeom>
        </p:spPr>
        <p:txBody>
          <a:bodyPr wrap="square">
            <a:spAutoFit/>
          </a:bodyPr>
          <a:lstStyle/>
          <a:p>
            <a:pPr>
              <a:lnSpc>
                <a:spcPct val="150000"/>
              </a:lnSpc>
            </a:pP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2</a:t>
            </a: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seek()</a:t>
            </a:r>
            <a:r>
              <a:rPr lang="zh-CN" altLang="zh-CN" sz="1800" b="1" dirty="0">
                <a:solidFill>
                  <a:srgbClr val="595959"/>
                </a:solidFill>
                <a:latin typeface="微软雅黑" panose="020B0503020204020204" pitchFamily="34" charset="-122"/>
                <a:ea typeface="微软雅黑" panose="020B0503020204020204" pitchFamily="34" charset="-122"/>
                <a:cs typeface="+mn-ea"/>
              </a:rPr>
              <a:t>方法</a:t>
            </a:r>
            <a:endParaRPr lang="en-US" altLang="zh-CN" sz="1800" b="1"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800" dirty="0">
                <a:solidFill>
                  <a:srgbClr val="0070C0"/>
                </a:solidFill>
                <a:latin typeface="微软雅黑" panose="020B0503020204020204" pitchFamily="34" charset="-122"/>
                <a:ea typeface="微软雅黑" panose="020B0503020204020204" pitchFamily="34" charset="-122"/>
                <a:cs typeface="+mn-ea"/>
              </a:rPr>
              <a:t>seek()方法</a:t>
            </a:r>
            <a:r>
              <a:rPr lang="zh-CN" altLang="zh-CN" sz="1800" dirty="0">
                <a:solidFill>
                  <a:srgbClr val="595959"/>
                </a:solidFill>
                <a:latin typeface="微软雅黑" panose="020B0503020204020204" pitchFamily="34" charset="-122"/>
                <a:ea typeface="微软雅黑" panose="020B0503020204020204" pitchFamily="34" charset="-122"/>
                <a:cs typeface="+mn-ea"/>
              </a:rPr>
              <a:t>用于将读写指针移动到指定的位置。</a:t>
            </a:r>
          </a:p>
        </p:txBody>
      </p:sp>
      <p:grpSp>
        <p:nvGrpSpPr>
          <p:cNvPr id="16" name="组合 15"/>
          <p:cNvGrpSpPr/>
          <p:nvPr/>
        </p:nvGrpSpPr>
        <p:grpSpPr>
          <a:xfrm>
            <a:off x="1019175" y="2800698"/>
            <a:ext cx="4932016" cy="808013"/>
            <a:chOff x="1143691" y="2082765"/>
            <a:chExt cx="4932016" cy="808013"/>
          </a:xfrm>
        </p:grpSpPr>
        <p:sp>
          <p:nvSpPr>
            <p:cNvPr id="17" name="矩形 16"/>
            <p:cNvSpPr/>
            <p:nvPr>
              <p:custDataLst>
                <p:tags r:id="rId7"/>
              </p:custDataLst>
            </p:nvPr>
          </p:nvSpPr>
          <p:spPr bwMode="auto">
            <a:xfrm>
              <a:off x="2062759" y="2082766"/>
              <a:ext cx="4012948"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seek(offset, whence=SEEK_SET)</a:t>
              </a:r>
              <a:endPar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18" name="剪去单角的矩形 17"/>
            <p:cNvSpPr/>
            <p:nvPr>
              <p:custDataLst>
                <p:tags r:id="rId8"/>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custDataLst>
                <p:tags r:id="rId9"/>
              </p:custDataLst>
            </p:nvPr>
          </p:nvSpPr>
          <p:spPr>
            <a:xfrm>
              <a:off x="1199050" y="2127535"/>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20" name="Freeform 16"/>
            <p:cNvSpPr/>
            <p:nvPr>
              <p:custDataLst>
                <p:tags r:id="rId10"/>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5" name="矩形 4"/>
          <p:cNvSpPr/>
          <p:nvPr>
            <p:custDataLst>
              <p:tags r:id="rId3"/>
            </p:custDataLst>
          </p:nvPr>
        </p:nvSpPr>
        <p:spPr>
          <a:xfrm>
            <a:off x="1019176" y="3645818"/>
            <a:ext cx="4932015" cy="2052955"/>
          </a:xfrm>
          <a:prstGeom prst="rect">
            <a:avLst/>
          </a:prstGeom>
        </p:spPr>
        <p:txBody>
          <a:bodyPr wrap="square">
            <a:spAutoFit/>
          </a:bodyPr>
          <a:lstStyle/>
          <a:p>
            <a:pPr marL="285750" indent="-285750" algn="just">
              <a:lnSpc>
                <a:spcPct val="150000"/>
              </a:lnSpc>
              <a:spcAft>
                <a:spcPts val="0"/>
              </a:spcAft>
              <a:buFont typeface="Wingdings" panose="05000000000000000000" pitchFamily="2" charset="2"/>
              <a:buChar char="Ø"/>
            </a:pPr>
            <a:r>
              <a:rPr lang="en-US" altLang="zh-CN" sz="17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offset</a:t>
            </a:r>
            <a:r>
              <a:rPr lang="zh-CN" altLang="en-US" sz="17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7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表示</a:t>
            </a:r>
            <a:r>
              <a:rPr lang="zh-CN" altLang="zh-CN" sz="17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偏移量</a:t>
            </a:r>
            <a:r>
              <a:rPr lang="zh-CN" altLang="en-US" sz="17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7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just">
              <a:lnSpc>
                <a:spcPct val="150000"/>
              </a:lnSpc>
              <a:spcAft>
                <a:spcPts val="0"/>
              </a:spcAft>
              <a:buFont typeface="Wingdings" panose="05000000000000000000" pitchFamily="2" charset="2"/>
              <a:buChar char="Ø"/>
            </a:pPr>
            <a:r>
              <a:rPr lang="en-US" altLang="zh-CN" sz="17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whence</a:t>
            </a:r>
            <a:r>
              <a:rPr lang="zh-CN" altLang="en-US" sz="17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7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用于指定</a:t>
            </a:r>
            <a:r>
              <a:rPr lang="zh-CN" altLang="zh-CN" sz="17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文件的读写位置</a:t>
            </a:r>
            <a:r>
              <a:rPr lang="zh-CN" altLang="zh-CN" sz="17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，该参数的取值可以为</a:t>
            </a:r>
            <a:r>
              <a:rPr lang="en-US" altLang="zh-CN" sz="17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SEEK_SET</a:t>
            </a:r>
            <a:r>
              <a:rPr lang="zh-CN" altLang="zh-CN" sz="17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或</a:t>
            </a:r>
            <a:r>
              <a:rPr lang="en-US" altLang="zh-CN" sz="17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zh-CN" sz="17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（默认值</a:t>
            </a:r>
            <a:r>
              <a:rPr lang="zh-CN" altLang="en-US" sz="17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7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a:t>
            </a:r>
            <a:r>
              <a:rPr lang="zh-CN" altLang="zh-CN" sz="17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开始位置读写</a:t>
            </a:r>
            <a:r>
              <a:rPr lang="zh-CN" altLang="zh-CN" sz="17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7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SEEK_CUR</a:t>
            </a:r>
            <a:r>
              <a:rPr lang="zh-CN" altLang="zh-CN" sz="17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或</a:t>
            </a:r>
            <a:r>
              <a:rPr lang="en-US" altLang="zh-CN" sz="17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7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7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a:t>
            </a:r>
            <a:r>
              <a:rPr lang="zh-CN" altLang="zh-CN" sz="17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当前位置读写</a:t>
            </a:r>
            <a:r>
              <a:rPr lang="zh-CN" altLang="en-US" sz="17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7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17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SEEK_END</a:t>
            </a:r>
            <a:r>
              <a:rPr lang="zh-CN" altLang="zh-CN" sz="17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或</a:t>
            </a:r>
            <a:r>
              <a:rPr lang="en-US" altLang="zh-CN" sz="17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7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7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a:t>
            </a:r>
            <a:r>
              <a:rPr lang="zh-CN" altLang="zh-CN" sz="170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末尾位置读写</a:t>
            </a:r>
            <a:r>
              <a:rPr lang="zh-CN" altLang="en-US" sz="17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7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21" name="矩形 20"/>
          <p:cNvSpPr/>
          <p:nvPr>
            <p:custDataLst>
              <p:tags r:id="rId4"/>
            </p:custDataLst>
          </p:nvPr>
        </p:nvSpPr>
        <p:spPr bwMode="auto">
          <a:xfrm>
            <a:off x="6403127" y="2766840"/>
            <a:ext cx="5112568" cy="2703543"/>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lnSpc>
                <a:spcPct val="150000"/>
              </a:lnSpc>
              <a:spcBef>
                <a:spcPct val="0"/>
              </a:spcBef>
              <a:spcAft>
                <a:spcPct val="0"/>
              </a:spcAft>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file = open('test_file.txt', mode='r', encoding='utf-8')</a:t>
            </a:r>
          </a:p>
          <a:p>
            <a:pPr fontAlgn="base">
              <a:lnSpc>
                <a:spcPct val="150000"/>
              </a:lnSpc>
              <a:spcBef>
                <a:spcPct val="0"/>
              </a:spcBef>
              <a:spcAft>
                <a:spcPct val="0"/>
              </a:spcAft>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将读写指针移动到文件开头偏移15个字节的位置</a:t>
            </a:r>
          </a:p>
          <a:p>
            <a:pPr fontAlgn="base">
              <a:lnSpc>
                <a:spcPct val="150000"/>
              </a:lnSpc>
              <a:spcBef>
                <a:spcPct val="0"/>
              </a:spcBef>
              <a:spcAft>
                <a:spcPct val="0"/>
              </a:spcAft>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file.seek(15, 0)          </a:t>
            </a:r>
          </a:p>
          <a:p>
            <a:pPr fontAlgn="base">
              <a:lnSpc>
                <a:spcPct val="150000"/>
              </a:lnSpc>
              <a:spcBef>
                <a:spcPct val="0"/>
              </a:spcBef>
              <a:spcAft>
                <a:spcPct val="0"/>
              </a:spcAft>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print(file.read(7))   </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读取7个字符</a:t>
            </a:r>
            <a:endPar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fontAlgn="base">
              <a:lnSpc>
                <a:spcPct val="150000"/>
              </a:lnSpc>
              <a:spcBef>
                <a:spcPct val="0"/>
              </a:spcBef>
              <a:spcAft>
                <a:spcPct val="0"/>
              </a:spcAft>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file.close()</a:t>
            </a:r>
          </a:p>
        </p:txBody>
      </p:sp>
      <p:sp>
        <p:nvSpPr>
          <p:cNvPr id="22" name="矩形"/>
          <p:cNvSpPr/>
          <p:nvPr>
            <p:custDataLst>
              <p:tags r:id="rId5"/>
            </p:custDataLst>
          </p:nvPr>
        </p:nvSpPr>
        <p:spPr>
          <a:xfrm>
            <a:off x="6403127" y="2300655"/>
            <a:ext cx="5112568" cy="466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23" name="文本"/>
          <p:cNvSpPr/>
          <p:nvPr>
            <p:custDataLst>
              <p:tags r:id="rId6"/>
            </p:custDataLst>
          </p:nvPr>
        </p:nvSpPr>
        <p:spPr>
          <a:xfrm>
            <a:off x="7514133" y="2329137"/>
            <a:ext cx="2890555" cy="400110"/>
          </a:xfrm>
          <a:prstGeom prst="rect">
            <a:avLst/>
          </a:prstGeom>
        </p:spPr>
        <p:txBody>
          <a:bodyPr wrap="square" anchor="ctr">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定位读写的示例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8112125"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文件的备份与重命名</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9.5</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5"/>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11" name="组合 10"/>
          <p:cNvGrpSpPr/>
          <p:nvPr/>
        </p:nvGrpSpPr>
        <p:grpSpPr>
          <a:xfrm>
            <a:off x="5299308" y="4037102"/>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9.5.1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文件的备份</a:t>
            </a:r>
          </a:p>
        </p:txBody>
      </p:sp>
      <p:sp>
        <p:nvSpPr>
          <p:cNvPr id="3" name="TextBox 35"/>
          <p:cNvSpPr txBox="1">
            <a:spLocks noChangeArrowheads="1"/>
          </p:cNvSpPr>
          <p:nvPr>
            <p:custDataLst>
              <p:tags r:id="rId2"/>
            </p:custDataLst>
          </p:nvPr>
        </p:nvSpPr>
        <p:spPr bwMode="auto">
          <a:xfrm>
            <a:off x="5734917" y="3936901"/>
            <a:ext cx="5180379"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rPr>
              <a:t>掌握</a:t>
            </a:r>
            <a:r>
              <a:rPr lang="zh-CN" altLang="en-US" sz="1800" dirty="0">
                <a:solidFill>
                  <a:srgbClr val="0070C0"/>
                </a:solidFill>
                <a:latin typeface="微软雅黑" panose="020B0503020204020204" pitchFamily="34" charset="-122"/>
                <a:ea typeface="微软雅黑" panose="020B0503020204020204" pitchFamily="34" charset="-122"/>
              </a:rPr>
              <a:t>文件的备份操作</a:t>
            </a:r>
            <a:r>
              <a:rPr lang="zh-CN" altLang="en-US" sz="1800" dirty="0">
                <a:solidFill>
                  <a:srgbClr val="595959"/>
                </a:solidFill>
                <a:latin typeface="微软雅黑" panose="020B0503020204020204" pitchFamily="34" charset="-122"/>
                <a:ea typeface="微软雅黑" panose="020B0503020204020204" pitchFamily="34" charset="-122"/>
              </a:rPr>
              <a:t>，能够实现文件的备份操作</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292" y="572758"/>
            <a:ext cx="3911746"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09935" y="1504975"/>
            <a:ext cx="10151132"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zh-CN" sz="2000">
                <a:solidFill>
                  <a:srgbClr val="595959"/>
                </a:solidFill>
                <a:latin typeface="微软雅黑" panose="020B0503020204020204" pitchFamily="34" charset="-122"/>
                <a:ea typeface="微软雅黑" panose="020B0503020204020204" pitchFamily="34" charset="-122"/>
              </a:rPr>
              <a:t>程序中使用变量保存运行时产生的临时数据，然而程序一旦运行结束，它所产生的数据也会随之消失。那么，有没有一种方法能够永久保存数据呢？答案是肯定的。在计算机中，我们可以使用文件永久保存程序运行时产生的数据。文件在计算机中的存放位置各不相同，因此在操作文件之前，我们需要了解目录、文件的路径，以便能够准确地找到文件。本章将主要介绍文件的操作，并简单介绍一些与目录、文件路径相关的操作。</a:t>
            </a:r>
          </a:p>
        </p:txBody>
      </p:sp>
      <p:grpSp>
        <p:nvGrpSpPr>
          <p:cNvPr id="2" name="组合 1"/>
          <p:cNvGrpSpPr/>
          <p:nvPr/>
        </p:nvGrpSpPr>
        <p:grpSpPr>
          <a:xfrm>
            <a:off x="3745865" y="3990340"/>
            <a:ext cx="4551680" cy="2738120"/>
            <a:chOff x="5606" y="5942"/>
            <a:chExt cx="7168" cy="4312"/>
          </a:xfrm>
        </p:grpSpPr>
        <p:pic>
          <p:nvPicPr>
            <p:cNvPr id="4" name="Picture 2" descr="C:\Users\Administrator\Desktop\ppt展示模板-8.png"/>
            <p:cNvPicPr>
              <a:picLocks noChangeAspect="1" noChangeArrowheads="1"/>
            </p:cNvPicPr>
            <p:nvPr/>
          </p:nvPicPr>
          <p:blipFill>
            <a:blip r:embed="rId3"/>
            <a:srcRect/>
            <a:stretch>
              <a:fillRect/>
            </a:stretch>
          </p:blipFill>
          <p:spPr bwMode="auto">
            <a:xfrm>
              <a:off x="5606" y="5942"/>
              <a:ext cx="7168" cy="431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697" y="6534"/>
              <a:ext cx="5056" cy="2835"/>
            </a:xfrm>
            <a:prstGeom prst="rect">
              <a:avLst/>
            </a:prstGeom>
            <a:blipFill>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800">
                <a:latin typeface="Arial" panose="020B0604020202020204" pitchFamily="34" charset="0"/>
                <a:ea typeface="思源黑体 CN Regular" panose="020B0500000000000000" pitchFamily="34" charset="-122"/>
                <a:cs typeface="+mn-ea"/>
                <a:sym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019175" y="857250"/>
            <a:ext cx="3592830" cy="466725"/>
            <a:chOff x="1019175" y="847725"/>
            <a:chExt cx="3533775" cy="466725"/>
          </a:xfrm>
        </p:grpSpPr>
        <p:sp>
          <p:nvSpPr>
            <p:cNvPr id="9"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4"/>
              </p:custDataLst>
            </p:nvPr>
          </p:nvSpPr>
          <p:spPr>
            <a:xfrm>
              <a:off x="1019175" y="880758"/>
              <a:ext cx="3352054"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文件的备份</a:t>
              </a:r>
            </a:p>
          </p:txBody>
        </p:sp>
      </p:grpSp>
      <p:sp>
        <p:nvSpPr>
          <p:cNvPr id="2"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9.5.1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文件的备份</a:t>
            </a:r>
          </a:p>
        </p:txBody>
      </p:sp>
      <p:pic>
        <p:nvPicPr>
          <p:cNvPr id="8" name="图片 7"/>
          <p:cNvPicPr>
            <a:picLocks noChangeAspect="1"/>
          </p:cNvPicPr>
          <p:nvPr>
            <p:custDataLst>
              <p:tags r:id="rId2"/>
            </p:custDataLst>
          </p:nvPr>
        </p:nvPicPr>
        <p:blipFill>
          <a:blip r:embed="rId7"/>
          <a:stretch>
            <a:fillRect/>
          </a:stretch>
        </p:blipFill>
        <p:spPr>
          <a:xfrm>
            <a:off x="1011196" y="1629594"/>
            <a:ext cx="3715858" cy="4006159"/>
          </a:xfrm>
          <a:prstGeom prst="rect">
            <a:avLst/>
          </a:prstGeom>
        </p:spPr>
      </p:pic>
      <p:sp>
        <p:nvSpPr>
          <p:cNvPr id="3" name="文本框 2"/>
          <p:cNvSpPr txBox="1"/>
          <p:nvPr/>
        </p:nvSpPr>
        <p:spPr>
          <a:xfrm>
            <a:off x="4726305" y="2133600"/>
            <a:ext cx="6096000" cy="3415030"/>
          </a:xfrm>
          <a:prstGeom prst="rect">
            <a:avLst/>
          </a:prstGeom>
          <a:noFill/>
        </p:spPr>
        <p:txBody>
          <a:bodyPr wrap="square" rtlCol="0" anchor="t">
            <a:spAutoFit/>
          </a:bodyPr>
          <a:lstStyle/>
          <a:p>
            <a:pPr algn="just">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文件的备份即创建文件的副本，此项操作可以拆解为打开文件、关闭文件与读写文件的一系列操作。以当前目录下的文件test_file.txt为例，拆解备份该文件的完整过程，具体如下。</a:t>
            </a:r>
          </a:p>
          <a:p>
            <a:pPr marL="285750" indent="-285750" algn="just">
              <a:lnSpc>
                <a:spcPct val="150000"/>
              </a:lnSpc>
              <a:buClrTx/>
              <a:buSzTx/>
              <a:buFont typeface="Wingdings" panose="05000000000000000000" charset="0"/>
              <a:buChar char="Ø"/>
            </a:pPr>
            <a:r>
              <a:rPr lang="zh-CN" altLang="zh-CN" sz="1800" dirty="0">
                <a:solidFill>
                  <a:srgbClr val="595959"/>
                </a:solidFill>
                <a:latin typeface="微软雅黑" panose="020B0503020204020204" pitchFamily="34" charset="-122"/>
                <a:ea typeface="微软雅黑" panose="020B0503020204020204" pitchFamily="34" charset="-122"/>
                <a:cs typeface="+mn-ea"/>
              </a:rPr>
              <a:t>（1）打开文件test_file.txt。</a:t>
            </a:r>
          </a:p>
          <a:p>
            <a:pPr marL="285750" indent="-285750" algn="just">
              <a:lnSpc>
                <a:spcPct val="150000"/>
              </a:lnSpc>
              <a:buClrTx/>
              <a:buSzTx/>
              <a:buFont typeface="Wingdings" panose="05000000000000000000" charset="0"/>
              <a:buChar char="Ø"/>
            </a:pPr>
            <a:r>
              <a:rPr lang="zh-CN" altLang="zh-CN" sz="1800" dirty="0">
                <a:solidFill>
                  <a:srgbClr val="595959"/>
                </a:solidFill>
                <a:latin typeface="微软雅黑" panose="020B0503020204020204" pitchFamily="34" charset="-122"/>
                <a:ea typeface="微软雅黑" panose="020B0503020204020204" pitchFamily="34" charset="-122"/>
                <a:cs typeface="+mn-ea"/>
              </a:rPr>
              <a:t>（2）从该文件中读取全部数据。</a:t>
            </a:r>
          </a:p>
          <a:p>
            <a:pPr marL="285750" indent="-285750" algn="just">
              <a:lnSpc>
                <a:spcPct val="150000"/>
              </a:lnSpc>
              <a:buClrTx/>
              <a:buSzTx/>
              <a:buFont typeface="Wingdings" panose="05000000000000000000" charset="0"/>
              <a:buChar char="Ø"/>
            </a:pPr>
            <a:r>
              <a:rPr lang="zh-CN" altLang="zh-CN" sz="1800" dirty="0">
                <a:solidFill>
                  <a:srgbClr val="595959"/>
                </a:solidFill>
                <a:latin typeface="微软雅黑" panose="020B0503020204020204" pitchFamily="34" charset="-122"/>
                <a:ea typeface="微软雅黑" panose="020B0503020204020204" pitchFamily="34" charset="-122"/>
                <a:cs typeface="+mn-ea"/>
              </a:rPr>
              <a:t>（3）创建新文件，将数据写入到新文件中。</a:t>
            </a:r>
          </a:p>
          <a:p>
            <a:pPr marL="285750" indent="-285750" algn="just">
              <a:lnSpc>
                <a:spcPct val="150000"/>
              </a:lnSpc>
              <a:buClrTx/>
              <a:buSzTx/>
              <a:buFont typeface="Wingdings" panose="05000000000000000000" charset="0"/>
              <a:buChar char="Ø"/>
            </a:pPr>
            <a:r>
              <a:rPr lang="zh-CN" altLang="zh-CN" sz="1800" dirty="0">
                <a:solidFill>
                  <a:srgbClr val="595959"/>
                </a:solidFill>
                <a:latin typeface="微软雅黑" panose="020B0503020204020204" pitchFamily="34" charset="-122"/>
                <a:ea typeface="微软雅黑" panose="020B0503020204020204" pitchFamily="34" charset="-122"/>
                <a:cs typeface="+mn-ea"/>
              </a:rPr>
              <a:t>（4）关闭文件。</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019175" y="857250"/>
            <a:ext cx="3592830" cy="466725"/>
            <a:chOff x="1019175" y="847725"/>
            <a:chExt cx="3533775" cy="466725"/>
          </a:xfrm>
        </p:grpSpPr>
        <p:sp>
          <p:nvSpPr>
            <p:cNvPr id="9"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4"/>
              </p:custDataLst>
            </p:nvPr>
          </p:nvSpPr>
          <p:spPr>
            <a:xfrm>
              <a:off x="1019175" y="880758"/>
              <a:ext cx="3352054"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文件的备份</a:t>
              </a:r>
            </a:p>
          </p:txBody>
        </p:sp>
      </p:grpSp>
      <p:sp>
        <p:nvSpPr>
          <p:cNvPr id="2"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9.5.1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文件的备份</a:t>
            </a:r>
          </a:p>
        </p:txBody>
      </p:sp>
      <p:sp>
        <p:nvSpPr>
          <p:cNvPr id="3" name="文本框 2"/>
          <p:cNvSpPr txBox="1"/>
          <p:nvPr/>
        </p:nvSpPr>
        <p:spPr>
          <a:xfrm>
            <a:off x="1774190" y="1629410"/>
            <a:ext cx="6096000" cy="506730"/>
          </a:xfrm>
          <a:prstGeom prst="rect">
            <a:avLst/>
          </a:prstGeom>
          <a:noFill/>
        </p:spPr>
        <p:txBody>
          <a:bodyPr wrap="square" rtlCol="0" anchor="t">
            <a:spAutoFit/>
          </a:bodyPr>
          <a:lstStyle/>
          <a:p>
            <a:pPr algn="just">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生成文件test_file.txt的备份文件，具体代码如下所示。</a:t>
            </a:r>
          </a:p>
        </p:txBody>
      </p:sp>
      <p:sp>
        <p:nvSpPr>
          <p:cNvPr id="14" name="矩形 13"/>
          <p:cNvSpPr/>
          <p:nvPr>
            <p:custDataLst>
              <p:tags r:id="rId2"/>
            </p:custDataLst>
          </p:nvPr>
        </p:nvSpPr>
        <p:spPr bwMode="auto">
          <a:xfrm>
            <a:off x="1774190" y="2300605"/>
            <a:ext cx="8225790" cy="381635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file_name = "test_file.txt"</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source_file = open(file_name, 'r', encoding='utf-8')     # 打开文件</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all_data = source_file.read()        # 从文件中读取全部数据</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flag = file_name.split('.')</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new_file_name = flag[0]+"备份"+".txt"</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new_file = open(new_file_name,'w', encoding='utf-8')     # 创建新文件</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new_file.write(all_data)             # 向新文件中写入数据</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source_file.close()                     # 关闭源文件</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new_file.close()                         # 关闭新文件</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735552" y="3717826"/>
            <a:ext cx="5180379"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rPr>
              <a:t>掌握</a:t>
            </a:r>
            <a:r>
              <a:rPr lang="zh-CN" altLang="en-US" sz="1800" dirty="0">
                <a:solidFill>
                  <a:srgbClr val="0070C0"/>
                </a:solidFill>
                <a:latin typeface="微软雅黑" panose="020B0503020204020204" pitchFamily="34" charset="-122"/>
                <a:ea typeface="微软雅黑" panose="020B0503020204020204" pitchFamily="34" charset="-122"/>
              </a:rPr>
              <a:t>文件的重命名操作</a:t>
            </a:r>
            <a:r>
              <a:rPr lang="zh-CN" altLang="en-US" sz="1800" dirty="0">
                <a:solidFill>
                  <a:srgbClr val="595959"/>
                </a:solidFill>
                <a:latin typeface="微软雅黑" panose="020B0503020204020204" pitchFamily="34" charset="-122"/>
                <a:ea typeface="微软雅黑" panose="020B0503020204020204" pitchFamily="34" charset="-122"/>
              </a:rPr>
              <a:t>，能够实现文件的重命名操作</a:t>
            </a:r>
          </a:p>
        </p:txBody>
      </p:sp>
      <p:grpSp>
        <p:nvGrpSpPr>
          <p:cNvPr id="11" name="组合 10"/>
          <p:cNvGrpSpPr/>
          <p:nvPr/>
        </p:nvGrpSpPr>
        <p:grpSpPr>
          <a:xfrm>
            <a:off x="5299308" y="4037102"/>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9.5.2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文件的重命名</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9.5.2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文件的重命名</a:t>
            </a:r>
          </a:p>
        </p:txBody>
      </p:sp>
      <p:grpSp>
        <p:nvGrpSpPr>
          <p:cNvPr id="5" name="组合 4"/>
          <p:cNvGrpSpPr/>
          <p:nvPr/>
        </p:nvGrpSpPr>
        <p:grpSpPr>
          <a:xfrm>
            <a:off x="1019175" y="857250"/>
            <a:ext cx="3592830" cy="466725"/>
            <a:chOff x="1019175" y="847725"/>
            <a:chExt cx="3533775" cy="466725"/>
          </a:xfrm>
        </p:grpSpPr>
        <p:sp>
          <p:nvSpPr>
            <p:cNvPr id="6" name="同侧圆角矩形 3"/>
            <p:cNvSpPr/>
            <p:nvPr>
              <p:custDataLst>
                <p:tags r:id="rId10"/>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11"/>
              </p:custDataLst>
            </p:nvPr>
          </p:nvSpPr>
          <p:spPr>
            <a:xfrm>
              <a:off x="1019175" y="880758"/>
              <a:ext cx="3352054"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文件的重命名</a:t>
              </a:r>
            </a:p>
          </p:txBody>
        </p:sp>
      </p:grpSp>
      <p:sp>
        <p:nvSpPr>
          <p:cNvPr id="15" name="矩形 14"/>
          <p:cNvSpPr/>
          <p:nvPr>
            <p:custDataLst>
              <p:tags r:id="rId2"/>
            </p:custDataLst>
          </p:nvPr>
        </p:nvSpPr>
        <p:spPr>
          <a:xfrm>
            <a:off x="1414686" y="1630100"/>
            <a:ext cx="9433048" cy="506730"/>
          </a:xfrm>
          <a:prstGeom prst="rect">
            <a:avLst/>
          </a:prstGeom>
        </p:spPr>
        <p:txBody>
          <a:bodyPr wrap="square">
            <a:spAutoFit/>
          </a:bodyPr>
          <a:lstStyle/>
          <a:p>
            <a:pPr>
              <a:lnSpc>
                <a:spcPct val="150000"/>
              </a:lnSpc>
            </a:pPr>
            <a:r>
              <a:rPr lang="en-US" altLang="zh-CN" sz="1800" dirty="0" err="1">
                <a:solidFill>
                  <a:srgbClr val="595959"/>
                </a:solidFill>
                <a:latin typeface="微软雅黑" panose="020B0503020204020204" pitchFamily="34" charset="-122"/>
                <a:ea typeface="微软雅黑" panose="020B0503020204020204" pitchFamily="34" charset="-122"/>
                <a:cs typeface="+mn-ea"/>
              </a:rPr>
              <a:t>Python的os模块中提供了用于实现文件</a:t>
            </a:r>
            <a:r>
              <a:rPr lang="en-US" altLang="zh-CN" sz="1800" dirty="0" err="1">
                <a:solidFill>
                  <a:srgbClr val="0070C0"/>
                </a:solidFill>
                <a:latin typeface="微软雅黑" panose="020B0503020204020204" pitchFamily="34" charset="-122"/>
                <a:ea typeface="微软雅黑" panose="020B0503020204020204" pitchFamily="34" charset="-122"/>
                <a:cs typeface="+mn-ea"/>
              </a:rPr>
              <a:t>重命名</a:t>
            </a:r>
            <a:r>
              <a:rPr lang="en-US" altLang="zh-CN" sz="1800" dirty="0" err="1">
                <a:solidFill>
                  <a:srgbClr val="595959"/>
                </a:solidFill>
                <a:latin typeface="微软雅黑" panose="020B0503020204020204" pitchFamily="34" charset="-122"/>
                <a:ea typeface="微软雅黑" panose="020B0503020204020204" pitchFamily="34" charset="-122"/>
                <a:cs typeface="+mn-ea"/>
              </a:rPr>
              <a:t>功能的函数</a:t>
            </a:r>
            <a:r>
              <a:rPr lang="en-US" altLang="zh-CN" sz="1800" dirty="0" err="1">
                <a:solidFill>
                  <a:srgbClr val="0070C0"/>
                </a:solidFill>
                <a:latin typeface="微软雅黑" panose="020B0503020204020204" pitchFamily="34" charset="-122"/>
                <a:ea typeface="微软雅黑" panose="020B0503020204020204" pitchFamily="34" charset="-122"/>
                <a:cs typeface="+mn-ea"/>
              </a:rPr>
              <a:t>rename()</a:t>
            </a:r>
            <a:r>
              <a:rPr lang="en-US" altLang="zh-CN" sz="1800" dirty="0" err="1">
                <a:solidFill>
                  <a:srgbClr val="595959"/>
                </a:solidFill>
                <a:latin typeface="微软雅黑" panose="020B0503020204020204" pitchFamily="34" charset="-122"/>
                <a:ea typeface="微软雅黑" panose="020B0503020204020204" pitchFamily="34" charset="-122"/>
                <a:cs typeface="+mn-ea"/>
              </a:rPr>
              <a:t>，其语法格式如下：</a:t>
            </a:r>
          </a:p>
        </p:txBody>
      </p:sp>
      <p:grpSp>
        <p:nvGrpSpPr>
          <p:cNvPr id="16" name="组合 15"/>
          <p:cNvGrpSpPr/>
          <p:nvPr/>
        </p:nvGrpSpPr>
        <p:grpSpPr>
          <a:xfrm>
            <a:off x="1708570" y="4229378"/>
            <a:ext cx="9139164" cy="975238"/>
            <a:chOff x="1855011" y="5124737"/>
            <a:chExt cx="8848706" cy="1019291"/>
          </a:xfrm>
        </p:grpSpPr>
        <p:sp>
          <p:nvSpPr>
            <p:cNvPr id="17" name="矩形 16"/>
            <p:cNvSpPr/>
            <p:nvPr>
              <p:custDataLst>
                <p:tags r:id="rId8"/>
              </p:custDataLst>
            </p:nvPr>
          </p:nvSpPr>
          <p:spPr bwMode="auto">
            <a:xfrm>
              <a:off x="2477768" y="5124737"/>
              <a:ext cx="8225949" cy="1019291"/>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import </a:t>
              </a:r>
              <a:r>
                <a:rPr lang="en-US" altLang="zh-CN" sz="18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os</a:t>
              </a:r>
              <a:endPar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8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os.</a:t>
              </a:r>
              <a:r>
                <a:rPr lang="en-US" altLang="zh-CN" sz="1800" kern="0" dirty="0" err="1">
                  <a:solidFill>
                    <a:srgbClr val="1369B2"/>
                  </a:solidFill>
                  <a:latin typeface="微软雅黑" panose="020B0503020204020204" pitchFamily="34" charset="-122"/>
                  <a:ea typeface="微软雅黑" panose="020B0503020204020204" pitchFamily="34" charset="-122"/>
                  <a:cs typeface="Times New Roman" panose="02020603050405020304" charset="0"/>
                </a:rPr>
                <a:t>rename</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("file.txt", "new_file.txt")</a:t>
              </a:r>
              <a:endPar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18" name="文本框 17"/>
            <p:cNvSpPr txBox="1"/>
            <p:nvPr>
              <p:custDataLst>
                <p:tags r:id="rId9"/>
              </p:custDataLst>
            </p:nvPr>
          </p:nvSpPr>
          <p:spPr>
            <a:xfrm>
              <a:off x="1855011" y="5218884"/>
              <a:ext cx="492444" cy="830997"/>
            </a:xfrm>
            <a:prstGeom prst="rect">
              <a:avLst/>
            </a:prstGeom>
            <a:noFill/>
          </p:spPr>
          <p:txBody>
            <a:bodyPr wrap="none" rtlCol="0">
              <a:sp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grpSp>
      <p:grpSp>
        <p:nvGrpSpPr>
          <p:cNvPr id="19" name="组合 18"/>
          <p:cNvGrpSpPr/>
          <p:nvPr/>
        </p:nvGrpSpPr>
        <p:grpSpPr>
          <a:xfrm>
            <a:off x="1558702" y="2466849"/>
            <a:ext cx="9289032" cy="808013"/>
            <a:chOff x="1143691" y="2082765"/>
            <a:chExt cx="9289032" cy="808013"/>
          </a:xfrm>
        </p:grpSpPr>
        <p:sp>
          <p:nvSpPr>
            <p:cNvPr id="20" name="矩形 19"/>
            <p:cNvSpPr/>
            <p:nvPr>
              <p:custDataLst>
                <p:tags r:id="rId4"/>
              </p:custDataLst>
            </p:nvPr>
          </p:nvSpPr>
          <p:spPr bwMode="auto">
            <a:xfrm>
              <a:off x="2062758" y="2082766"/>
              <a:ext cx="8369965"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rename(src, dst, *, src_dir_fd=None, dst_dir_fd=None)</a:t>
              </a:r>
            </a:p>
          </p:txBody>
        </p:sp>
        <p:sp>
          <p:nvSpPr>
            <p:cNvPr id="21" name="剪去单角的矩形 20"/>
            <p:cNvSpPr/>
            <p:nvPr>
              <p:custDataLst>
                <p:tags r:id="rId5"/>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custDataLst>
                <p:tags r:id="rId6"/>
              </p:custDataLst>
            </p:nvPr>
          </p:nvSpPr>
          <p:spPr>
            <a:xfrm>
              <a:off x="1199050" y="2127535"/>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23" name="Freeform 16"/>
            <p:cNvSpPr/>
            <p:nvPr>
              <p:custDataLst>
                <p:tags r:id="rId7"/>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24" name="TextBox 35"/>
          <p:cNvSpPr txBox="1">
            <a:spLocks noChangeArrowheads="1"/>
          </p:cNvSpPr>
          <p:nvPr>
            <p:custDataLst>
              <p:tags r:id="rId3"/>
            </p:custDataLst>
          </p:nvPr>
        </p:nvSpPr>
        <p:spPr bwMode="auto">
          <a:xfrm>
            <a:off x="2477769" y="3275274"/>
            <a:ext cx="7001814"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lvl="0" indent="-285750" algn="just">
              <a:lnSpc>
                <a:spcPct val="150000"/>
              </a:lnSpc>
              <a:buFont typeface="Wingdings" panose="05000000000000000000" pitchFamily="2" charset="2"/>
              <a:buChar char="Ø"/>
            </a:pPr>
            <a:r>
              <a:rPr lang="en-US" altLang="zh-CN" sz="1800" dirty="0" err="1">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src</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：待重命名的文件名。</a:t>
            </a:r>
          </a:p>
          <a:p>
            <a:pPr marL="285750" lvl="0" indent="-285750" algn="just">
              <a:lnSpc>
                <a:spcPct val="150000"/>
              </a:lnSpc>
              <a:buFont typeface="Wingdings" panose="05000000000000000000" pitchFamily="2" charset="2"/>
              <a:buChar char="Ø"/>
            </a:pPr>
            <a:r>
              <a:rPr lang="en-US" altLang="zh-CN" sz="1800" dirty="0" err="1">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dst</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：重命名后的文件名。</a:t>
            </a:r>
          </a:p>
        </p:txBody>
      </p:sp>
      <p:sp>
        <p:nvSpPr>
          <p:cNvPr id="12" name="文本框 11"/>
          <p:cNvSpPr txBox="1"/>
          <p:nvPr/>
        </p:nvSpPr>
        <p:spPr>
          <a:xfrm>
            <a:off x="1415415" y="5518150"/>
            <a:ext cx="9432925" cy="829945"/>
          </a:xfrm>
          <a:prstGeom prst="rect">
            <a:avLst/>
          </a:prstGeom>
          <a:noFill/>
        </p:spPr>
        <p:txBody>
          <a:bodyPr wrap="square" rtlCol="0" anchor="t">
            <a:spAutoFit/>
          </a:bodyPr>
          <a:lstStyle/>
          <a:p>
            <a:pPr algn="l">
              <a:lnSpc>
                <a:spcPct val="150000"/>
              </a:lnSpc>
              <a:buClrTx/>
              <a:buSzTx/>
              <a:buFontTx/>
            </a:pPr>
            <a:r>
              <a:rPr lang="en-US" altLang="zh-CN" sz="1600" dirty="0" err="1">
                <a:solidFill>
                  <a:srgbClr val="FF0000"/>
                </a:solidFill>
                <a:latin typeface="微软雅黑" panose="020B0503020204020204" pitchFamily="34" charset="-122"/>
                <a:ea typeface="微软雅黑" panose="020B0503020204020204" pitchFamily="34" charset="-122"/>
                <a:cs typeface="+mn-ea"/>
              </a:rPr>
              <a:t>需要注意的是，待重命名的文件必须已存在，否则程序运行会报错。</a:t>
            </a:r>
          </a:p>
          <a:p>
            <a:pPr algn="l">
              <a:lnSpc>
                <a:spcPct val="150000"/>
              </a:lnSpc>
              <a:buClrTx/>
              <a:buSzTx/>
              <a:buFontTx/>
            </a:pPr>
            <a:r>
              <a:rPr lang="en-US" altLang="zh-CN" sz="1600" dirty="0" err="1">
                <a:solidFill>
                  <a:srgbClr val="FF0000"/>
                </a:solidFill>
                <a:latin typeface="微软雅黑" panose="020B0503020204020204" pitchFamily="34" charset="-122"/>
                <a:ea typeface="微软雅黑" panose="020B0503020204020204" pitchFamily="34" charset="-122"/>
                <a:cs typeface="+mn-ea"/>
              </a:rPr>
              <a:t>值得一提的是，文件和文件夹对操作系统而言都是文件，因此rename()函数也可以用于文件夹的重命名。</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8112125"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创建目录</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9.6</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5"/>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11" name="组合 10"/>
          <p:cNvGrpSpPr/>
          <p:nvPr/>
        </p:nvGrpSpPr>
        <p:grpSpPr>
          <a:xfrm>
            <a:off x="5299308" y="4037102"/>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9.6.1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创建目录</a:t>
            </a:r>
          </a:p>
        </p:txBody>
      </p:sp>
      <p:sp>
        <p:nvSpPr>
          <p:cNvPr id="3" name="TextBox 35"/>
          <p:cNvSpPr txBox="1">
            <a:spLocks noChangeArrowheads="1"/>
          </p:cNvSpPr>
          <p:nvPr>
            <p:custDataLst>
              <p:tags r:id="rId2"/>
            </p:custDataLst>
          </p:nvPr>
        </p:nvSpPr>
        <p:spPr bwMode="auto">
          <a:xfrm>
            <a:off x="5734917" y="3936901"/>
            <a:ext cx="5180379"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rPr>
              <a:t>熟悉</a:t>
            </a:r>
            <a:r>
              <a:rPr lang="zh-CN" altLang="en-US" sz="1800" dirty="0">
                <a:solidFill>
                  <a:srgbClr val="0070C0"/>
                </a:solidFill>
                <a:latin typeface="微软雅黑" panose="020B0503020204020204" pitchFamily="34" charset="-122"/>
                <a:ea typeface="微软雅黑" panose="020B0503020204020204" pitchFamily="34" charset="-122"/>
              </a:rPr>
              <a:t>目录的相关操作</a:t>
            </a:r>
            <a:r>
              <a:rPr lang="zh-CN" altLang="en-US" sz="1800" dirty="0">
                <a:solidFill>
                  <a:srgbClr val="595959"/>
                </a:solidFill>
                <a:latin typeface="微软雅黑" panose="020B0503020204020204" pitchFamily="34" charset="-122"/>
                <a:ea typeface="微软雅黑" panose="020B0503020204020204" pitchFamily="34" charset="-122"/>
              </a:rPr>
              <a:t>，能够在程序中熟练地创建目录的操作</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019175" y="857250"/>
            <a:ext cx="3592830" cy="466725"/>
            <a:chOff x="1019175" y="847725"/>
            <a:chExt cx="3533775" cy="466725"/>
          </a:xfrm>
        </p:grpSpPr>
        <p:sp>
          <p:nvSpPr>
            <p:cNvPr id="6" name="同侧圆角矩形 3"/>
            <p:cNvSpPr/>
            <p:nvPr>
              <p:custDataLst>
                <p:tags r:id="rId10"/>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11"/>
              </p:custDataLst>
            </p:nvPr>
          </p:nvSpPr>
          <p:spPr>
            <a:xfrm>
              <a:off x="1019175" y="880758"/>
              <a:ext cx="3352054"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创建目录</a:t>
              </a:r>
            </a:p>
          </p:txBody>
        </p:sp>
      </p:grpSp>
      <p:sp>
        <p:nvSpPr>
          <p:cNvPr id="2"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9.6.1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创建目录</a:t>
            </a:r>
          </a:p>
        </p:txBody>
      </p:sp>
      <p:sp>
        <p:nvSpPr>
          <p:cNvPr id="3" name="矩形 2"/>
          <p:cNvSpPr/>
          <p:nvPr>
            <p:custDataLst>
              <p:tags r:id="rId2"/>
            </p:custDataLst>
          </p:nvPr>
        </p:nvSpPr>
        <p:spPr>
          <a:xfrm>
            <a:off x="1414686" y="1701602"/>
            <a:ext cx="9433048" cy="922020"/>
          </a:xfrm>
          <a:prstGeom prst="rect">
            <a:avLst/>
          </a:prstGeom>
        </p:spPr>
        <p:txBody>
          <a:bodyPr wrap="square">
            <a:spAutoFit/>
          </a:bodyPr>
          <a:lstStyle/>
          <a:p>
            <a:pPr>
              <a:lnSpc>
                <a:spcPct val="150000"/>
              </a:lnSpc>
            </a:pPr>
            <a:r>
              <a:rPr lang="en-US" altLang="zh-CN" sz="1800" dirty="0" err="1">
                <a:solidFill>
                  <a:srgbClr val="595959"/>
                </a:solidFill>
                <a:latin typeface="微软雅黑" panose="020B0503020204020204" pitchFamily="34" charset="-122"/>
                <a:ea typeface="微软雅黑" panose="020B0503020204020204" pitchFamily="34" charset="-122"/>
                <a:cs typeface="+mn-ea"/>
              </a:rPr>
              <a:t>os模块中的</a:t>
            </a:r>
            <a:r>
              <a:rPr lang="en-US" altLang="zh-CN" sz="1800" dirty="0" err="1">
                <a:solidFill>
                  <a:srgbClr val="0070C0"/>
                </a:solidFill>
                <a:latin typeface="微软雅黑" panose="020B0503020204020204" pitchFamily="34" charset="-122"/>
                <a:ea typeface="微软雅黑" panose="020B0503020204020204" pitchFamily="34" charset="-122"/>
                <a:cs typeface="+mn-ea"/>
              </a:rPr>
              <a:t>mkdir()</a:t>
            </a:r>
            <a:r>
              <a:rPr lang="en-US" altLang="zh-CN" sz="1800" dirty="0" err="1">
                <a:solidFill>
                  <a:srgbClr val="595959"/>
                </a:solidFill>
                <a:latin typeface="微软雅黑" panose="020B0503020204020204" pitchFamily="34" charset="-122"/>
                <a:ea typeface="微软雅黑" panose="020B0503020204020204" pitchFamily="34" charset="-122"/>
                <a:cs typeface="+mn-ea"/>
              </a:rPr>
              <a:t>函数用于在指定的路径下</a:t>
            </a:r>
            <a:r>
              <a:rPr lang="en-US" altLang="zh-CN" sz="1800" dirty="0" err="1">
                <a:solidFill>
                  <a:srgbClr val="0070C0"/>
                </a:solidFill>
                <a:latin typeface="微软雅黑" panose="020B0503020204020204" pitchFamily="34" charset="-122"/>
                <a:ea typeface="微软雅黑" panose="020B0503020204020204" pitchFamily="34" charset="-122"/>
                <a:cs typeface="+mn-ea"/>
              </a:rPr>
              <a:t>创建目录</a:t>
            </a:r>
            <a:r>
              <a:rPr lang="en-US" altLang="zh-CN" sz="1800" dirty="0" err="1">
                <a:solidFill>
                  <a:srgbClr val="595959"/>
                </a:solidFill>
                <a:latin typeface="微软雅黑" panose="020B0503020204020204" pitchFamily="34" charset="-122"/>
                <a:ea typeface="微软雅黑" panose="020B0503020204020204" pitchFamily="34" charset="-122"/>
                <a:cs typeface="+mn-ea"/>
              </a:rPr>
              <a:t>，若创建的目录已经存在，则会使程序运行后出现报错信息</a:t>
            </a:r>
            <a:r>
              <a:rPr lang="zh-CN" altLang="en-US" sz="1800" dirty="0">
                <a:solidFill>
                  <a:srgbClr val="595959"/>
                </a:solidFill>
                <a:latin typeface="微软雅黑" panose="020B0503020204020204" pitchFamily="34" charset="-122"/>
                <a:ea typeface="微软雅黑" panose="020B0503020204020204" pitchFamily="34" charset="-122"/>
                <a:cs typeface="+mn-ea"/>
              </a:rPr>
              <a:t>。</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p:txBody>
      </p:sp>
      <p:grpSp>
        <p:nvGrpSpPr>
          <p:cNvPr id="13" name="组合 12"/>
          <p:cNvGrpSpPr/>
          <p:nvPr/>
        </p:nvGrpSpPr>
        <p:grpSpPr>
          <a:xfrm>
            <a:off x="1558702" y="2653947"/>
            <a:ext cx="9145016" cy="808013"/>
            <a:chOff x="1143691" y="2082765"/>
            <a:chExt cx="9145016" cy="808013"/>
          </a:xfrm>
        </p:grpSpPr>
        <p:sp>
          <p:nvSpPr>
            <p:cNvPr id="14" name="矩形 13"/>
            <p:cNvSpPr/>
            <p:nvPr>
              <p:custDataLst>
                <p:tags r:id="rId6"/>
              </p:custDataLst>
            </p:nvPr>
          </p:nvSpPr>
          <p:spPr bwMode="auto">
            <a:xfrm>
              <a:off x="2062758" y="2082766"/>
              <a:ext cx="8225949"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en-US" altLang="zh-CN" sz="18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os.mkdir</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(path, mode)</a:t>
              </a:r>
              <a:endPar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7" name="剪去单角的矩形 6"/>
            <p:cNvSpPr/>
            <p:nvPr>
              <p:custDataLst>
                <p:tags r:id="rId7"/>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custDataLst>
                <p:tags r:id="rId8"/>
              </p:custDataLst>
            </p:nvPr>
          </p:nvSpPr>
          <p:spPr>
            <a:xfrm>
              <a:off x="1199050" y="2127535"/>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9" name="Freeform 16"/>
            <p:cNvSpPr/>
            <p:nvPr>
              <p:custDataLst>
                <p:tags r:id="rId9"/>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10" name="TextBox 35"/>
          <p:cNvSpPr txBox="1">
            <a:spLocks noChangeArrowheads="1"/>
          </p:cNvSpPr>
          <p:nvPr>
            <p:custDataLst>
              <p:tags r:id="rId3"/>
            </p:custDataLst>
          </p:nvPr>
        </p:nvSpPr>
        <p:spPr bwMode="auto">
          <a:xfrm>
            <a:off x="2477769" y="3483638"/>
            <a:ext cx="7001814" cy="928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50000"/>
              </a:lnSpc>
              <a:buFont typeface="Wingdings" panose="05000000000000000000" pitchFamily="2" charset="2"/>
              <a:buChar char="Ø"/>
            </a:pPr>
            <a:r>
              <a:rPr lang="en-US" altLang="zh-CN" sz="17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path</a:t>
            </a:r>
            <a:r>
              <a:rPr lang="zh-CN" altLang="en-US" sz="17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7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表示要</a:t>
            </a:r>
            <a:r>
              <a:rPr lang="zh-CN" altLang="zh-CN" sz="17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创建</a:t>
            </a:r>
            <a:r>
              <a:rPr lang="zh-CN" altLang="en-US" sz="17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的目录</a:t>
            </a:r>
            <a:r>
              <a:rPr lang="zh-CN" altLang="en-US" sz="17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7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just">
              <a:lnSpc>
                <a:spcPct val="150000"/>
              </a:lnSpc>
              <a:buFont typeface="Wingdings" panose="05000000000000000000" pitchFamily="2" charset="2"/>
              <a:buChar char="Ø"/>
            </a:pPr>
            <a:r>
              <a:rPr lang="en-US" altLang="zh-CN" sz="17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mode</a:t>
            </a:r>
            <a:r>
              <a:rPr lang="zh-CN" altLang="en-US" sz="17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7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表示目录的</a:t>
            </a:r>
            <a:r>
              <a:rPr lang="zh-CN" altLang="zh-CN" sz="17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数字权限</a:t>
            </a:r>
            <a:r>
              <a:rPr lang="zh-CN" altLang="zh-CN" sz="17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，该参数在</a:t>
            </a:r>
            <a:r>
              <a:rPr lang="en-US" altLang="zh-CN" sz="17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Windows</a:t>
            </a:r>
            <a:r>
              <a:rPr lang="zh-CN" altLang="zh-CN" sz="17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系统下可忽略</a:t>
            </a:r>
            <a:r>
              <a:rPr lang="zh-CN" altLang="zh-CN" sz="1800" dirty="0">
                <a:solidFill>
                  <a:srgbClr val="595959"/>
                </a:solidFill>
                <a:latin typeface="Times New Roman" panose="02020603050405020304" charset="0"/>
                <a:cs typeface="Times New Roman" panose="02020603050405020304" charset="0"/>
              </a:rPr>
              <a:t>。</a:t>
            </a:r>
          </a:p>
        </p:txBody>
      </p:sp>
      <p:grpSp>
        <p:nvGrpSpPr>
          <p:cNvPr id="25" name="组合 24"/>
          <p:cNvGrpSpPr/>
          <p:nvPr/>
        </p:nvGrpSpPr>
        <p:grpSpPr>
          <a:xfrm>
            <a:off x="1716652" y="4488488"/>
            <a:ext cx="8987066" cy="1328475"/>
            <a:chOff x="1867635" y="4858468"/>
            <a:chExt cx="8987066" cy="1328475"/>
          </a:xfrm>
        </p:grpSpPr>
        <p:sp>
          <p:nvSpPr>
            <p:cNvPr id="26" name="矩形 25"/>
            <p:cNvSpPr/>
            <p:nvPr>
              <p:custDataLst>
                <p:tags r:id="rId4"/>
              </p:custDataLst>
            </p:nvPr>
          </p:nvSpPr>
          <p:spPr bwMode="auto">
            <a:xfrm>
              <a:off x="2477768" y="4858468"/>
              <a:ext cx="8376933" cy="132847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import </a:t>
              </a:r>
              <a:r>
                <a:rPr lang="en-US" altLang="zh-CN" sz="18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os</a:t>
              </a:r>
              <a:endPar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os.mkdir('D:\ProgramDev2\python')</a:t>
              </a:r>
              <a:endParaRPr sz="1800" kern="0">
                <a:latin typeface="微软雅黑" panose="020B0503020204020204" pitchFamily="34" charset="-122"/>
                <a:ea typeface="微软雅黑" panose="020B0503020204020204" pitchFamily="34" charset="-122"/>
                <a:cs typeface="Times New Roman" panose="02020603050405020304" charset="0"/>
              </a:endParaRPr>
            </a:p>
          </p:txBody>
        </p:sp>
        <p:sp>
          <p:nvSpPr>
            <p:cNvPr id="27" name="文本框 26"/>
            <p:cNvSpPr txBox="1"/>
            <p:nvPr>
              <p:custDataLst>
                <p:tags r:id="rId5"/>
              </p:custDataLst>
            </p:nvPr>
          </p:nvSpPr>
          <p:spPr>
            <a:xfrm>
              <a:off x="1867635" y="5107206"/>
              <a:ext cx="492444" cy="830997"/>
            </a:xfrm>
            <a:prstGeom prst="rect">
              <a:avLst/>
            </a:prstGeom>
            <a:noFill/>
          </p:spPr>
          <p:txBody>
            <a:bodyPr wrap="none" rtlCol="0">
              <a:sp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5"/>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11" name="组合 10"/>
          <p:cNvGrpSpPr/>
          <p:nvPr/>
        </p:nvGrpSpPr>
        <p:grpSpPr>
          <a:xfrm>
            <a:off x="5299308" y="4037102"/>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9.6.2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删除目录</a:t>
            </a:r>
          </a:p>
        </p:txBody>
      </p:sp>
      <p:sp>
        <p:nvSpPr>
          <p:cNvPr id="3" name="TextBox 35"/>
          <p:cNvSpPr txBox="1">
            <a:spLocks noChangeArrowheads="1"/>
          </p:cNvSpPr>
          <p:nvPr>
            <p:custDataLst>
              <p:tags r:id="rId2"/>
            </p:custDataLst>
          </p:nvPr>
        </p:nvSpPr>
        <p:spPr bwMode="auto">
          <a:xfrm>
            <a:off x="5734917" y="3936901"/>
            <a:ext cx="5180379"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rPr>
              <a:t>熟悉</a:t>
            </a:r>
            <a:r>
              <a:rPr lang="zh-CN" altLang="en-US" sz="1800" dirty="0">
                <a:solidFill>
                  <a:srgbClr val="0070C0"/>
                </a:solidFill>
                <a:latin typeface="微软雅黑" panose="020B0503020204020204" pitchFamily="34" charset="-122"/>
                <a:ea typeface="微软雅黑" panose="020B0503020204020204" pitchFamily="34" charset="-122"/>
              </a:rPr>
              <a:t>目录的相关操作</a:t>
            </a:r>
            <a:r>
              <a:rPr lang="zh-CN" altLang="en-US" sz="1800" dirty="0">
                <a:solidFill>
                  <a:srgbClr val="595959"/>
                </a:solidFill>
                <a:latin typeface="微软雅黑" panose="020B0503020204020204" pitchFamily="34" charset="-122"/>
                <a:ea typeface="微软雅黑" panose="020B0503020204020204" pitchFamily="34" charset="-122"/>
              </a:rPr>
              <a:t>，能够在程序中熟练地删除目录的操作</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019175" y="857250"/>
            <a:ext cx="3592830" cy="466725"/>
            <a:chOff x="1019175" y="847725"/>
            <a:chExt cx="3533775" cy="466725"/>
          </a:xfrm>
        </p:grpSpPr>
        <p:sp>
          <p:nvSpPr>
            <p:cNvPr id="6" name="同侧圆角矩形 3"/>
            <p:cNvSpPr/>
            <p:nvPr>
              <p:custDataLst>
                <p:tags r:id="rId10"/>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11"/>
              </p:custDataLst>
            </p:nvPr>
          </p:nvSpPr>
          <p:spPr>
            <a:xfrm>
              <a:off x="1019175" y="880758"/>
              <a:ext cx="3352054"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1.os</a:t>
              </a:r>
              <a:r>
                <a:rPr lang="zh-CN" altLang="en-US" sz="2000" dirty="0">
                  <a:solidFill>
                    <a:srgbClr val="595959"/>
                  </a:solidFill>
                  <a:latin typeface="微软雅黑" panose="020B0503020204020204" pitchFamily="34" charset="-122"/>
                  <a:ea typeface="微软雅黑" panose="020B0503020204020204" pitchFamily="34" charset="-122"/>
                </a:rPr>
                <a:t>模块的</a:t>
              </a:r>
              <a:r>
                <a:rPr lang="en-US" altLang="zh-CN" sz="2000" dirty="0">
                  <a:solidFill>
                    <a:srgbClr val="595959"/>
                  </a:solidFill>
                  <a:latin typeface="微软雅黑" panose="020B0503020204020204" pitchFamily="34" charset="-122"/>
                  <a:ea typeface="微软雅黑" panose="020B0503020204020204" pitchFamily="34" charset="-122"/>
                </a:rPr>
                <a:t>rmdir()</a:t>
              </a:r>
              <a:r>
                <a:rPr lang="zh-CN" altLang="en-US" sz="2000" dirty="0">
                  <a:solidFill>
                    <a:srgbClr val="595959"/>
                  </a:solidFill>
                  <a:latin typeface="微软雅黑" panose="020B0503020204020204" pitchFamily="34" charset="-122"/>
                  <a:ea typeface="微软雅黑" panose="020B0503020204020204" pitchFamily="34" charset="-122"/>
                </a:rPr>
                <a:t>函数</a:t>
              </a:r>
            </a:p>
          </p:txBody>
        </p:sp>
      </p:grpSp>
      <p:sp>
        <p:nvSpPr>
          <p:cNvPr id="2"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9.6.2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删除目录</a:t>
            </a:r>
          </a:p>
        </p:txBody>
      </p:sp>
      <p:sp>
        <p:nvSpPr>
          <p:cNvPr id="12" name="矩形 11"/>
          <p:cNvSpPr/>
          <p:nvPr>
            <p:custDataLst>
              <p:tags r:id="rId2"/>
            </p:custDataLst>
          </p:nvPr>
        </p:nvSpPr>
        <p:spPr>
          <a:xfrm>
            <a:off x="1391191" y="1557963"/>
            <a:ext cx="9433048" cy="506730"/>
          </a:xfrm>
          <a:prstGeom prst="rect">
            <a:avLst/>
          </a:prstGeom>
        </p:spPr>
        <p:txBody>
          <a:bodyPr wrap="square">
            <a:spAutoFit/>
          </a:bodyPr>
          <a:lstStyle/>
          <a:p>
            <a:pPr>
              <a:lnSpc>
                <a:spcPct val="150000"/>
              </a:lnSpc>
            </a:pPr>
            <a:r>
              <a:rPr lang="en-US" altLang="zh-CN" sz="1800" dirty="0" err="1">
                <a:solidFill>
                  <a:srgbClr val="595959"/>
                </a:solidFill>
                <a:latin typeface="微软雅黑" panose="020B0503020204020204" pitchFamily="34" charset="-122"/>
                <a:ea typeface="微软雅黑" panose="020B0503020204020204" pitchFamily="34" charset="-122"/>
                <a:cs typeface="+mn-ea"/>
              </a:rPr>
              <a:t>os</a:t>
            </a:r>
            <a:r>
              <a:rPr lang="zh-CN" altLang="zh-CN" sz="1800" dirty="0">
                <a:solidFill>
                  <a:srgbClr val="595959"/>
                </a:solidFill>
                <a:latin typeface="微软雅黑" panose="020B0503020204020204" pitchFamily="34" charset="-122"/>
                <a:ea typeface="微软雅黑" panose="020B0503020204020204" pitchFamily="34" charset="-122"/>
                <a:cs typeface="+mn-ea"/>
              </a:rPr>
              <a:t>模块中的</a:t>
            </a:r>
            <a:r>
              <a:rPr lang="en-US" altLang="zh-CN" sz="1800" dirty="0" err="1">
                <a:solidFill>
                  <a:srgbClr val="1369B2"/>
                </a:solidFill>
                <a:latin typeface="微软雅黑" panose="020B0503020204020204" pitchFamily="34" charset="-122"/>
                <a:ea typeface="微软雅黑" panose="020B0503020204020204" pitchFamily="34" charset="-122"/>
                <a:cs typeface="+mn-ea"/>
              </a:rPr>
              <a:t>rmdir</a:t>
            </a:r>
            <a:r>
              <a:rPr lang="en-US" altLang="zh-CN" sz="1800" dirty="0">
                <a:solidFill>
                  <a:srgbClr val="1369B2"/>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函数用于</a:t>
            </a:r>
            <a:r>
              <a:rPr lang="zh-CN" altLang="zh-CN" sz="1800" dirty="0">
                <a:solidFill>
                  <a:srgbClr val="1369B2"/>
                </a:solidFill>
                <a:latin typeface="微软雅黑" panose="020B0503020204020204" pitchFamily="34" charset="-122"/>
                <a:ea typeface="微软雅黑" panose="020B0503020204020204" pitchFamily="34" charset="-122"/>
                <a:cs typeface="+mn-ea"/>
              </a:rPr>
              <a:t>删除目录</a:t>
            </a:r>
            <a:r>
              <a:rPr lang="zh-CN" altLang="en-US" sz="1800" dirty="0">
                <a:solidFill>
                  <a:srgbClr val="595959"/>
                </a:solidFill>
                <a:latin typeface="微软雅黑" panose="020B0503020204020204" pitchFamily="34" charset="-122"/>
                <a:ea typeface="微软雅黑" panose="020B0503020204020204" pitchFamily="34" charset="-122"/>
                <a:cs typeface="+mn-ea"/>
              </a:rPr>
              <a:t>，该函数的语法格式如下所示。</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p:txBody>
      </p:sp>
      <p:grpSp>
        <p:nvGrpSpPr>
          <p:cNvPr id="4" name="组合 3"/>
          <p:cNvGrpSpPr/>
          <p:nvPr/>
        </p:nvGrpSpPr>
        <p:grpSpPr>
          <a:xfrm>
            <a:off x="1535207" y="2260725"/>
            <a:ext cx="9145016" cy="808013"/>
            <a:chOff x="1143691" y="2082765"/>
            <a:chExt cx="9145016" cy="808013"/>
          </a:xfrm>
        </p:grpSpPr>
        <p:sp>
          <p:nvSpPr>
            <p:cNvPr id="15" name="矩形 14"/>
            <p:cNvSpPr/>
            <p:nvPr>
              <p:custDataLst>
                <p:tags r:id="rId6"/>
              </p:custDataLst>
            </p:nvPr>
          </p:nvSpPr>
          <p:spPr bwMode="auto">
            <a:xfrm>
              <a:off x="2062758" y="2082766"/>
              <a:ext cx="8225949"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en-US" altLang="zh-CN" sz="18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os.rmdir</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(path, *, </a:t>
              </a:r>
              <a:r>
                <a:rPr lang="en-US" altLang="zh-CN" sz="18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dir_fd</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=None)</a:t>
              </a:r>
              <a:endPar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16" name="剪去单角的矩形 15"/>
            <p:cNvSpPr/>
            <p:nvPr>
              <p:custDataLst>
                <p:tags r:id="rId7"/>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custDataLst>
                <p:tags r:id="rId8"/>
              </p:custDataLst>
            </p:nvPr>
          </p:nvSpPr>
          <p:spPr>
            <a:xfrm>
              <a:off x="1199050" y="2127535"/>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18" name="Freeform 16"/>
            <p:cNvSpPr/>
            <p:nvPr>
              <p:custDataLst>
                <p:tags r:id="rId9"/>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21" name="TextBox 35"/>
          <p:cNvSpPr txBox="1">
            <a:spLocks noChangeArrowheads="1"/>
          </p:cNvSpPr>
          <p:nvPr>
            <p:custDataLst>
              <p:tags r:id="rId3"/>
            </p:custDataLst>
          </p:nvPr>
        </p:nvSpPr>
        <p:spPr bwMode="auto">
          <a:xfrm>
            <a:off x="2454274" y="3090416"/>
            <a:ext cx="7001814"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参数</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path</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表示</a:t>
            </a:r>
            <a:r>
              <a:rPr lang="zh-CN" altLang="zh-CN" sz="18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要删除的目录</a:t>
            </a:r>
            <a:r>
              <a:rPr lang="zh-CN" altLang="zh-CN" sz="1800" dirty="0">
                <a:solidFill>
                  <a:srgbClr val="595959"/>
                </a:solidFill>
                <a:latin typeface="Times New Roman" panose="02020603050405020304" charset="0"/>
                <a:cs typeface="Times New Roman" panose="02020603050405020304" charset="0"/>
              </a:rPr>
              <a:t>。</a:t>
            </a:r>
          </a:p>
        </p:txBody>
      </p:sp>
      <p:grpSp>
        <p:nvGrpSpPr>
          <p:cNvPr id="22" name="组合 21"/>
          <p:cNvGrpSpPr/>
          <p:nvPr/>
        </p:nvGrpSpPr>
        <p:grpSpPr>
          <a:xfrm>
            <a:off x="1716652" y="3793285"/>
            <a:ext cx="8987066" cy="1328475"/>
            <a:chOff x="1867635" y="4858468"/>
            <a:chExt cx="8987066" cy="1328475"/>
          </a:xfrm>
        </p:grpSpPr>
        <p:sp>
          <p:nvSpPr>
            <p:cNvPr id="23" name="矩形 22"/>
            <p:cNvSpPr/>
            <p:nvPr>
              <p:custDataLst>
                <p:tags r:id="rId4"/>
              </p:custDataLst>
            </p:nvPr>
          </p:nvSpPr>
          <p:spPr bwMode="auto">
            <a:xfrm>
              <a:off x="2477768" y="4858468"/>
              <a:ext cx="8376933" cy="132847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import </a:t>
              </a:r>
              <a:r>
                <a:rPr lang="en-US" altLang="zh-CN" sz="18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os</a:t>
              </a:r>
              <a:endPar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os.rmdir('D:\ProgramDev2\python')</a:t>
              </a:r>
            </a:p>
          </p:txBody>
        </p:sp>
        <p:sp>
          <p:nvSpPr>
            <p:cNvPr id="19" name="文本框 18"/>
            <p:cNvSpPr txBox="1"/>
            <p:nvPr>
              <p:custDataLst>
                <p:tags r:id="rId5"/>
              </p:custDataLst>
            </p:nvPr>
          </p:nvSpPr>
          <p:spPr>
            <a:xfrm>
              <a:off x="1867635" y="5107206"/>
              <a:ext cx="492444" cy="830997"/>
            </a:xfrm>
            <a:prstGeom prst="rect">
              <a:avLst/>
            </a:prstGeom>
            <a:noFill/>
          </p:spPr>
          <p:txBody>
            <a:bodyPr wrap="none" rtlCol="0">
              <a:sp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grpSp>
      <p:sp>
        <p:nvSpPr>
          <p:cNvPr id="100" name="文本框 99"/>
          <p:cNvSpPr txBox="1"/>
          <p:nvPr/>
        </p:nvSpPr>
        <p:spPr>
          <a:xfrm>
            <a:off x="1558290" y="5378450"/>
            <a:ext cx="9145270" cy="922020"/>
          </a:xfrm>
          <a:prstGeom prst="rect">
            <a:avLst/>
          </a:prstGeom>
          <a:noFill/>
          <a:ln w="9525">
            <a:noFill/>
          </a:ln>
        </p:spPr>
        <p:txBody>
          <a:bodyPr wrap="square">
            <a:spAutoFit/>
          </a:bodyPr>
          <a:lstStyle/>
          <a:p>
            <a:pPr algn="l">
              <a:lnSpc>
                <a:spcPct val="150000"/>
              </a:lnSpc>
              <a:buClrTx/>
              <a:buSzTx/>
              <a:buFontTx/>
            </a:pPr>
            <a:r>
              <a:rPr lang="en-US" altLang="zh-CN" sz="1800" b="0" dirty="0" err="1">
                <a:solidFill>
                  <a:srgbClr val="FF0000"/>
                </a:solidFill>
                <a:latin typeface="微软雅黑" panose="020B0503020204020204" pitchFamily="34" charset="-122"/>
                <a:ea typeface="微软雅黑" panose="020B0503020204020204" pitchFamily="34" charset="-122"/>
                <a:cs typeface="+mn-ea"/>
              </a:rPr>
              <a:t>需要注意的是，使用rmdir()函数删除目录之前，必须保证待删除的目录为空，不能包含包含文件或其他目录，否则程序运行会报错。</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019175" y="857250"/>
            <a:ext cx="3592830" cy="466725"/>
            <a:chOff x="1019175" y="847725"/>
            <a:chExt cx="3533775" cy="466725"/>
          </a:xfrm>
        </p:grpSpPr>
        <p:sp>
          <p:nvSpPr>
            <p:cNvPr id="6" name="同侧圆角矩形 3"/>
            <p:cNvSpPr/>
            <p:nvPr>
              <p:custDataLst>
                <p:tags r:id="rId10"/>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11"/>
              </p:custDataLst>
            </p:nvPr>
          </p:nvSpPr>
          <p:spPr>
            <a:xfrm>
              <a:off x="1019175" y="880758"/>
              <a:ext cx="3352054"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2.shutil</a:t>
              </a:r>
              <a:r>
                <a:rPr lang="zh-CN" altLang="en-US" sz="2000" dirty="0">
                  <a:solidFill>
                    <a:srgbClr val="595959"/>
                  </a:solidFill>
                  <a:latin typeface="微软雅黑" panose="020B0503020204020204" pitchFamily="34" charset="-122"/>
                  <a:ea typeface="微软雅黑" panose="020B0503020204020204" pitchFamily="34" charset="-122"/>
                </a:rPr>
                <a:t>模块的</a:t>
              </a:r>
              <a:r>
                <a:rPr lang="en-US" altLang="zh-CN" sz="2000" dirty="0">
                  <a:solidFill>
                    <a:srgbClr val="595959"/>
                  </a:solidFill>
                  <a:latin typeface="微软雅黑" panose="020B0503020204020204" pitchFamily="34" charset="-122"/>
                  <a:ea typeface="微软雅黑" panose="020B0503020204020204" pitchFamily="34" charset="-122"/>
                </a:rPr>
                <a:t>rmtree()</a:t>
              </a:r>
              <a:r>
                <a:rPr lang="zh-CN" altLang="en-US" sz="2000" dirty="0">
                  <a:solidFill>
                    <a:srgbClr val="595959"/>
                  </a:solidFill>
                  <a:latin typeface="微软雅黑" panose="020B0503020204020204" pitchFamily="34" charset="-122"/>
                  <a:ea typeface="微软雅黑" panose="020B0503020204020204" pitchFamily="34" charset="-122"/>
                </a:rPr>
                <a:t>函数</a:t>
              </a:r>
            </a:p>
          </p:txBody>
        </p:sp>
      </p:grpSp>
      <p:sp>
        <p:nvSpPr>
          <p:cNvPr id="2"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9.6.2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删除目录</a:t>
            </a:r>
          </a:p>
        </p:txBody>
      </p:sp>
      <p:sp>
        <p:nvSpPr>
          <p:cNvPr id="12" name="矩形 11"/>
          <p:cNvSpPr/>
          <p:nvPr>
            <p:custDataLst>
              <p:tags r:id="rId2"/>
            </p:custDataLst>
          </p:nvPr>
        </p:nvSpPr>
        <p:spPr>
          <a:xfrm>
            <a:off x="1391191" y="1557963"/>
            <a:ext cx="9433048" cy="1337945"/>
          </a:xfrm>
          <a:prstGeom prst="rect">
            <a:avLst/>
          </a:prstGeom>
        </p:spPr>
        <p:txBody>
          <a:bodyPr wrap="square">
            <a:spAutoFit/>
          </a:bodyPr>
          <a:lstStyle/>
          <a:p>
            <a:pPr>
              <a:lnSpc>
                <a:spcPct val="150000"/>
              </a:lnSpc>
            </a:pPr>
            <a:r>
              <a:rPr lang="en-US" altLang="zh-CN" sz="1800" dirty="0" err="1">
                <a:solidFill>
                  <a:srgbClr val="595959"/>
                </a:solidFill>
                <a:latin typeface="微软雅黑" panose="020B0503020204020204" pitchFamily="34" charset="-122"/>
                <a:ea typeface="微软雅黑" panose="020B0503020204020204" pitchFamily="34" charset="-122"/>
                <a:cs typeface="+mn-ea"/>
              </a:rPr>
              <a:t>无论要删除的目录是否为空，使用</a:t>
            </a:r>
            <a:r>
              <a:rPr lang="en-US" altLang="zh-CN" sz="1800" dirty="0" err="1">
                <a:solidFill>
                  <a:srgbClr val="0070C0"/>
                </a:solidFill>
                <a:latin typeface="微软雅黑" panose="020B0503020204020204" pitchFamily="34" charset="-122"/>
                <a:ea typeface="微软雅黑" panose="020B0503020204020204" pitchFamily="34" charset="-122"/>
                <a:cs typeface="+mn-ea"/>
              </a:rPr>
              <a:t>shutil模块</a:t>
            </a:r>
            <a:r>
              <a:rPr lang="en-US" altLang="zh-CN" sz="1800" dirty="0" err="1">
                <a:solidFill>
                  <a:srgbClr val="595959"/>
                </a:solidFill>
                <a:latin typeface="微软雅黑" panose="020B0503020204020204" pitchFamily="34" charset="-122"/>
                <a:ea typeface="微软雅黑" panose="020B0503020204020204" pitchFamily="34" charset="-122"/>
                <a:cs typeface="+mn-ea"/>
              </a:rPr>
              <a:t>的</a:t>
            </a:r>
            <a:r>
              <a:rPr lang="en-US" altLang="zh-CN" sz="1800" dirty="0" err="1">
                <a:solidFill>
                  <a:srgbClr val="0070C0"/>
                </a:solidFill>
                <a:latin typeface="微软雅黑" panose="020B0503020204020204" pitchFamily="34" charset="-122"/>
                <a:ea typeface="微软雅黑" panose="020B0503020204020204" pitchFamily="34" charset="-122"/>
                <a:cs typeface="+mn-ea"/>
              </a:rPr>
              <a:t>rmtree()函数</a:t>
            </a:r>
            <a:r>
              <a:rPr lang="en-US" altLang="zh-CN" sz="1800" dirty="0" err="1">
                <a:solidFill>
                  <a:srgbClr val="595959"/>
                </a:solidFill>
                <a:latin typeface="微软雅黑" panose="020B0503020204020204" pitchFamily="34" charset="-122"/>
                <a:ea typeface="微软雅黑" panose="020B0503020204020204" pitchFamily="34" charset="-122"/>
                <a:cs typeface="+mn-ea"/>
              </a:rPr>
              <a:t>都可以</a:t>
            </a:r>
            <a:r>
              <a:rPr lang="en-US" altLang="zh-CN" sz="1800" dirty="0" err="1">
                <a:solidFill>
                  <a:srgbClr val="0070C0"/>
                </a:solidFill>
                <a:latin typeface="微软雅黑" panose="020B0503020204020204" pitchFamily="34" charset="-122"/>
                <a:ea typeface="微软雅黑" panose="020B0503020204020204" pitchFamily="34" charset="-122"/>
                <a:cs typeface="+mn-ea"/>
              </a:rPr>
              <a:t>删除指定目录</a:t>
            </a:r>
            <a:r>
              <a:rPr lang="en-US" altLang="zh-CN" sz="1800" dirty="0" err="1">
                <a:solidFill>
                  <a:srgbClr val="595959"/>
                </a:solidFill>
                <a:latin typeface="微软雅黑" panose="020B0503020204020204" pitchFamily="34" charset="-122"/>
                <a:ea typeface="微软雅黑" panose="020B0503020204020204" pitchFamily="34" charset="-122"/>
                <a:cs typeface="+mn-ea"/>
              </a:rPr>
              <a:t>，该函数会在删除指定的目录时一并将该目录中的文件全部删除。shutil模块中的rmtree()函数的语法格式如下。</a:t>
            </a:r>
          </a:p>
        </p:txBody>
      </p:sp>
      <p:grpSp>
        <p:nvGrpSpPr>
          <p:cNvPr id="4" name="组合 3"/>
          <p:cNvGrpSpPr/>
          <p:nvPr/>
        </p:nvGrpSpPr>
        <p:grpSpPr>
          <a:xfrm>
            <a:off x="1535207" y="2978275"/>
            <a:ext cx="9145016" cy="808013"/>
            <a:chOff x="1143691" y="2082765"/>
            <a:chExt cx="9145016" cy="808013"/>
          </a:xfrm>
        </p:grpSpPr>
        <p:sp>
          <p:nvSpPr>
            <p:cNvPr id="15" name="矩形 14"/>
            <p:cNvSpPr/>
            <p:nvPr>
              <p:custDataLst>
                <p:tags r:id="rId6"/>
              </p:custDataLst>
            </p:nvPr>
          </p:nvSpPr>
          <p:spPr bwMode="auto">
            <a:xfrm>
              <a:off x="2062758" y="2082766"/>
              <a:ext cx="8225949"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rmtree(path, ignore_errors=False, onerror=None) </a:t>
              </a:r>
            </a:p>
          </p:txBody>
        </p:sp>
        <p:sp>
          <p:nvSpPr>
            <p:cNvPr id="16" name="剪去单角的矩形 15"/>
            <p:cNvSpPr/>
            <p:nvPr>
              <p:custDataLst>
                <p:tags r:id="rId7"/>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custDataLst>
                <p:tags r:id="rId8"/>
              </p:custDataLst>
            </p:nvPr>
          </p:nvSpPr>
          <p:spPr>
            <a:xfrm>
              <a:off x="1199050" y="2127535"/>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18" name="Freeform 16"/>
            <p:cNvSpPr/>
            <p:nvPr>
              <p:custDataLst>
                <p:tags r:id="rId9"/>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21" name="TextBox 35"/>
          <p:cNvSpPr txBox="1">
            <a:spLocks noChangeArrowheads="1"/>
          </p:cNvSpPr>
          <p:nvPr>
            <p:custDataLst>
              <p:tags r:id="rId3"/>
            </p:custDataLst>
          </p:nvPr>
        </p:nvSpPr>
        <p:spPr bwMode="auto">
          <a:xfrm>
            <a:off x="1463675" y="3808095"/>
            <a:ext cx="93916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50000"/>
              </a:lnSpc>
              <a:buFont typeface="Wingdings" panose="05000000000000000000" charset="0"/>
              <a:buChar char="Ø"/>
            </a:pPr>
            <a:r>
              <a:rPr lang="zh-CN"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参数</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path</a:t>
            </a:r>
            <a:r>
              <a:rPr lang="zh-CN" altLang="en-US"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表示</a:t>
            </a:r>
            <a:r>
              <a:rPr lang="zh-CN"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要删除的目录</a:t>
            </a:r>
            <a:r>
              <a:rPr lang="zh-CN"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marL="285750" indent="-285750" algn="just">
              <a:lnSpc>
                <a:spcPct val="150000"/>
              </a:lnSpc>
              <a:buFont typeface="Wingdings" panose="05000000000000000000" charset="0"/>
              <a:buChar char="Ø"/>
            </a:pPr>
            <a:r>
              <a:rPr lang="zh-CN"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ignore_errors：表示是否引发异常，若删除的文件不存在，且ignore_errors参数的值为True，则程序不会引发异常；若删除的文件不存在，且ignore_errors参数的值为False，则程序会引发异常。</a:t>
            </a:r>
          </a:p>
        </p:txBody>
      </p:sp>
      <p:grpSp>
        <p:nvGrpSpPr>
          <p:cNvPr id="22" name="组合 21"/>
          <p:cNvGrpSpPr/>
          <p:nvPr/>
        </p:nvGrpSpPr>
        <p:grpSpPr>
          <a:xfrm>
            <a:off x="1319530" y="5229860"/>
            <a:ext cx="9361170" cy="1328420"/>
            <a:chOff x="1867635" y="4858468"/>
            <a:chExt cx="8987066" cy="1328475"/>
          </a:xfrm>
        </p:grpSpPr>
        <p:sp>
          <p:nvSpPr>
            <p:cNvPr id="23" name="矩形 22"/>
            <p:cNvSpPr/>
            <p:nvPr>
              <p:custDataLst>
                <p:tags r:id="rId4"/>
              </p:custDataLst>
            </p:nvPr>
          </p:nvSpPr>
          <p:spPr bwMode="auto">
            <a:xfrm>
              <a:off x="2477768" y="4858468"/>
              <a:ext cx="8376933" cy="132847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import </a:t>
              </a:r>
              <a:r>
                <a:rPr lang="en-US" altLang="zh-CN" sz="18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os</a:t>
              </a:r>
              <a:endPar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os.rmdir('D:\ProgramDev2\python')</a:t>
              </a:r>
            </a:p>
          </p:txBody>
        </p:sp>
        <p:sp>
          <p:nvSpPr>
            <p:cNvPr id="19" name="文本框 18"/>
            <p:cNvSpPr txBox="1"/>
            <p:nvPr>
              <p:custDataLst>
                <p:tags r:id="rId5"/>
              </p:custDataLst>
            </p:nvPr>
          </p:nvSpPr>
          <p:spPr>
            <a:xfrm>
              <a:off x="1867635" y="5107206"/>
              <a:ext cx="492444" cy="829979"/>
            </a:xfrm>
            <a:prstGeom prst="rect">
              <a:avLst/>
            </a:prstGeom>
            <a:noFill/>
          </p:spPr>
          <p:txBody>
            <a:bodyPr wrap="square" rtlCol="0">
              <a:sp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265" y="2405465"/>
            <a:ext cx="1192190" cy="613062"/>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265" y="3325863"/>
            <a:ext cx="1192190" cy="618406"/>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265" y="4256441"/>
            <a:ext cx="1192190" cy="614525"/>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4817" y="2383286"/>
            <a:ext cx="5142331" cy="613062"/>
            <a:chOff x="4315150" y="953426"/>
            <a:chExt cx="3857250" cy="540057"/>
          </a:xfrm>
        </p:grpSpPr>
        <p:sp>
          <p:nvSpPr>
            <p:cNvPr id="61" name="矩形 60"/>
            <p:cNvSpPr/>
            <p:nvPr/>
          </p:nvSpPr>
          <p:spPr>
            <a:xfrm>
              <a:off x="4841196" y="1036090"/>
              <a:ext cx="2827147"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文件的打开和关闭</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4817" y="3309037"/>
            <a:ext cx="5142331" cy="613062"/>
            <a:chOff x="4315150" y="1647579"/>
            <a:chExt cx="3857250" cy="540057"/>
          </a:xfrm>
        </p:grpSpPr>
        <p:sp>
          <p:nvSpPr>
            <p:cNvPr id="64" name="矩形 63"/>
            <p:cNvSpPr/>
            <p:nvPr/>
          </p:nvSpPr>
          <p:spPr>
            <a:xfrm>
              <a:off x="4841196" y="1730243"/>
              <a:ext cx="2827147"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从文件中读取数据</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4817" y="4234788"/>
            <a:ext cx="5142331" cy="613062"/>
            <a:chOff x="4315150" y="2341731"/>
            <a:chExt cx="3857250" cy="540057"/>
          </a:xfrm>
        </p:grpSpPr>
        <p:sp>
          <p:nvSpPr>
            <p:cNvPr id="67" name="矩形 66"/>
            <p:cNvSpPr/>
            <p:nvPr/>
          </p:nvSpPr>
          <p:spPr>
            <a:xfrm>
              <a:off x="4841197" y="2424395"/>
              <a:ext cx="2827146"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向文件写入数据</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1" name="组合 20"/>
          <p:cNvGrpSpPr/>
          <p:nvPr/>
        </p:nvGrpSpPr>
        <p:grpSpPr>
          <a:xfrm>
            <a:off x="3083705" y="5234976"/>
            <a:ext cx="1192190" cy="613315"/>
            <a:chOff x="2215144" y="3084852"/>
            <a:chExt cx="1244730" cy="843130"/>
          </a:xfrm>
        </p:grpSpPr>
        <p:sp>
          <p:nvSpPr>
            <p:cNvPr id="22" name="平行四边形 21"/>
            <p:cNvSpPr/>
            <p:nvPr>
              <p:custDataLst>
                <p:tags r:id="rId3"/>
              </p:custDataLst>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23" name="文本框 11"/>
            <p:cNvSpPr txBox="1"/>
            <p:nvPr>
              <p:custDataLst>
                <p:tags r:id="rId4"/>
              </p:custDataLst>
            </p:nvPr>
          </p:nvSpPr>
          <p:spPr>
            <a:xfrm>
              <a:off x="2393075" y="3125750"/>
              <a:ext cx="1066799" cy="802232"/>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24" name="组合 23"/>
          <p:cNvGrpSpPr/>
          <p:nvPr/>
        </p:nvGrpSpPr>
        <p:grpSpPr>
          <a:xfrm>
            <a:off x="3989257" y="5213323"/>
            <a:ext cx="5142331" cy="613062"/>
            <a:chOff x="4315150" y="2341731"/>
            <a:chExt cx="3857250" cy="540057"/>
          </a:xfrm>
        </p:grpSpPr>
        <p:sp>
          <p:nvSpPr>
            <p:cNvPr id="25" name="矩形 24"/>
            <p:cNvSpPr/>
            <p:nvPr>
              <p:custDataLst>
                <p:tags r:id="rId1"/>
              </p:custDataLst>
            </p:nvPr>
          </p:nvSpPr>
          <p:spPr>
            <a:xfrm>
              <a:off x="4922170" y="2469146"/>
              <a:ext cx="2827146"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文件的定位读</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写</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26" name="平行四边形 25"/>
            <p:cNvSpPr/>
            <p:nvPr>
              <p:custDataLst>
                <p:tags r:id="rId2"/>
              </p:custDataLst>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5"/>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11" name="组合 10"/>
          <p:cNvGrpSpPr/>
          <p:nvPr/>
        </p:nvGrpSpPr>
        <p:grpSpPr>
          <a:xfrm>
            <a:off x="5299308" y="4037102"/>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9.6.3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获取目录的文件列表</a:t>
            </a:r>
          </a:p>
        </p:txBody>
      </p:sp>
      <p:sp>
        <p:nvSpPr>
          <p:cNvPr id="3" name="TextBox 35"/>
          <p:cNvSpPr txBox="1">
            <a:spLocks noChangeArrowheads="1"/>
          </p:cNvSpPr>
          <p:nvPr>
            <p:custDataLst>
              <p:tags r:id="rId2"/>
            </p:custDataLst>
          </p:nvPr>
        </p:nvSpPr>
        <p:spPr bwMode="auto">
          <a:xfrm>
            <a:off x="5734917" y="3936901"/>
            <a:ext cx="5180379"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rPr>
              <a:t>熟悉</a:t>
            </a:r>
            <a:r>
              <a:rPr lang="zh-CN" altLang="en-US" sz="1800" dirty="0">
                <a:solidFill>
                  <a:srgbClr val="0070C0"/>
                </a:solidFill>
                <a:latin typeface="微软雅黑" panose="020B0503020204020204" pitchFamily="34" charset="-122"/>
                <a:ea typeface="微软雅黑" panose="020B0503020204020204" pitchFamily="34" charset="-122"/>
              </a:rPr>
              <a:t>目录的相关操作</a:t>
            </a:r>
            <a:r>
              <a:rPr lang="zh-CN" altLang="en-US" sz="1800" dirty="0">
                <a:solidFill>
                  <a:srgbClr val="595959"/>
                </a:solidFill>
                <a:latin typeface="微软雅黑" panose="020B0503020204020204" pitchFamily="34" charset="-122"/>
                <a:ea typeface="微软雅黑" panose="020B0503020204020204" pitchFamily="34" charset="-122"/>
              </a:rPr>
              <a:t>，能够在程序中熟练地获取目录文件列表的操作</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019175" y="857250"/>
            <a:ext cx="3592830" cy="466725"/>
            <a:chOff x="1019175" y="847725"/>
            <a:chExt cx="3533775" cy="466725"/>
          </a:xfrm>
        </p:grpSpPr>
        <p:sp>
          <p:nvSpPr>
            <p:cNvPr id="6" name="同侧圆角矩形 3"/>
            <p:cNvSpPr/>
            <p:nvPr>
              <p:custDataLst>
                <p:tags r:id="rId10"/>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11"/>
              </p:custDataLst>
            </p:nvPr>
          </p:nvSpPr>
          <p:spPr>
            <a:xfrm>
              <a:off x="1019175" y="880758"/>
              <a:ext cx="3352054"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获取目录的文件列表</a:t>
              </a:r>
            </a:p>
          </p:txBody>
        </p:sp>
      </p:grpSp>
      <p:sp>
        <p:nvSpPr>
          <p:cNvPr id="12" name="矩形 11"/>
          <p:cNvSpPr/>
          <p:nvPr>
            <p:custDataLst>
              <p:tags r:id="rId1"/>
            </p:custDataLst>
          </p:nvPr>
        </p:nvSpPr>
        <p:spPr>
          <a:xfrm>
            <a:off x="1391191" y="1701473"/>
            <a:ext cx="9433048" cy="922020"/>
          </a:xfrm>
          <a:prstGeom prst="rect">
            <a:avLst/>
          </a:prstGeom>
        </p:spPr>
        <p:txBody>
          <a:bodyPr wrap="square">
            <a:spAutoFit/>
          </a:bodyPr>
          <a:lstStyle/>
          <a:p>
            <a:pPr>
              <a:lnSpc>
                <a:spcPct val="150000"/>
              </a:lnSpc>
            </a:pPr>
            <a:r>
              <a:rPr lang="en-US" altLang="zh-CN" sz="1800" dirty="0" err="1">
                <a:solidFill>
                  <a:srgbClr val="0070C0"/>
                </a:solidFill>
                <a:latin typeface="微软雅黑" panose="020B0503020204020204" pitchFamily="34" charset="-122"/>
                <a:ea typeface="微软雅黑" panose="020B0503020204020204" pitchFamily="34" charset="-122"/>
                <a:cs typeface="+mn-ea"/>
              </a:rPr>
              <a:t>os模块</a:t>
            </a:r>
            <a:r>
              <a:rPr lang="en-US" altLang="zh-CN" sz="1800" dirty="0" err="1">
                <a:solidFill>
                  <a:srgbClr val="595959"/>
                </a:solidFill>
                <a:latin typeface="微软雅黑" panose="020B0503020204020204" pitchFamily="34" charset="-122"/>
                <a:ea typeface="微软雅黑" panose="020B0503020204020204" pitchFamily="34" charset="-122"/>
                <a:cs typeface="+mn-ea"/>
              </a:rPr>
              <a:t>中的</a:t>
            </a:r>
            <a:r>
              <a:rPr lang="en-US" altLang="zh-CN" sz="1800" dirty="0" err="1">
                <a:solidFill>
                  <a:srgbClr val="0070C0"/>
                </a:solidFill>
                <a:latin typeface="微软雅黑" panose="020B0503020204020204" pitchFamily="34" charset="-122"/>
                <a:ea typeface="微软雅黑" panose="020B0503020204020204" pitchFamily="34" charset="-122"/>
                <a:cs typeface="+mn-ea"/>
              </a:rPr>
              <a:t>listdir()函数</a:t>
            </a:r>
            <a:r>
              <a:rPr lang="en-US" altLang="zh-CN" sz="1800" dirty="0" err="1">
                <a:solidFill>
                  <a:srgbClr val="595959"/>
                </a:solidFill>
                <a:latin typeface="微软雅黑" panose="020B0503020204020204" pitchFamily="34" charset="-122"/>
                <a:ea typeface="微软雅黑" panose="020B0503020204020204" pitchFamily="34" charset="-122"/>
                <a:cs typeface="+mn-ea"/>
              </a:rPr>
              <a:t>用于获取文件夹下文件或文件夹名的列表，该列表以字母顺序排序，其语法格式如下：</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p:txBody>
      </p:sp>
      <p:grpSp>
        <p:nvGrpSpPr>
          <p:cNvPr id="4" name="组合 3"/>
          <p:cNvGrpSpPr/>
          <p:nvPr/>
        </p:nvGrpSpPr>
        <p:grpSpPr>
          <a:xfrm>
            <a:off x="1535207" y="2691255"/>
            <a:ext cx="9145016" cy="808013"/>
            <a:chOff x="1143691" y="2082765"/>
            <a:chExt cx="9145016" cy="808013"/>
          </a:xfrm>
        </p:grpSpPr>
        <p:sp>
          <p:nvSpPr>
            <p:cNvPr id="15" name="矩形 14"/>
            <p:cNvSpPr/>
            <p:nvPr>
              <p:custDataLst>
                <p:tags r:id="rId6"/>
              </p:custDataLst>
            </p:nvPr>
          </p:nvSpPr>
          <p:spPr bwMode="auto">
            <a:xfrm>
              <a:off x="2062758" y="2082766"/>
              <a:ext cx="8225949"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listdir(path)</a:t>
              </a:r>
            </a:p>
          </p:txBody>
        </p:sp>
        <p:sp>
          <p:nvSpPr>
            <p:cNvPr id="16" name="剪去单角的矩形 15"/>
            <p:cNvSpPr/>
            <p:nvPr>
              <p:custDataLst>
                <p:tags r:id="rId7"/>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custDataLst>
                <p:tags r:id="rId8"/>
              </p:custDataLst>
            </p:nvPr>
          </p:nvSpPr>
          <p:spPr>
            <a:xfrm>
              <a:off x="1199050" y="2127535"/>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18" name="Freeform 16"/>
            <p:cNvSpPr/>
            <p:nvPr>
              <p:custDataLst>
                <p:tags r:id="rId9"/>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21" name="TextBox 35"/>
          <p:cNvSpPr txBox="1">
            <a:spLocks noChangeArrowheads="1"/>
          </p:cNvSpPr>
          <p:nvPr>
            <p:custDataLst>
              <p:tags r:id="rId2"/>
            </p:custDataLst>
          </p:nvPr>
        </p:nvSpPr>
        <p:spPr bwMode="auto">
          <a:xfrm>
            <a:off x="2454274" y="3664456"/>
            <a:ext cx="7001814"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参数</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path表示要获取的目录列表</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grpSp>
        <p:nvGrpSpPr>
          <p:cNvPr id="22" name="组合 21"/>
          <p:cNvGrpSpPr/>
          <p:nvPr/>
        </p:nvGrpSpPr>
        <p:grpSpPr>
          <a:xfrm>
            <a:off x="1716652" y="4439080"/>
            <a:ext cx="8987066" cy="1328475"/>
            <a:chOff x="1867635" y="4858468"/>
            <a:chExt cx="8987066" cy="1328475"/>
          </a:xfrm>
        </p:grpSpPr>
        <p:sp>
          <p:nvSpPr>
            <p:cNvPr id="23" name="矩形 22"/>
            <p:cNvSpPr/>
            <p:nvPr>
              <p:custDataLst>
                <p:tags r:id="rId4"/>
              </p:custDataLst>
            </p:nvPr>
          </p:nvSpPr>
          <p:spPr bwMode="auto">
            <a:xfrm>
              <a:off x="2477768" y="4858468"/>
              <a:ext cx="8376933" cy="132847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import os</a:t>
              </a:r>
            </a:p>
            <a:p>
              <a:pP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current_path = r"D:\Python项目"</a:t>
              </a:r>
            </a:p>
            <a:p>
              <a:pP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print(os.listdir(current_path))</a:t>
              </a:r>
            </a:p>
          </p:txBody>
        </p:sp>
        <p:sp>
          <p:nvSpPr>
            <p:cNvPr id="19" name="文本框 18"/>
            <p:cNvSpPr txBox="1"/>
            <p:nvPr>
              <p:custDataLst>
                <p:tags r:id="rId5"/>
              </p:custDataLst>
            </p:nvPr>
          </p:nvSpPr>
          <p:spPr>
            <a:xfrm>
              <a:off x="1867635" y="5107206"/>
              <a:ext cx="492444" cy="830997"/>
            </a:xfrm>
            <a:prstGeom prst="rect">
              <a:avLst/>
            </a:prstGeom>
            <a:noFill/>
          </p:spPr>
          <p:txBody>
            <a:bodyPr wrap="none" rtlCol="0">
              <a:sp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grpSp>
      <p:sp>
        <p:nvSpPr>
          <p:cNvPr id="3" name="标题 1"/>
          <p:cNvSpPr>
            <a:spLocks noChangeArrowheads="1"/>
          </p:cNvSpPr>
          <p:nvPr>
            <p:custDataLst>
              <p:tags r:id="rId3"/>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9.6.3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获取目录的文件列表</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8112125"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文件路径操作</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9.7</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5"/>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11" name="组合 10"/>
          <p:cNvGrpSpPr/>
          <p:nvPr/>
        </p:nvGrpSpPr>
        <p:grpSpPr>
          <a:xfrm>
            <a:off x="5299308" y="4037102"/>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9.7.1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相对路径与绝对路径</a:t>
            </a:r>
          </a:p>
        </p:txBody>
      </p:sp>
      <p:sp>
        <p:nvSpPr>
          <p:cNvPr id="3" name="TextBox 35"/>
          <p:cNvSpPr txBox="1">
            <a:spLocks noChangeArrowheads="1"/>
          </p:cNvSpPr>
          <p:nvPr>
            <p:custDataLst>
              <p:tags r:id="rId2"/>
            </p:custDataLst>
          </p:nvPr>
        </p:nvSpPr>
        <p:spPr bwMode="auto">
          <a:xfrm>
            <a:off x="5734917" y="3936901"/>
            <a:ext cx="5180379"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rPr>
              <a:t>熟悉</a:t>
            </a:r>
            <a:r>
              <a:rPr lang="zh-CN" altLang="en-US" sz="1800" dirty="0">
                <a:solidFill>
                  <a:srgbClr val="0070C0"/>
                </a:solidFill>
                <a:latin typeface="微软雅黑" panose="020B0503020204020204" pitchFamily="34" charset="-122"/>
                <a:ea typeface="微软雅黑" panose="020B0503020204020204" pitchFamily="34" charset="-122"/>
              </a:rPr>
              <a:t>文件路径的相关操作</a:t>
            </a:r>
            <a:r>
              <a:rPr lang="zh-CN" altLang="en-US" sz="1800" dirty="0">
                <a:solidFill>
                  <a:srgbClr val="595959"/>
                </a:solidFill>
                <a:latin typeface="微软雅黑" panose="020B0503020204020204" pitchFamily="34" charset="-122"/>
                <a:ea typeface="微软雅黑" panose="020B0503020204020204" pitchFamily="34" charset="-122"/>
              </a:rPr>
              <a:t>，能够在程序中判断是否是绝对路径以及规范化绝对路径</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019175" y="857250"/>
            <a:ext cx="3592830" cy="466725"/>
            <a:chOff x="1019175" y="847725"/>
            <a:chExt cx="3533775" cy="466725"/>
          </a:xfrm>
        </p:grpSpPr>
        <p:sp>
          <p:nvSpPr>
            <p:cNvPr id="6"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a:off x="1019175" y="880758"/>
              <a:ext cx="3352054"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相对路径和绝对路径</a:t>
              </a:r>
            </a:p>
          </p:txBody>
        </p:sp>
      </p:grpSp>
      <p:sp>
        <p:nvSpPr>
          <p:cNvPr id="2"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9.7.1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相对路径与绝对路径</a:t>
            </a:r>
          </a:p>
        </p:txBody>
      </p:sp>
      <p:sp>
        <p:nvSpPr>
          <p:cNvPr id="14" name="TextBox 35"/>
          <p:cNvSpPr txBox="1">
            <a:spLocks noChangeArrowheads="1"/>
          </p:cNvSpPr>
          <p:nvPr>
            <p:custDataLst>
              <p:tags r:id="rId2"/>
            </p:custDataLst>
          </p:nvPr>
        </p:nvSpPr>
        <p:spPr bwMode="auto">
          <a:xfrm>
            <a:off x="5086350" y="2637155"/>
            <a:ext cx="5855335" cy="2522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nSpc>
                <a:spcPct val="150000"/>
              </a:lnSpc>
              <a:buFont typeface="Wingdings" panose="05000000000000000000" charset="0"/>
              <a:buChar char="Ø"/>
            </a:pPr>
            <a:r>
              <a:rPr lang="zh-CN" altLang="zh-CN" sz="1800" dirty="0">
                <a:solidFill>
                  <a:srgbClr val="0070C0"/>
                </a:solidFill>
                <a:latin typeface="微软雅黑" panose="020B0503020204020204" pitchFamily="34" charset="-122"/>
                <a:ea typeface="微软雅黑" panose="020B0503020204020204" pitchFamily="34" charset="-122"/>
                <a:cs typeface="+mn-ea"/>
              </a:rPr>
              <a:t>相对路径</a:t>
            </a:r>
            <a:r>
              <a:rPr lang="zh-CN" altLang="zh-CN" sz="1800" dirty="0">
                <a:solidFill>
                  <a:srgbClr val="595959"/>
                </a:solidFill>
                <a:latin typeface="微软雅黑" panose="020B0503020204020204" pitchFamily="34" charset="-122"/>
                <a:ea typeface="微软雅黑" panose="020B0503020204020204" pitchFamily="34" charset="-122"/>
                <a:cs typeface="+mn-ea"/>
              </a:rPr>
              <a:t>：指这个文件或目录所在的路径与其它文件或目录的路径关系，比如/home/user/file.txt；</a:t>
            </a:r>
          </a:p>
          <a:p>
            <a:pPr marL="285750" indent="-285750">
              <a:lnSpc>
                <a:spcPct val="150000"/>
              </a:lnSpc>
              <a:buFont typeface="Wingdings" panose="05000000000000000000" charset="0"/>
              <a:buChar char="Ø"/>
            </a:pPr>
            <a:endParaRPr lang="zh-CN" altLang="zh-CN" sz="1800" dirty="0">
              <a:solidFill>
                <a:srgbClr val="595959"/>
              </a:solidFill>
              <a:latin typeface="微软雅黑" panose="020B0503020204020204" pitchFamily="34" charset="-122"/>
              <a:ea typeface="微软雅黑" panose="020B0503020204020204" pitchFamily="34" charset="-122"/>
              <a:cs typeface="+mn-ea"/>
            </a:endParaRPr>
          </a:p>
          <a:p>
            <a:pPr marL="285750" indent="-285750">
              <a:lnSpc>
                <a:spcPct val="150000"/>
              </a:lnSpc>
              <a:buFont typeface="Wingdings" panose="05000000000000000000" charset="0"/>
              <a:buChar char="Ø"/>
            </a:pPr>
            <a:r>
              <a:rPr lang="zh-CN" altLang="zh-CN" sz="1800" dirty="0">
                <a:solidFill>
                  <a:srgbClr val="0070C0"/>
                </a:solidFill>
                <a:latin typeface="微软雅黑" panose="020B0503020204020204" pitchFamily="34" charset="-122"/>
                <a:ea typeface="微软雅黑" panose="020B0503020204020204" pitchFamily="34" charset="-122"/>
                <a:cs typeface="+mn-ea"/>
              </a:rPr>
              <a:t>绝对路径</a:t>
            </a:r>
            <a:r>
              <a:rPr lang="zh-CN" altLang="zh-CN" sz="1800" dirty="0">
                <a:solidFill>
                  <a:srgbClr val="595959"/>
                </a:solidFill>
                <a:latin typeface="微软雅黑" panose="020B0503020204020204" pitchFamily="34" charset="-122"/>
                <a:ea typeface="微软雅黑" panose="020B0503020204020204" pitchFamily="34" charset="-122"/>
                <a:cs typeface="+mn-ea"/>
              </a:rPr>
              <a:t>：指盘符开始到目标文件或目录位置的路径，比如D:\Project\main.py。</a:t>
            </a:r>
          </a:p>
        </p:txBody>
      </p:sp>
      <p:pic>
        <p:nvPicPr>
          <p:cNvPr id="15" name="图片 14"/>
          <p:cNvPicPr>
            <a:picLocks noChangeAspect="1"/>
          </p:cNvPicPr>
          <p:nvPr>
            <p:custDataLst>
              <p:tags r:id="rId3"/>
            </p:custDataLst>
          </p:nvPr>
        </p:nvPicPr>
        <p:blipFill>
          <a:blip r:embed="rId8"/>
          <a:stretch>
            <a:fillRect/>
          </a:stretch>
        </p:blipFill>
        <p:spPr>
          <a:xfrm>
            <a:off x="1011196" y="1629594"/>
            <a:ext cx="3715858" cy="400615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019175" y="857250"/>
            <a:ext cx="3592830" cy="466725"/>
            <a:chOff x="1019175" y="847725"/>
            <a:chExt cx="3533775" cy="466725"/>
          </a:xfrm>
        </p:grpSpPr>
        <p:sp>
          <p:nvSpPr>
            <p:cNvPr id="6"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6"/>
              </p:custDataLst>
            </p:nvPr>
          </p:nvSpPr>
          <p:spPr>
            <a:xfrm>
              <a:off x="1019175" y="880758"/>
              <a:ext cx="3352054"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1.isabs()</a:t>
              </a:r>
              <a:r>
                <a:rPr lang="zh-CN" altLang="en-US" sz="2000" dirty="0">
                  <a:solidFill>
                    <a:srgbClr val="595959"/>
                  </a:solidFill>
                  <a:latin typeface="微软雅黑" panose="020B0503020204020204" pitchFamily="34" charset="-122"/>
                  <a:ea typeface="微软雅黑" panose="020B0503020204020204" pitchFamily="34" charset="-122"/>
                </a:rPr>
                <a:t>函数</a:t>
              </a:r>
            </a:p>
          </p:txBody>
        </p:sp>
      </p:grpSp>
      <p:sp>
        <p:nvSpPr>
          <p:cNvPr id="12" name="矩形 11"/>
          <p:cNvSpPr/>
          <p:nvPr>
            <p:custDataLst>
              <p:tags r:id="rId1"/>
            </p:custDataLst>
          </p:nvPr>
        </p:nvSpPr>
        <p:spPr>
          <a:xfrm>
            <a:off x="1391191" y="2203758"/>
            <a:ext cx="9433048" cy="922020"/>
          </a:xfrm>
          <a:prstGeom prst="rect">
            <a:avLst/>
          </a:prstGeom>
        </p:spPr>
        <p:txBody>
          <a:bodyPr wrap="square">
            <a:spAutoFit/>
          </a:bodyPr>
          <a:lstStyle/>
          <a:p>
            <a:pPr>
              <a:lnSpc>
                <a:spcPct val="150000"/>
              </a:lnSpc>
            </a:pPr>
            <a:r>
              <a:rPr lang="en-US" altLang="zh-CN" sz="1800" dirty="0">
                <a:solidFill>
                  <a:srgbClr val="0070C0"/>
                </a:solidFill>
                <a:latin typeface="微软雅黑" panose="020B0503020204020204" pitchFamily="34" charset="-122"/>
                <a:ea typeface="微软雅黑" panose="020B0503020204020204" pitchFamily="34" charset="-122"/>
                <a:cs typeface="+mn-ea"/>
              </a:rPr>
              <a:t>isabs()函数</a:t>
            </a:r>
            <a:r>
              <a:rPr lang="en-US" altLang="zh-CN" sz="1800" dirty="0">
                <a:solidFill>
                  <a:srgbClr val="595959"/>
                </a:solidFill>
                <a:latin typeface="微软雅黑" panose="020B0503020204020204" pitchFamily="34" charset="-122"/>
                <a:ea typeface="微软雅黑" panose="020B0503020204020204" pitchFamily="34" charset="-122"/>
                <a:cs typeface="+mn-ea"/>
              </a:rPr>
              <a:t>用于</a:t>
            </a:r>
            <a:r>
              <a:rPr lang="en-US" altLang="zh-CN" sz="1800" dirty="0">
                <a:solidFill>
                  <a:srgbClr val="0070C0"/>
                </a:solidFill>
                <a:latin typeface="微软雅黑" panose="020B0503020204020204" pitchFamily="34" charset="-122"/>
                <a:ea typeface="微软雅黑" panose="020B0503020204020204" pitchFamily="34" charset="-122"/>
                <a:cs typeface="+mn-ea"/>
              </a:rPr>
              <a:t>检测目标路径是否是绝对路径</a:t>
            </a:r>
            <a:r>
              <a:rPr lang="en-US" altLang="zh-CN" sz="1800" dirty="0">
                <a:solidFill>
                  <a:srgbClr val="595959"/>
                </a:solidFill>
                <a:latin typeface="微软雅黑" panose="020B0503020204020204" pitchFamily="34" charset="-122"/>
                <a:ea typeface="微软雅黑" panose="020B0503020204020204" pitchFamily="34" charset="-122"/>
                <a:cs typeface="+mn-ea"/>
              </a:rPr>
              <a:t>，当目标路径为绝对路径时，isabs()函数会返回True，否则返回False。下面使用isabs()函数检测路径是否为绝对路径，示例代码如下。</a:t>
            </a:r>
          </a:p>
        </p:txBody>
      </p:sp>
      <p:grpSp>
        <p:nvGrpSpPr>
          <p:cNvPr id="22" name="组合 21"/>
          <p:cNvGrpSpPr/>
          <p:nvPr/>
        </p:nvGrpSpPr>
        <p:grpSpPr>
          <a:xfrm>
            <a:off x="1716652" y="3865040"/>
            <a:ext cx="8987066" cy="1328475"/>
            <a:chOff x="1867635" y="4858468"/>
            <a:chExt cx="8987066" cy="1328475"/>
          </a:xfrm>
        </p:grpSpPr>
        <p:sp>
          <p:nvSpPr>
            <p:cNvPr id="23" name="矩形 22"/>
            <p:cNvSpPr/>
            <p:nvPr>
              <p:custDataLst>
                <p:tags r:id="rId3"/>
              </p:custDataLst>
            </p:nvPr>
          </p:nvSpPr>
          <p:spPr bwMode="auto">
            <a:xfrm>
              <a:off x="2477768" y="4858468"/>
              <a:ext cx="8376933" cy="132847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import os</a:t>
              </a:r>
            </a:p>
            <a:p>
              <a:pP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print(os.path.isabs("new_file.txt"))  </a:t>
              </a:r>
            </a:p>
            <a:p>
              <a:pP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print(os.path.isabs("D:\Python项目\new_file.txt"))</a:t>
              </a:r>
            </a:p>
          </p:txBody>
        </p:sp>
        <p:sp>
          <p:nvSpPr>
            <p:cNvPr id="19" name="文本框 18"/>
            <p:cNvSpPr txBox="1"/>
            <p:nvPr>
              <p:custDataLst>
                <p:tags r:id="rId4"/>
              </p:custDataLst>
            </p:nvPr>
          </p:nvSpPr>
          <p:spPr>
            <a:xfrm>
              <a:off x="1867635" y="5107206"/>
              <a:ext cx="492444" cy="830997"/>
            </a:xfrm>
            <a:prstGeom prst="rect">
              <a:avLst/>
            </a:prstGeom>
            <a:noFill/>
          </p:spPr>
          <p:txBody>
            <a:bodyPr wrap="none" rtlCol="0">
              <a:sp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grpSp>
      <p:sp>
        <p:nvSpPr>
          <p:cNvPr id="2" name="标题 1"/>
          <p:cNvSpPr>
            <a:spLocks noChangeArrowheads="1"/>
          </p:cNvSpPr>
          <p:nvPr>
            <p:custDataLst>
              <p:tags r:id="rId2"/>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9.7.1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相对路径与绝对路径</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019175" y="857250"/>
            <a:ext cx="3592830" cy="466725"/>
            <a:chOff x="1019175" y="847725"/>
            <a:chExt cx="3533775" cy="466725"/>
          </a:xfrm>
        </p:grpSpPr>
        <p:sp>
          <p:nvSpPr>
            <p:cNvPr id="6"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6"/>
              </p:custDataLst>
            </p:nvPr>
          </p:nvSpPr>
          <p:spPr>
            <a:xfrm>
              <a:off x="1019175" y="880758"/>
              <a:ext cx="3352054"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2.abspath()</a:t>
              </a:r>
              <a:r>
                <a:rPr lang="zh-CN" altLang="en-US" sz="2000" dirty="0">
                  <a:solidFill>
                    <a:srgbClr val="595959"/>
                  </a:solidFill>
                  <a:latin typeface="微软雅黑" panose="020B0503020204020204" pitchFamily="34" charset="-122"/>
                  <a:ea typeface="微软雅黑" panose="020B0503020204020204" pitchFamily="34" charset="-122"/>
                </a:rPr>
                <a:t>函数</a:t>
              </a:r>
            </a:p>
          </p:txBody>
        </p:sp>
      </p:grpSp>
      <p:sp>
        <p:nvSpPr>
          <p:cNvPr id="12" name="矩形 11"/>
          <p:cNvSpPr/>
          <p:nvPr>
            <p:custDataLst>
              <p:tags r:id="rId1"/>
            </p:custDataLst>
          </p:nvPr>
        </p:nvSpPr>
        <p:spPr>
          <a:xfrm>
            <a:off x="2209165" y="2493645"/>
            <a:ext cx="7273925" cy="506730"/>
          </a:xfrm>
          <a:prstGeom prst="rect">
            <a:avLst/>
          </a:prstGeom>
        </p:spPr>
        <p:txBody>
          <a:bodyPr wrap="square">
            <a:spAutoFit/>
          </a:bodyPr>
          <a:lstStyle/>
          <a:p>
            <a:pPr>
              <a:lnSpc>
                <a:spcPct val="150000"/>
              </a:lnSpc>
            </a:pPr>
            <a:r>
              <a:rPr lang="en-US" altLang="zh-CN" sz="1800" dirty="0">
                <a:solidFill>
                  <a:srgbClr val="0070C0"/>
                </a:solidFill>
                <a:latin typeface="微软雅黑" panose="020B0503020204020204" pitchFamily="34" charset="-122"/>
                <a:ea typeface="微软雅黑" panose="020B0503020204020204" pitchFamily="34" charset="-122"/>
                <a:cs typeface="+mn-ea"/>
              </a:rPr>
              <a:t>abspath()函数</a:t>
            </a:r>
            <a:r>
              <a:rPr lang="en-US" altLang="zh-CN" sz="1800" dirty="0">
                <a:solidFill>
                  <a:srgbClr val="595959"/>
                </a:solidFill>
                <a:latin typeface="微软雅黑" panose="020B0503020204020204" pitchFamily="34" charset="-122"/>
                <a:ea typeface="微软雅黑" panose="020B0503020204020204" pitchFamily="34" charset="-122"/>
                <a:cs typeface="+mn-ea"/>
              </a:rPr>
              <a:t>用于</a:t>
            </a:r>
            <a:r>
              <a:rPr lang="en-US" altLang="zh-CN" sz="1800" dirty="0">
                <a:solidFill>
                  <a:srgbClr val="0070C0"/>
                </a:solidFill>
                <a:latin typeface="微软雅黑" panose="020B0503020204020204" pitchFamily="34" charset="-122"/>
                <a:ea typeface="微软雅黑" panose="020B0503020204020204" pitchFamily="34" charset="-122"/>
                <a:cs typeface="+mn-ea"/>
              </a:rPr>
              <a:t>将相对路径规范化为绝对路径</a:t>
            </a:r>
            <a:r>
              <a:rPr lang="en-US" altLang="zh-CN" sz="1800" dirty="0">
                <a:solidFill>
                  <a:srgbClr val="595959"/>
                </a:solidFill>
                <a:latin typeface="微软雅黑" panose="020B0503020204020204" pitchFamily="34" charset="-122"/>
                <a:ea typeface="微软雅黑" panose="020B0503020204020204" pitchFamily="34" charset="-122"/>
                <a:cs typeface="+mn-ea"/>
              </a:rPr>
              <a:t>，示例代码如下。</a:t>
            </a:r>
          </a:p>
        </p:txBody>
      </p:sp>
      <p:grpSp>
        <p:nvGrpSpPr>
          <p:cNvPr id="22" name="组合 21"/>
          <p:cNvGrpSpPr/>
          <p:nvPr/>
        </p:nvGrpSpPr>
        <p:grpSpPr>
          <a:xfrm>
            <a:off x="1689347" y="3357040"/>
            <a:ext cx="8987066" cy="1328475"/>
            <a:chOff x="1867635" y="4858468"/>
            <a:chExt cx="8987066" cy="1328475"/>
          </a:xfrm>
        </p:grpSpPr>
        <p:sp>
          <p:nvSpPr>
            <p:cNvPr id="23" name="矩形 22"/>
            <p:cNvSpPr/>
            <p:nvPr>
              <p:custDataLst>
                <p:tags r:id="rId3"/>
              </p:custDataLst>
            </p:nvPr>
          </p:nvSpPr>
          <p:spPr bwMode="auto">
            <a:xfrm>
              <a:off x="2477768" y="4858468"/>
              <a:ext cx="8376933" cy="132847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import os</a:t>
              </a:r>
            </a:p>
            <a:p>
              <a:pP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print(os.path.abspath("new_file.txt"))  </a:t>
              </a:r>
            </a:p>
          </p:txBody>
        </p:sp>
        <p:sp>
          <p:nvSpPr>
            <p:cNvPr id="19" name="文本框 18"/>
            <p:cNvSpPr txBox="1"/>
            <p:nvPr>
              <p:custDataLst>
                <p:tags r:id="rId4"/>
              </p:custDataLst>
            </p:nvPr>
          </p:nvSpPr>
          <p:spPr>
            <a:xfrm>
              <a:off x="1867635" y="5107206"/>
              <a:ext cx="492444" cy="830997"/>
            </a:xfrm>
            <a:prstGeom prst="rect">
              <a:avLst/>
            </a:prstGeom>
            <a:noFill/>
          </p:spPr>
          <p:txBody>
            <a:bodyPr wrap="none" rtlCol="0">
              <a:sp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grpSp>
      <p:sp>
        <p:nvSpPr>
          <p:cNvPr id="2" name="标题 1"/>
          <p:cNvSpPr>
            <a:spLocks noChangeArrowheads="1"/>
          </p:cNvSpPr>
          <p:nvPr>
            <p:custDataLst>
              <p:tags r:id="rId2"/>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9.7.1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相对路径与绝对路径</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5"/>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11" name="组合 10"/>
          <p:cNvGrpSpPr/>
          <p:nvPr/>
        </p:nvGrpSpPr>
        <p:grpSpPr>
          <a:xfrm>
            <a:off x="5299308" y="4037102"/>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9.7.2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获取当前路径</a:t>
            </a:r>
          </a:p>
        </p:txBody>
      </p:sp>
      <p:sp>
        <p:nvSpPr>
          <p:cNvPr id="3" name="TextBox 35"/>
          <p:cNvSpPr txBox="1">
            <a:spLocks noChangeArrowheads="1"/>
          </p:cNvSpPr>
          <p:nvPr>
            <p:custDataLst>
              <p:tags r:id="rId2"/>
            </p:custDataLst>
          </p:nvPr>
        </p:nvSpPr>
        <p:spPr bwMode="auto">
          <a:xfrm>
            <a:off x="5734917" y="3936901"/>
            <a:ext cx="5180379"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rPr>
              <a:t>熟悉</a:t>
            </a:r>
            <a:r>
              <a:rPr lang="zh-CN" altLang="en-US" sz="1800" dirty="0">
                <a:solidFill>
                  <a:srgbClr val="0070C0"/>
                </a:solidFill>
                <a:latin typeface="微软雅黑" panose="020B0503020204020204" pitchFamily="34" charset="-122"/>
                <a:ea typeface="微软雅黑" panose="020B0503020204020204" pitchFamily="34" charset="-122"/>
              </a:rPr>
              <a:t>文件路径的相关操作</a:t>
            </a:r>
            <a:r>
              <a:rPr lang="zh-CN" altLang="en-US" sz="1800" dirty="0">
                <a:solidFill>
                  <a:srgbClr val="595959"/>
                </a:solidFill>
                <a:latin typeface="微软雅黑" panose="020B0503020204020204" pitchFamily="34" charset="-122"/>
                <a:ea typeface="微软雅黑" panose="020B0503020204020204" pitchFamily="34" charset="-122"/>
              </a:rPr>
              <a:t>，能够在程序中获取当前路径</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019175" y="857250"/>
            <a:ext cx="3592830" cy="466725"/>
            <a:chOff x="1019175" y="847725"/>
            <a:chExt cx="3533775" cy="466725"/>
          </a:xfrm>
        </p:grpSpPr>
        <p:sp>
          <p:nvSpPr>
            <p:cNvPr id="6"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6"/>
              </p:custDataLst>
            </p:nvPr>
          </p:nvSpPr>
          <p:spPr>
            <a:xfrm>
              <a:off x="1019175" y="880758"/>
              <a:ext cx="3352054"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获取当前路径</a:t>
              </a:r>
            </a:p>
          </p:txBody>
        </p:sp>
      </p:grpSp>
      <p:sp>
        <p:nvSpPr>
          <p:cNvPr id="12" name="矩形 11"/>
          <p:cNvSpPr/>
          <p:nvPr>
            <p:custDataLst>
              <p:tags r:id="rId1"/>
            </p:custDataLst>
          </p:nvPr>
        </p:nvSpPr>
        <p:spPr>
          <a:xfrm>
            <a:off x="1391191" y="1916738"/>
            <a:ext cx="9433048" cy="1753235"/>
          </a:xfrm>
          <a:prstGeom prst="rect">
            <a:avLst/>
          </a:prstGeom>
        </p:spPr>
        <p:txBody>
          <a:bodyPr wrap="square">
            <a:spAutoFit/>
          </a:bodyPr>
          <a:lstStyle/>
          <a:p>
            <a:pPr>
              <a:lnSpc>
                <a:spcPct val="150000"/>
              </a:lnSpc>
            </a:pPr>
            <a:r>
              <a:rPr lang="en-US" altLang="zh-CN" sz="1800" dirty="0">
                <a:solidFill>
                  <a:srgbClr val="0070C0"/>
                </a:solidFill>
                <a:latin typeface="微软雅黑" panose="020B0503020204020204" pitchFamily="34" charset="-122"/>
                <a:ea typeface="微软雅黑" panose="020B0503020204020204" pitchFamily="34" charset="-122"/>
                <a:cs typeface="+mn-ea"/>
              </a:rPr>
              <a:t>当前路径</a:t>
            </a:r>
            <a:r>
              <a:rPr lang="en-US" altLang="zh-CN" sz="1800" dirty="0">
                <a:solidFill>
                  <a:srgbClr val="595959"/>
                </a:solidFill>
                <a:latin typeface="微软雅黑" panose="020B0503020204020204" pitchFamily="34" charset="-122"/>
                <a:ea typeface="微软雅黑" panose="020B0503020204020204" pitchFamily="34" charset="-122"/>
                <a:cs typeface="+mn-ea"/>
              </a:rPr>
              <a:t>即文件、程序或目录当前所处的路径。</a:t>
            </a:r>
          </a:p>
          <a:p>
            <a:pPr>
              <a:lnSpc>
                <a:spcPct val="150000"/>
              </a:lnSpc>
            </a:pPr>
            <a:r>
              <a:rPr lang="en-US" altLang="zh-CN" sz="1800" dirty="0">
                <a:solidFill>
                  <a:srgbClr val="0070C0"/>
                </a:solidFill>
                <a:latin typeface="微软雅黑" panose="020B0503020204020204" pitchFamily="34" charset="-122"/>
                <a:ea typeface="微软雅黑" panose="020B0503020204020204" pitchFamily="34" charset="-122"/>
                <a:cs typeface="+mn-ea"/>
              </a:rPr>
              <a:t>os模块</a:t>
            </a:r>
            <a:r>
              <a:rPr lang="en-US" altLang="zh-CN" sz="1800" dirty="0">
                <a:solidFill>
                  <a:srgbClr val="595959"/>
                </a:solidFill>
                <a:latin typeface="微软雅黑" panose="020B0503020204020204" pitchFamily="34" charset="-122"/>
                <a:ea typeface="微软雅黑" panose="020B0503020204020204" pitchFamily="34" charset="-122"/>
                <a:cs typeface="+mn-ea"/>
              </a:rPr>
              <a:t>中的</a:t>
            </a:r>
            <a:r>
              <a:rPr lang="en-US" altLang="zh-CN" sz="1800" dirty="0">
                <a:solidFill>
                  <a:srgbClr val="0070C0"/>
                </a:solidFill>
                <a:latin typeface="微软雅黑" panose="020B0503020204020204" pitchFamily="34" charset="-122"/>
                <a:ea typeface="微软雅黑" panose="020B0503020204020204" pitchFamily="34" charset="-122"/>
                <a:cs typeface="+mn-ea"/>
              </a:rPr>
              <a:t>getcwd()函数</a:t>
            </a:r>
            <a:r>
              <a:rPr lang="en-US" altLang="zh-CN" sz="1800" dirty="0">
                <a:solidFill>
                  <a:srgbClr val="595959"/>
                </a:solidFill>
                <a:latin typeface="微软雅黑" panose="020B0503020204020204" pitchFamily="34" charset="-122"/>
                <a:ea typeface="微软雅黑" panose="020B0503020204020204" pitchFamily="34" charset="-122"/>
                <a:cs typeface="+mn-ea"/>
              </a:rPr>
              <a:t>用于</a:t>
            </a:r>
            <a:r>
              <a:rPr lang="en-US" altLang="zh-CN" sz="1800" dirty="0">
                <a:solidFill>
                  <a:srgbClr val="0070C0"/>
                </a:solidFill>
                <a:latin typeface="微软雅黑" panose="020B0503020204020204" pitchFamily="34" charset="-122"/>
                <a:ea typeface="微软雅黑" panose="020B0503020204020204" pitchFamily="34" charset="-122"/>
                <a:cs typeface="+mn-ea"/>
              </a:rPr>
              <a:t>获取当前路径</a:t>
            </a:r>
            <a:r>
              <a:rPr lang="en-US" altLang="zh-CN" sz="1800" dirty="0">
                <a:solidFill>
                  <a:srgbClr val="595959"/>
                </a:solidFill>
                <a:latin typeface="微软雅黑" panose="020B0503020204020204" pitchFamily="34" charset="-122"/>
                <a:ea typeface="微软雅黑" panose="020B0503020204020204" pitchFamily="34" charset="-122"/>
                <a:cs typeface="+mn-ea"/>
              </a:rPr>
              <a:t>，该函数无需接收任何参数，会返回文件、程序或目录当前所处的路径。</a:t>
            </a:r>
          </a:p>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例如，获取程序当前所处的路径，具体代码如下。</a:t>
            </a:r>
          </a:p>
        </p:txBody>
      </p:sp>
      <p:grpSp>
        <p:nvGrpSpPr>
          <p:cNvPr id="22" name="组合 21"/>
          <p:cNvGrpSpPr/>
          <p:nvPr/>
        </p:nvGrpSpPr>
        <p:grpSpPr>
          <a:xfrm>
            <a:off x="1716652" y="3936795"/>
            <a:ext cx="8987066" cy="1328475"/>
            <a:chOff x="1867635" y="4858468"/>
            <a:chExt cx="8987066" cy="1328475"/>
          </a:xfrm>
        </p:grpSpPr>
        <p:sp>
          <p:nvSpPr>
            <p:cNvPr id="23" name="矩形 22"/>
            <p:cNvSpPr/>
            <p:nvPr>
              <p:custDataLst>
                <p:tags r:id="rId3"/>
              </p:custDataLst>
            </p:nvPr>
          </p:nvSpPr>
          <p:spPr bwMode="auto">
            <a:xfrm>
              <a:off x="2477768" y="4858468"/>
              <a:ext cx="8376933" cy="132847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import os</a:t>
              </a:r>
            </a:p>
            <a:p>
              <a:pP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current_path = os.getcwd()</a:t>
              </a:r>
            </a:p>
            <a:p>
              <a:pP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print(current_path)</a:t>
              </a:r>
            </a:p>
          </p:txBody>
        </p:sp>
        <p:sp>
          <p:nvSpPr>
            <p:cNvPr id="19" name="文本框 18"/>
            <p:cNvSpPr txBox="1"/>
            <p:nvPr>
              <p:custDataLst>
                <p:tags r:id="rId4"/>
              </p:custDataLst>
            </p:nvPr>
          </p:nvSpPr>
          <p:spPr>
            <a:xfrm>
              <a:off x="1867635" y="5107206"/>
              <a:ext cx="492444" cy="830997"/>
            </a:xfrm>
            <a:prstGeom prst="rect">
              <a:avLst/>
            </a:prstGeom>
            <a:noFill/>
          </p:spPr>
          <p:txBody>
            <a:bodyPr wrap="none" rtlCol="0">
              <a:sp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grpSp>
      <p:sp>
        <p:nvSpPr>
          <p:cNvPr id="3" name="标题 1"/>
          <p:cNvSpPr>
            <a:spLocks noChangeArrowheads="1"/>
          </p:cNvSpPr>
          <p:nvPr>
            <p:custDataLst>
              <p:tags r:id="rId2"/>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9.7.2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获取当前路径</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5"/>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11" name="组合 10"/>
          <p:cNvGrpSpPr/>
          <p:nvPr/>
        </p:nvGrpSpPr>
        <p:grpSpPr>
          <a:xfrm>
            <a:off x="5299308" y="4037102"/>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9.7.3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检测路径的有效性</a:t>
            </a:r>
          </a:p>
        </p:txBody>
      </p:sp>
      <p:sp>
        <p:nvSpPr>
          <p:cNvPr id="3" name="TextBox 35"/>
          <p:cNvSpPr txBox="1">
            <a:spLocks noChangeArrowheads="1"/>
          </p:cNvSpPr>
          <p:nvPr>
            <p:custDataLst>
              <p:tags r:id="rId2"/>
            </p:custDataLst>
          </p:nvPr>
        </p:nvSpPr>
        <p:spPr bwMode="auto">
          <a:xfrm>
            <a:off x="5734917" y="3936901"/>
            <a:ext cx="5180379"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rPr>
              <a:t>熟悉</a:t>
            </a:r>
            <a:r>
              <a:rPr lang="zh-CN" altLang="en-US" sz="1800" dirty="0">
                <a:solidFill>
                  <a:srgbClr val="0070C0"/>
                </a:solidFill>
                <a:latin typeface="微软雅黑" panose="020B0503020204020204" pitchFamily="34" charset="-122"/>
                <a:ea typeface="微软雅黑" panose="020B0503020204020204" pitchFamily="34" charset="-122"/>
              </a:rPr>
              <a:t>文件路径的相关操作</a:t>
            </a:r>
            <a:r>
              <a:rPr lang="zh-CN" altLang="en-US" sz="1800" dirty="0">
                <a:solidFill>
                  <a:srgbClr val="595959"/>
                </a:solidFill>
                <a:latin typeface="微软雅黑" panose="020B0503020204020204" pitchFamily="34" charset="-122"/>
                <a:ea typeface="微软雅黑" panose="020B0503020204020204" pitchFamily="34" charset="-122"/>
              </a:rPr>
              <a:t>，能够在程序中检测路径有效性</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265" y="2405465"/>
            <a:ext cx="1192190" cy="613062"/>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2230"/>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05</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265" y="3325863"/>
            <a:ext cx="1192190" cy="618406"/>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223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06</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265" y="4256441"/>
            <a:ext cx="1192190" cy="613315"/>
            <a:chOff x="2215144" y="3084852"/>
            <a:chExt cx="1244730" cy="843130"/>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2232"/>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07</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4817" y="2383286"/>
            <a:ext cx="5142331" cy="613062"/>
            <a:chOff x="4315150" y="953426"/>
            <a:chExt cx="3857250" cy="540057"/>
          </a:xfrm>
        </p:grpSpPr>
        <p:sp>
          <p:nvSpPr>
            <p:cNvPr id="61" name="矩形 60"/>
            <p:cNvSpPr/>
            <p:nvPr/>
          </p:nvSpPr>
          <p:spPr>
            <a:xfrm>
              <a:off x="4841196" y="1036090"/>
              <a:ext cx="2827147"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文件的备份与重命名</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4817" y="3309037"/>
            <a:ext cx="5142331" cy="613062"/>
            <a:chOff x="4315150" y="1647579"/>
            <a:chExt cx="3857250" cy="540057"/>
          </a:xfrm>
        </p:grpSpPr>
        <p:sp>
          <p:nvSpPr>
            <p:cNvPr id="64" name="矩形 63"/>
            <p:cNvSpPr/>
            <p:nvPr/>
          </p:nvSpPr>
          <p:spPr>
            <a:xfrm>
              <a:off x="4841196" y="1730243"/>
              <a:ext cx="2827147"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目录操作</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4817" y="4234788"/>
            <a:ext cx="5142331" cy="613062"/>
            <a:chOff x="4315150" y="2341731"/>
            <a:chExt cx="3857250" cy="540057"/>
          </a:xfrm>
        </p:grpSpPr>
        <p:sp>
          <p:nvSpPr>
            <p:cNvPr id="67" name="矩形 66"/>
            <p:cNvSpPr/>
            <p:nvPr/>
          </p:nvSpPr>
          <p:spPr>
            <a:xfrm>
              <a:off x="4841197" y="2424395"/>
              <a:ext cx="2827146"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文件路径操作</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1" name="组合 20"/>
          <p:cNvGrpSpPr/>
          <p:nvPr/>
        </p:nvGrpSpPr>
        <p:grpSpPr>
          <a:xfrm>
            <a:off x="3083705" y="5234976"/>
            <a:ext cx="1192190" cy="613315"/>
            <a:chOff x="2215144" y="3084852"/>
            <a:chExt cx="1244730" cy="843130"/>
          </a:xfrm>
        </p:grpSpPr>
        <p:sp>
          <p:nvSpPr>
            <p:cNvPr id="22" name="平行四边形 21"/>
            <p:cNvSpPr/>
            <p:nvPr>
              <p:custDataLst>
                <p:tags r:id="rId3"/>
              </p:custDataLst>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23" name="文本框 11"/>
            <p:cNvSpPr txBox="1"/>
            <p:nvPr>
              <p:custDataLst>
                <p:tags r:id="rId4"/>
              </p:custDataLst>
            </p:nvPr>
          </p:nvSpPr>
          <p:spPr>
            <a:xfrm>
              <a:off x="2393075" y="3125750"/>
              <a:ext cx="1066799" cy="802232"/>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08</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24" name="组合 23"/>
          <p:cNvGrpSpPr/>
          <p:nvPr/>
        </p:nvGrpSpPr>
        <p:grpSpPr>
          <a:xfrm>
            <a:off x="3989257" y="5213323"/>
            <a:ext cx="5142331" cy="613062"/>
            <a:chOff x="4315150" y="2341731"/>
            <a:chExt cx="3857250" cy="540057"/>
          </a:xfrm>
        </p:grpSpPr>
        <p:sp>
          <p:nvSpPr>
            <p:cNvPr id="25" name="矩形 24"/>
            <p:cNvSpPr/>
            <p:nvPr>
              <p:custDataLst>
                <p:tags r:id="rId1"/>
              </p:custDataLst>
            </p:nvPr>
          </p:nvSpPr>
          <p:spPr>
            <a:xfrm>
              <a:off x="4922170" y="2481452"/>
              <a:ext cx="2827146"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实例</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3</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：用户登录</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26" name="平行四边形 25"/>
            <p:cNvSpPr/>
            <p:nvPr>
              <p:custDataLst>
                <p:tags r:id="rId2"/>
              </p:custDataLst>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019175" y="857250"/>
            <a:ext cx="3592830" cy="466725"/>
            <a:chOff x="1019175" y="847725"/>
            <a:chExt cx="3533775" cy="466725"/>
          </a:xfrm>
        </p:grpSpPr>
        <p:sp>
          <p:nvSpPr>
            <p:cNvPr id="6"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6"/>
              </p:custDataLst>
            </p:nvPr>
          </p:nvSpPr>
          <p:spPr>
            <a:xfrm>
              <a:off x="1019175" y="880758"/>
              <a:ext cx="3352054"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检测路径的有效性</a:t>
              </a:r>
            </a:p>
          </p:txBody>
        </p:sp>
      </p:grpSp>
      <p:sp>
        <p:nvSpPr>
          <p:cNvPr id="12" name="矩形 11"/>
          <p:cNvSpPr/>
          <p:nvPr>
            <p:custDataLst>
              <p:tags r:id="rId1"/>
            </p:custDataLst>
          </p:nvPr>
        </p:nvSpPr>
        <p:spPr>
          <a:xfrm>
            <a:off x="982345" y="2753360"/>
            <a:ext cx="3561080" cy="2318385"/>
          </a:xfrm>
          <a:prstGeom prst="rect">
            <a:avLst/>
          </a:prstGeom>
        </p:spPr>
        <p:txBody>
          <a:bodyPr wrap="square">
            <a:no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假设当前需要设计一个用于判断目录是否存在的功能：如果目录不存在，执行创建目录操作，同时在该目录下创建一个“dir_demo.txt”文件并写入数据；如果目录存在，提示用户“该目录已存在”。</a:t>
            </a:r>
          </a:p>
        </p:txBody>
      </p:sp>
      <p:grpSp>
        <p:nvGrpSpPr>
          <p:cNvPr id="22" name="组合 21"/>
          <p:cNvGrpSpPr/>
          <p:nvPr/>
        </p:nvGrpSpPr>
        <p:grpSpPr>
          <a:xfrm>
            <a:off x="5014842" y="1629840"/>
            <a:ext cx="6388735" cy="4565015"/>
            <a:chOff x="4027905" y="2623268"/>
            <a:chExt cx="6388735" cy="4565015"/>
          </a:xfrm>
        </p:grpSpPr>
        <p:sp>
          <p:nvSpPr>
            <p:cNvPr id="23" name="矩形 22"/>
            <p:cNvSpPr/>
            <p:nvPr>
              <p:custDataLst>
                <p:tags r:id="rId3"/>
              </p:custDataLst>
            </p:nvPr>
          </p:nvSpPr>
          <p:spPr bwMode="auto">
            <a:xfrm>
              <a:off x="4661635" y="2623268"/>
              <a:ext cx="5755005" cy="456501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import os</a:t>
              </a:r>
            </a:p>
            <a:p>
              <a:pPr>
                <a:lnSpc>
                  <a:spcPct val="150000"/>
                </a:lnSpc>
              </a:pPr>
              <a:r>
                <a:rPr lang="en-US"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dir_path = input('请输入目录的名称：')</a:t>
              </a:r>
            </a:p>
            <a:p>
              <a:pPr>
                <a:lnSpc>
                  <a:spcPct val="150000"/>
                </a:lnSpc>
              </a:pPr>
              <a:r>
                <a:rPr lang="en-US"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yes_or_no = os.path.exists(dir_path)  # 检测目录是否存在</a:t>
              </a:r>
            </a:p>
            <a:p>
              <a:pPr>
                <a:lnSpc>
                  <a:spcPct val="150000"/>
                </a:lnSpc>
              </a:pPr>
              <a:r>
                <a:rPr lang="en-US"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if yes_or_no is False:       # 目录不存在</a:t>
              </a:r>
            </a:p>
            <a:p>
              <a:pPr>
                <a:lnSpc>
                  <a:spcPct val="150000"/>
                </a:lnSpc>
              </a:pPr>
              <a:r>
                <a:rPr lang="en-US"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os.mkdir(dir_path)      # 创建相应的目录</a:t>
              </a:r>
            </a:p>
            <a:p>
              <a:pPr>
                <a:lnSpc>
                  <a:spcPct val="150000"/>
                </a:lnSpc>
              </a:pPr>
              <a:r>
                <a:rPr lang="en-US"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new_file = open(os.getcwd() + '\\' + dir_path + "\\" +</a:t>
              </a:r>
            </a:p>
            <a:p>
              <a:pPr>
                <a:lnSpc>
                  <a:spcPct val="150000"/>
                </a:lnSpc>
              </a:pPr>
              <a:r>
                <a:rPr lang="en-US"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"dir_demo.txt", 'w', encoding='utf-8')</a:t>
              </a:r>
            </a:p>
            <a:p>
              <a:pPr>
                <a:lnSpc>
                  <a:spcPct val="150000"/>
                </a:lnSpc>
              </a:pPr>
              <a:r>
                <a:rPr lang="en-US"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new_file.write("itcast")</a:t>
              </a:r>
            </a:p>
            <a:p>
              <a:pPr>
                <a:lnSpc>
                  <a:spcPct val="150000"/>
                </a:lnSpc>
              </a:pPr>
              <a:r>
                <a:rPr lang="en-US"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print("写入成功")</a:t>
              </a:r>
            </a:p>
            <a:p>
              <a:pPr>
                <a:lnSpc>
                  <a:spcPct val="150000"/>
                </a:lnSpc>
              </a:pPr>
              <a:r>
                <a:rPr lang="en-US"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new_file.close()</a:t>
              </a:r>
            </a:p>
            <a:p>
              <a:pPr>
                <a:lnSpc>
                  <a:spcPct val="150000"/>
                </a:lnSpc>
              </a:pPr>
              <a:r>
                <a:rPr lang="en-US"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else:   # 目录存在</a:t>
              </a:r>
            </a:p>
            <a:p>
              <a:pPr>
                <a:lnSpc>
                  <a:spcPct val="150000"/>
                </a:lnSpc>
              </a:pPr>
              <a:r>
                <a:rPr lang="en-US"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print("该目录已存在")</a:t>
              </a:r>
            </a:p>
          </p:txBody>
        </p:sp>
        <p:sp>
          <p:nvSpPr>
            <p:cNvPr id="19" name="文本框 18"/>
            <p:cNvSpPr txBox="1"/>
            <p:nvPr>
              <p:custDataLst>
                <p:tags r:id="rId4"/>
              </p:custDataLst>
            </p:nvPr>
          </p:nvSpPr>
          <p:spPr>
            <a:xfrm>
              <a:off x="4027905" y="4279166"/>
              <a:ext cx="492444" cy="830997"/>
            </a:xfrm>
            <a:prstGeom prst="rect">
              <a:avLst/>
            </a:prstGeom>
            <a:noFill/>
          </p:spPr>
          <p:txBody>
            <a:bodyPr wrap="none" rtlCol="0">
              <a:sp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grpSp>
      <p:sp>
        <p:nvSpPr>
          <p:cNvPr id="2" name="标题 1"/>
          <p:cNvSpPr>
            <a:spLocks noChangeArrowheads="1"/>
          </p:cNvSpPr>
          <p:nvPr>
            <p:custDataLst>
              <p:tags r:id="rId2"/>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9.7.3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检测路径的有效性</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5"/>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11" name="组合 10"/>
          <p:cNvGrpSpPr/>
          <p:nvPr/>
        </p:nvGrpSpPr>
        <p:grpSpPr>
          <a:xfrm>
            <a:off x="5299308" y="4037102"/>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9.7.4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路径的拼接</a:t>
            </a:r>
          </a:p>
        </p:txBody>
      </p:sp>
      <p:sp>
        <p:nvSpPr>
          <p:cNvPr id="3" name="TextBox 35"/>
          <p:cNvSpPr txBox="1">
            <a:spLocks noChangeArrowheads="1"/>
          </p:cNvSpPr>
          <p:nvPr>
            <p:custDataLst>
              <p:tags r:id="rId2"/>
            </p:custDataLst>
          </p:nvPr>
        </p:nvSpPr>
        <p:spPr bwMode="auto">
          <a:xfrm>
            <a:off x="5734917" y="3936901"/>
            <a:ext cx="5180379"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rPr>
              <a:t>熟悉</a:t>
            </a:r>
            <a:r>
              <a:rPr lang="zh-CN" altLang="en-US" sz="1800" dirty="0">
                <a:solidFill>
                  <a:srgbClr val="0070C0"/>
                </a:solidFill>
                <a:latin typeface="微软雅黑" panose="020B0503020204020204" pitchFamily="34" charset="-122"/>
                <a:ea typeface="微软雅黑" panose="020B0503020204020204" pitchFamily="34" charset="-122"/>
              </a:rPr>
              <a:t>文件路径的相关操作</a:t>
            </a:r>
            <a:r>
              <a:rPr lang="zh-CN" altLang="en-US" sz="1800" dirty="0">
                <a:solidFill>
                  <a:srgbClr val="595959"/>
                </a:solidFill>
                <a:latin typeface="微软雅黑" panose="020B0503020204020204" pitchFamily="34" charset="-122"/>
                <a:ea typeface="微软雅黑" panose="020B0503020204020204" pitchFamily="34" charset="-122"/>
              </a:rPr>
              <a:t>，能够在程序中拼接路径</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019175" y="857250"/>
            <a:ext cx="3592830" cy="466725"/>
            <a:chOff x="1019175" y="847725"/>
            <a:chExt cx="3533775" cy="466725"/>
          </a:xfrm>
        </p:grpSpPr>
        <p:sp>
          <p:nvSpPr>
            <p:cNvPr id="6" name="同侧圆角矩形 3"/>
            <p:cNvSpPr/>
            <p:nvPr>
              <p:custDataLst>
                <p:tags r:id="rId10"/>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11"/>
              </p:custDataLst>
            </p:nvPr>
          </p:nvSpPr>
          <p:spPr>
            <a:xfrm>
              <a:off x="1019175" y="880758"/>
              <a:ext cx="3352054"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路径拼接</a:t>
              </a:r>
            </a:p>
          </p:txBody>
        </p:sp>
      </p:grpSp>
      <p:sp>
        <p:nvSpPr>
          <p:cNvPr id="12" name="矩形 11"/>
          <p:cNvSpPr/>
          <p:nvPr>
            <p:custDataLst>
              <p:tags r:id="rId1"/>
            </p:custDataLst>
          </p:nvPr>
        </p:nvSpPr>
        <p:spPr>
          <a:xfrm>
            <a:off x="1391191" y="1701473"/>
            <a:ext cx="9433048" cy="506730"/>
          </a:xfrm>
          <a:prstGeom prst="rect">
            <a:avLst/>
          </a:prstGeom>
        </p:spPr>
        <p:txBody>
          <a:bodyPr wrap="square">
            <a:spAutoFit/>
          </a:bodyPr>
          <a:lstStyle/>
          <a:p>
            <a:pPr>
              <a:lnSpc>
                <a:spcPct val="150000"/>
              </a:lnSpc>
            </a:pPr>
            <a:r>
              <a:rPr lang="en-US" altLang="zh-CN" sz="1800" dirty="0" err="1">
                <a:solidFill>
                  <a:srgbClr val="0070C0"/>
                </a:solidFill>
                <a:latin typeface="微软雅黑" panose="020B0503020204020204" pitchFamily="34" charset="-122"/>
                <a:ea typeface="微软雅黑" panose="020B0503020204020204" pitchFamily="34" charset="-122"/>
                <a:cs typeface="+mn-ea"/>
              </a:rPr>
              <a:t>os.path模块</a:t>
            </a:r>
            <a:r>
              <a:rPr lang="en-US" altLang="zh-CN" sz="1800" dirty="0" err="1">
                <a:solidFill>
                  <a:srgbClr val="595959"/>
                </a:solidFill>
                <a:latin typeface="微软雅黑" panose="020B0503020204020204" pitchFamily="34" charset="-122"/>
                <a:ea typeface="微软雅黑" panose="020B0503020204020204" pitchFamily="34" charset="-122"/>
                <a:cs typeface="+mn-ea"/>
              </a:rPr>
              <a:t>中的</a:t>
            </a:r>
            <a:r>
              <a:rPr lang="en-US" altLang="zh-CN" sz="1800" dirty="0" err="1">
                <a:solidFill>
                  <a:srgbClr val="0070C0"/>
                </a:solidFill>
                <a:latin typeface="微软雅黑" panose="020B0503020204020204" pitchFamily="34" charset="-122"/>
                <a:ea typeface="微软雅黑" panose="020B0503020204020204" pitchFamily="34" charset="-122"/>
                <a:cs typeface="+mn-ea"/>
              </a:rPr>
              <a:t>join()函数</a:t>
            </a:r>
            <a:r>
              <a:rPr lang="en-US" altLang="zh-CN" sz="1800" dirty="0" err="1">
                <a:solidFill>
                  <a:srgbClr val="595959"/>
                </a:solidFill>
                <a:latin typeface="微软雅黑" panose="020B0503020204020204" pitchFamily="34" charset="-122"/>
                <a:ea typeface="微软雅黑" panose="020B0503020204020204" pitchFamily="34" charset="-122"/>
                <a:cs typeface="+mn-ea"/>
              </a:rPr>
              <a:t>用于</a:t>
            </a:r>
            <a:r>
              <a:rPr lang="en-US" altLang="zh-CN" sz="1800" dirty="0" err="1">
                <a:solidFill>
                  <a:srgbClr val="0070C0"/>
                </a:solidFill>
                <a:latin typeface="微软雅黑" panose="020B0503020204020204" pitchFamily="34" charset="-122"/>
                <a:ea typeface="微软雅黑" panose="020B0503020204020204" pitchFamily="34" charset="-122"/>
                <a:cs typeface="+mn-ea"/>
              </a:rPr>
              <a:t>拼接路径</a:t>
            </a:r>
            <a:r>
              <a:rPr lang="en-US" altLang="zh-CN" sz="1800" dirty="0" err="1">
                <a:solidFill>
                  <a:srgbClr val="595959"/>
                </a:solidFill>
                <a:latin typeface="微软雅黑" panose="020B0503020204020204" pitchFamily="34" charset="-122"/>
                <a:ea typeface="微软雅黑" panose="020B0503020204020204" pitchFamily="34" charset="-122"/>
                <a:cs typeface="+mn-ea"/>
              </a:rPr>
              <a:t>，路径之间</a:t>
            </a:r>
            <a:r>
              <a:rPr lang="en-US" altLang="zh-CN" sz="1800" dirty="0" err="1">
                <a:solidFill>
                  <a:srgbClr val="0070C0"/>
                </a:solidFill>
                <a:latin typeface="微软雅黑" panose="020B0503020204020204" pitchFamily="34" charset="-122"/>
                <a:ea typeface="微软雅黑" panose="020B0503020204020204" pitchFamily="34" charset="-122"/>
                <a:cs typeface="+mn-ea"/>
              </a:rPr>
              <a:t>使用\进行拼接</a:t>
            </a:r>
            <a:r>
              <a:rPr lang="en-US" altLang="zh-CN" sz="1800" dirty="0" err="1">
                <a:solidFill>
                  <a:srgbClr val="595959"/>
                </a:solidFill>
                <a:latin typeface="微软雅黑" panose="020B0503020204020204" pitchFamily="34" charset="-122"/>
                <a:ea typeface="微软雅黑" panose="020B0503020204020204" pitchFamily="34" charset="-122"/>
                <a:cs typeface="+mn-ea"/>
              </a:rPr>
              <a:t>，其语法格式如下：</a:t>
            </a:r>
          </a:p>
        </p:txBody>
      </p:sp>
      <p:grpSp>
        <p:nvGrpSpPr>
          <p:cNvPr id="4" name="组合 3"/>
          <p:cNvGrpSpPr/>
          <p:nvPr/>
        </p:nvGrpSpPr>
        <p:grpSpPr>
          <a:xfrm>
            <a:off x="1535207" y="2691255"/>
            <a:ext cx="9145016" cy="808013"/>
            <a:chOff x="1143691" y="2082765"/>
            <a:chExt cx="9145016" cy="808013"/>
          </a:xfrm>
        </p:grpSpPr>
        <p:sp>
          <p:nvSpPr>
            <p:cNvPr id="15" name="矩形 14"/>
            <p:cNvSpPr/>
            <p:nvPr>
              <p:custDataLst>
                <p:tags r:id="rId6"/>
              </p:custDataLst>
            </p:nvPr>
          </p:nvSpPr>
          <p:spPr bwMode="auto">
            <a:xfrm>
              <a:off x="2062758" y="2082766"/>
              <a:ext cx="8225949"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os.path.join(path1[,path2[,...]])</a:t>
              </a:r>
            </a:p>
          </p:txBody>
        </p:sp>
        <p:sp>
          <p:nvSpPr>
            <p:cNvPr id="16" name="剪去单角的矩形 15"/>
            <p:cNvSpPr/>
            <p:nvPr>
              <p:custDataLst>
                <p:tags r:id="rId7"/>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custDataLst>
                <p:tags r:id="rId8"/>
              </p:custDataLst>
            </p:nvPr>
          </p:nvSpPr>
          <p:spPr>
            <a:xfrm>
              <a:off x="1199050" y="2127535"/>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18" name="Freeform 16"/>
            <p:cNvSpPr/>
            <p:nvPr>
              <p:custDataLst>
                <p:tags r:id="rId9"/>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21" name="TextBox 35"/>
          <p:cNvSpPr txBox="1">
            <a:spLocks noChangeArrowheads="1"/>
          </p:cNvSpPr>
          <p:nvPr>
            <p:custDataLst>
              <p:tags r:id="rId2"/>
            </p:custDataLst>
          </p:nvPr>
        </p:nvSpPr>
        <p:spPr bwMode="auto">
          <a:xfrm>
            <a:off x="2454274" y="3520946"/>
            <a:ext cx="7001814"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参数path1、path2表示要拼接的路径。</a:t>
            </a:r>
          </a:p>
        </p:txBody>
      </p:sp>
      <p:grpSp>
        <p:nvGrpSpPr>
          <p:cNvPr id="22" name="组合 21"/>
          <p:cNvGrpSpPr/>
          <p:nvPr/>
        </p:nvGrpSpPr>
        <p:grpSpPr>
          <a:xfrm>
            <a:off x="1716652" y="4320970"/>
            <a:ext cx="8987155" cy="2022475"/>
            <a:chOff x="1867635" y="4740358"/>
            <a:chExt cx="8987155" cy="2022475"/>
          </a:xfrm>
        </p:grpSpPr>
        <p:sp>
          <p:nvSpPr>
            <p:cNvPr id="23" name="矩形 22"/>
            <p:cNvSpPr/>
            <p:nvPr>
              <p:custDataLst>
                <p:tags r:id="rId4"/>
              </p:custDataLst>
            </p:nvPr>
          </p:nvSpPr>
          <p:spPr bwMode="auto">
            <a:xfrm>
              <a:off x="2477870" y="4740358"/>
              <a:ext cx="8376920" cy="202247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import os</a:t>
              </a:r>
            </a:p>
            <a:p>
              <a:pP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path_one = 'Python项目'</a:t>
              </a:r>
            </a:p>
            <a:p>
              <a:pP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path_two = 'python_path'</a:t>
              </a:r>
            </a:p>
            <a:p>
              <a:pP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splici_path = os.path.join(path_one, path_two)  </a:t>
              </a:r>
            </a:p>
            <a:p>
              <a:pP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print(splici_path)</a:t>
              </a:r>
            </a:p>
          </p:txBody>
        </p:sp>
        <p:sp>
          <p:nvSpPr>
            <p:cNvPr id="19" name="文本框 18"/>
            <p:cNvSpPr txBox="1"/>
            <p:nvPr>
              <p:custDataLst>
                <p:tags r:id="rId5"/>
              </p:custDataLst>
            </p:nvPr>
          </p:nvSpPr>
          <p:spPr>
            <a:xfrm>
              <a:off x="1867635" y="5107206"/>
              <a:ext cx="492444" cy="830997"/>
            </a:xfrm>
            <a:prstGeom prst="rect">
              <a:avLst/>
            </a:prstGeom>
            <a:noFill/>
          </p:spPr>
          <p:txBody>
            <a:bodyPr wrap="none" rtlCol="0">
              <a:sp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grpSp>
      <p:sp>
        <p:nvSpPr>
          <p:cNvPr id="2" name="标题 1"/>
          <p:cNvSpPr>
            <a:spLocks noChangeArrowheads="1"/>
          </p:cNvSpPr>
          <p:nvPr>
            <p:custDataLst>
              <p:tags r:id="rId3"/>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9.7.4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路径的拼接</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019175" y="857250"/>
            <a:ext cx="3592830" cy="466725"/>
            <a:chOff x="1019175" y="847725"/>
            <a:chExt cx="3533775" cy="466725"/>
          </a:xfrm>
        </p:grpSpPr>
        <p:sp>
          <p:nvSpPr>
            <p:cNvPr id="6"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6"/>
              </p:custDataLst>
            </p:nvPr>
          </p:nvSpPr>
          <p:spPr>
            <a:xfrm>
              <a:off x="1019175" y="880758"/>
              <a:ext cx="3352054"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路径拼接</a:t>
              </a:r>
            </a:p>
          </p:txBody>
        </p:sp>
      </p:grpSp>
      <p:sp>
        <p:nvSpPr>
          <p:cNvPr id="12" name="矩形 11"/>
          <p:cNvSpPr/>
          <p:nvPr>
            <p:custDataLst>
              <p:tags r:id="rId1"/>
            </p:custDataLst>
          </p:nvPr>
        </p:nvSpPr>
        <p:spPr>
          <a:xfrm>
            <a:off x="1391191" y="2132003"/>
            <a:ext cx="9433048" cy="506730"/>
          </a:xfrm>
          <a:prstGeom prst="rect">
            <a:avLst/>
          </a:prstGeom>
        </p:spPr>
        <p:txBody>
          <a:bodyPr wrap="square">
            <a:spAutoFit/>
          </a:bodyPr>
          <a:lstStyle/>
          <a:p>
            <a:pPr>
              <a:lnSpc>
                <a:spcPct val="150000"/>
              </a:lnSpc>
            </a:pPr>
            <a:r>
              <a:rPr lang="en-US" altLang="zh-CN" sz="1800" dirty="0" err="1">
                <a:solidFill>
                  <a:srgbClr val="0070C0"/>
                </a:solidFill>
                <a:latin typeface="微软雅黑" panose="020B0503020204020204" pitchFamily="34" charset="-122"/>
                <a:ea typeface="微软雅黑" panose="020B0503020204020204" pitchFamily="34" charset="-122"/>
                <a:cs typeface="+mn-ea"/>
              </a:rPr>
              <a:t>如果最后一个路径为空</a:t>
            </a:r>
            <a:r>
              <a:rPr lang="en-US" altLang="zh-CN" sz="1800" dirty="0" err="1">
                <a:solidFill>
                  <a:srgbClr val="595959"/>
                </a:solidFill>
                <a:latin typeface="微软雅黑" panose="020B0503020204020204" pitchFamily="34" charset="-122"/>
                <a:ea typeface="微软雅黑" panose="020B0503020204020204" pitchFamily="34" charset="-122"/>
                <a:cs typeface="+mn-ea"/>
              </a:rPr>
              <a:t>，则生成的路径将</a:t>
            </a:r>
            <a:r>
              <a:rPr lang="en-US" altLang="zh-CN" sz="1800" dirty="0" err="1">
                <a:solidFill>
                  <a:srgbClr val="0070C0"/>
                </a:solidFill>
                <a:latin typeface="微软雅黑" panose="020B0503020204020204" pitchFamily="34" charset="-122"/>
                <a:ea typeface="微软雅黑" panose="020B0503020204020204" pitchFamily="34" charset="-122"/>
                <a:cs typeface="+mn-ea"/>
              </a:rPr>
              <a:t>以一个“\”结尾</a:t>
            </a:r>
            <a:r>
              <a:rPr lang="en-US" altLang="zh-CN" sz="1800" dirty="0" err="1">
                <a:solidFill>
                  <a:srgbClr val="595959"/>
                </a:solidFill>
                <a:latin typeface="微软雅黑" panose="020B0503020204020204" pitchFamily="34" charset="-122"/>
                <a:ea typeface="微软雅黑" panose="020B0503020204020204" pitchFamily="34" charset="-122"/>
                <a:cs typeface="+mn-ea"/>
              </a:rPr>
              <a:t>，示例代码如下。</a:t>
            </a:r>
          </a:p>
        </p:txBody>
      </p:sp>
      <p:grpSp>
        <p:nvGrpSpPr>
          <p:cNvPr id="22" name="组合 21"/>
          <p:cNvGrpSpPr/>
          <p:nvPr/>
        </p:nvGrpSpPr>
        <p:grpSpPr>
          <a:xfrm>
            <a:off x="1309617" y="2996995"/>
            <a:ext cx="8987155" cy="2022475"/>
            <a:chOff x="1867635" y="4740358"/>
            <a:chExt cx="8987155" cy="2022475"/>
          </a:xfrm>
        </p:grpSpPr>
        <p:sp>
          <p:nvSpPr>
            <p:cNvPr id="23" name="矩形 22"/>
            <p:cNvSpPr/>
            <p:nvPr>
              <p:custDataLst>
                <p:tags r:id="rId3"/>
              </p:custDataLst>
            </p:nvPr>
          </p:nvSpPr>
          <p:spPr bwMode="auto">
            <a:xfrm>
              <a:off x="2477870" y="4740358"/>
              <a:ext cx="8376920" cy="202247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import os</a:t>
              </a:r>
            </a:p>
            <a:p>
              <a:pP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path_one = 'D:\Python项目'</a:t>
              </a:r>
            </a:p>
            <a:p>
              <a:pP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path_two = ''</a:t>
              </a:r>
            </a:p>
            <a:p>
              <a:pP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splicing_path = os.path.join(path_one, path_two)</a:t>
              </a:r>
            </a:p>
            <a:p>
              <a:pP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print(splicing_path)</a:t>
              </a:r>
            </a:p>
          </p:txBody>
        </p:sp>
        <p:sp>
          <p:nvSpPr>
            <p:cNvPr id="19" name="文本框 18"/>
            <p:cNvSpPr txBox="1"/>
            <p:nvPr>
              <p:custDataLst>
                <p:tags r:id="rId4"/>
              </p:custDataLst>
            </p:nvPr>
          </p:nvSpPr>
          <p:spPr>
            <a:xfrm>
              <a:off x="1867635" y="5107206"/>
              <a:ext cx="492444" cy="830997"/>
            </a:xfrm>
            <a:prstGeom prst="rect">
              <a:avLst/>
            </a:prstGeom>
            <a:noFill/>
          </p:spPr>
          <p:txBody>
            <a:bodyPr wrap="none" rtlCol="0">
              <a:sp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grpSp>
      <p:sp>
        <p:nvSpPr>
          <p:cNvPr id="2" name="标题 1"/>
          <p:cNvSpPr>
            <a:spLocks noChangeArrowheads="1"/>
          </p:cNvSpPr>
          <p:nvPr>
            <p:custDataLst>
              <p:tags r:id="rId2"/>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9.7.4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路径的拼接</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8112125"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实例</a:t>
            </a:r>
            <a:r>
              <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3</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：用户登录</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9.8</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5"/>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9.8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：用户登录</a:t>
            </a:r>
          </a:p>
        </p:txBody>
      </p:sp>
      <p:sp>
        <p:nvSpPr>
          <p:cNvPr id="2" name="TextBox 35"/>
          <p:cNvSpPr txBox="1">
            <a:spLocks noChangeArrowheads="1"/>
          </p:cNvSpPr>
          <p:nvPr>
            <p:custDataLst>
              <p:tags r:id="rId2"/>
            </p:custDataLst>
          </p:nvPr>
        </p:nvSpPr>
        <p:spPr bwMode="auto">
          <a:xfrm>
            <a:off x="5735553" y="3534331"/>
            <a:ext cx="498348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根据任务分析实现实例</a:t>
            </a:r>
            <a:r>
              <a:rPr lang="en-US" altLang="zh-CN" sz="1800" dirty="0">
                <a:solidFill>
                  <a:srgbClr val="595959"/>
                </a:solidFill>
                <a:latin typeface="微软雅黑" panose="020B0503020204020204" pitchFamily="34" charset="-122"/>
                <a:ea typeface="微软雅黑" panose="020B0503020204020204" pitchFamily="34" charset="-122"/>
                <a:cs typeface="+mn-ea"/>
              </a:rPr>
              <a:t>3</a:t>
            </a:r>
            <a:r>
              <a:rPr lang="zh-CN" altLang="zh-CN" sz="1800" dirty="0">
                <a:solidFill>
                  <a:srgbClr val="595959"/>
                </a:solidFill>
                <a:latin typeface="微软雅黑" panose="020B0503020204020204" pitchFamily="34" charset="-122"/>
                <a:ea typeface="微软雅黑" panose="020B0503020204020204" pitchFamily="34" charset="-122"/>
                <a:cs typeface="+mn-ea"/>
              </a:rPr>
              <a:t>：用户登录</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5"/>
          <p:cNvSpPr txBox="1">
            <a:spLocks noChangeArrowheads="1"/>
          </p:cNvSpPr>
          <p:nvPr>
            <p:custDataLst>
              <p:tags r:id="rId1"/>
            </p:custDataLst>
          </p:nvPr>
        </p:nvSpPr>
        <p:spPr bwMode="auto">
          <a:xfrm>
            <a:off x="5086350" y="2205355"/>
            <a:ext cx="5485765" cy="2958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登录系统通常分为普通用户与管理员权限，在用户登录系统时，可以根据自身权限进行选择登录。本实例要求实现一个用户登录的程序，该程序的用户分为管理员与普通用户，其中管理员账号密码在程序中设定，账号为root，密码为123456；普通用户的账号与密码通过注册功能添加，并保存到users目录下的文件中，文件名为普通用户的账号。</a:t>
            </a:r>
          </a:p>
        </p:txBody>
      </p:sp>
      <p:pic>
        <p:nvPicPr>
          <p:cNvPr id="7" name="图片 6"/>
          <p:cNvPicPr>
            <a:picLocks noChangeAspect="1"/>
          </p:cNvPicPr>
          <p:nvPr>
            <p:custDataLst>
              <p:tags r:id="rId2"/>
            </p:custDataLst>
          </p:nvPr>
        </p:nvPicPr>
        <p:blipFill>
          <a:blip r:embed="rId6"/>
          <a:stretch>
            <a:fillRect/>
          </a:stretch>
        </p:blipFill>
        <p:spPr>
          <a:xfrm>
            <a:off x="1011196" y="1629594"/>
            <a:ext cx="3715858" cy="4006159"/>
          </a:xfrm>
          <a:prstGeom prst="rect">
            <a:avLst/>
          </a:prstGeom>
        </p:spPr>
      </p:pic>
      <p:sp>
        <p:nvSpPr>
          <p:cNvPr id="3" name="标题 1"/>
          <p:cNvSpPr>
            <a:spLocks noChangeArrowheads="1"/>
          </p:cNvSpPr>
          <p:nvPr>
            <p:custDataLst>
              <p:tags r:id="rId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9.8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：用户登录</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gimg2.baidu.com/image_search/src=http%3A%2F%2Fpic.51yuansu.com%2Fpic3%2Fcover%2F03%2F93%2F98%2F5c8f46e1f2e59_610.jpg&amp;refer=http%3A%2F%2Fpic.51yuansu.com&amp;app=2002&amp;size=f9999,10000&amp;q=a80&amp;n=0&amp;g=0n&amp;fmt=auto?sec=1658640921&amp;t=b2d79b6f1ee22924de6ebb41cb2e0dec"/>
          <p:cNvPicPr>
            <a:picLocks noChangeAspect="1" noChangeArrowheads="1"/>
          </p:cNvPicPr>
          <p:nvPr/>
        </p:nvPicPr>
        <p:blipFill rotWithShape="1">
          <a:blip r:embed="rId4">
            <a:extLst>
              <a:ext uri="{28A0092B-C50C-407E-A947-70E740481C1C}">
                <a14:useLocalDpi xmlns:a14="http://schemas.microsoft.com/office/drawing/2010/main" val="0"/>
              </a:ext>
            </a:extLst>
          </a:blip>
          <a:srcRect l="4024" t="2272" r="2178" b="12806"/>
          <a:stretch>
            <a:fillRect/>
          </a:stretch>
        </p:blipFill>
        <p:spPr bwMode="auto">
          <a:xfrm flipH="1">
            <a:off x="1198662" y="1413569"/>
            <a:ext cx="3528392" cy="460851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35"/>
          <p:cNvSpPr txBox="1">
            <a:spLocks noChangeArrowheads="1"/>
          </p:cNvSpPr>
          <p:nvPr/>
        </p:nvSpPr>
        <p:spPr bwMode="auto">
          <a:xfrm>
            <a:off x="5951190" y="3141762"/>
            <a:ext cx="4536504"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使用列表保存价格信息。</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定义空列表用于保存用户选购商品的价格。</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接收输入的最大价格和最小价格。</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从价格列表中获取每个商品价格。</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判断商品价格区间。</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将商品价格进行排序。</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8" name="矩形 7"/>
          <p:cNvSpPr/>
          <p:nvPr/>
        </p:nvSpPr>
        <p:spPr>
          <a:xfrm>
            <a:off x="7511556" y="2565698"/>
            <a:ext cx="1415772"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实现思路</a:t>
            </a:r>
          </a:p>
        </p:txBody>
      </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9.8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：用户登录</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gimg2.baidu.com/image_search/src=http%3A%2F%2Fhbimg.b0.upaiyun.com%2F6769784930c2e538676b3fb73a290457ca522195287d8-Cu2GNK_fw658&amp;refer=http%3A%2F%2Fhbimg.b0.upaiyun.com&amp;app=2002&amp;size=f9999,10000&amp;q=a80&amp;n=0&amp;g=0n&amp;fmt=auto?sec=1658649679&amp;t=05f22a4c6ab9bde81529f3951d65c5ee"/>
          <p:cNvPicPr>
            <a:picLocks noChangeAspect="1" noChangeArrowheads="1"/>
          </p:cNvPicPr>
          <p:nvPr/>
        </p:nvPicPr>
        <p:blipFill rotWithShape="1">
          <a:blip r:embed="rId4">
            <a:extLst>
              <a:ext uri="{28A0092B-C50C-407E-A947-70E740481C1C}">
                <a14:useLocalDpi xmlns:a14="http://schemas.microsoft.com/office/drawing/2010/main" val="0"/>
              </a:ext>
            </a:extLst>
          </a:blip>
          <a:srcRect b="5357"/>
          <a:stretch>
            <a:fillRect/>
          </a:stretch>
        </p:blipFill>
        <p:spPr bwMode="auto">
          <a:xfrm>
            <a:off x="240711" y="1701602"/>
            <a:ext cx="4600848" cy="42484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35"/>
          <p:cNvSpPr txBox="1">
            <a:spLocks noChangeArrowheads="1"/>
          </p:cNvSpPr>
          <p:nvPr/>
        </p:nvSpPr>
        <p:spPr bwMode="auto">
          <a:xfrm>
            <a:off x="5303118" y="3440730"/>
            <a:ext cx="6152005"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rPr>
              <a:t>Chapter09</a:t>
            </a:r>
            <a:r>
              <a:rPr lang="zh-CN" altLang="zh-CN" sz="1800" dirty="0">
                <a:solidFill>
                  <a:srgbClr val="595959"/>
                </a:solidFill>
                <a:latin typeface="微软雅黑" panose="020B0503020204020204" pitchFamily="34" charset="-122"/>
                <a:ea typeface="微软雅黑" panose="020B0503020204020204" pitchFamily="34" charset="-122"/>
              </a:rPr>
              <a:t>项目中创建</a:t>
            </a:r>
            <a:r>
              <a:rPr lang="en-US" altLang="zh-CN" sz="1800" dirty="0">
                <a:solidFill>
                  <a:srgbClr val="595959"/>
                </a:solidFill>
                <a:latin typeface="微软雅黑" panose="020B0503020204020204" pitchFamily="34" charset="-122"/>
                <a:ea typeface="微软雅黑" panose="020B0503020204020204" pitchFamily="34" charset="-122"/>
              </a:rPr>
              <a:t>03_login.py</a:t>
            </a:r>
            <a:r>
              <a:rPr lang="zh-CN" altLang="zh-CN" sz="1800" dirty="0">
                <a:solidFill>
                  <a:srgbClr val="595959"/>
                </a:solidFill>
                <a:latin typeface="微软雅黑" panose="020B0503020204020204" pitchFamily="34" charset="-122"/>
                <a:ea typeface="微软雅黑" panose="020B0503020204020204" pitchFamily="34" charset="-122"/>
              </a:rPr>
              <a:t>文件</a:t>
            </a:r>
            <a:r>
              <a:rPr lang="zh-CN" altLang="en-US" sz="1800" dirty="0">
                <a:solidFill>
                  <a:srgbClr val="595959"/>
                </a:solidFill>
                <a:latin typeface="微软雅黑" panose="020B0503020204020204" pitchFamily="34" charset="-122"/>
                <a:ea typeface="微软雅黑" panose="020B0503020204020204" pitchFamily="34" charset="-122"/>
              </a:rPr>
              <a:t>。</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sym typeface="+mn-ea"/>
              </a:rPr>
              <a:t>03_login</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中编写代码。</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运行</a:t>
            </a:r>
            <a:r>
              <a:rPr lang="en-US" altLang="zh-CN" sz="1800" dirty="0">
                <a:solidFill>
                  <a:srgbClr val="595959"/>
                </a:solidFill>
                <a:latin typeface="微软雅黑" panose="020B0503020204020204" pitchFamily="34" charset="-122"/>
                <a:ea typeface="微软雅黑" panose="020B0503020204020204" pitchFamily="34" charset="-122"/>
                <a:sym typeface="+mn-ea"/>
              </a:rPr>
              <a:t>03_login</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文件。</a:t>
            </a:r>
            <a:endParaRPr lang="en-US" altLang="zh-CN" sz="1800" dirty="0">
              <a:solidFill>
                <a:srgbClr val="595959"/>
              </a:solidFill>
              <a:latin typeface="微软雅黑" panose="020B0503020204020204" pitchFamily="34" charset="-122"/>
              <a:ea typeface="微软雅黑" panose="020B0503020204020204" pitchFamily="34" charset="-122"/>
            </a:endParaRPr>
          </a:p>
        </p:txBody>
      </p:sp>
      <p:sp>
        <p:nvSpPr>
          <p:cNvPr id="23" name="矩形 22"/>
          <p:cNvSpPr/>
          <p:nvPr/>
        </p:nvSpPr>
        <p:spPr>
          <a:xfrm>
            <a:off x="7463358" y="2637706"/>
            <a:ext cx="1444498"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实现步骤</a:t>
            </a:r>
          </a:p>
        </p:txBody>
      </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9.8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：用户登录</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67159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None/>
            </a:pP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本章小结</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圆角矩形 2"/>
          <p:cNvSpPr/>
          <p:nvPr/>
        </p:nvSpPr>
        <p:spPr>
          <a:xfrm>
            <a:off x="1108075" y="2277666"/>
            <a:ext cx="9794240" cy="3209300"/>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endParaRPr lang="zh-CN" altLang="en-US" sz="3200">
              <a:cs typeface="+mn-ea"/>
              <a:sym typeface="+mn-lt"/>
            </a:endParaRPr>
          </a:p>
        </p:txBody>
      </p:sp>
      <p:sp>
        <p:nvSpPr>
          <p:cNvPr id="4" name="TextBox 38"/>
          <p:cNvSpPr txBox="1"/>
          <p:nvPr/>
        </p:nvSpPr>
        <p:spPr>
          <a:xfrm>
            <a:off x="1486694" y="2992234"/>
            <a:ext cx="9001000" cy="1846580"/>
          </a:xfrm>
          <a:prstGeom prst="rect">
            <a:avLst/>
          </a:prstGeom>
          <a:noFill/>
        </p:spPr>
        <p:txBody>
          <a:bodyPr wrap="square" lIns="0" tIns="0" rIns="0" bIns="0" rtlCol="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sym typeface="+mn-lt"/>
              </a:rPr>
              <a:t>本章主要讲解了Python中</a:t>
            </a:r>
            <a:r>
              <a:rPr lang="zh-CN" altLang="en-US" sz="2000" dirty="0">
                <a:solidFill>
                  <a:srgbClr val="0070C0"/>
                </a:solidFill>
                <a:latin typeface="微软雅黑" panose="020B0503020204020204" pitchFamily="34" charset="-122"/>
                <a:ea typeface="微软雅黑" panose="020B0503020204020204" pitchFamily="34" charset="-122"/>
                <a:sym typeface="+mn-lt"/>
              </a:rPr>
              <a:t>文件和文件路径的操作</a:t>
            </a:r>
            <a:r>
              <a:rPr lang="zh-CN" altLang="en-US" sz="2000" dirty="0">
                <a:solidFill>
                  <a:srgbClr val="595959"/>
                </a:solidFill>
                <a:latin typeface="微软雅黑" panose="020B0503020204020204" pitchFamily="34" charset="-122"/>
                <a:ea typeface="微软雅黑" panose="020B0503020204020204" pitchFamily="34" charset="-122"/>
                <a:sym typeface="+mn-lt"/>
              </a:rPr>
              <a:t>，包括</a:t>
            </a:r>
            <a:r>
              <a:rPr lang="zh-CN" altLang="en-US" sz="2000" dirty="0">
                <a:solidFill>
                  <a:srgbClr val="0070C0"/>
                </a:solidFill>
                <a:latin typeface="微软雅黑" panose="020B0503020204020204" pitchFamily="34" charset="-122"/>
                <a:ea typeface="微软雅黑" panose="020B0503020204020204" pitchFamily="34" charset="-122"/>
                <a:sym typeface="+mn-lt"/>
              </a:rPr>
              <a:t>文件的打开与关闭</a:t>
            </a:r>
            <a:r>
              <a:rPr lang="zh-CN" altLang="en-US" sz="2000" dirty="0">
                <a:solidFill>
                  <a:srgbClr val="595959"/>
                </a:solidFill>
                <a:latin typeface="微软雅黑" panose="020B0503020204020204" pitchFamily="34" charset="-122"/>
                <a:ea typeface="微软雅黑" panose="020B0503020204020204" pitchFamily="34" charset="-122"/>
                <a:sym typeface="+mn-lt"/>
              </a:rPr>
              <a:t>、</a:t>
            </a:r>
            <a:r>
              <a:rPr lang="zh-CN" altLang="en-US" sz="2000" dirty="0">
                <a:solidFill>
                  <a:srgbClr val="0070C0"/>
                </a:solidFill>
                <a:latin typeface="微软雅黑" panose="020B0503020204020204" pitchFamily="34" charset="-122"/>
                <a:ea typeface="微软雅黑" panose="020B0503020204020204" pitchFamily="34" charset="-122"/>
                <a:sym typeface="+mn-lt"/>
              </a:rPr>
              <a:t>文件的读写</a:t>
            </a:r>
            <a:r>
              <a:rPr lang="zh-CN" altLang="en-US" sz="2000" dirty="0">
                <a:solidFill>
                  <a:srgbClr val="595959"/>
                </a:solidFill>
                <a:latin typeface="微软雅黑" panose="020B0503020204020204" pitchFamily="34" charset="-122"/>
                <a:ea typeface="微软雅黑" panose="020B0503020204020204" pitchFamily="34" charset="-122"/>
                <a:sym typeface="+mn-lt"/>
              </a:rPr>
              <a:t>、</a:t>
            </a:r>
            <a:r>
              <a:rPr lang="zh-CN" altLang="en-US" sz="2000" dirty="0">
                <a:solidFill>
                  <a:srgbClr val="0070C0"/>
                </a:solidFill>
                <a:latin typeface="微软雅黑" panose="020B0503020204020204" pitchFamily="34" charset="-122"/>
                <a:ea typeface="微软雅黑" panose="020B0503020204020204" pitchFamily="34" charset="-122"/>
                <a:sym typeface="+mn-lt"/>
              </a:rPr>
              <a:t>文件的定位</a:t>
            </a:r>
            <a:r>
              <a:rPr lang="zh-CN" altLang="en-US" sz="2000" dirty="0" smtClean="0">
                <a:solidFill>
                  <a:srgbClr val="0070C0"/>
                </a:solidFill>
                <a:latin typeface="微软雅黑" panose="020B0503020204020204" pitchFamily="34" charset="-122"/>
                <a:ea typeface="微软雅黑" panose="020B0503020204020204" pitchFamily="34" charset="-122"/>
                <a:sym typeface="+mn-lt"/>
              </a:rPr>
              <a:t>读</a:t>
            </a:r>
            <a:r>
              <a:rPr lang="en-US" altLang="zh-CN" sz="2000" dirty="0" smtClean="0">
                <a:solidFill>
                  <a:srgbClr val="0070C0"/>
                </a:solidFill>
                <a:latin typeface="微软雅黑" panose="020B0503020204020204" pitchFamily="34" charset="-122"/>
                <a:ea typeface="微软雅黑" panose="020B0503020204020204" pitchFamily="34" charset="-122"/>
                <a:sym typeface="+mn-lt"/>
              </a:rPr>
              <a:t>/</a:t>
            </a:r>
            <a:r>
              <a:rPr lang="zh-CN" altLang="en-US" sz="2000" dirty="0" smtClean="0">
                <a:solidFill>
                  <a:srgbClr val="0070C0"/>
                </a:solidFill>
                <a:latin typeface="微软雅黑" panose="020B0503020204020204" pitchFamily="34" charset="-122"/>
                <a:ea typeface="微软雅黑" panose="020B0503020204020204" pitchFamily="34" charset="-122"/>
                <a:sym typeface="+mn-lt"/>
              </a:rPr>
              <a:t>写</a:t>
            </a:r>
            <a:r>
              <a:rPr lang="zh-CN" altLang="en-US" sz="2000" dirty="0" smtClean="0">
                <a:solidFill>
                  <a:srgbClr val="595959"/>
                </a:solidFill>
                <a:latin typeface="微软雅黑" panose="020B0503020204020204" pitchFamily="34" charset="-122"/>
                <a:ea typeface="微软雅黑" panose="020B0503020204020204" pitchFamily="34" charset="-122"/>
                <a:sym typeface="+mn-lt"/>
              </a:rPr>
              <a:t>、</a:t>
            </a:r>
            <a:r>
              <a:rPr lang="zh-CN" altLang="en-US" sz="2000" dirty="0">
                <a:solidFill>
                  <a:srgbClr val="0070C0"/>
                </a:solidFill>
                <a:latin typeface="微软雅黑" panose="020B0503020204020204" pitchFamily="34" charset="-122"/>
                <a:ea typeface="微软雅黑" panose="020B0503020204020204" pitchFamily="34" charset="-122"/>
                <a:sym typeface="+mn-lt"/>
              </a:rPr>
              <a:t>文件的备份与重命名</a:t>
            </a:r>
            <a:r>
              <a:rPr lang="zh-CN" altLang="en-US" sz="2000" dirty="0">
                <a:solidFill>
                  <a:srgbClr val="595959"/>
                </a:solidFill>
                <a:latin typeface="微软雅黑" panose="020B0503020204020204" pitchFamily="34" charset="-122"/>
                <a:ea typeface="微软雅黑" panose="020B0503020204020204" pitchFamily="34" charset="-122"/>
                <a:sym typeface="+mn-lt"/>
              </a:rPr>
              <a:t>、</a:t>
            </a:r>
            <a:r>
              <a:rPr lang="zh-CN" altLang="en-US" sz="2000" dirty="0">
                <a:solidFill>
                  <a:srgbClr val="0070C0"/>
                </a:solidFill>
                <a:latin typeface="微软雅黑" panose="020B0503020204020204" pitchFamily="34" charset="-122"/>
                <a:ea typeface="微软雅黑" panose="020B0503020204020204" pitchFamily="34" charset="-122"/>
                <a:sym typeface="+mn-lt"/>
              </a:rPr>
              <a:t>目录操作</a:t>
            </a:r>
            <a:r>
              <a:rPr lang="zh-CN" altLang="en-US" sz="2000" dirty="0">
                <a:solidFill>
                  <a:srgbClr val="595959"/>
                </a:solidFill>
                <a:latin typeface="微软雅黑" panose="020B0503020204020204" pitchFamily="34" charset="-122"/>
                <a:ea typeface="微软雅黑" panose="020B0503020204020204" pitchFamily="34" charset="-122"/>
                <a:sym typeface="+mn-lt"/>
              </a:rPr>
              <a:t>和</a:t>
            </a:r>
            <a:r>
              <a:rPr lang="zh-CN" altLang="en-US" sz="2000" dirty="0">
                <a:solidFill>
                  <a:srgbClr val="0070C0"/>
                </a:solidFill>
                <a:latin typeface="微软雅黑" panose="020B0503020204020204" pitchFamily="34" charset="-122"/>
                <a:ea typeface="微软雅黑" panose="020B0503020204020204" pitchFamily="34" charset="-122"/>
                <a:sym typeface="+mn-lt"/>
              </a:rPr>
              <a:t>文件路径操作</a:t>
            </a:r>
            <a:r>
              <a:rPr lang="zh-CN" altLang="en-US" sz="2000" dirty="0">
                <a:solidFill>
                  <a:srgbClr val="595959"/>
                </a:solidFill>
                <a:latin typeface="微软雅黑" panose="020B0503020204020204" pitchFamily="34" charset="-122"/>
                <a:ea typeface="微软雅黑" panose="020B0503020204020204" pitchFamily="34" charset="-122"/>
                <a:sym typeface="+mn-lt"/>
              </a:rPr>
              <a:t>等。通过学习本章的内容，读者应具备文件与路径操作的基础知识，能在实际开发中熟练地操作目录与文件。</a:t>
            </a:r>
          </a:p>
        </p:txBody>
      </p:sp>
      <p:sp>
        <p:nvSpPr>
          <p:cNvPr id="5" name="椭圆 4"/>
          <p:cNvSpPr/>
          <p:nvPr/>
        </p:nvSpPr>
        <p:spPr>
          <a:xfrm>
            <a:off x="4329250" y="186894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r>
              <a:rPr lang="zh-CN" altLang="en-US" sz="2800" b="1">
                <a:latin typeface="微软雅黑" panose="020B0503020204020204" pitchFamily="34" charset="-122"/>
                <a:ea typeface="微软雅黑" panose="020B0503020204020204" pitchFamily="34" charset="-122"/>
              </a:rPr>
              <a:t>本</a:t>
            </a:r>
          </a:p>
        </p:txBody>
      </p:sp>
      <p:sp>
        <p:nvSpPr>
          <p:cNvPr id="6" name="椭圆 5"/>
          <p:cNvSpPr/>
          <p:nvPr/>
        </p:nvSpPr>
        <p:spPr>
          <a:xfrm>
            <a:off x="5048070" y="186894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latin typeface="微软雅黑" panose="020B0503020204020204" pitchFamily="34" charset="-122"/>
                <a:ea typeface="微软雅黑" panose="020B0503020204020204" pitchFamily="34" charset="-122"/>
                <a:sym typeface="+mn-ea"/>
              </a:rPr>
              <a:t>章</a:t>
            </a:r>
          </a:p>
        </p:txBody>
      </p:sp>
      <p:sp>
        <p:nvSpPr>
          <p:cNvPr id="7" name="椭圆 6"/>
          <p:cNvSpPr/>
          <p:nvPr/>
        </p:nvSpPr>
        <p:spPr>
          <a:xfrm>
            <a:off x="5766890" y="186894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latin typeface="微软雅黑" panose="020B0503020204020204" pitchFamily="34" charset="-122"/>
                <a:ea typeface="微软雅黑" panose="020B0503020204020204" pitchFamily="34" charset="-122"/>
                <a:sym typeface="+mn-ea"/>
              </a:rPr>
              <a:t>小</a:t>
            </a:r>
          </a:p>
        </p:txBody>
      </p:sp>
      <p:sp>
        <p:nvSpPr>
          <p:cNvPr id="8" name="椭圆 7"/>
          <p:cNvSpPr/>
          <p:nvPr/>
        </p:nvSpPr>
        <p:spPr>
          <a:xfrm>
            <a:off x="6485710" y="186894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latin typeface="微软雅黑" panose="020B0503020204020204" pitchFamily="34" charset="-122"/>
                <a:ea typeface="微软雅黑" panose="020B0503020204020204" pitchFamily="34" charset="-122"/>
                <a:sym typeface="+mn-ea"/>
              </a:rPr>
              <a:t>结</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文件的打开和关闭</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9.1</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428921"/>
            <a:ext cx="498348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文件的打开方式</a:t>
            </a:r>
            <a:r>
              <a:rPr lang="zh-CN" altLang="zh-CN" sz="1800" dirty="0">
                <a:solidFill>
                  <a:srgbClr val="595959"/>
                </a:solidFill>
                <a:latin typeface="微软雅黑" panose="020B0503020204020204" pitchFamily="34" charset="-122"/>
                <a:ea typeface="微软雅黑" panose="020B0503020204020204" pitchFamily="34" charset="-122"/>
                <a:cs typeface="+mn-ea"/>
              </a:rPr>
              <a:t>，能够通过open()函数打开文件</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打开文件</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9.1.1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打开文件</a:t>
            </a:r>
          </a:p>
        </p:txBody>
      </p:sp>
      <p:sp>
        <p:nvSpPr>
          <p:cNvPr id="12" name="矩形 11"/>
          <p:cNvSpPr/>
          <p:nvPr>
            <p:custDataLst>
              <p:tags r:id="rId2"/>
            </p:custDataLst>
          </p:nvPr>
        </p:nvSpPr>
        <p:spPr>
          <a:xfrm>
            <a:off x="1414686" y="1701602"/>
            <a:ext cx="9433048" cy="530915"/>
          </a:xfrm>
          <a:prstGeom prst="rect">
            <a:avLst/>
          </a:prstGeom>
        </p:spPr>
        <p:txBody>
          <a:bodyPr wrap="square">
            <a:spAutoFit/>
          </a:bodyPr>
          <a:lstStyle/>
          <a:p>
            <a:pPr>
              <a:lnSpc>
                <a:spcPct val="150000"/>
              </a:lnSpc>
            </a:pPr>
            <a:r>
              <a:rPr lang="en-US" altLang="zh-CN" sz="1900" dirty="0">
                <a:solidFill>
                  <a:srgbClr val="595959"/>
                </a:solidFill>
                <a:latin typeface="微软雅黑" panose="020B0503020204020204" pitchFamily="34" charset="-122"/>
                <a:ea typeface="微软雅黑" panose="020B0503020204020204" pitchFamily="34" charset="-122"/>
                <a:cs typeface="+mn-ea"/>
              </a:rPr>
              <a:t>Python</a:t>
            </a:r>
            <a:r>
              <a:rPr lang="zh-CN" altLang="zh-CN" sz="1900" dirty="0">
                <a:solidFill>
                  <a:srgbClr val="595959"/>
                </a:solidFill>
                <a:latin typeface="微软雅黑" panose="020B0503020204020204" pitchFamily="34" charset="-122"/>
                <a:ea typeface="微软雅黑" panose="020B0503020204020204" pitchFamily="34" charset="-122"/>
                <a:cs typeface="+mn-ea"/>
              </a:rPr>
              <a:t>内置的</a:t>
            </a:r>
            <a:r>
              <a:rPr lang="en-US" altLang="zh-CN" sz="1900" dirty="0">
                <a:solidFill>
                  <a:srgbClr val="1369B2"/>
                </a:solidFill>
                <a:latin typeface="微软雅黑" panose="020B0503020204020204" pitchFamily="34" charset="-122"/>
                <a:ea typeface="微软雅黑" panose="020B0503020204020204" pitchFamily="34" charset="-122"/>
                <a:cs typeface="+mn-ea"/>
              </a:rPr>
              <a:t>open()</a:t>
            </a:r>
            <a:r>
              <a:rPr lang="zh-CN" altLang="zh-CN" sz="1900" dirty="0">
                <a:solidFill>
                  <a:srgbClr val="1369B2"/>
                </a:solidFill>
                <a:latin typeface="微软雅黑" panose="020B0503020204020204" pitchFamily="34" charset="-122"/>
                <a:ea typeface="微软雅黑" panose="020B0503020204020204" pitchFamily="34" charset="-122"/>
                <a:cs typeface="+mn-ea"/>
              </a:rPr>
              <a:t>函数</a:t>
            </a:r>
            <a:r>
              <a:rPr lang="zh-CN" altLang="zh-CN" sz="1900" dirty="0">
                <a:solidFill>
                  <a:srgbClr val="595959"/>
                </a:solidFill>
                <a:latin typeface="微软雅黑" panose="020B0503020204020204" pitchFamily="34" charset="-122"/>
                <a:ea typeface="微软雅黑" panose="020B0503020204020204" pitchFamily="34" charset="-122"/>
                <a:cs typeface="+mn-ea"/>
              </a:rPr>
              <a:t>用于打开文件，该函数调用成功会返回一个</a:t>
            </a:r>
            <a:r>
              <a:rPr lang="zh-CN" altLang="zh-CN" sz="1900" dirty="0">
                <a:solidFill>
                  <a:srgbClr val="1369B2"/>
                </a:solidFill>
                <a:latin typeface="微软雅黑" panose="020B0503020204020204" pitchFamily="34" charset="-122"/>
                <a:ea typeface="微软雅黑" panose="020B0503020204020204" pitchFamily="34" charset="-122"/>
                <a:cs typeface="+mn-ea"/>
              </a:rPr>
              <a:t>文件对象</a:t>
            </a:r>
            <a:r>
              <a:rPr lang="zh-CN" altLang="en-US" sz="1900" dirty="0">
                <a:solidFill>
                  <a:srgbClr val="595959"/>
                </a:solidFill>
                <a:latin typeface="微软雅黑" panose="020B0503020204020204" pitchFamily="34" charset="-122"/>
                <a:ea typeface="微软雅黑" panose="020B0503020204020204" pitchFamily="34" charset="-122"/>
                <a:cs typeface="+mn-ea"/>
              </a:rPr>
              <a:t>。</a:t>
            </a:r>
            <a:endParaRPr lang="en-US" altLang="zh-CN" sz="1900" dirty="0">
              <a:solidFill>
                <a:srgbClr val="595959"/>
              </a:solidFill>
              <a:latin typeface="微软雅黑" panose="020B0503020204020204" pitchFamily="34" charset="-122"/>
              <a:ea typeface="微软雅黑" panose="020B0503020204020204" pitchFamily="34" charset="-122"/>
              <a:cs typeface="+mn-ea"/>
            </a:endParaRPr>
          </a:p>
        </p:txBody>
      </p:sp>
      <p:grpSp>
        <p:nvGrpSpPr>
          <p:cNvPr id="13" name="组合 12"/>
          <p:cNvGrpSpPr/>
          <p:nvPr/>
        </p:nvGrpSpPr>
        <p:grpSpPr>
          <a:xfrm>
            <a:off x="1558702" y="2369726"/>
            <a:ext cx="9145016" cy="1223785"/>
            <a:chOff x="1143691" y="2082765"/>
            <a:chExt cx="9145016" cy="1223785"/>
          </a:xfrm>
        </p:grpSpPr>
        <p:sp>
          <p:nvSpPr>
            <p:cNvPr id="14" name="矩形 13"/>
            <p:cNvSpPr/>
            <p:nvPr>
              <p:custDataLst>
                <p:tags r:id="rId8"/>
              </p:custDataLst>
            </p:nvPr>
          </p:nvSpPr>
          <p:spPr bwMode="auto">
            <a:xfrm>
              <a:off x="2062758" y="2082765"/>
              <a:ext cx="8225949" cy="122378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open(file, mode='r', buffering=None, encoding=None, errors=None, </a:t>
              </a:r>
              <a:endPar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gn="ct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newline=None, </a:t>
              </a:r>
              <a:r>
                <a:rPr lang="en-US" altLang="zh-CN" sz="18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closefd</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=True)</a:t>
              </a:r>
              <a:endPar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15" name="剪去单角的矩形 14"/>
            <p:cNvSpPr/>
            <p:nvPr>
              <p:custDataLst>
                <p:tags r:id="rId9"/>
              </p:custDataLst>
            </p:nvPr>
          </p:nvSpPr>
          <p:spPr>
            <a:xfrm flipH="1">
              <a:off x="1143691" y="2082765"/>
              <a:ext cx="808346" cy="1223785"/>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custDataLst>
                <p:tags r:id="rId10"/>
              </p:custDataLst>
            </p:nvPr>
          </p:nvSpPr>
          <p:spPr>
            <a:xfrm>
              <a:off x="1199050" y="2340714"/>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17" name="Freeform 16"/>
            <p:cNvSpPr/>
            <p:nvPr>
              <p:custDataLst>
                <p:tags r:id="rId11"/>
              </p:custDataLst>
            </p:nvPr>
          </p:nvSpPr>
          <p:spPr bwMode="auto">
            <a:xfrm>
              <a:off x="1952036" y="2105349"/>
              <a:ext cx="110722" cy="1201201"/>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18" name="TextBox 35"/>
          <p:cNvSpPr txBox="1">
            <a:spLocks noChangeArrowheads="1"/>
          </p:cNvSpPr>
          <p:nvPr>
            <p:custDataLst>
              <p:tags r:id="rId3"/>
            </p:custDataLst>
          </p:nvPr>
        </p:nvSpPr>
        <p:spPr bwMode="auto">
          <a:xfrm>
            <a:off x="2477769" y="3663912"/>
            <a:ext cx="7001814"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50000"/>
              </a:lnSpc>
              <a:buFont typeface="Wingdings" panose="05000000000000000000" pitchFamily="2" charset="2"/>
              <a:buChar char="Ø"/>
            </a:pPr>
            <a:r>
              <a:rPr lang="en-US" altLang="zh-CN" sz="1800" dirty="0">
                <a:solidFill>
                  <a:srgbClr val="595959"/>
                </a:solidFill>
                <a:latin typeface="Times New Roman" panose="02020603050405020304" charset="0"/>
                <a:cs typeface="Times New Roman" panose="02020603050405020304" charset="0"/>
              </a:rPr>
              <a:t>file</a:t>
            </a:r>
            <a:r>
              <a:rPr lang="zh-CN" altLang="en-US" sz="1800" dirty="0">
                <a:solidFill>
                  <a:srgbClr val="595959"/>
                </a:solidFill>
                <a:latin typeface="Times New Roman" panose="02020603050405020304" charset="0"/>
                <a:cs typeface="Times New Roman" panose="02020603050405020304" charset="0"/>
              </a:rPr>
              <a:t>：</a:t>
            </a:r>
            <a:r>
              <a:rPr lang="zh-CN" altLang="zh-CN" sz="1800" dirty="0">
                <a:solidFill>
                  <a:srgbClr val="595959"/>
                </a:solidFill>
                <a:latin typeface="Times New Roman" panose="02020603050405020304" charset="0"/>
                <a:cs typeface="Times New Roman" panose="02020603050405020304" charset="0"/>
              </a:rPr>
              <a:t>表示接收待打开</a:t>
            </a:r>
            <a:r>
              <a:rPr lang="zh-CN" altLang="zh-CN" sz="1800" dirty="0">
                <a:solidFill>
                  <a:srgbClr val="1369B2"/>
                </a:solidFill>
                <a:latin typeface="Times New Roman" panose="02020603050405020304" charset="0"/>
                <a:cs typeface="Times New Roman" panose="02020603050405020304" charset="0"/>
              </a:rPr>
              <a:t>文件的名称或路径</a:t>
            </a:r>
            <a:r>
              <a:rPr lang="zh-CN" altLang="en-US" sz="1800" dirty="0">
                <a:solidFill>
                  <a:srgbClr val="595959"/>
                </a:solidFill>
                <a:latin typeface="Times New Roman" panose="02020603050405020304" charset="0"/>
                <a:cs typeface="Times New Roman" panose="02020603050405020304" charset="0"/>
              </a:rPr>
              <a:t>。</a:t>
            </a:r>
            <a:endParaRPr lang="en-US" altLang="zh-CN" sz="1800" dirty="0">
              <a:solidFill>
                <a:srgbClr val="595959"/>
              </a:solidFill>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US" altLang="zh-CN" sz="1800" dirty="0">
                <a:solidFill>
                  <a:srgbClr val="595959"/>
                </a:solidFill>
                <a:latin typeface="Times New Roman" panose="02020603050405020304" charset="0"/>
                <a:cs typeface="Times New Roman" panose="02020603050405020304" charset="0"/>
              </a:rPr>
              <a:t>encoding</a:t>
            </a:r>
            <a:r>
              <a:rPr lang="zh-CN" altLang="en-US" sz="1800" dirty="0">
                <a:solidFill>
                  <a:srgbClr val="595959"/>
                </a:solidFill>
                <a:latin typeface="Times New Roman" panose="02020603050405020304" charset="0"/>
                <a:cs typeface="Times New Roman" panose="02020603050405020304" charset="0"/>
              </a:rPr>
              <a:t>：</a:t>
            </a:r>
            <a:r>
              <a:rPr lang="zh-CN" altLang="zh-CN" sz="1800" dirty="0">
                <a:solidFill>
                  <a:srgbClr val="595959"/>
                </a:solidFill>
                <a:latin typeface="Times New Roman" panose="02020603050405020304" charset="0"/>
                <a:cs typeface="Times New Roman" panose="02020603050405020304" charset="0"/>
              </a:rPr>
              <a:t>表示文件的</a:t>
            </a:r>
            <a:r>
              <a:rPr lang="zh-CN" altLang="zh-CN" sz="1800" dirty="0">
                <a:solidFill>
                  <a:srgbClr val="1369B2"/>
                </a:solidFill>
                <a:latin typeface="Times New Roman" panose="02020603050405020304" charset="0"/>
                <a:cs typeface="Times New Roman" panose="02020603050405020304" charset="0"/>
              </a:rPr>
              <a:t>编码格式</a:t>
            </a:r>
            <a:r>
              <a:rPr lang="zh-CN" altLang="en-US" sz="1800" dirty="0">
                <a:solidFill>
                  <a:srgbClr val="595959"/>
                </a:solidFill>
                <a:latin typeface="Times New Roman" panose="02020603050405020304" charset="0"/>
                <a:cs typeface="Times New Roman" panose="02020603050405020304" charset="0"/>
              </a:rPr>
              <a:t>。</a:t>
            </a:r>
            <a:endParaRPr lang="en-US" altLang="zh-CN" sz="1800" dirty="0">
              <a:solidFill>
                <a:srgbClr val="595959"/>
              </a:solidFill>
              <a:latin typeface="Times New Roman" panose="02020603050405020304" charset="0"/>
              <a:cs typeface="Times New Roman" panose="02020603050405020304" charset="0"/>
            </a:endParaRPr>
          </a:p>
          <a:p>
            <a:pPr marL="285750" indent="-285750" algn="just">
              <a:lnSpc>
                <a:spcPct val="150000"/>
              </a:lnSpc>
              <a:buFont typeface="Wingdings" panose="05000000000000000000" pitchFamily="2" charset="2"/>
              <a:buChar char="Ø"/>
            </a:pPr>
            <a:r>
              <a:rPr lang="en-US" altLang="zh-CN" sz="1800" dirty="0">
                <a:solidFill>
                  <a:srgbClr val="595959"/>
                </a:solidFill>
                <a:latin typeface="Times New Roman" panose="02020603050405020304" charset="0"/>
                <a:cs typeface="Times New Roman" panose="02020603050405020304" charset="0"/>
              </a:rPr>
              <a:t>mode</a:t>
            </a:r>
            <a:r>
              <a:rPr lang="zh-CN" altLang="en-US" sz="1800" dirty="0">
                <a:solidFill>
                  <a:srgbClr val="595959"/>
                </a:solidFill>
                <a:latin typeface="Times New Roman" panose="02020603050405020304" charset="0"/>
                <a:cs typeface="Times New Roman" panose="02020603050405020304" charset="0"/>
              </a:rPr>
              <a:t>：</a:t>
            </a:r>
            <a:r>
              <a:rPr lang="zh-CN" altLang="zh-CN" sz="1800" dirty="0">
                <a:solidFill>
                  <a:srgbClr val="595959"/>
                </a:solidFill>
                <a:latin typeface="Times New Roman" panose="02020603050405020304" charset="0"/>
                <a:cs typeface="Times New Roman" panose="02020603050405020304" charset="0"/>
              </a:rPr>
              <a:t>表示文件的</a:t>
            </a:r>
            <a:r>
              <a:rPr lang="zh-CN" altLang="zh-CN" sz="1800" dirty="0">
                <a:solidFill>
                  <a:srgbClr val="1369B2"/>
                </a:solidFill>
                <a:latin typeface="Times New Roman" panose="02020603050405020304" charset="0"/>
                <a:cs typeface="Times New Roman" panose="02020603050405020304" charset="0"/>
              </a:rPr>
              <a:t>打开模式</a:t>
            </a:r>
            <a:r>
              <a:rPr lang="zh-CN" altLang="zh-CN" sz="1800" dirty="0">
                <a:solidFill>
                  <a:srgbClr val="595959"/>
                </a:solidFill>
                <a:latin typeface="Times New Roman" panose="02020603050405020304" charset="0"/>
                <a:cs typeface="Times New Roman" panose="02020603050405020304" charset="0"/>
              </a:rPr>
              <a:t>，常用模式有</a:t>
            </a:r>
            <a:r>
              <a:rPr lang="en-US" altLang="zh-CN" sz="1800" dirty="0">
                <a:solidFill>
                  <a:srgbClr val="595959"/>
                </a:solidFill>
                <a:latin typeface="Times New Roman" panose="02020603050405020304" charset="0"/>
                <a:cs typeface="Times New Roman" panose="02020603050405020304" charset="0"/>
              </a:rPr>
              <a:t>r</a:t>
            </a:r>
            <a:r>
              <a:rPr lang="zh-CN" altLang="zh-CN" sz="1800" dirty="0">
                <a:solidFill>
                  <a:srgbClr val="595959"/>
                </a:solidFill>
                <a:latin typeface="Times New Roman" panose="02020603050405020304" charset="0"/>
                <a:cs typeface="Times New Roman" panose="02020603050405020304" charset="0"/>
              </a:rPr>
              <a:t>、</a:t>
            </a:r>
            <a:r>
              <a:rPr lang="en-US" altLang="zh-CN" sz="1800" dirty="0">
                <a:solidFill>
                  <a:srgbClr val="595959"/>
                </a:solidFill>
                <a:latin typeface="Times New Roman" panose="02020603050405020304" charset="0"/>
                <a:cs typeface="Times New Roman" panose="02020603050405020304" charset="0"/>
              </a:rPr>
              <a:t>w</a:t>
            </a:r>
            <a:r>
              <a:rPr lang="zh-CN" altLang="zh-CN" sz="1800" dirty="0">
                <a:solidFill>
                  <a:srgbClr val="595959"/>
                </a:solidFill>
                <a:latin typeface="Times New Roman" panose="02020603050405020304" charset="0"/>
                <a:cs typeface="Times New Roman" panose="02020603050405020304" charset="0"/>
              </a:rPr>
              <a:t>、</a:t>
            </a:r>
            <a:r>
              <a:rPr lang="en-US" altLang="zh-CN" sz="1800" dirty="0">
                <a:solidFill>
                  <a:srgbClr val="595959"/>
                </a:solidFill>
                <a:latin typeface="Times New Roman" panose="02020603050405020304" charset="0"/>
                <a:cs typeface="Times New Roman" panose="02020603050405020304" charset="0"/>
              </a:rPr>
              <a:t>a</a:t>
            </a:r>
            <a:r>
              <a:rPr lang="zh-CN" altLang="zh-CN" sz="1800" dirty="0">
                <a:solidFill>
                  <a:srgbClr val="595959"/>
                </a:solidFill>
                <a:latin typeface="Times New Roman" panose="02020603050405020304" charset="0"/>
                <a:cs typeface="Times New Roman" panose="02020603050405020304" charset="0"/>
              </a:rPr>
              <a:t>、</a:t>
            </a:r>
            <a:r>
              <a:rPr lang="en-US" altLang="zh-CN" sz="1800" dirty="0">
                <a:solidFill>
                  <a:srgbClr val="595959"/>
                </a:solidFill>
                <a:latin typeface="Times New Roman" panose="02020603050405020304" charset="0"/>
                <a:cs typeface="Times New Roman" panose="02020603050405020304" charset="0"/>
              </a:rPr>
              <a:t>b</a:t>
            </a:r>
            <a:r>
              <a:rPr lang="zh-CN" altLang="zh-CN" sz="1800" dirty="0">
                <a:solidFill>
                  <a:srgbClr val="595959"/>
                </a:solidFill>
                <a:latin typeface="Times New Roman" panose="02020603050405020304" charset="0"/>
                <a:cs typeface="Times New Roman" panose="02020603050405020304" charset="0"/>
              </a:rPr>
              <a:t>、</a:t>
            </a:r>
            <a:r>
              <a:rPr lang="en-US" altLang="zh-CN" sz="1800" dirty="0">
                <a:solidFill>
                  <a:srgbClr val="595959"/>
                </a:solidFill>
                <a:latin typeface="Times New Roman" panose="02020603050405020304" charset="0"/>
                <a:cs typeface="Times New Roman" panose="02020603050405020304" charset="0"/>
              </a:rPr>
              <a:t>t</a:t>
            </a:r>
            <a:r>
              <a:rPr lang="zh-CN" altLang="zh-CN" sz="1800" dirty="0">
                <a:solidFill>
                  <a:srgbClr val="595959"/>
                </a:solidFill>
                <a:latin typeface="Times New Roman" panose="02020603050405020304" charset="0"/>
                <a:cs typeface="Times New Roman" panose="02020603050405020304" charset="0"/>
              </a:rPr>
              <a:t>、</a:t>
            </a:r>
            <a:r>
              <a:rPr lang="en-US" altLang="zh-CN" sz="1800" dirty="0">
                <a:solidFill>
                  <a:srgbClr val="595959"/>
                </a:solidFill>
                <a:latin typeface="Times New Roman" panose="02020603050405020304" charset="0"/>
                <a:cs typeface="Times New Roman" panose="02020603050405020304" charset="0"/>
              </a:rPr>
              <a:t>+</a:t>
            </a:r>
            <a:r>
              <a:rPr lang="zh-CN" altLang="en-US" sz="1800" dirty="0">
                <a:solidFill>
                  <a:srgbClr val="595959"/>
                </a:solidFill>
                <a:latin typeface="Times New Roman" panose="02020603050405020304" charset="0"/>
                <a:cs typeface="Times New Roman" panose="02020603050405020304" charset="0"/>
              </a:rPr>
              <a:t>。</a:t>
            </a:r>
            <a:endParaRPr lang="zh-CN" altLang="zh-CN" sz="1800" dirty="0">
              <a:solidFill>
                <a:srgbClr val="595959"/>
              </a:solidFill>
              <a:latin typeface="Times New Roman" panose="02020603050405020304" charset="0"/>
              <a:cs typeface="Times New Roman" panose="02020603050405020304" charset="0"/>
            </a:endParaRPr>
          </a:p>
        </p:txBody>
      </p:sp>
      <p:grpSp>
        <p:nvGrpSpPr>
          <p:cNvPr id="19" name="组合 18"/>
          <p:cNvGrpSpPr/>
          <p:nvPr/>
        </p:nvGrpSpPr>
        <p:grpSpPr>
          <a:xfrm>
            <a:off x="1716654" y="5103915"/>
            <a:ext cx="8987065" cy="831577"/>
            <a:chOff x="1716652" y="4858468"/>
            <a:chExt cx="8987065" cy="831577"/>
          </a:xfrm>
        </p:grpSpPr>
        <p:sp>
          <p:nvSpPr>
            <p:cNvPr id="22" name="矩形 21"/>
            <p:cNvSpPr/>
            <p:nvPr>
              <p:custDataLst>
                <p:tags r:id="rId6"/>
              </p:custDataLst>
            </p:nvPr>
          </p:nvSpPr>
          <p:spPr bwMode="auto">
            <a:xfrm>
              <a:off x="2477769" y="4858468"/>
              <a:ext cx="8225948" cy="831577"/>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8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txt_data</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 </a:t>
              </a:r>
              <a:r>
                <a:rPr lang="en-US" altLang="zh-CN" sz="1800" kern="0" dirty="0">
                  <a:solidFill>
                    <a:srgbClr val="1369B2"/>
                  </a:solidFill>
                  <a:latin typeface="微软雅黑" panose="020B0503020204020204" pitchFamily="34" charset="-122"/>
                  <a:ea typeface="微软雅黑" panose="020B0503020204020204" pitchFamily="34" charset="-122"/>
                  <a:cs typeface="Times New Roman" panose="02020603050405020304" charset="0"/>
                </a:rPr>
                <a:t>open</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('txt_file.txt', 'r')</a:t>
              </a:r>
              <a:endPar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24" name="文本框 23"/>
            <p:cNvSpPr txBox="1"/>
            <p:nvPr>
              <p:custDataLst>
                <p:tags r:id="rId7"/>
              </p:custDataLst>
            </p:nvPr>
          </p:nvSpPr>
          <p:spPr>
            <a:xfrm>
              <a:off x="1716652" y="4858468"/>
              <a:ext cx="492444" cy="830997"/>
            </a:xfrm>
            <a:prstGeom prst="rect">
              <a:avLst/>
            </a:prstGeom>
            <a:noFill/>
          </p:spPr>
          <p:txBody>
            <a:bodyPr wrap="none" rtlCol="0">
              <a:sp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grpSp>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5"/>
              </p:custDataLst>
            </p:nvPr>
          </p:nvSpPr>
          <p:spPr>
            <a:xfrm>
              <a:off x="1019175" y="881033"/>
              <a:ext cx="3533775" cy="398780"/>
            </a:xfrm>
            <a:prstGeom prst="rect">
              <a:avLst/>
            </a:prstGeom>
          </p:spPr>
          <p:txBody>
            <a:bodyPr wrap="square">
              <a:spAutoFit/>
            </a:bodyPr>
            <a:lstStyle/>
            <a:p>
              <a:pPr algn="ctr"/>
              <a:r>
                <a:rPr lang="zh-CN" altLang="zh-CN" sz="2000" dirty="0">
                  <a:solidFill>
                    <a:srgbClr val="595959"/>
                  </a:solidFill>
                  <a:latin typeface="微软雅黑" panose="020B0503020204020204" pitchFamily="34" charset="-122"/>
                  <a:ea typeface="微软雅黑" panose="020B0503020204020204" pitchFamily="34" charset="-122"/>
                </a:rPr>
                <a:t>打开文件</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3f15e6573a385e41c33bb97e7105a62faa5c484"/>
  <p:tag name="KSO_WPP_MARK_KEY" val="e7a0f094-5756-40f7-9eda-ce9c717f1e47"/>
  <p:tag name="COMMONDATA" val="eyJoZGlkIjoiMGQxNWFmNjAzM2M0ZDVlY2QwYjk4NmE0NTY2ZWYyYmQ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ud0ofpxa">
      <a:majorFont>
        <a:latin typeface="字魂105号-简雅黑"/>
        <a:ea typeface="字魂105号-简雅黑"/>
        <a:cs typeface=""/>
      </a:majorFont>
      <a:minorFont>
        <a:latin typeface="字魂105号-简雅黑"/>
        <a:ea typeface="字魂105号-简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3987</Words>
  <Application>Microsoft Office PowerPoint</Application>
  <PresentationFormat>自定义</PresentationFormat>
  <Paragraphs>557</Paragraphs>
  <Slides>70</Slides>
  <Notes>67</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70</vt:i4>
      </vt:variant>
    </vt:vector>
  </HeadingPairs>
  <TitlesOfParts>
    <vt:vector size="83" baseType="lpstr">
      <vt:lpstr>Source Han Sans K Bold</vt:lpstr>
      <vt:lpstr>思源黑体 CN Medium</vt:lpstr>
      <vt:lpstr>思源黑体 CN Regular</vt:lpstr>
      <vt:lpstr>宋体</vt:lpstr>
      <vt:lpstr>微软雅黑</vt:lpstr>
      <vt:lpstr>字魂105号-简雅黑</vt:lpstr>
      <vt:lpstr>字魂58号-创中黑</vt:lpstr>
      <vt:lpstr>Arial</vt:lpstr>
      <vt:lpstr>Calibri</vt:lpstr>
      <vt:lpstr>Times New Roman</vt:lpstr>
      <vt:lpstr>Wingdings</vt:lpstr>
      <vt:lpstr>webwppDefTheme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蓝白商务述职报告工作总结ppt模板</dc:title>
  <dc:creator>常董</dc:creator>
  <cp:lastModifiedBy>王晓娟</cp:lastModifiedBy>
  <cp:revision>4112</cp:revision>
  <dcterms:created xsi:type="dcterms:W3CDTF">2020-11-11T09:29:00Z</dcterms:created>
  <dcterms:modified xsi:type="dcterms:W3CDTF">2024-07-18T05:36:33Z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744D8EB2E76D4847A8112CE6B167364B</vt:lpwstr>
  </property>
</Properties>
</file>