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0" r:id="rId1"/>
  </p:sldMasterIdLst>
  <p:notesMasterIdLst>
    <p:notesMasterId r:id="rId11"/>
  </p:notesMasterIdLst>
  <p:sldIdLst>
    <p:sldId id="256" r:id="rId2"/>
    <p:sldId id="262" r:id="rId3"/>
    <p:sldId id="261" r:id="rId4"/>
    <p:sldId id="268" r:id="rId5"/>
    <p:sldId id="258" r:id="rId6"/>
    <p:sldId id="269" r:id="rId7"/>
    <p:sldId id="263" r:id="rId8"/>
    <p:sldId id="270" r:id="rId9"/>
    <p:sldId id="267" r:id="rId10"/>
  </p:sldIdLst>
  <p:sldSz cx="12192000" cy="6858000"/>
  <p:notesSz cx="6858000" cy="9144000"/>
  <p:custDataLst>
    <p:tags r:id="rId12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b="1" kern="1200">
        <a:solidFill>
          <a:srgbClr val="0408C0"/>
        </a:solidFill>
        <a:latin typeface="仿宋_GB2312" pitchFamily="49" charset="-122"/>
        <a:ea typeface="仿宋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b="1" kern="1200">
        <a:solidFill>
          <a:srgbClr val="0408C0"/>
        </a:solidFill>
        <a:latin typeface="仿宋_GB2312" pitchFamily="49" charset="-122"/>
        <a:ea typeface="仿宋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b="1" kern="1200">
        <a:solidFill>
          <a:srgbClr val="0408C0"/>
        </a:solidFill>
        <a:latin typeface="仿宋_GB2312" pitchFamily="49" charset="-122"/>
        <a:ea typeface="仿宋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b="1" kern="1200">
        <a:solidFill>
          <a:srgbClr val="0408C0"/>
        </a:solidFill>
        <a:latin typeface="仿宋_GB2312" pitchFamily="49" charset="-122"/>
        <a:ea typeface="仿宋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b="1" kern="1200">
        <a:solidFill>
          <a:srgbClr val="0408C0"/>
        </a:solidFill>
        <a:latin typeface="仿宋_GB2312" pitchFamily="49" charset="-122"/>
        <a:ea typeface="仿宋_GB2312" pitchFamily="49" charset="-122"/>
        <a:cs typeface="+mn-cs"/>
      </a:defRPr>
    </a:lvl5pPr>
    <a:lvl6pPr marL="2286000" algn="l" defTabSz="914400" rtl="0" eaLnBrk="1" latinLnBrk="0" hangingPunct="1">
      <a:defRPr kumimoji="1" b="1" kern="1200">
        <a:solidFill>
          <a:srgbClr val="0408C0"/>
        </a:solidFill>
        <a:latin typeface="仿宋_GB2312" pitchFamily="49" charset="-122"/>
        <a:ea typeface="仿宋_GB2312" pitchFamily="49" charset="-122"/>
        <a:cs typeface="+mn-cs"/>
      </a:defRPr>
    </a:lvl6pPr>
    <a:lvl7pPr marL="2743200" algn="l" defTabSz="914400" rtl="0" eaLnBrk="1" latinLnBrk="0" hangingPunct="1">
      <a:defRPr kumimoji="1" b="1" kern="1200">
        <a:solidFill>
          <a:srgbClr val="0408C0"/>
        </a:solidFill>
        <a:latin typeface="仿宋_GB2312" pitchFamily="49" charset="-122"/>
        <a:ea typeface="仿宋_GB2312" pitchFamily="49" charset="-122"/>
        <a:cs typeface="+mn-cs"/>
      </a:defRPr>
    </a:lvl7pPr>
    <a:lvl8pPr marL="3200400" algn="l" defTabSz="914400" rtl="0" eaLnBrk="1" latinLnBrk="0" hangingPunct="1">
      <a:defRPr kumimoji="1" b="1" kern="1200">
        <a:solidFill>
          <a:srgbClr val="0408C0"/>
        </a:solidFill>
        <a:latin typeface="仿宋_GB2312" pitchFamily="49" charset="-122"/>
        <a:ea typeface="仿宋_GB2312" pitchFamily="49" charset="-122"/>
        <a:cs typeface="+mn-cs"/>
      </a:defRPr>
    </a:lvl8pPr>
    <a:lvl9pPr marL="3657600" algn="l" defTabSz="914400" rtl="0" eaLnBrk="1" latinLnBrk="0" hangingPunct="1">
      <a:defRPr kumimoji="1" b="1" kern="1200">
        <a:solidFill>
          <a:srgbClr val="0408C0"/>
        </a:solidFill>
        <a:latin typeface="仿宋_GB2312" pitchFamily="49" charset="-122"/>
        <a:ea typeface="仿宋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8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7" autoAdjust="0"/>
  </p:normalViewPr>
  <p:slideViewPr>
    <p:cSldViewPr>
      <p:cViewPr varScale="1">
        <p:scale>
          <a:sx n="81" d="100"/>
          <a:sy n="81" d="100"/>
        </p:scale>
        <p:origin x="725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6393D-B68E-4A44-800B-A215125B49C2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20488-92CC-45F3-87CA-0150FC3562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188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20488-92CC-45F3-87CA-0150FC3562E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14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/>
        </p:nvCxnSpPr>
        <p:spPr>
          <a:xfrm>
            <a:off x="914400" y="3398839"/>
            <a:ext cx="104648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50BAA0-37CD-42AD-BD64-E051AC43DE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6253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FEA0FD-88CB-4685-9D01-D44999573A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6248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8D09F4-E912-49BD-BBD6-3AF9E4F3677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648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55CFBB-4BC3-441E-A8C5-F38229AC8C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766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975784" y="4598989"/>
            <a:ext cx="104648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ABDCE4-5F87-411A-AB2F-A18DF05E5C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180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BF4D07-A28E-45E4-B4A8-C6B833A6176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215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0"/>
          <p:cNvCxnSpPr/>
          <p:nvPr/>
        </p:nvCxnSpPr>
        <p:spPr>
          <a:xfrm rot="5400000">
            <a:off x="3742796" y="4045480"/>
            <a:ext cx="4708525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83CDE2-FAF8-4121-AA25-CFCD0AB758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3541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F6B1E9-93EA-4414-B058-9211BA38452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294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4BB23E-C298-4F90-A214-2D3C7880DA4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286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 rot="5400000">
            <a:off x="911754" y="3580343"/>
            <a:ext cx="5578475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761EDA-C18D-4B1D-B1B3-2E2AB41822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4499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D8221B-F3A1-47E7-94C9-C1213B4E2C4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4054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12192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9051"/>
            <a:ext cx="3860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9051"/>
            <a:ext cx="54864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9051"/>
            <a:ext cx="1422400" cy="3286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FFFFFF"/>
                </a:solidFill>
              </a:defRPr>
            </a:lvl1pPr>
          </a:lstStyle>
          <a:p>
            <a:fld id="{D275AC24-5DE9-4F97-97C2-87FD9058BF0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41" r:id="rId2"/>
    <p:sldLayoutId id="2147484149" r:id="rId3"/>
    <p:sldLayoutId id="2147484142" r:id="rId4"/>
    <p:sldLayoutId id="2147484150" r:id="rId5"/>
    <p:sldLayoutId id="2147484143" r:id="rId6"/>
    <p:sldLayoutId id="2147484144" r:id="rId7"/>
    <p:sldLayoutId id="2147484151" r:id="rId8"/>
    <p:sldLayoutId id="2147484145" r:id="rId9"/>
    <p:sldLayoutId id="2147484146" r:id="rId10"/>
    <p:sldLayoutId id="214748414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692624"/>
            <a:ext cx="6400800" cy="17526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b="1" dirty="0"/>
              <a:t>主讲：张晓刚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b="1" dirty="0"/>
              <a:t>E-Mail</a:t>
            </a:r>
            <a:r>
              <a:rPr lang="zh-CN" altLang="en-US" b="1" dirty="0"/>
              <a:t>：</a:t>
            </a:r>
            <a:r>
              <a:rPr lang="en-US" altLang="zh-CN" b="1" dirty="0"/>
              <a:t>zhangxg@jnu.edu.cn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b="1" dirty="0"/>
              <a:t>暨南大学计算机系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662643-1A82-5F12-0B08-70A7F3FD3EDB}"/>
              </a:ext>
            </a:extLst>
          </p:cNvPr>
          <p:cNvSpPr txBox="1"/>
          <p:nvPr/>
        </p:nvSpPr>
        <p:spPr>
          <a:xfrm>
            <a:off x="2351559" y="1412776"/>
            <a:ext cx="74888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tx2"/>
                </a:solidFill>
                <a:latin typeface="+mj-lt"/>
                <a:ea typeface="黑体" panose="02010609060101010101" pitchFamily="49" charset="-122"/>
              </a:rPr>
              <a:t>《Python</a:t>
            </a:r>
            <a:r>
              <a:rPr lang="zh-CN" altLang="en-US" sz="5400" dirty="0">
                <a:solidFill>
                  <a:schemeClr val="tx2"/>
                </a:solidFill>
                <a:latin typeface="+mj-lt"/>
                <a:ea typeface="黑体" panose="02010609060101010101" pitchFamily="49" charset="-122"/>
              </a:rPr>
              <a:t>程序设计</a:t>
            </a:r>
            <a:r>
              <a:rPr lang="en-US" altLang="zh-CN" sz="5400" dirty="0">
                <a:solidFill>
                  <a:schemeClr val="tx2"/>
                </a:solidFill>
                <a:latin typeface="+mj-lt"/>
                <a:ea typeface="黑体" panose="02010609060101010101" pitchFamily="49" charset="-122"/>
              </a:rPr>
              <a:t>》</a:t>
            </a:r>
          </a:p>
          <a:p>
            <a:r>
              <a:rPr lang="zh-CN" altLang="en-US" sz="5400" dirty="0">
                <a:solidFill>
                  <a:schemeClr val="tx2"/>
                </a:solidFill>
                <a:latin typeface="+mj-lt"/>
                <a:ea typeface="黑体" panose="02010609060101010101" pitchFamily="49" charset="-122"/>
              </a:rPr>
              <a:t>课程介绍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10972800" cy="87937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主要内容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10972800" cy="3412976"/>
          </a:xfrm>
        </p:spPr>
        <p:txBody>
          <a:bodyPr/>
          <a:lstStyle/>
          <a:p>
            <a:pPr eaLnBrk="1" hangingPunct="1"/>
            <a:r>
              <a:rPr lang="zh-CN" altLang="en-US" sz="2800" b="1" dirty="0"/>
              <a:t>课程性质与目标</a:t>
            </a:r>
          </a:p>
          <a:p>
            <a:pPr eaLnBrk="1" hangingPunct="1"/>
            <a:r>
              <a:rPr lang="zh-CN" altLang="en-US" sz="2800" b="1" dirty="0"/>
              <a:t>主要教学内容</a:t>
            </a:r>
          </a:p>
          <a:p>
            <a:pPr eaLnBrk="1" hangingPunct="1"/>
            <a:r>
              <a:rPr lang="zh-CN" altLang="en-US" sz="2800" b="1" dirty="0"/>
              <a:t>考核方式与评分</a:t>
            </a:r>
            <a:endParaRPr lang="en-US" altLang="zh-CN" sz="2800" b="1" dirty="0"/>
          </a:p>
          <a:p>
            <a:pPr eaLnBrk="1" hangingPunct="1"/>
            <a:r>
              <a:rPr lang="zh-CN" altLang="en-US" sz="2800" b="1" dirty="0"/>
              <a:t>课程设计作业</a:t>
            </a:r>
            <a:endParaRPr lang="en-US" altLang="zh-CN" sz="2800" b="1" dirty="0"/>
          </a:p>
          <a:p>
            <a:pPr eaLnBrk="1" hangingPunct="1"/>
            <a:r>
              <a:rPr lang="zh-CN" altLang="en-US" sz="2800" b="1" dirty="0"/>
              <a:t>教材及参考书目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课程性质与目标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09601" y="1592796"/>
            <a:ext cx="10972799" cy="367240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200" b="1" dirty="0"/>
              <a:t>课程性质：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	      </a:t>
            </a:r>
            <a:r>
              <a:rPr lang="zh-CN" altLang="en-US" sz="2000" dirty="0"/>
              <a:t>本课程是</a:t>
            </a:r>
            <a:r>
              <a:rPr lang="zh-CN" altLang="zh-CN" sz="2000" dirty="0"/>
              <a:t>面向计算机相关专业、信息技术相关专业或工科类专业的一门基础课</a:t>
            </a:r>
            <a:r>
              <a:rPr lang="zh-CN" altLang="en-US" sz="2000" dirty="0"/>
              <a:t>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200" b="1" dirty="0"/>
              <a:t>课程目的：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  </a:t>
            </a:r>
            <a:r>
              <a:rPr lang="en-US" altLang="zh-CN" sz="2000" b="1" dirty="0"/>
              <a:t>      </a:t>
            </a:r>
            <a:r>
              <a:rPr lang="zh-CN" altLang="en-US" sz="2000" dirty="0"/>
              <a:t>本课程</a:t>
            </a:r>
            <a:r>
              <a:rPr lang="zh-CN" altLang="zh-CN" sz="2000" dirty="0"/>
              <a:t>涉及案例开发流程、</a:t>
            </a:r>
            <a:r>
              <a:rPr lang="en-US" altLang="zh-CN" sz="2000" dirty="0"/>
              <a:t>Python</a:t>
            </a:r>
            <a:r>
              <a:rPr lang="zh-CN" altLang="zh-CN" sz="2000" dirty="0"/>
              <a:t>语法、数据类型、流程控制、函数、面向对象、模块、文件操作、异常、正则表达式、</a:t>
            </a:r>
            <a:r>
              <a:rPr lang="en-US" altLang="zh-CN" sz="2000" dirty="0"/>
              <a:t>GUI</a:t>
            </a:r>
            <a:r>
              <a:rPr lang="zh-CN" altLang="zh-CN" sz="2000" dirty="0"/>
              <a:t>编程、多任务编程、网络编程、数据库编程，以及</a:t>
            </a:r>
            <a:r>
              <a:rPr lang="en-US" altLang="zh-CN" sz="2000" dirty="0"/>
              <a:t>Django</a:t>
            </a:r>
            <a:r>
              <a:rPr lang="zh-CN" altLang="zh-CN" sz="2000" dirty="0"/>
              <a:t>框架基础。</a:t>
            </a:r>
            <a:endParaRPr lang="en-US" altLang="zh-CN" sz="20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	      </a:t>
            </a:r>
            <a:r>
              <a:rPr lang="zh-CN" altLang="zh-CN" sz="2000" dirty="0"/>
              <a:t>通过本课程的学习，学生能够全面系统地掌握</a:t>
            </a:r>
            <a:r>
              <a:rPr lang="en-US" altLang="zh-CN" sz="2000" dirty="0"/>
              <a:t>Python</a:t>
            </a:r>
            <a:r>
              <a:rPr lang="zh-CN" altLang="zh-CN" sz="2000" dirty="0"/>
              <a:t>开发的必备知识，具备独立开发</a:t>
            </a:r>
            <a:r>
              <a:rPr lang="en-US" altLang="zh-CN" sz="2000" dirty="0"/>
              <a:t>Python</a:t>
            </a:r>
            <a:r>
              <a:rPr lang="zh-CN" altLang="zh-CN" sz="2000" dirty="0"/>
              <a:t>简单项目的能力。</a:t>
            </a:r>
            <a:endParaRPr lang="en-US" altLang="zh-CN" sz="2000" dirty="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623392" y="563612"/>
            <a:ext cx="8229600" cy="7921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主要内容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23392" y="1556792"/>
            <a:ext cx="10801199" cy="4608512"/>
          </a:xfrm>
        </p:spPr>
        <p:txBody>
          <a:bodyPr rtlCol="0">
            <a:noAutofit/>
          </a:bodyPr>
          <a:lstStyle/>
          <a:p>
            <a:pPr eaLnBrk="1" hangingPunct="1">
              <a:lnSpc>
                <a:spcPct val="120000"/>
              </a:lnSpc>
              <a:buFont typeface="Arial" charset="0"/>
              <a:buChar char="•"/>
              <a:defRPr/>
            </a:pPr>
            <a:r>
              <a:rPr lang="zh-CN" altLang="en-US" b="1" dirty="0"/>
              <a:t>第一部分 </a:t>
            </a:r>
            <a:r>
              <a:rPr lang="en-US" altLang="zh-CN" b="1" dirty="0"/>
              <a:t>Python</a:t>
            </a:r>
            <a:r>
              <a:rPr lang="zh-CN" altLang="en-US" b="1" dirty="0"/>
              <a:t>基础</a:t>
            </a:r>
            <a:endParaRPr lang="en-US" altLang="zh-CN" sz="1600" dirty="0"/>
          </a:p>
          <a:p>
            <a:pPr eaLnBrk="1" hangingPunct="1">
              <a:lnSpc>
                <a:spcPct val="120000"/>
              </a:lnSpc>
              <a:buFont typeface="Arial" charset="0"/>
              <a:buChar char="•"/>
              <a:defRPr/>
            </a:pPr>
            <a:r>
              <a:rPr lang="zh-CN" altLang="en-US" sz="1600" dirty="0"/>
              <a:t>第 </a:t>
            </a:r>
            <a:r>
              <a:rPr lang="en-US" altLang="zh-CN" sz="1600" dirty="0"/>
              <a:t>1 </a:t>
            </a:r>
            <a:r>
              <a:rPr lang="zh-CN" altLang="en-US" sz="1600" dirty="0"/>
              <a:t>章 开启</a:t>
            </a:r>
            <a:r>
              <a:rPr lang="en-US" altLang="zh-CN" sz="1600" dirty="0"/>
              <a:t>Python</a:t>
            </a:r>
            <a:r>
              <a:rPr lang="zh-CN" altLang="en-US" sz="1600" dirty="0"/>
              <a:t>学习之旅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sz="1600" dirty="0"/>
              <a:t>	</a:t>
            </a:r>
            <a:r>
              <a:rPr lang="en-US" altLang="zh-CN" sz="1600" dirty="0"/>
              <a:t>	</a:t>
            </a:r>
            <a:r>
              <a:rPr lang="zh-CN" altLang="en-US" sz="1600" dirty="0"/>
              <a:t>讲解</a:t>
            </a:r>
            <a:r>
              <a:rPr lang="en-US" altLang="zh-CN" sz="1600" dirty="0"/>
              <a:t>Python</a:t>
            </a:r>
            <a:r>
              <a:rPr lang="zh-CN" altLang="en-US" sz="1600" dirty="0"/>
              <a:t>语言特点、环境搭建及如何快速开发</a:t>
            </a:r>
            <a:r>
              <a:rPr lang="en-US" altLang="zh-CN" sz="1600" dirty="0"/>
              <a:t>Python</a:t>
            </a:r>
            <a:r>
              <a:rPr lang="zh-CN" altLang="en-US" sz="1600" dirty="0"/>
              <a:t>程序。</a:t>
            </a:r>
            <a:endParaRPr lang="en-US" altLang="zh-CN" sz="1600" dirty="0"/>
          </a:p>
          <a:p>
            <a:pPr marL="182880" indent="-182880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sz="1600" dirty="0"/>
              <a:t>第 </a:t>
            </a:r>
            <a:r>
              <a:rPr lang="en-US" altLang="zh-CN" sz="1600" dirty="0"/>
              <a:t>2 </a:t>
            </a:r>
            <a:r>
              <a:rPr lang="zh-CN" altLang="en-US" sz="1600" dirty="0"/>
              <a:t>章 数字类型与字符串</a:t>
            </a:r>
          </a:p>
          <a:p>
            <a:pPr marL="182880" indent="-182880"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zh-CN" altLang="en-US" sz="1600" dirty="0"/>
              <a:t>	</a:t>
            </a:r>
            <a:r>
              <a:rPr lang="en-US" altLang="zh-CN" sz="1600" dirty="0"/>
              <a:t>	</a:t>
            </a:r>
            <a:r>
              <a:rPr lang="zh-CN" altLang="en-US" sz="1600" dirty="0"/>
              <a:t>讲解</a:t>
            </a:r>
            <a:r>
              <a:rPr lang="en-US" altLang="zh-CN" sz="1600" dirty="0"/>
              <a:t>Python</a:t>
            </a:r>
            <a:r>
              <a:rPr lang="zh-CN" altLang="en-US" sz="1600" dirty="0"/>
              <a:t>语言的数字类型、字符串及运算符。</a:t>
            </a:r>
            <a:endParaRPr lang="en-US" altLang="zh-CN" sz="1600" dirty="0"/>
          </a:p>
          <a:p>
            <a:pPr marL="182880" indent="-182880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sz="1600" dirty="0"/>
              <a:t>第</a:t>
            </a:r>
            <a:r>
              <a:rPr lang="en-US" altLang="zh-CN" sz="1600" dirty="0"/>
              <a:t> 3 </a:t>
            </a:r>
            <a:r>
              <a:rPr lang="zh-CN" altLang="en-US" sz="1600" dirty="0"/>
              <a:t>章 流程控制</a:t>
            </a:r>
            <a:endParaRPr lang="en-US" altLang="zh-CN" sz="1600" dirty="0"/>
          </a:p>
          <a:p>
            <a:pPr marL="0" indent="0"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zh-CN" sz="1600" dirty="0"/>
              <a:t>	</a:t>
            </a:r>
            <a:r>
              <a:rPr lang="zh-CN" altLang="en-US" sz="1600" dirty="0"/>
              <a:t>讲解</a:t>
            </a:r>
            <a:r>
              <a:rPr lang="en-US" altLang="zh-CN" sz="1600" dirty="0"/>
              <a:t>Python</a:t>
            </a:r>
            <a:r>
              <a:rPr lang="zh-CN" altLang="en-US" sz="1600" dirty="0"/>
              <a:t>语言中的流程控制语句：分支、循环及跳转语句。</a:t>
            </a:r>
            <a:endParaRPr lang="en-US" altLang="zh-CN" sz="1600" dirty="0"/>
          </a:p>
          <a:p>
            <a:pPr eaLnBrk="1" hangingPunct="1">
              <a:lnSpc>
                <a:spcPct val="120000"/>
              </a:lnSpc>
              <a:buFont typeface="Arial" charset="0"/>
              <a:buChar char="•"/>
              <a:defRPr/>
            </a:pPr>
            <a:r>
              <a:rPr lang="zh-CN" altLang="en-US" b="1" dirty="0"/>
              <a:t>第二部分 </a:t>
            </a:r>
            <a:r>
              <a:rPr lang="en-US" altLang="zh-CN" b="1" dirty="0"/>
              <a:t>Python</a:t>
            </a:r>
            <a:r>
              <a:rPr lang="zh-CN" altLang="en-US" b="1" dirty="0"/>
              <a:t>组合数据类型</a:t>
            </a:r>
            <a:endParaRPr lang="en-US" altLang="zh-CN" sz="1600" dirty="0"/>
          </a:p>
          <a:p>
            <a:pPr marL="182880" indent="-182880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sz="1600" dirty="0"/>
              <a:t>第 </a:t>
            </a:r>
            <a:r>
              <a:rPr lang="en-US" altLang="zh-CN" sz="1600" dirty="0"/>
              <a:t>4 </a:t>
            </a:r>
            <a:r>
              <a:rPr lang="zh-CN" altLang="en-US" sz="1600" dirty="0"/>
              <a:t>章 列表与元组</a:t>
            </a:r>
            <a:endParaRPr lang="en-US" altLang="zh-CN" sz="1600" dirty="0"/>
          </a:p>
          <a:p>
            <a:pPr marL="182880" indent="-182880"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zh-CN" sz="1600" dirty="0"/>
              <a:t>		</a:t>
            </a:r>
            <a:r>
              <a:rPr lang="zh-CN" altLang="en-US" sz="1600" dirty="0"/>
              <a:t>讲解</a:t>
            </a:r>
            <a:r>
              <a:rPr lang="en-US" altLang="zh-CN" sz="1600" dirty="0"/>
              <a:t>Python</a:t>
            </a:r>
            <a:r>
              <a:rPr lang="zh-CN" altLang="en-US" sz="1600" dirty="0"/>
              <a:t>语言内置的两种序列数据类型：列表与元组。</a:t>
            </a:r>
            <a:endParaRPr lang="en-US" altLang="zh-CN" sz="1600" dirty="0"/>
          </a:p>
          <a:p>
            <a:pPr marL="182880" indent="-182880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sz="1600" dirty="0"/>
              <a:t>第 </a:t>
            </a:r>
            <a:r>
              <a:rPr lang="en-US" altLang="zh-CN" sz="1600" dirty="0"/>
              <a:t>5 </a:t>
            </a:r>
            <a:r>
              <a:rPr lang="zh-CN" altLang="en-US" sz="1600" dirty="0"/>
              <a:t>章 字典与集合</a:t>
            </a:r>
            <a:endParaRPr lang="en-US" altLang="zh-CN" sz="1600" dirty="0"/>
          </a:p>
          <a:p>
            <a:pPr marL="182880" indent="-182880"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zh-CN" sz="1600" dirty="0"/>
              <a:t>		</a:t>
            </a:r>
            <a:r>
              <a:rPr lang="zh-CN" altLang="en-US" sz="1600" dirty="0"/>
              <a:t>讲解</a:t>
            </a:r>
            <a:r>
              <a:rPr lang="en-US" altLang="zh-CN" sz="1600" dirty="0"/>
              <a:t>Python</a:t>
            </a:r>
            <a:r>
              <a:rPr lang="zh-CN" altLang="en-US" sz="1600" dirty="0"/>
              <a:t>语言中的映射类型字典及集合类型。</a:t>
            </a:r>
            <a:endParaRPr lang="en-US" altLang="zh-CN" sz="1600" dirty="0"/>
          </a:p>
          <a:p>
            <a:pPr marL="182880" indent="-182880"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endParaRPr lang="en-US" altLang="zh-CN" sz="1600" dirty="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620713"/>
            <a:ext cx="8229600" cy="79216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/>
              <a:t>主要教学内容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628875"/>
            <a:ext cx="10801200" cy="4896469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1" dirty="0"/>
              <a:t>第三部分  </a:t>
            </a:r>
            <a:r>
              <a:rPr lang="en-US" altLang="zh-CN" b="1" dirty="0"/>
              <a:t>Python</a:t>
            </a:r>
            <a:r>
              <a:rPr lang="zh-CN" altLang="en-US" b="1" dirty="0"/>
              <a:t>函数、对象及模块</a:t>
            </a:r>
            <a:endParaRPr lang="en-US" altLang="zh-CN" b="1" dirty="0"/>
          </a:p>
          <a:p>
            <a:pPr eaLnBrk="1" hangingPunct="1">
              <a:lnSpc>
                <a:spcPct val="120000"/>
              </a:lnSpc>
            </a:pPr>
            <a:r>
              <a:rPr lang="zh-CN" altLang="en-US" sz="1600" dirty="0"/>
              <a:t>第 </a:t>
            </a:r>
            <a:r>
              <a:rPr lang="en-US" altLang="zh-CN" sz="1600" dirty="0"/>
              <a:t>6 </a:t>
            </a:r>
            <a:r>
              <a:rPr lang="zh-CN" altLang="en-US" sz="1600" dirty="0"/>
              <a:t>章  函数</a:t>
            </a:r>
            <a:endParaRPr lang="en-US" altLang="zh-CN" sz="16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1600" dirty="0"/>
              <a:t>	讲解</a:t>
            </a:r>
            <a:r>
              <a:rPr lang="en-US" altLang="zh-CN" sz="1600" dirty="0"/>
              <a:t>Python</a:t>
            </a:r>
            <a:r>
              <a:rPr lang="zh-CN" altLang="en-US" sz="1600" dirty="0"/>
              <a:t>语言中的函数定义调用、参数传递、变量作用域等。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600" dirty="0"/>
              <a:t>第 </a:t>
            </a:r>
            <a:r>
              <a:rPr lang="en-US" altLang="zh-CN" sz="1600" dirty="0"/>
              <a:t>7 </a:t>
            </a:r>
            <a:r>
              <a:rPr lang="zh-CN" altLang="en-US" sz="1600" dirty="0"/>
              <a:t>章  类与面向对象</a:t>
            </a:r>
            <a:endParaRPr lang="en-US" altLang="zh-CN" sz="1600" dirty="0"/>
          </a:p>
          <a:p>
            <a:pPr eaLnBrk="1" hangingPunct="1">
              <a:lnSpc>
                <a:spcPct val="120000"/>
              </a:lnSpc>
            </a:pPr>
            <a:r>
              <a:rPr lang="en-US" altLang="zh-CN" sz="1600" dirty="0"/>
              <a:t>	</a:t>
            </a:r>
            <a:r>
              <a:rPr lang="zh-CN" altLang="en-US" sz="1600" dirty="0"/>
              <a:t>讲解</a:t>
            </a:r>
            <a:r>
              <a:rPr lang="en-US" altLang="zh-CN" sz="1600" dirty="0"/>
              <a:t>Python</a:t>
            </a:r>
            <a:r>
              <a:rPr lang="zh-CN" altLang="en-US" sz="1600" dirty="0"/>
              <a:t>语言的面向对象程序设计。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600" dirty="0"/>
              <a:t>第 </a:t>
            </a:r>
            <a:r>
              <a:rPr lang="en-US" altLang="zh-CN" sz="1600" dirty="0"/>
              <a:t>8 </a:t>
            </a:r>
            <a:r>
              <a:rPr lang="zh-CN" altLang="en-US" sz="1600" dirty="0"/>
              <a:t>章 模块</a:t>
            </a:r>
          </a:p>
          <a:p>
            <a:pPr lvl="1" eaLnBrk="1" hangingPunct="1">
              <a:lnSpc>
                <a:spcPct val="120000"/>
              </a:lnSpc>
              <a:buFont typeface="Wingdings 2" panose="05020102010507070707" pitchFamily="18" charset="2"/>
              <a:buNone/>
            </a:pPr>
            <a:r>
              <a:rPr lang="en-US" altLang="zh-CN" sz="1600" dirty="0"/>
              <a:t>		</a:t>
            </a:r>
            <a:r>
              <a:rPr lang="zh-CN" altLang="en-US" sz="1600" dirty="0"/>
              <a:t>讲解</a:t>
            </a:r>
            <a:r>
              <a:rPr lang="en-US" altLang="zh-CN" sz="1600" dirty="0"/>
              <a:t>Python</a:t>
            </a:r>
            <a:r>
              <a:rPr lang="zh-CN" altLang="en-US" sz="1600" dirty="0"/>
              <a:t>语言中的模块及包结构。</a:t>
            </a:r>
            <a:endParaRPr lang="en-US" altLang="zh-CN" sz="1600" dirty="0"/>
          </a:p>
          <a:p>
            <a:pPr marL="182563" lvl="1" eaLnBrk="1" hangingPunct="1">
              <a:lnSpc>
                <a:spcPct val="120000"/>
              </a:lnSpc>
            </a:pPr>
            <a:r>
              <a:rPr lang="zh-CN" altLang="en-US" sz="2400" b="1" dirty="0"/>
              <a:t>第四部分  </a:t>
            </a:r>
            <a:r>
              <a:rPr lang="en-US" altLang="zh-CN" sz="2400" b="1" dirty="0"/>
              <a:t>Python</a:t>
            </a:r>
            <a:r>
              <a:rPr lang="zh-CN" altLang="en-US" sz="2400" b="1" dirty="0"/>
              <a:t>文件操作及异常处理</a:t>
            </a:r>
            <a:endParaRPr lang="en-US" altLang="zh-CN" sz="16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1600" dirty="0"/>
              <a:t>第 </a:t>
            </a:r>
            <a:r>
              <a:rPr lang="en-US" altLang="zh-CN" sz="1600" dirty="0"/>
              <a:t>9 </a:t>
            </a:r>
            <a:r>
              <a:rPr lang="zh-CN" altLang="en-US" sz="1600" dirty="0"/>
              <a:t>章 文件与文件路径操作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1600" dirty="0"/>
              <a:t>	</a:t>
            </a:r>
            <a:r>
              <a:rPr lang="en-US" altLang="zh-CN" sz="1600" dirty="0"/>
              <a:t>	</a:t>
            </a:r>
            <a:r>
              <a:rPr lang="zh-CN" altLang="en-US" sz="1600" dirty="0"/>
              <a:t>讲解</a:t>
            </a:r>
            <a:r>
              <a:rPr lang="en-US" altLang="zh-CN" sz="1600" dirty="0"/>
              <a:t>Python</a:t>
            </a:r>
            <a:r>
              <a:rPr lang="zh-CN" altLang="en-US" sz="1600" dirty="0"/>
              <a:t>的文件及文件路径操作。</a:t>
            </a:r>
            <a:endParaRPr lang="en-US" altLang="zh-CN" sz="16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1600" dirty="0"/>
              <a:t>第 </a:t>
            </a:r>
            <a:r>
              <a:rPr lang="en-US" altLang="zh-CN" sz="1600" dirty="0"/>
              <a:t>10 </a:t>
            </a:r>
            <a:r>
              <a:rPr lang="zh-CN" altLang="en-US" sz="1600" dirty="0"/>
              <a:t>章 错误和异常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1600" dirty="0"/>
              <a:t>	</a:t>
            </a:r>
            <a:r>
              <a:rPr lang="en-US" altLang="zh-CN" sz="1600" dirty="0"/>
              <a:t>	</a:t>
            </a:r>
            <a:r>
              <a:rPr lang="zh-CN" altLang="en-US" sz="1600" dirty="0"/>
              <a:t>讲解</a:t>
            </a:r>
            <a:r>
              <a:rPr lang="en-US" altLang="zh-CN" sz="1600" dirty="0"/>
              <a:t>Python</a:t>
            </a:r>
            <a:r>
              <a:rPr lang="zh-CN" altLang="en-US" sz="1600" dirty="0"/>
              <a:t>的错误及异常处理。</a:t>
            </a:r>
            <a:endParaRPr lang="en-US" altLang="zh-CN" sz="16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1600" dirty="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548680"/>
            <a:ext cx="8229600" cy="79216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/>
              <a:t>主要教学内容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412876"/>
            <a:ext cx="10801200" cy="511249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1" dirty="0"/>
              <a:t>第五部分  </a:t>
            </a:r>
            <a:r>
              <a:rPr lang="en-US" altLang="zh-CN" b="1" dirty="0"/>
              <a:t>Python</a:t>
            </a:r>
            <a:r>
              <a:rPr lang="zh-CN" altLang="en-US" b="1" dirty="0"/>
              <a:t>正则表达式、</a:t>
            </a:r>
            <a:r>
              <a:rPr lang="en-US" altLang="zh-CN" b="1" dirty="0"/>
              <a:t>GUI</a:t>
            </a:r>
            <a:r>
              <a:rPr lang="zh-CN" altLang="en-US" b="1" dirty="0"/>
              <a:t>编程及进程线程</a:t>
            </a:r>
            <a:endParaRPr lang="en-US" altLang="zh-CN" b="1" dirty="0"/>
          </a:p>
          <a:p>
            <a:pPr eaLnBrk="1" hangingPunct="1">
              <a:lnSpc>
                <a:spcPct val="120000"/>
              </a:lnSpc>
            </a:pPr>
            <a:r>
              <a:rPr lang="zh-CN" altLang="en-US" sz="1600" dirty="0"/>
              <a:t>第 </a:t>
            </a:r>
            <a:r>
              <a:rPr lang="en-US" altLang="zh-CN" sz="1600" dirty="0"/>
              <a:t>11 </a:t>
            </a:r>
            <a:r>
              <a:rPr lang="zh-CN" altLang="en-US" sz="1600" dirty="0"/>
              <a:t>章  正则表达式</a:t>
            </a:r>
            <a:endParaRPr lang="en-US" altLang="zh-CN" sz="16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1600" dirty="0"/>
              <a:t>	讲解</a:t>
            </a:r>
            <a:r>
              <a:rPr lang="en-US" altLang="zh-CN" sz="1600" dirty="0"/>
              <a:t>Python</a:t>
            </a:r>
            <a:r>
              <a:rPr lang="zh-CN" altLang="en-US" sz="1600" dirty="0"/>
              <a:t>语言中正则表达式及应用。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600" dirty="0"/>
              <a:t>第 </a:t>
            </a:r>
            <a:r>
              <a:rPr lang="en-US" altLang="zh-CN" sz="1600" dirty="0"/>
              <a:t>12 </a:t>
            </a:r>
            <a:r>
              <a:rPr lang="zh-CN" altLang="en-US" sz="1600" dirty="0"/>
              <a:t>章  图形用户界面编程</a:t>
            </a:r>
            <a:endParaRPr lang="en-US" altLang="zh-CN" sz="1600" dirty="0"/>
          </a:p>
          <a:p>
            <a:pPr eaLnBrk="1" hangingPunct="1">
              <a:lnSpc>
                <a:spcPct val="120000"/>
              </a:lnSpc>
            </a:pPr>
            <a:r>
              <a:rPr lang="en-US" altLang="zh-CN" sz="1600" dirty="0"/>
              <a:t>	</a:t>
            </a:r>
            <a:r>
              <a:rPr lang="zh-CN" altLang="en-US" sz="1600" dirty="0"/>
              <a:t>讲解</a:t>
            </a:r>
            <a:r>
              <a:rPr lang="en-US" altLang="zh-CN" sz="1600" dirty="0"/>
              <a:t>Python</a:t>
            </a:r>
            <a:r>
              <a:rPr lang="zh-CN" altLang="en-US" sz="1600" dirty="0"/>
              <a:t>语言的</a:t>
            </a:r>
            <a:r>
              <a:rPr lang="en-US" altLang="zh-CN" sz="1600" dirty="0"/>
              <a:t>GUI</a:t>
            </a:r>
            <a:r>
              <a:rPr lang="zh-CN" altLang="en-US" sz="1600" dirty="0"/>
              <a:t>编程库：</a:t>
            </a:r>
            <a:r>
              <a:rPr lang="en-US" altLang="zh-CN" sz="1600" dirty="0" err="1"/>
              <a:t>tkinter</a:t>
            </a:r>
            <a:r>
              <a:rPr lang="zh-CN" altLang="en-US" sz="1600" dirty="0"/>
              <a:t>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600" dirty="0"/>
              <a:t>第 </a:t>
            </a:r>
            <a:r>
              <a:rPr lang="en-US" altLang="zh-CN" sz="1600" dirty="0"/>
              <a:t>13 </a:t>
            </a:r>
            <a:r>
              <a:rPr lang="zh-CN" altLang="en-US" sz="1600" dirty="0"/>
              <a:t>章 进程和线程</a:t>
            </a:r>
          </a:p>
          <a:p>
            <a:pPr lvl="1" eaLnBrk="1" hangingPunct="1">
              <a:lnSpc>
                <a:spcPct val="120000"/>
              </a:lnSpc>
              <a:buFont typeface="Wingdings 2" panose="05020102010507070707" pitchFamily="18" charset="2"/>
              <a:buNone/>
            </a:pPr>
            <a:r>
              <a:rPr lang="en-US" altLang="zh-CN" sz="1600" dirty="0"/>
              <a:t>		</a:t>
            </a:r>
            <a:r>
              <a:rPr lang="zh-CN" altLang="en-US" sz="1600" dirty="0"/>
              <a:t>讲解</a:t>
            </a:r>
            <a:r>
              <a:rPr lang="en-US" altLang="zh-CN" sz="1600" dirty="0"/>
              <a:t>Python</a:t>
            </a:r>
            <a:r>
              <a:rPr lang="zh-CN" altLang="en-US" sz="1600" dirty="0"/>
              <a:t>语言中的多任务编程实现方式：进程及线程。</a:t>
            </a:r>
            <a:endParaRPr lang="en-US" altLang="zh-CN" sz="1600" dirty="0"/>
          </a:p>
          <a:p>
            <a:pPr marL="182563" lvl="1" eaLnBrk="1" hangingPunct="1">
              <a:lnSpc>
                <a:spcPct val="120000"/>
              </a:lnSpc>
            </a:pPr>
            <a:r>
              <a:rPr lang="zh-CN" altLang="en-US" sz="2400" b="1" dirty="0"/>
              <a:t>第六部分  </a:t>
            </a:r>
            <a:r>
              <a:rPr lang="en-US" altLang="zh-CN" sz="2400" b="1" dirty="0"/>
              <a:t>Python</a:t>
            </a:r>
            <a:r>
              <a:rPr lang="zh-CN" altLang="en-US" sz="2400" b="1" dirty="0"/>
              <a:t>网络、数据库及</a:t>
            </a:r>
            <a:r>
              <a:rPr lang="en-US" altLang="zh-CN" sz="2400" b="1" dirty="0"/>
              <a:t>web</a:t>
            </a:r>
            <a:r>
              <a:rPr lang="zh-CN" altLang="en-US" sz="2400" b="1" dirty="0"/>
              <a:t>编程</a:t>
            </a:r>
            <a:endParaRPr lang="en-US" altLang="zh-CN" sz="16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1600" dirty="0"/>
              <a:t>第 </a:t>
            </a:r>
            <a:r>
              <a:rPr lang="en-US" altLang="zh-CN" sz="1600" dirty="0"/>
              <a:t>14 </a:t>
            </a:r>
            <a:r>
              <a:rPr lang="zh-CN" altLang="en-US" sz="1600" dirty="0"/>
              <a:t>章 网络编程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1600" dirty="0"/>
              <a:t>	</a:t>
            </a:r>
            <a:r>
              <a:rPr lang="en-US" altLang="zh-CN" sz="1600" dirty="0"/>
              <a:t>	</a:t>
            </a:r>
            <a:r>
              <a:rPr lang="zh-CN" altLang="en-US" sz="1600" dirty="0"/>
              <a:t>讲解</a:t>
            </a:r>
            <a:r>
              <a:rPr lang="en-US" altLang="zh-CN" sz="1600" dirty="0"/>
              <a:t>Python</a:t>
            </a:r>
            <a:r>
              <a:rPr lang="zh-CN" altLang="en-US" sz="1600" dirty="0"/>
              <a:t>语言中的网络编程。</a:t>
            </a:r>
            <a:endParaRPr lang="en-US" altLang="zh-CN" sz="16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1600" dirty="0"/>
              <a:t>第 </a:t>
            </a:r>
            <a:r>
              <a:rPr lang="en-US" altLang="zh-CN" sz="1600" dirty="0"/>
              <a:t>15 </a:t>
            </a:r>
            <a:r>
              <a:rPr lang="zh-CN" altLang="en-US" sz="1600" dirty="0"/>
              <a:t>章 数据库编程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1600" dirty="0"/>
              <a:t>	</a:t>
            </a:r>
            <a:r>
              <a:rPr lang="en-US" altLang="zh-CN" sz="1600" dirty="0"/>
              <a:t>	</a:t>
            </a:r>
            <a:r>
              <a:rPr lang="zh-CN" altLang="en-US" sz="1600" dirty="0"/>
              <a:t>讲解</a:t>
            </a:r>
            <a:r>
              <a:rPr lang="en-US" altLang="zh-CN" sz="1600" dirty="0"/>
              <a:t>Python</a:t>
            </a:r>
            <a:r>
              <a:rPr lang="zh-CN" altLang="en-US" sz="1600" dirty="0"/>
              <a:t>语言中的数据库编程。</a:t>
            </a:r>
            <a:endParaRPr lang="en-US" altLang="zh-CN" sz="16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1600" dirty="0"/>
              <a:t>第 </a:t>
            </a:r>
            <a:r>
              <a:rPr lang="en-US" altLang="zh-CN" sz="1600" dirty="0"/>
              <a:t>16 </a:t>
            </a:r>
            <a:r>
              <a:rPr lang="zh-CN" altLang="en-US" sz="1600" dirty="0"/>
              <a:t>章 </a:t>
            </a:r>
            <a:r>
              <a:rPr lang="en-US" altLang="zh-CN" sz="1600" dirty="0"/>
              <a:t>Django</a:t>
            </a:r>
            <a:r>
              <a:rPr lang="zh-CN" altLang="en-US" sz="1600" dirty="0"/>
              <a:t>框架介绍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1600" dirty="0"/>
              <a:t>	</a:t>
            </a:r>
            <a:r>
              <a:rPr lang="en-US" altLang="zh-CN" sz="1600" dirty="0"/>
              <a:t>	</a:t>
            </a:r>
            <a:r>
              <a:rPr lang="zh-CN" altLang="en-US" sz="1600" dirty="0"/>
              <a:t>讲解</a:t>
            </a:r>
            <a:r>
              <a:rPr lang="en-US" altLang="zh-CN" sz="1600" dirty="0"/>
              <a:t>Python</a:t>
            </a:r>
            <a:r>
              <a:rPr lang="zh-CN" altLang="en-US" sz="1600" dirty="0"/>
              <a:t>语言中的</a:t>
            </a:r>
            <a:r>
              <a:rPr lang="en-US" altLang="zh-CN" sz="1600" dirty="0"/>
              <a:t>Web</a:t>
            </a:r>
            <a:r>
              <a:rPr lang="zh-CN" altLang="en-US" sz="1600" dirty="0"/>
              <a:t>框架：</a:t>
            </a:r>
            <a:r>
              <a:rPr lang="en-US" altLang="zh-CN" sz="1600" dirty="0"/>
              <a:t>Django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16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7004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/>
              <a:t>考核方式与评分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28800"/>
            <a:ext cx="10814992" cy="3240360"/>
          </a:xfrm>
        </p:spPr>
        <p:txBody>
          <a:bodyPr/>
          <a:lstStyle/>
          <a:p>
            <a:pPr eaLnBrk="1" hangingPunct="1"/>
            <a:r>
              <a:rPr lang="zh-CN" altLang="en-US" b="1" dirty="0"/>
              <a:t>考核方式：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		本课程考核采用由课堂考勤、模块测试及课程考试构成的综合考核方式。</a:t>
            </a:r>
            <a:r>
              <a:rPr lang="zh-CN" altLang="en-US" dirty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eaLnBrk="1" hangingPunct="1"/>
            <a:r>
              <a:rPr lang="zh-CN" altLang="en-US" b="1" dirty="0"/>
              <a:t>评分方法：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		总评成绩</a:t>
            </a:r>
            <a:r>
              <a:rPr lang="en-US" altLang="zh-CN" sz="2000" dirty="0"/>
              <a:t>=</a:t>
            </a:r>
            <a:r>
              <a:rPr lang="zh-CN" altLang="en-US" sz="2000" dirty="0"/>
              <a:t>课程考试</a:t>
            </a:r>
            <a:r>
              <a:rPr lang="en-US" altLang="zh-CN" sz="2000" dirty="0"/>
              <a:t>×70% + </a:t>
            </a:r>
            <a:r>
              <a:rPr lang="zh-CN" altLang="en-US" sz="2000" dirty="0"/>
              <a:t>模块测试</a:t>
            </a:r>
            <a:r>
              <a:rPr lang="en-US" altLang="zh-CN" sz="2000" dirty="0"/>
              <a:t>×10% + </a:t>
            </a:r>
            <a:r>
              <a:rPr lang="zh-CN" altLang="en-US" sz="2000" dirty="0"/>
              <a:t>课堂考勤</a:t>
            </a:r>
            <a:r>
              <a:rPr lang="en-US" altLang="zh-CN" sz="2000" dirty="0"/>
              <a:t>×20% 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		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94281"/>
            <a:ext cx="10972800" cy="80736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/>
              <a:t>课程考试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01649"/>
            <a:ext cx="11259845" cy="5359674"/>
          </a:xfrm>
        </p:spPr>
        <p:txBody>
          <a:bodyPr>
            <a:normAutofit/>
          </a:bodyPr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/>
              <a:t>考试题型：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1600" dirty="0"/>
              <a:t>	（</a:t>
            </a:r>
            <a:r>
              <a:rPr lang="en-US" altLang="zh-CN" sz="1600" dirty="0"/>
              <a:t>1</a:t>
            </a:r>
            <a:r>
              <a:rPr lang="zh-CN" altLang="en-US" sz="1600" dirty="0"/>
              <a:t>）单项选择题（共</a:t>
            </a:r>
            <a:r>
              <a:rPr lang="en-US" altLang="zh-CN" sz="1600" dirty="0"/>
              <a:t>15</a:t>
            </a:r>
            <a:r>
              <a:rPr lang="zh-CN" altLang="en-US" sz="1600" dirty="0"/>
              <a:t>小题，每题</a:t>
            </a:r>
            <a:r>
              <a:rPr lang="en-US" altLang="zh-CN" sz="1600" dirty="0"/>
              <a:t>2</a:t>
            </a:r>
            <a:r>
              <a:rPr lang="zh-CN" altLang="en-US" sz="1600" dirty="0"/>
              <a:t>分，共</a:t>
            </a:r>
            <a:r>
              <a:rPr lang="en-US" altLang="zh-CN" sz="1600" dirty="0"/>
              <a:t>30</a:t>
            </a:r>
            <a:r>
              <a:rPr lang="zh-CN" altLang="en-US" sz="1600" dirty="0"/>
              <a:t>分）</a:t>
            </a:r>
            <a:endParaRPr lang="en-US" altLang="zh-CN" sz="1600" dirty="0"/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600" dirty="0"/>
              <a:t>	</a:t>
            </a:r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）判断对错题（共</a:t>
            </a:r>
            <a:r>
              <a:rPr lang="en-US" altLang="zh-CN" sz="1600" dirty="0"/>
              <a:t>10</a:t>
            </a:r>
            <a:r>
              <a:rPr lang="zh-CN" altLang="en-US" sz="1600" dirty="0"/>
              <a:t>小题，每题</a:t>
            </a:r>
            <a:r>
              <a:rPr lang="en-US" altLang="zh-CN" sz="1600" dirty="0"/>
              <a:t>1</a:t>
            </a:r>
            <a:r>
              <a:rPr lang="zh-CN" altLang="en-US" sz="1600" dirty="0"/>
              <a:t>分，共</a:t>
            </a:r>
            <a:r>
              <a:rPr lang="en-US" altLang="zh-CN" sz="1600" dirty="0"/>
              <a:t>10</a:t>
            </a:r>
            <a:r>
              <a:rPr lang="zh-CN" altLang="en-US" sz="1600" dirty="0"/>
              <a:t>分）</a:t>
            </a:r>
            <a:endParaRPr lang="en-US" altLang="zh-CN" sz="1600" dirty="0"/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600" dirty="0"/>
              <a:t>	</a:t>
            </a:r>
            <a:r>
              <a:rPr lang="zh-CN" altLang="en-US" sz="1600" dirty="0"/>
              <a:t>（</a:t>
            </a:r>
            <a:r>
              <a:rPr lang="en-US" altLang="zh-CN" sz="1600" dirty="0"/>
              <a:t>3</a:t>
            </a:r>
            <a:r>
              <a:rPr lang="zh-CN" altLang="en-US" sz="1600" dirty="0"/>
              <a:t>）填空题（共</a:t>
            </a:r>
            <a:r>
              <a:rPr lang="en-US" altLang="zh-CN" sz="1600" dirty="0"/>
              <a:t>10</a:t>
            </a:r>
            <a:r>
              <a:rPr lang="zh-CN" altLang="en-US" sz="1600" dirty="0"/>
              <a:t>小题，每题</a:t>
            </a:r>
            <a:r>
              <a:rPr lang="en-US" altLang="zh-CN" sz="1600" dirty="0"/>
              <a:t>1</a:t>
            </a:r>
            <a:r>
              <a:rPr lang="zh-CN" altLang="en-US" sz="1600" dirty="0"/>
              <a:t>分，共</a:t>
            </a:r>
            <a:r>
              <a:rPr lang="en-US" altLang="zh-CN" sz="1600" dirty="0"/>
              <a:t>10</a:t>
            </a:r>
            <a:r>
              <a:rPr lang="zh-CN" altLang="en-US" sz="1600" dirty="0"/>
              <a:t>分）</a:t>
            </a:r>
            <a:endParaRPr lang="en-US" altLang="zh-CN" sz="1600" dirty="0"/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600" dirty="0"/>
              <a:t>   （</a:t>
            </a:r>
            <a:r>
              <a:rPr lang="en-US" altLang="zh-CN" sz="1600" dirty="0"/>
              <a:t>4</a:t>
            </a:r>
            <a:r>
              <a:rPr lang="zh-CN" altLang="en-US" sz="1600" dirty="0"/>
              <a:t>） 程序运行结果题（共</a:t>
            </a:r>
            <a:r>
              <a:rPr lang="en-US" altLang="zh-CN" sz="1600" dirty="0"/>
              <a:t>6</a:t>
            </a:r>
            <a:r>
              <a:rPr lang="zh-CN" altLang="en-US" sz="1600" dirty="0"/>
              <a:t>小题，每小题</a:t>
            </a:r>
            <a:r>
              <a:rPr lang="en-US" altLang="zh-CN" sz="1600" dirty="0"/>
              <a:t>4</a:t>
            </a:r>
            <a:r>
              <a:rPr lang="zh-CN" altLang="en-US" sz="1600" dirty="0"/>
              <a:t>分，共</a:t>
            </a:r>
            <a:r>
              <a:rPr lang="en-US" altLang="zh-CN" sz="1600" dirty="0"/>
              <a:t>24</a:t>
            </a:r>
            <a:r>
              <a:rPr lang="zh-CN" altLang="en-US" sz="1600" dirty="0"/>
              <a:t>分）</a:t>
            </a:r>
            <a:endParaRPr lang="en-US" altLang="zh-CN" sz="1600" dirty="0"/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600" dirty="0"/>
              <a:t>   </a:t>
            </a:r>
            <a:r>
              <a:rPr lang="zh-CN" altLang="en-US" sz="1600" dirty="0"/>
              <a:t>（</a:t>
            </a:r>
            <a:r>
              <a:rPr lang="en-US" altLang="zh-CN" sz="1600" dirty="0"/>
              <a:t>5</a:t>
            </a:r>
            <a:r>
              <a:rPr lang="zh-CN" altLang="en-US" sz="1600" dirty="0"/>
              <a:t>）程序填空题（共</a:t>
            </a:r>
            <a:r>
              <a:rPr lang="en-US" altLang="zh-CN" sz="1600" dirty="0"/>
              <a:t>6</a:t>
            </a:r>
            <a:r>
              <a:rPr lang="zh-CN" altLang="en-US" sz="1600" dirty="0"/>
              <a:t>小题，每空</a:t>
            </a:r>
            <a:r>
              <a:rPr lang="en-US" altLang="zh-CN" sz="1600" dirty="0"/>
              <a:t>2</a:t>
            </a:r>
            <a:r>
              <a:rPr lang="zh-CN" altLang="en-US" sz="1600" dirty="0"/>
              <a:t>分，共</a:t>
            </a:r>
            <a:r>
              <a:rPr lang="en-US" altLang="zh-CN" sz="1600" dirty="0"/>
              <a:t>26</a:t>
            </a:r>
            <a:r>
              <a:rPr lang="zh-CN" altLang="en-US" sz="1600" dirty="0"/>
              <a:t>分）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/>
              <a:t>复习建议：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1600" dirty="0"/>
              <a:t>	</a:t>
            </a:r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）前面的单选选择题、判断对错题以及填空题，以教材每章后面的习题为主。</a:t>
            </a:r>
            <a:endParaRPr lang="en-US" altLang="zh-CN" sz="1600" dirty="0"/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1600" dirty="0"/>
              <a:t>	</a:t>
            </a:r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）程序运行结果题和程序填空题，难度不大，但不限于教材上的例题和习题。</a:t>
            </a:r>
            <a:r>
              <a:rPr lang="en-US" altLang="zh-CN" sz="2000" dirty="0"/>
              <a:t>	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5323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408" y="652717"/>
            <a:ext cx="9721080" cy="688051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教材及参考书目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833147"/>
            <a:ext cx="10801200" cy="4646278"/>
          </a:xfrm>
        </p:spPr>
        <p:txBody>
          <a:bodyPr rtlCol="0">
            <a:normAutofit/>
          </a:bodyPr>
          <a:lstStyle/>
          <a:p>
            <a:pPr marL="182880" indent="-182880" eaLnBrk="1" fontAlgn="auto" hangingPunct="1">
              <a:spcAft>
                <a:spcPts val="0"/>
              </a:spcAft>
              <a:defRPr/>
            </a:pPr>
            <a:r>
              <a:rPr lang="zh-CN" altLang="en-US" b="1" dirty="0"/>
              <a:t>课程教材：</a:t>
            </a:r>
            <a:endParaRPr lang="en-US" altLang="zh-CN" b="1" dirty="0"/>
          </a:p>
          <a:p>
            <a:pPr lvl="1" indent="-182880"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《Python</a:t>
            </a:r>
            <a:r>
              <a:rPr lang="zh-CN" altLang="en-US" dirty="0"/>
              <a:t>程序开发案例教程（第</a:t>
            </a:r>
            <a:r>
              <a:rPr lang="en-US" altLang="zh-CN" dirty="0"/>
              <a:t>2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  <a:p>
            <a:pPr marL="274320" lvl="1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dirty="0"/>
              <a:t>    </a:t>
            </a:r>
            <a:r>
              <a:rPr lang="zh-CN" altLang="en-US" dirty="0"/>
              <a:t>黑马程序员，中国铁道出版社 </a:t>
            </a:r>
            <a:r>
              <a:rPr lang="en-US" altLang="zh-CN" dirty="0"/>
              <a:t>2024.7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74320" lvl="1" indent="0" eaLnBrk="1" fontAlgn="auto" hangingPunct="1">
              <a:spcAft>
                <a:spcPts val="0"/>
              </a:spcAft>
              <a:buNone/>
              <a:defRPr/>
            </a:pPr>
            <a:endParaRPr lang="en-US" altLang="zh-CN" dirty="0"/>
          </a:p>
          <a:p>
            <a:pPr marL="182880" lvl="1" indent="-182880" eaLnBrk="1" fontAlgn="auto" hangingPunct="1">
              <a:spcAft>
                <a:spcPts val="0"/>
              </a:spcAft>
              <a:defRPr/>
            </a:pPr>
            <a:r>
              <a:rPr lang="zh-CN" altLang="en-US" sz="2400" b="1" dirty="0"/>
              <a:t>参考书目：</a:t>
            </a:r>
            <a:endParaRPr lang="en-US" altLang="zh-CN" b="1" dirty="0"/>
          </a:p>
          <a:p>
            <a:pPr marL="457200" lvl="2" indent="-182880"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1. 《Python</a:t>
            </a:r>
            <a:r>
              <a:rPr lang="zh-CN" altLang="en-US" dirty="0"/>
              <a:t>编程：从入门到实践（第</a:t>
            </a:r>
            <a:r>
              <a:rPr lang="en-US" altLang="zh-CN" dirty="0"/>
              <a:t>2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  <a:r>
              <a:rPr lang="zh-CN" altLang="en-US" dirty="0"/>
              <a:t>人民邮电出版社 </a:t>
            </a:r>
            <a:r>
              <a:rPr lang="en-US" altLang="zh-CN" dirty="0"/>
              <a:t>[</a:t>
            </a:r>
            <a:r>
              <a:rPr lang="zh-CN" altLang="en-US" dirty="0"/>
              <a:t>美</a:t>
            </a:r>
            <a:r>
              <a:rPr lang="en-US" altLang="zh-CN" dirty="0"/>
              <a:t>] Eric </a:t>
            </a:r>
            <a:r>
              <a:rPr lang="en-US" altLang="zh-CN" dirty="0" err="1"/>
              <a:t>Matthes</a:t>
            </a:r>
            <a:r>
              <a:rPr lang="zh-CN" altLang="en-US" dirty="0"/>
              <a:t>著；袁国忠 译</a:t>
            </a:r>
            <a:endParaRPr lang="en-US" altLang="zh-CN" dirty="0"/>
          </a:p>
          <a:p>
            <a:pPr marL="457200" lvl="2" indent="-182880"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2. 《Python</a:t>
            </a:r>
            <a:r>
              <a:rPr lang="zh-CN" altLang="en-US" dirty="0"/>
              <a:t>编程快速上手（第</a:t>
            </a:r>
            <a:r>
              <a:rPr lang="en-US" altLang="zh-CN" dirty="0"/>
              <a:t>2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  <a:r>
              <a:rPr lang="zh-CN" altLang="en-US" dirty="0"/>
              <a:t>人民邮电出版社 </a:t>
            </a:r>
            <a:r>
              <a:rPr lang="en-US" altLang="zh-CN" dirty="0"/>
              <a:t>[</a:t>
            </a:r>
            <a:r>
              <a:rPr lang="zh-CN" altLang="en-US" dirty="0"/>
              <a:t>美</a:t>
            </a:r>
            <a:r>
              <a:rPr lang="en-US" altLang="zh-CN" dirty="0"/>
              <a:t>] AI </a:t>
            </a:r>
            <a:r>
              <a:rPr lang="en-US" altLang="zh-CN" dirty="0" err="1"/>
              <a:t>Sweigart</a:t>
            </a:r>
            <a:r>
              <a:rPr lang="zh-CN" altLang="en-US" dirty="0"/>
              <a:t>；王海鹏 译</a:t>
            </a:r>
            <a:endParaRPr lang="en-US" altLang="zh-CN" dirty="0"/>
          </a:p>
          <a:p>
            <a:pPr marL="457200" lvl="2" indent="-182880"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3. 《Python</a:t>
            </a:r>
            <a:r>
              <a:rPr lang="zh-CN" altLang="en-US" dirty="0"/>
              <a:t>编程初学者指南</a:t>
            </a:r>
            <a:r>
              <a:rPr lang="en-US" altLang="zh-CN" dirty="0"/>
              <a:t>》</a:t>
            </a:r>
            <a:r>
              <a:rPr lang="zh-CN" altLang="en-US" dirty="0"/>
              <a:t>人民邮电出版社 </a:t>
            </a:r>
            <a:r>
              <a:rPr lang="en-US" altLang="zh-CN" dirty="0"/>
              <a:t>[</a:t>
            </a:r>
            <a:r>
              <a:rPr lang="zh-CN" altLang="en-US" dirty="0"/>
              <a:t>美</a:t>
            </a:r>
            <a:r>
              <a:rPr lang="en-US" altLang="zh-CN" dirty="0"/>
              <a:t>] Michael Dawson</a:t>
            </a:r>
            <a:r>
              <a:rPr lang="zh-CN" altLang="en-US" dirty="0"/>
              <a:t>著；王金兰 译</a:t>
            </a:r>
          </a:p>
          <a:p>
            <a:pPr marL="457200" lvl="2" indent="-182880"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4. 《Python</a:t>
            </a:r>
            <a:r>
              <a:rPr lang="zh-CN" altLang="en-US" dirty="0"/>
              <a:t>基础教程（第</a:t>
            </a:r>
            <a:r>
              <a:rPr lang="en-US" altLang="zh-CN" dirty="0"/>
              <a:t>3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  <a:r>
              <a:rPr lang="zh-CN" altLang="en-US" dirty="0"/>
              <a:t>人民邮电出版社 </a:t>
            </a:r>
            <a:r>
              <a:rPr lang="en-US" altLang="zh-CN" dirty="0"/>
              <a:t>[</a:t>
            </a:r>
            <a:r>
              <a:rPr lang="zh-CN" altLang="en-US" dirty="0"/>
              <a:t>美</a:t>
            </a:r>
            <a:r>
              <a:rPr lang="en-US" altLang="zh-CN" dirty="0"/>
              <a:t>] Magnus Lie </a:t>
            </a:r>
            <a:r>
              <a:rPr lang="en-US" altLang="zh-CN" dirty="0" err="1"/>
              <a:t>Hetland</a:t>
            </a:r>
            <a:r>
              <a:rPr lang="zh-CN" altLang="en-US" dirty="0"/>
              <a:t>著；袁国忠 译</a:t>
            </a:r>
            <a:endParaRPr lang="en-US" altLang="zh-CN" dirty="0"/>
          </a:p>
          <a:p>
            <a:pPr marL="457200" lvl="2" indent="-182880"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5. 《 Python</a:t>
            </a:r>
            <a:r>
              <a:rPr lang="zh-CN" altLang="en-US" dirty="0"/>
              <a:t>核心编程（第</a:t>
            </a:r>
            <a:r>
              <a:rPr lang="en-US" altLang="zh-CN" dirty="0"/>
              <a:t>3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  <a:r>
              <a:rPr lang="zh-CN" altLang="en-US" dirty="0"/>
              <a:t>人民邮电出版社 </a:t>
            </a:r>
            <a:r>
              <a:rPr lang="en-US" altLang="zh-CN" dirty="0"/>
              <a:t>[</a:t>
            </a:r>
            <a:r>
              <a:rPr lang="zh-CN" altLang="en-US" dirty="0"/>
              <a:t>美</a:t>
            </a:r>
            <a:r>
              <a:rPr lang="en-US" altLang="zh-CN" dirty="0"/>
              <a:t>] Wesley Chun</a:t>
            </a:r>
            <a:r>
              <a:rPr lang="zh-CN" altLang="en-US" dirty="0"/>
              <a:t>；孙波翔，李斌，李晗译</a:t>
            </a:r>
            <a:endParaRPr lang="en-US" altLang="zh-CN" dirty="0"/>
          </a:p>
        </p:txBody>
      </p:sp>
      <p:sp>
        <p:nvSpPr>
          <p:cNvPr id="18437" name="AutoShape 8" descr="http://img5.imgtn.bdimg.com/it/u=1155657593,3322027054&amp;fm=21&amp;gp=0.jpg"/>
          <p:cNvSpPr>
            <a:spLocks noChangeAspect="1" noChangeArrowheads="1"/>
          </p:cNvSpPr>
          <p:nvPr/>
        </p:nvSpPr>
        <p:spPr bwMode="auto">
          <a:xfrm>
            <a:off x="60356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rgbClr val="0408C0"/>
              </a:solidFill>
              <a:latin typeface="仿宋_GB2312" pitchFamily="49" charset="-122"/>
            </a:endParaRPr>
          </a:p>
        </p:txBody>
      </p:sp>
      <p:sp>
        <p:nvSpPr>
          <p:cNvPr id="18438" name="AutoShape 10" descr="http://img5.imgtn.bdimg.com/it/u=1155657593,3322027054&amp;fm=21&amp;gp=0.jpg"/>
          <p:cNvSpPr>
            <a:spLocks noChangeAspect="1" noChangeArrowheads="1"/>
          </p:cNvSpPr>
          <p:nvPr/>
        </p:nvSpPr>
        <p:spPr bwMode="auto">
          <a:xfrm>
            <a:off x="61880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rgbClr val="0408C0"/>
              </a:solidFill>
              <a:latin typeface="仿宋_GB2312" pitchFamily="49" charset="-122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B563BE1F-92FD-385A-5A9F-17589702F6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7A5D882-35A0-9C6E-2493-FED6DB891F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344" y="548680"/>
            <a:ext cx="2880320" cy="288032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透明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15528</TotalTime>
  <Words>876</Words>
  <Application>Microsoft Office PowerPoint</Application>
  <PresentationFormat>宽屏</PresentationFormat>
  <Paragraphs>87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仿宋_GB2312</vt:lpstr>
      <vt:lpstr>Arial</vt:lpstr>
      <vt:lpstr>Wingdings</vt:lpstr>
      <vt:lpstr>Wingdings 2</vt:lpstr>
      <vt:lpstr>透明</vt:lpstr>
      <vt:lpstr>PowerPoint 演示文稿</vt:lpstr>
      <vt:lpstr>主要内容</vt:lpstr>
      <vt:lpstr>课程性质与目标</vt:lpstr>
      <vt:lpstr>主要内容</vt:lpstr>
      <vt:lpstr>主要教学内容</vt:lpstr>
      <vt:lpstr>主要教学内容</vt:lpstr>
      <vt:lpstr>考核方式与评分</vt:lpstr>
      <vt:lpstr>课程考试</vt:lpstr>
      <vt:lpstr>教材及参考书目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张晓刚</dc:creator>
  <cp:lastModifiedBy>jnuzxg</cp:lastModifiedBy>
  <cp:revision>210</cp:revision>
  <dcterms:created xsi:type="dcterms:W3CDTF">1601-01-01T00:00:00Z</dcterms:created>
  <dcterms:modified xsi:type="dcterms:W3CDTF">2025-03-22T00:51:18Z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093C1B66-4210-4A6D-3F3F-0B3F3F283F5D</vt:lpwstr>
  </property>
  <property fmtid="{D5CDD505-2E9C-101B-9397-08002B2CF9AE}" pid="3" name="ArticulatePath">
    <vt:lpwstr>课程介绍</vt:lpwstr>
  </property>
</Properties>
</file>