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20.xml" ContentType="application/vnd.openxmlformats-officedocument.presentationml.tags+xml"/>
  <Override PartName="/ppt/notesSlides/notesSlide1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12.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3.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4.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15.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6.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7.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18.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9.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notesSlides/notesSlide20.xml" ContentType="application/vnd.openxmlformats-officedocument.presentationml.notesSlid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notesSlides/notesSlide21.xml" ContentType="application/vnd.openxmlformats-officedocument.presentationml.notesSlide+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22.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23.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24.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5.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2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27.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notesSlides/notesSlide28.xml" ContentType="application/vnd.openxmlformats-officedocument.presentationml.notesSlide+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32.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notesSlides/notesSlide33.xml" ContentType="application/vnd.openxmlformats-officedocument.presentationml.notesSlide+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34.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37.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38.xml" ContentType="application/vnd.openxmlformats-officedocument.presentationml.notesSlide+xml"/>
  <Override PartName="/ppt/tags/tag334.xml" ContentType="application/vnd.openxmlformats-officedocument.presentationml.tags+xml"/>
  <Override PartName="/ppt/notesSlides/notesSlide39.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40.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3"/>
  </p:notesMasterIdLst>
  <p:handoutMasterIdLst>
    <p:handoutMasterId r:id="rId74"/>
  </p:handoutMasterIdLst>
  <p:sldIdLst>
    <p:sldId id="325" r:id="rId3"/>
    <p:sldId id="264" r:id="rId4"/>
    <p:sldId id="707" r:id="rId5"/>
    <p:sldId id="328" r:id="rId6"/>
    <p:sldId id="327" r:id="rId7"/>
    <p:sldId id="309" r:id="rId8"/>
    <p:sldId id="259" r:id="rId9"/>
    <p:sldId id="351" r:id="rId10"/>
    <p:sldId id="709" r:id="rId11"/>
    <p:sldId id="710" r:id="rId12"/>
    <p:sldId id="711" r:id="rId13"/>
    <p:sldId id="712" r:id="rId14"/>
    <p:sldId id="477" r:id="rId15"/>
    <p:sldId id="349" r:id="rId16"/>
    <p:sldId id="597" r:id="rId17"/>
    <p:sldId id="355" r:id="rId18"/>
    <p:sldId id="375" r:id="rId19"/>
    <p:sldId id="356" r:id="rId20"/>
    <p:sldId id="357" r:id="rId21"/>
    <p:sldId id="361" r:id="rId22"/>
    <p:sldId id="362" r:id="rId23"/>
    <p:sldId id="713" r:id="rId24"/>
    <p:sldId id="714" r:id="rId25"/>
    <p:sldId id="577" r:id="rId26"/>
    <p:sldId id="715" r:id="rId27"/>
    <p:sldId id="716" r:id="rId28"/>
    <p:sldId id="717" r:id="rId29"/>
    <p:sldId id="376" r:id="rId30"/>
    <p:sldId id="718" r:id="rId31"/>
    <p:sldId id="719" r:id="rId32"/>
    <p:sldId id="720" r:id="rId33"/>
    <p:sldId id="721" r:id="rId34"/>
    <p:sldId id="722" r:id="rId35"/>
    <p:sldId id="723" r:id="rId36"/>
    <p:sldId id="724" r:id="rId37"/>
    <p:sldId id="725" r:id="rId38"/>
    <p:sldId id="726" r:id="rId39"/>
    <p:sldId id="727" r:id="rId40"/>
    <p:sldId id="728" r:id="rId41"/>
    <p:sldId id="729" r:id="rId42"/>
    <p:sldId id="730" r:id="rId43"/>
    <p:sldId id="731" r:id="rId44"/>
    <p:sldId id="422" r:id="rId45"/>
    <p:sldId id="423" r:id="rId46"/>
    <p:sldId id="586" r:id="rId47"/>
    <p:sldId id="733" r:id="rId48"/>
    <p:sldId id="734" r:id="rId49"/>
    <p:sldId id="735" r:id="rId50"/>
    <p:sldId id="587" r:id="rId51"/>
    <p:sldId id="736" r:id="rId52"/>
    <p:sldId id="737" r:id="rId53"/>
    <p:sldId id="588" r:id="rId54"/>
    <p:sldId id="738" r:id="rId55"/>
    <p:sldId id="739" r:id="rId56"/>
    <p:sldId id="740" r:id="rId57"/>
    <p:sldId id="741" r:id="rId58"/>
    <p:sldId id="742" r:id="rId59"/>
    <p:sldId id="743" r:id="rId60"/>
    <p:sldId id="809" r:id="rId61"/>
    <p:sldId id="810" r:id="rId62"/>
    <p:sldId id="426" r:id="rId63"/>
    <p:sldId id="427" r:id="rId64"/>
    <p:sldId id="428" r:id="rId65"/>
    <p:sldId id="811" r:id="rId66"/>
    <p:sldId id="429" r:id="rId67"/>
    <p:sldId id="430" r:id="rId68"/>
    <p:sldId id="812" r:id="rId69"/>
    <p:sldId id="813" r:id="rId70"/>
    <p:sldId id="338" r:id="rId71"/>
    <p:sldId id="326" r:id="rId72"/>
  </p:sldIdLst>
  <p:sldSz cx="12190413" cy="6859588"/>
  <p:notesSz cx="6858000" cy="9144000"/>
  <p:custDataLst>
    <p:tags r:id="rId75"/>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10" userDrawn="1">
          <p15:clr>
            <a:srgbClr val="A4A3A4"/>
          </p15:clr>
        </p15:guide>
        <p15:guide id="2" pos="256" userDrawn="1">
          <p15:clr>
            <a:srgbClr val="A4A3A4"/>
          </p15:clr>
        </p15:guide>
        <p15:guide id="3" pos="6606" userDrawn="1">
          <p15:clr>
            <a:srgbClr val="A4A3A4"/>
          </p15:clr>
        </p15:guide>
      </p15:sldGuideLst>
    </p:ext>
    <p:ext uri="{2D200454-40CA-4A62-9FC3-DE9A4176ACB9}">
      <p15:notesGuideLst xmlns:p15="http://schemas.microsoft.com/office/powerpoint/2012/main">
        <p15:guide id="1" orient="horz" pos="3080">
          <p15:clr>
            <a:srgbClr val="A4A3A4"/>
          </p15:clr>
        </p15:guide>
        <p15:guide id="2" pos="224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5CC"/>
    <a:srgbClr val="005DA2"/>
    <a:srgbClr val="1369B2"/>
    <a:srgbClr val="FAFAFA"/>
    <a:srgbClr val="F2F2F2"/>
    <a:srgbClr val="006BBC"/>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55672" autoAdjust="0"/>
  </p:normalViewPr>
  <p:slideViewPr>
    <p:cSldViewPr showGuides="1">
      <p:cViewPr varScale="1">
        <p:scale>
          <a:sx n="100" d="100"/>
          <a:sy n="100" d="100"/>
        </p:scale>
        <p:origin x="78" y="180"/>
      </p:cViewPr>
      <p:guideLst>
        <p:guide orient="horz" pos="2310"/>
        <p:guide pos="256"/>
        <p:guide pos="66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3080"/>
        <p:guide pos="224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image" Target="../media/image6.png"/><Relationship Id="rId2" Type="http://schemas.openxmlformats.org/officeDocument/2006/relationships/tags" Target="../tags/tag42.xml"/><Relationship Id="rId16" Type="http://schemas.openxmlformats.org/officeDocument/2006/relationships/slideLayout" Target="../slideLayouts/slideLayout10.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tags" Target="../tags/tag5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s>
</file>

<file path=ppt/slides/_rels/slide11.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image" Target="../media/image6.png"/><Relationship Id="rId2" Type="http://schemas.openxmlformats.org/officeDocument/2006/relationships/tags" Target="../tags/tag57.xml"/><Relationship Id="rId16" Type="http://schemas.openxmlformats.org/officeDocument/2006/relationships/slideLayout" Target="../slideLayouts/slideLayout10.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5" Type="http://schemas.openxmlformats.org/officeDocument/2006/relationships/tags" Target="../tags/tag60.xml"/><Relationship Id="rId15" Type="http://schemas.openxmlformats.org/officeDocument/2006/relationships/tags" Target="../tags/tag70.xml"/><Relationship Id="rId10" Type="http://schemas.openxmlformats.org/officeDocument/2006/relationships/tags" Target="../tags/tag65.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s>
</file>

<file path=ppt/slides/_rels/slide12.xml.rels><?xml version="1.0" encoding="UTF-8" standalone="yes"?>
<Relationships xmlns="http://schemas.openxmlformats.org/package/2006/relationships"><Relationship Id="rId8" Type="http://schemas.openxmlformats.org/officeDocument/2006/relationships/tags" Target="../tags/tag78.xml"/><Relationship Id="rId13" Type="http://schemas.openxmlformats.org/officeDocument/2006/relationships/tags" Target="../tags/tag83.xml"/><Relationship Id="rId3" Type="http://schemas.openxmlformats.org/officeDocument/2006/relationships/tags" Target="../tags/tag73.xml"/><Relationship Id="rId7" Type="http://schemas.openxmlformats.org/officeDocument/2006/relationships/tags" Target="../tags/tag77.xml"/><Relationship Id="rId12" Type="http://schemas.openxmlformats.org/officeDocument/2006/relationships/tags" Target="../tags/tag82.xml"/><Relationship Id="rId17" Type="http://schemas.openxmlformats.org/officeDocument/2006/relationships/image" Target="../media/image6.png"/><Relationship Id="rId2" Type="http://schemas.openxmlformats.org/officeDocument/2006/relationships/tags" Target="../tags/tag72.xml"/><Relationship Id="rId16" Type="http://schemas.openxmlformats.org/officeDocument/2006/relationships/slideLayout" Target="../slideLayouts/slideLayout10.xml"/><Relationship Id="rId1" Type="http://schemas.openxmlformats.org/officeDocument/2006/relationships/tags" Target="../tags/tag71.xml"/><Relationship Id="rId6" Type="http://schemas.openxmlformats.org/officeDocument/2006/relationships/tags" Target="../tags/tag76.xml"/><Relationship Id="rId11" Type="http://schemas.openxmlformats.org/officeDocument/2006/relationships/tags" Target="../tags/tag81.xml"/><Relationship Id="rId5" Type="http://schemas.openxmlformats.org/officeDocument/2006/relationships/tags" Target="../tags/tag75.xml"/><Relationship Id="rId15" Type="http://schemas.openxmlformats.org/officeDocument/2006/relationships/tags" Target="../tags/tag85.xml"/><Relationship Id="rId10" Type="http://schemas.openxmlformats.org/officeDocument/2006/relationships/tags" Target="../tags/tag80.xml"/><Relationship Id="rId4" Type="http://schemas.openxmlformats.org/officeDocument/2006/relationships/tags" Target="../tags/tag74.xml"/><Relationship Id="rId9" Type="http://schemas.openxmlformats.org/officeDocument/2006/relationships/tags" Target="../tags/tag79.xml"/><Relationship Id="rId14" Type="http://schemas.openxmlformats.org/officeDocument/2006/relationships/tags" Target="../tags/tag8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8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 Type="http://schemas.openxmlformats.org/officeDocument/2006/relationships/tags" Target="../tags/tag89.xml"/><Relationship Id="rId21" Type="http://schemas.openxmlformats.org/officeDocument/2006/relationships/tags" Target="../tags/tag107.xml"/><Relationship Id="rId34" Type="http://schemas.openxmlformats.org/officeDocument/2006/relationships/slideLayout" Target="../slideLayouts/slideLayout10.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tags" Target="../tags/tag119.xml"/><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tags" Target="../tags/tag106.xml"/><Relationship Id="rId29" Type="http://schemas.openxmlformats.org/officeDocument/2006/relationships/tags" Target="../tags/tag115.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tags" Target="../tags/tag118.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tags" Target="../tags/tag117.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tags" Target="../tags/tag116.xml"/><Relationship Id="rId35" Type="http://schemas.openxmlformats.org/officeDocument/2006/relationships/notesSlide" Target="../notesSlides/notesSlide9.xml"/><Relationship Id="rId8" Type="http://schemas.openxmlformats.org/officeDocument/2006/relationships/tags" Target="../tags/tag9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120.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7.jpeg"/><Relationship Id="rId4"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image" Target="../media/image8.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Layout" Target="../slideLayouts/slideLayout10.xml"/><Relationship Id="rId5" Type="http://schemas.openxmlformats.org/officeDocument/2006/relationships/tags" Target="../tags/tag127.xml"/><Relationship Id="rId4" Type="http://schemas.openxmlformats.org/officeDocument/2006/relationships/tags" Target="../tags/tag126.xml"/></Relationships>
</file>

<file path=ppt/slides/_rels/slide19.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9.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10.xml"/><Relationship Id="rId5" Type="http://schemas.openxmlformats.org/officeDocument/2006/relationships/tags" Target="../tags/tag132.xml"/><Relationship Id="rId4" Type="http://schemas.openxmlformats.org/officeDocument/2006/relationships/tags" Target="../tags/tag1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tags" Target="../tags/tag135.xml"/><Relationship Id="rId7" Type="http://schemas.openxmlformats.org/officeDocument/2006/relationships/image" Target="../media/image10.png"/><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Layout" Target="../slideLayouts/slideLayout10.xml"/><Relationship Id="rId5" Type="http://schemas.openxmlformats.org/officeDocument/2006/relationships/tags" Target="../tags/tag137.xml"/><Relationship Id="rId4" Type="http://schemas.openxmlformats.org/officeDocument/2006/relationships/tags" Target="../tags/tag136.xml"/></Relationships>
</file>

<file path=ppt/slides/_rels/slide21.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1.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Layout" Target="../slideLayouts/slideLayout10.xml"/><Relationship Id="rId5" Type="http://schemas.openxmlformats.org/officeDocument/2006/relationships/tags" Target="../tags/tag142.xml"/><Relationship Id="rId4" Type="http://schemas.openxmlformats.org/officeDocument/2006/relationships/tags" Target="../tags/tag141.xml"/></Relationships>
</file>

<file path=ppt/slides/_rels/slide22.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12.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Layout" Target="../slideLayouts/slideLayout10.xml"/><Relationship Id="rId5" Type="http://schemas.openxmlformats.org/officeDocument/2006/relationships/tags" Target="../tags/tag147.xml"/><Relationship Id="rId4" Type="http://schemas.openxmlformats.org/officeDocument/2006/relationships/tags" Target="../tags/tag146.xml"/></Relationships>
</file>

<file path=ppt/slides/_rels/slide23.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image" Target="../media/image13.png"/><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Layout" Target="../slideLayouts/slideLayout10.xml"/><Relationship Id="rId5" Type="http://schemas.openxmlformats.org/officeDocument/2006/relationships/tags" Target="../tags/tag152.xml"/><Relationship Id="rId4" Type="http://schemas.openxmlformats.org/officeDocument/2006/relationships/tags" Target="../tags/tag15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15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image" Target="../media/image7.jpeg"/><Relationship Id="rId5" Type="http://schemas.openxmlformats.org/officeDocument/2006/relationships/notesSlide" Target="../notesSlides/notesSlide14.xml"/><Relationship Id="rId4"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14.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slideLayout" Target="../slideLayouts/slideLayout10.xml"/><Relationship Id="rId5" Type="http://schemas.openxmlformats.org/officeDocument/2006/relationships/tags" Target="../tags/tag161.xml"/><Relationship Id="rId4" Type="http://schemas.openxmlformats.org/officeDocument/2006/relationships/tags" Target="../tags/tag160.xml"/></Relationships>
</file>

<file path=ppt/slides/_rels/slide27.xml.rels><?xml version="1.0" encoding="UTF-8" standalone="yes"?>
<Relationships xmlns="http://schemas.openxmlformats.org/package/2006/relationships"><Relationship Id="rId8" Type="http://schemas.openxmlformats.org/officeDocument/2006/relationships/tags" Target="../tags/tag169.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slideLayout" Target="../slideLayouts/slideLayout10.xml"/><Relationship Id="rId5" Type="http://schemas.openxmlformats.org/officeDocument/2006/relationships/tags" Target="../tags/tag16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s>
</file>

<file path=ppt/slides/_rels/slide2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174.xml"/><Relationship Id="rId7" Type="http://schemas.openxmlformats.org/officeDocument/2006/relationships/notesSlide" Target="../notesSlides/notesSlide15.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slideLayout" Target="../slideLayouts/slideLayout10.xml"/><Relationship Id="rId5" Type="http://schemas.openxmlformats.org/officeDocument/2006/relationships/tags" Target="../tags/tag176.xml"/><Relationship Id="rId4" Type="http://schemas.openxmlformats.org/officeDocument/2006/relationships/tags" Target="../tags/tag175.xml"/></Relationships>
</file>

<file path=ppt/slides/_rels/slide2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79.xml"/><Relationship Id="rId7" Type="http://schemas.openxmlformats.org/officeDocument/2006/relationships/notesSlide" Target="../notesSlides/notesSlide16.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10.xml"/><Relationship Id="rId5" Type="http://schemas.openxmlformats.org/officeDocument/2006/relationships/tags" Target="../tags/tag181.xml"/><Relationship Id="rId4" Type="http://schemas.openxmlformats.org/officeDocument/2006/relationships/tags" Target="../tags/tag18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84.xml"/><Relationship Id="rId7" Type="http://schemas.openxmlformats.org/officeDocument/2006/relationships/notesSlide" Target="../notesSlides/notesSlide17.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slideLayout" Target="../slideLayouts/slideLayout10.xml"/><Relationship Id="rId5" Type="http://schemas.openxmlformats.org/officeDocument/2006/relationships/tags" Target="../tags/tag186.xml"/><Relationship Id="rId4" Type="http://schemas.openxmlformats.org/officeDocument/2006/relationships/tags" Target="../tags/tag185.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189.xml"/><Relationship Id="rId7" Type="http://schemas.openxmlformats.org/officeDocument/2006/relationships/notesSlide" Target="../notesSlides/notesSlide18.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slideLayout" Target="../slideLayouts/slideLayout10.xml"/><Relationship Id="rId5" Type="http://schemas.openxmlformats.org/officeDocument/2006/relationships/tags" Target="../tags/tag191.xml"/><Relationship Id="rId4" Type="http://schemas.openxmlformats.org/officeDocument/2006/relationships/tags" Target="../tags/tag190.xml"/></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94.xml"/><Relationship Id="rId7" Type="http://schemas.openxmlformats.org/officeDocument/2006/relationships/notesSlide" Target="../notesSlides/notesSlide19.xml"/><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slideLayout" Target="../slideLayouts/slideLayout10.xml"/><Relationship Id="rId5" Type="http://schemas.openxmlformats.org/officeDocument/2006/relationships/tags" Target="../tags/tag196.xml"/><Relationship Id="rId4" Type="http://schemas.openxmlformats.org/officeDocument/2006/relationships/tags" Target="../tags/tag195.xml"/></Relationships>
</file>

<file path=ppt/slides/_rels/slide3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99.xml"/><Relationship Id="rId7" Type="http://schemas.openxmlformats.org/officeDocument/2006/relationships/notesSlide" Target="../notesSlides/notesSlide20.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slideLayout" Target="../slideLayouts/slideLayout10.xml"/><Relationship Id="rId5" Type="http://schemas.openxmlformats.org/officeDocument/2006/relationships/tags" Target="../tags/tag201.xml"/><Relationship Id="rId4" Type="http://schemas.openxmlformats.org/officeDocument/2006/relationships/tags" Target="../tags/tag200.xml"/></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04.xml"/><Relationship Id="rId7" Type="http://schemas.openxmlformats.org/officeDocument/2006/relationships/notesSlide" Target="../notesSlides/notesSlide21.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slideLayout" Target="../slideLayouts/slideLayout10.xml"/><Relationship Id="rId5" Type="http://schemas.openxmlformats.org/officeDocument/2006/relationships/tags" Target="../tags/tag206.xml"/><Relationship Id="rId4" Type="http://schemas.openxmlformats.org/officeDocument/2006/relationships/tags" Target="../tags/tag205.xml"/></Relationships>
</file>

<file path=ppt/slides/_rels/slide3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09.xml"/><Relationship Id="rId7" Type="http://schemas.openxmlformats.org/officeDocument/2006/relationships/notesSlide" Target="../notesSlides/notesSlide22.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slideLayout" Target="../slideLayouts/slideLayout10.xml"/><Relationship Id="rId5" Type="http://schemas.openxmlformats.org/officeDocument/2006/relationships/tags" Target="../tags/tag211.xml"/><Relationship Id="rId4" Type="http://schemas.openxmlformats.org/officeDocument/2006/relationships/tags" Target="../tags/tag210.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14.xml"/><Relationship Id="rId7" Type="http://schemas.openxmlformats.org/officeDocument/2006/relationships/notesSlide" Target="../notesSlides/notesSlide23.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slideLayout" Target="../slideLayouts/slideLayout10.xml"/><Relationship Id="rId5" Type="http://schemas.openxmlformats.org/officeDocument/2006/relationships/tags" Target="../tags/tag216.xml"/><Relationship Id="rId4" Type="http://schemas.openxmlformats.org/officeDocument/2006/relationships/tags" Target="../tags/tag215.xml"/></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219.xml"/><Relationship Id="rId7" Type="http://schemas.openxmlformats.org/officeDocument/2006/relationships/notesSlide" Target="../notesSlides/notesSlide24.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Layout" Target="../slideLayouts/slideLayout10.xml"/><Relationship Id="rId5" Type="http://schemas.openxmlformats.org/officeDocument/2006/relationships/tags" Target="../tags/tag221.xml"/><Relationship Id="rId4" Type="http://schemas.openxmlformats.org/officeDocument/2006/relationships/tags" Target="../tags/tag220.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224.xml"/><Relationship Id="rId7" Type="http://schemas.openxmlformats.org/officeDocument/2006/relationships/slideLayout" Target="../slideLayouts/slideLayout10.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 Id="rId9" Type="http://schemas.openxmlformats.org/officeDocument/2006/relationships/image" Target="../media/image25.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26.xml"/><Relationship Id="rId3" Type="http://schemas.openxmlformats.org/officeDocument/2006/relationships/tags" Target="../tags/tag230.xml"/><Relationship Id="rId7" Type="http://schemas.openxmlformats.org/officeDocument/2006/relationships/slideLayout" Target="../slideLayouts/slideLayout1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9"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236.xml"/><Relationship Id="rId7" Type="http://schemas.openxmlformats.org/officeDocument/2006/relationships/slideLayout" Target="../slideLayouts/slideLayout1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image" Target="../media/image27.pn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242.xml"/><Relationship Id="rId7" Type="http://schemas.openxmlformats.org/officeDocument/2006/relationships/slideLayout" Target="../slideLayouts/slideLayout10.xml"/><Relationship Id="rId2" Type="http://schemas.openxmlformats.org/officeDocument/2006/relationships/tags" Target="../tags/tag241.xml"/><Relationship Id="rId1" Type="http://schemas.openxmlformats.org/officeDocument/2006/relationships/tags" Target="../tags/tag240.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s>
</file>

<file path=ppt/slides/_rels/slide4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48.xml"/><Relationship Id="rId7" Type="http://schemas.openxmlformats.org/officeDocument/2006/relationships/tags" Target="../tags/tag252.xml"/><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tags" Target="../tags/tag251.xml"/><Relationship Id="rId11" Type="http://schemas.openxmlformats.org/officeDocument/2006/relationships/image" Target="../media/image29.png"/><Relationship Id="rId5" Type="http://schemas.openxmlformats.org/officeDocument/2006/relationships/tags" Target="../tags/tag250.xml"/><Relationship Id="rId10" Type="http://schemas.openxmlformats.org/officeDocument/2006/relationships/image" Target="../media/image28.png"/><Relationship Id="rId4" Type="http://schemas.openxmlformats.org/officeDocument/2006/relationships/tags" Target="../tags/tag249.xml"/><Relationship Id="rId9" Type="http://schemas.openxmlformats.org/officeDocument/2006/relationships/notesSlide" Target="../notesSlides/notesSlide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image" Target="../media/image7.jpeg"/><Relationship Id="rId4"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image" Target="../media/image30.jpeg"/><Relationship Id="rId5" Type="http://schemas.openxmlformats.org/officeDocument/2006/relationships/slideLayout" Target="../slideLayouts/slideLayout10.xml"/><Relationship Id="rId4" Type="http://schemas.openxmlformats.org/officeDocument/2006/relationships/tags" Target="../tags/tag259.xml"/></Relationships>
</file>

<file path=ppt/slides/_rels/slide47.xml.rels><?xml version="1.0" encoding="UTF-8" standalone="yes"?>
<Relationships xmlns="http://schemas.openxmlformats.org/package/2006/relationships"><Relationship Id="rId3" Type="http://schemas.openxmlformats.org/officeDocument/2006/relationships/tags" Target="../tags/tag262.xml"/><Relationship Id="rId7" Type="http://schemas.openxmlformats.org/officeDocument/2006/relationships/image" Target="../media/image30.jpeg"/><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slideLayout" Target="../slideLayouts/slideLayout10.xml"/><Relationship Id="rId5" Type="http://schemas.openxmlformats.org/officeDocument/2006/relationships/tags" Target="../tags/tag264.xml"/><Relationship Id="rId4" Type="http://schemas.openxmlformats.org/officeDocument/2006/relationships/tags" Target="../tags/tag263.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8" Type="http://schemas.openxmlformats.org/officeDocument/2006/relationships/tags" Target="../tags/tag272.xml"/><Relationship Id="rId13" Type="http://schemas.openxmlformats.org/officeDocument/2006/relationships/tags" Target="../tags/tag277.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tags" Target="../tags/tag276.xml"/><Relationship Id="rId2" Type="http://schemas.openxmlformats.org/officeDocument/2006/relationships/tags" Target="../tags/tag266.xml"/><Relationship Id="rId16" Type="http://schemas.openxmlformats.org/officeDocument/2006/relationships/slideLayout" Target="../slideLayouts/slideLayout10.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tags" Target="../tags/tag275.xml"/><Relationship Id="rId5" Type="http://schemas.openxmlformats.org/officeDocument/2006/relationships/tags" Target="../tags/tag269.xml"/><Relationship Id="rId15" Type="http://schemas.openxmlformats.org/officeDocument/2006/relationships/tags" Target="../tags/tag279.xml"/><Relationship Id="rId10" Type="http://schemas.openxmlformats.org/officeDocument/2006/relationships/tags" Target="../tags/tag274.xml"/><Relationship Id="rId4" Type="http://schemas.openxmlformats.org/officeDocument/2006/relationships/tags" Target="../tags/tag268.xml"/><Relationship Id="rId9" Type="http://schemas.openxmlformats.org/officeDocument/2006/relationships/tags" Target="../tags/tag273.xml"/><Relationship Id="rId14" Type="http://schemas.openxmlformats.org/officeDocument/2006/relationships/tags" Target="../tags/tag278.xml"/></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5.xml"/><Relationship Id="rId4" Type="http://schemas.openxmlformats.org/officeDocument/2006/relationships/tags" Target="../tags/tag5.xml"/><Relationship Id="rId9"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8" Type="http://schemas.openxmlformats.org/officeDocument/2006/relationships/tags" Target="../tags/tag287.xml"/><Relationship Id="rId13" Type="http://schemas.openxmlformats.org/officeDocument/2006/relationships/tags" Target="../tags/tag292.xml"/><Relationship Id="rId3" Type="http://schemas.openxmlformats.org/officeDocument/2006/relationships/tags" Target="../tags/tag282.xml"/><Relationship Id="rId7" Type="http://schemas.openxmlformats.org/officeDocument/2006/relationships/tags" Target="../tags/tag286.xml"/><Relationship Id="rId12" Type="http://schemas.openxmlformats.org/officeDocument/2006/relationships/tags" Target="../tags/tag291.xml"/><Relationship Id="rId2" Type="http://schemas.openxmlformats.org/officeDocument/2006/relationships/tags" Target="../tags/tag281.xml"/><Relationship Id="rId16" Type="http://schemas.openxmlformats.org/officeDocument/2006/relationships/slideLayout" Target="../slideLayouts/slideLayout10.xml"/><Relationship Id="rId1" Type="http://schemas.openxmlformats.org/officeDocument/2006/relationships/tags" Target="../tags/tag280.xml"/><Relationship Id="rId6" Type="http://schemas.openxmlformats.org/officeDocument/2006/relationships/tags" Target="../tags/tag285.xml"/><Relationship Id="rId11" Type="http://schemas.openxmlformats.org/officeDocument/2006/relationships/tags" Target="../tags/tag290.xml"/><Relationship Id="rId5" Type="http://schemas.openxmlformats.org/officeDocument/2006/relationships/tags" Target="../tags/tag284.xml"/><Relationship Id="rId15" Type="http://schemas.openxmlformats.org/officeDocument/2006/relationships/tags" Target="../tags/tag294.xml"/><Relationship Id="rId10" Type="http://schemas.openxmlformats.org/officeDocument/2006/relationships/tags" Target="../tags/tag289.xml"/><Relationship Id="rId4" Type="http://schemas.openxmlformats.org/officeDocument/2006/relationships/tags" Target="../tags/tag283.xml"/><Relationship Id="rId9" Type="http://schemas.openxmlformats.org/officeDocument/2006/relationships/tags" Target="../tags/tag288.xml"/><Relationship Id="rId14" Type="http://schemas.openxmlformats.org/officeDocument/2006/relationships/tags" Target="../tags/tag29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295.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0.xml"/><Relationship Id="rId1" Type="http://schemas.openxmlformats.org/officeDocument/2006/relationships/tags" Target="../tags/tag296.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8.xml"/><Relationship Id="rId1" Type="http://schemas.openxmlformats.org/officeDocument/2006/relationships/tags" Target="../tags/tag297.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00.xml"/><Relationship Id="rId1" Type="http://schemas.openxmlformats.org/officeDocument/2006/relationships/tags" Target="../tags/tag299.xml"/><Relationship Id="rId4" Type="http://schemas.openxmlformats.org/officeDocument/2006/relationships/image" Target="../media/image31.png"/></Relationships>
</file>

<file path=ppt/slides/_rels/slide55.xml.rels><?xml version="1.0" encoding="UTF-8" standalone="yes"?>
<Relationships xmlns="http://schemas.openxmlformats.org/package/2006/relationships"><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image" Target="../media/image32.png"/><Relationship Id="rId5" Type="http://schemas.openxmlformats.org/officeDocument/2006/relationships/slideLayout" Target="../slideLayouts/slideLayout10.xml"/><Relationship Id="rId4" Type="http://schemas.openxmlformats.org/officeDocument/2006/relationships/tags" Target="../tags/tag30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305.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tags" Target="../tags/tag308.xml"/><Relationship Id="rId7" Type="http://schemas.openxmlformats.org/officeDocument/2006/relationships/image" Target="../media/image30.jpeg"/><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slideLayout" Target="../slideLayouts/slideLayout10.xml"/><Relationship Id="rId5" Type="http://schemas.openxmlformats.org/officeDocument/2006/relationships/tags" Target="../tags/tag310.xml"/><Relationship Id="rId4" Type="http://schemas.openxmlformats.org/officeDocument/2006/relationships/tags" Target="../tags/tag309.xml"/></Relationships>
</file>

<file path=ppt/slides/_rels/slide58.xml.rels><?xml version="1.0" encoding="UTF-8" standalone="yes"?>
<Relationships xmlns="http://schemas.openxmlformats.org/package/2006/relationships"><Relationship Id="rId3" Type="http://schemas.openxmlformats.org/officeDocument/2006/relationships/tags" Target="../tags/tag313.xml"/><Relationship Id="rId7" Type="http://schemas.openxmlformats.org/officeDocument/2006/relationships/image" Target="../media/image30.jpeg"/><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slideLayout" Target="../slideLayouts/slideLayout10.xml"/><Relationship Id="rId5" Type="http://schemas.openxmlformats.org/officeDocument/2006/relationships/tags" Target="../tags/tag315.xml"/><Relationship Id="rId4" Type="http://schemas.openxmlformats.org/officeDocument/2006/relationships/tags" Target="../tags/tag314.xml"/></Relationships>
</file>

<file path=ppt/slides/_rels/slide59.xml.rels><?xml version="1.0" encoding="UTF-8" standalone="yes"?>
<Relationships xmlns="http://schemas.openxmlformats.org/package/2006/relationships"><Relationship Id="rId3" Type="http://schemas.openxmlformats.org/officeDocument/2006/relationships/tags" Target="../tags/tag318.xml"/><Relationship Id="rId7" Type="http://schemas.openxmlformats.org/officeDocument/2006/relationships/image" Target="../media/image30.jpeg"/><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slideLayout" Target="../slideLayouts/slideLayout10.xml"/><Relationship Id="rId5" Type="http://schemas.openxmlformats.org/officeDocument/2006/relationships/tags" Target="../tags/tag320.xml"/><Relationship Id="rId4" Type="http://schemas.openxmlformats.org/officeDocument/2006/relationships/tags" Target="../tags/tag3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tags" Target="../tags/tag323.xml"/><Relationship Id="rId7" Type="http://schemas.openxmlformats.org/officeDocument/2006/relationships/image" Target="../media/image30.jpeg"/><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slideLayout" Target="../slideLayouts/slideLayout10.xml"/><Relationship Id="rId5" Type="http://schemas.openxmlformats.org/officeDocument/2006/relationships/tags" Target="../tags/tag325.xml"/><Relationship Id="rId4" Type="http://schemas.openxmlformats.org/officeDocument/2006/relationships/tags" Target="../tags/tag32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tags" Target="../tags/tag328.xml"/><Relationship Id="rId7" Type="http://schemas.openxmlformats.org/officeDocument/2006/relationships/image" Target="../media/image33.png"/><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notesSlide" Target="../notesSlides/notesSlide37.xml"/><Relationship Id="rId5" Type="http://schemas.openxmlformats.org/officeDocument/2006/relationships/slideLayout" Target="../slideLayouts/slideLayout10.xml"/><Relationship Id="rId4" Type="http://schemas.openxmlformats.org/officeDocument/2006/relationships/tags" Target="../tags/tag329.xml"/></Relationships>
</file>

<file path=ppt/slides/_rels/slide64.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image" Target="../media/image34.png"/><Relationship Id="rId5" Type="http://schemas.openxmlformats.org/officeDocument/2006/relationships/slideLayout" Target="../slideLayouts/slideLayout10.xml"/><Relationship Id="rId4" Type="http://schemas.openxmlformats.org/officeDocument/2006/relationships/tags" Target="../tags/tag33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334.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tags" Target="../tags/tag337.xml"/><Relationship Id="rId7" Type="http://schemas.openxmlformats.org/officeDocument/2006/relationships/image" Target="../media/image35.png"/><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notesSlide" Target="../notesSlides/notesSlide40.xml"/><Relationship Id="rId5" Type="http://schemas.openxmlformats.org/officeDocument/2006/relationships/slideLayout" Target="../slideLayouts/slideLayout10.xml"/><Relationship Id="rId4" Type="http://schemas.openxmlformats.org/officeDocument/2006/relationships/tags" Target="../tags/tag338.xml"/></Relationships>
</file>

<file path=ppt/slides/_rels/slide68.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image" Target="../media/image34.png"/><Relationship Id="rId5" Type="http://schemas.openxmlformats.org/officeDocument/2006/relationships/slideLayout" Target="../slideLayouts/slideLayout10.xml"/><Relationship Id="rId4" Type="http://schemas.openxmlformats.org/officeDocument/2006/relationships/tags" Target="../tags/tag34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image" Target="../media/image6.png"/><Relationship Id="rId2" Type="http://schemas.openxmlformats.org/officeDocument/2006/relationships/tags" Target="../tags/tag12.xml"/><Relationship Id="rId16" Type="http://schemas.openxmlformats.org/officeDocument/2006/relationships/slideLayout" Target="../slideLayouts/slideLayout10.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tags" Target="../tags/tag38.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tags" Target="../tags/tag37.xml"/><Relationship Id="rId17" Type="http://schemas.openxmlformats.org/officeDocument/2006/relationships/image" Target="../media/image6.png"/><Relationship Id="rId2" Type="http://schemas.openxmlformats.org/officeDocument/2006/relationships/tags" Target="../tags/tag27.xml"/><Relationship Id="rId16" Type="http://schemas.openxmlformats.org/officeDocument/2006/relationships/slideLayout" Target="../slideLayouts/slideLayout10.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tags" Target="../tags/tag36.xml"/><Relationship Id="rId5" Type="http://schemas.openxmlformats.org/officeDocument/2006/relationships/tags" Target="../tags/tag30.xml"/><Relationship Id="rId15" Type="http://schemas.openxmlformats.org/officeDocument/2006/relationships/tags" Target="../tags/tag40.xml"/><Relationship Id="rId10" Type="http://schemas.openxmlformats.org/officeDocument/2006/relationships/tags" Target="../tags/tag35.xml"/><Relationship Id="rId4" Type="http://schemas.openxmlformats.org/officeDocument/2006/relationships/tags" Target="../tags/tag29.xml"/><Relationship Id="rId9" Type="http://schemas.openxmlformats.org/officeDocument/2006/relationships/tags" Target="../tags/tag34.xml"/><Relationship Id="rId14"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开启</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Python</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学习之旅</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Python</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的特点</a:t>
            </a:r>
          </a:p>
        </p:txBody>
      </p:sp>
      <p:sp>
        <p:nvSpPr>
          <p:cNvPr id="9" name="矩形 8"/>
          <p:cNvSpPr/>
          <p:nvPr>
            <p:custDataLst>
              <p:tags r:id="rId2"/>
            </p:custDataLst>
          </p:nvPr>
        </p:nvSpPr>
        <p:spPr>
          <a:xfrm>
            <a:off x="1771814"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830709" y="1989556"/>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简单易学</a:t>
            </a:r>
          </a:p>
        </p:txBody>
      </p:sp>
      <p:sp>
        <p:nvSpPr>
          <p:cNvPr id="20" name="矩形 19"/>
          <p:cNvSpPr/>
          <p:nvPr>
            <p:custDataLst>
              <p:tags r:id="rId4"/>
            </p:custDataLst>
          </p:nvPr>
        </p:nvSpPr>
        <p:spPr>
          <a:xfrm>
            <a:off x="3539337"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5"/>
            </p:custDataLst>
          </p:nvPr>
        </p:nvSpPr>
        <p:spPr>
          <a:xfrm>
            <a:off x="7105099"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6"/>
            </p:custDataLst>
          </p:nvPr>
        </p:nvSpPr>
        <p:spPr>
          <a:xfrm>
            <a:off x="8863197"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7"/>
            </p:custDataLst>
          </p:nvPr>
        </p:nvSpPr>
        <p:spPr>
          <a:xfrm>
            <a:off x="8811125" y="1991462"/>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良好的中文支持</a:t>
            </a:r>
          </a:p>
        </p:txBody>
      </p:sp>
      <p:sp>
        <p:nvSpPr>
          <p:cNvPr id="27" name="矩形 26"/>
          <p:cNvSpPr/>
          <p:nvPr>
            <p:custDataLst>
              <p:tags r:id="rId8"/>
            </p:custDataLst>
          </p:nvPr>
        </p:nvSpPr>
        <p:spPr>
          <a:xfrm>
            <a:off x="9955812" y="1610401"/>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custDataLst>
              <p:tags r:id="rId9"/>
            </p:custDataLst>
          </p:nvPr>
        </p:nvSpPr>
        <p:spPr>
          <a:xfrm>
            <a:off x="1054735" y="1195070"/>
            <a:ext cx="10379075" cy="398780"/>
          </a:xfrm>
          <a:prstGeom prst="rect">
            <a:avLst/>
          </a:prstGeom>
        </p:spPr>
        <p:txBody>
          <a:bodyPr wrap="square">
            <a:spAutoFit/>
          </a:bodyPr>
          <a:lstStyle/>
          <a:p>
            <a:r>
              <a:rPr lang="en-US" altLang="zh-CN" sz="2000">
                <a:solidFill>
                  <a:srgbClr val="595959"/>
                </a:solidFill>
                <a:latin typeface="微软雅黑" panose="020B0503020204020204" pitchFamily="34" charset="-122"/>
                <a:ea typeface="微软雅黑" panose="020B0503020204020204" pitchFamily="34" charset="-122"/>
              </a:rPr>
              <a:t>Python语言之所以能够迅速发展，受到开发人员的青睐，这与它自身具有的特点密不可分</a:t>
            </a:r>
            <a:r>
              <a:rPr lang="zh-CN" altLang="en-US" sz="2000">
                <a:solidFill>
                  <a:srgbClr val="595959"/>
                </a:solidFill>
                <a:latin typeface="微软雅黑" panose="020B0503020204020204" pitchFamily="34" charset="-122"/>
                <a:ea typeface="微软雅黑" panose="020B0503020204020204" pitchFamily="34" charset="-122"/>
              </a:rPr>
              <a:t>。</a:t>
            </a:r>
          </a:p>
        </p:txBody>
      </p:sp>
      <p:pic>
        <p:nvPicPr>
          <p:cNvPr id="29" name="图片 15"/>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11"/>
            </p:custDataLst>
          </p:nvPr>
        </p:nvSpPr>
        <p:spPr>
          <a:xfrm>
            <a:off x="3501734" y="2866210"/>
            <a:ext cx="7304637" cy="1337945"/>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Python作为一种解释型语言，可以在任何安装Python解释器的环境中执行，因此使Python程序具有良好的可移植性，在某个平台编写的程序无需或仅需少量修改便可在其它平台运行。</a:t>
            </a:r>
          </a:p>
        </p:txBody>
      </p:sp>
      <p:sp>
        <p:nvSpPr>
          <p:cNvPr id="32" name="矩形 31"/>
          <p:cNvSpPr/>
          <p:nvPr>
            <p:custDataLst>
              <p:tags r:id="rId12"/>
            </p:custDataLst>
          </p:nvPr>
        </p:nvSpPr>
        <p:spPr>
          <a:xfrm>
            <a:off x="5303003" y="1885846"/>
            <a:ext cx="1637671" cy="543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33" name="矩形 32"/>
          <p:cNvSpPr/>
          <p:nvPr>
            <p:custDataLst>
              <p:tags r:id="rId13"/>
            </p:custDataLst>
          </p:nvPr>
        </p:nvSpPr>
        <p:spPr>
          <a:xfrm>
            <a:off x="5291471" y="1991454"/>
            <a:ext cx="1637672" cy="337185"/>
          </a:xfrm>
          <a:prstGeom prst="rect">
            <a:avLst/>
          </a:prstGeom>
          <a:noFill/>
        </p:spPr>
        <p:txBody>
          <a:bodyPr wrap="square">
            <a:spAutoFit/>
          </a:bodyPr>
          <a:lstStyle/>
          <a:p>
            <a:pPr algn="ctr"/>
            <a:r>
              <a:rPr lang="zh-CN" altLang="en-US" sz="1600" smtClean="0">
                <a:solidFill>
                  <a:schemeClr val="bg1"/>
                </a:solidFill>
                <a:latin typeface="微软雅黑" panose="020B0503020204020204" pitchFamily="34" charset="-122"/>
                <a:ea typeface="微软雅黑" panose="020B0503020204020204" pitchFamily="34" charset="-122"/>
              </a:rPr>
              <a:t>可移植性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custDataLst>
              <p:tags r:id="rId14"/>
            </p:custDataLst>
          </p:nvPr>
        </p:nvSpPr>
        <p:spPr>
          <a:xfrm>
            <a:off x="7105798" y="1989226"/>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丰富的库</a:t>
            </a:r>
          </a:p>
        </p:txBody>
      </p:sp>
      <p:sp>
        <p:nvSpPr>
          <p:cNvPr id="18" name="矩形 17"/>
          <p:cNvSpPr/>
          <p:nvPr>
            <p:custDataLst>
              <p:tags r:id="rId15"/>
            </p:custDataLst>
          </p:nvPr>
        </p:nvSpPr>
        <p:spPr>
          <a:xfrm>
            <a:off x="3497630" y="1989555"/>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免费开源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Python</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的特点</a:t>
            </a:r>
          </a:p>
        </p:txBody>
      </p:sp>
      <p:sp>
        <p:nvSpPr>
          <p:cNvPr id="9" name="矩形 8"/>
          <p:cNvSpPr/>
          <p:nvPr>
            <p:custDataLst>
              <p:tags r:id="rId2"/>
            </p:custDataLst>
          </p:nvPr>
        </p:nvSpPr>
        <p:spPr>
          <a:xfrm>
            <a:off x="1771814"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830709" y="1989556"/>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简单易学</a:t>
            </a:r>
          </a:p>
        </p:txBody>
      </p:sp>
      <p:sp>
        <p:nvSpPr>
          <p:cNvPr id="20" name="矩形 19"/>
          <p:cNvSpPr/>
          <p:nvPr>
            <p:custDataLst>
              <p:tags r:id="rId4"/>
            </p:custDataLst>
          </p:nvPr>
        </p:nvSpPr>
        <p:spPr>
          <a:xfrm>
            <a:off x="3539337"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5"/>
            </p:custDataLst>
          </p:nvPr>
        </p:nvSpPr>
        <p:spPr>
          <a:xfrm>
            <a:off x="7105099" y="1887165"/>
            <a:ext cx="1637671" cy="543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4" name="矩形 23"/>
          <p:cNvSpPr/>
          <p:nvPr>
            <p:custDataLst>
              <p:tags r:id="rId6"/>
            </p:custDataLst>
          </p:nvPr>
        </p:nvSpPr>
        <p:spPr>
          <a:xfrm>
            <a:off x="8863197"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7"/>
            </p:custDataLst>
          </p:nvPr>
        </p:nvSpPr>
        <p:spPr>
          <a:xfrm>
            <a:off x="8811125" y="1991462"/>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良好的中文支持</a:t>
            </a:r>
          </a:p>
        </p:txBody>
      </p:sp>
      <p:sp>
        <p:nvSpPr>
          <p:cNvPr id="27" name="矩形 26"/>
          <p:cNvSpPr/>
          <p:nvPr>
            <p:custDataLst>
              <p:tags r:id="rId8"/>
            </p:custDataLst>
          </p:nvPr>
        </p:nvSpPr>
        <p:spPr>
          <a:xfrm>
            <a:off x="9955812" y="1610401"/>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custDataLst>
              <p:tags r:id="rId9"/>
            </p:custDataLst>
          </p:nvPr>
        </p:nvSpPr>
        <p:spPr>
          <a:xfrm>
            <a:off x="1054735" y="1195070"/>
            <a:ext cx="10379075" cy="398780"/>
          </a:xfrm>
          <a:prstGeom prst="rect">
            <a:avLst/>
          </a:prstGeom>
        </p:spPr>
        <p:txBody>
          <a:bodyPr wrap="square">
            <a:spAutoFit/>
          </a:bodyPr>
          <a:lstStyle/>
          <a:p>
            <a:r>
              <a:rPr lang="en-US" altLang="zh-CN" sz="2000">
                <a:solidFill>
                  <a:srgbClr val="595959"/>
                </a:solidFill>
                <a:latin typeface="微软雅黑" panose="020B0503020204020204" pitchFamily="34" charset="-122"/>
                <a:ea typeface="微软雅黑" panose="020B0503020204020204" pitchFamily="34" charset="-122"/>
              </a:rPr>
              <a:t>Python语言之所以能够迅速发展，受到开发人员的青睐，这与它自身具有的特点密不可分</a:t>
            </a:r>
            <a:r>
              <a:rPr lang="zh-CN" altLang="en-US" sz="2000">
                <a:solidFill>
                  <a:srgbClr val="595959"/>
                </a:solidFill>
                <a:latin typeface="微软雅黑" panose="020B0503020204020204" pitchFamily="34" charset="-122"/>
                <a:ea typeface="微软雅黑" panose="020B0503020204020204" pitchFamily="34" charset="-122"/>
              </a:rPr>
              <a:t>。</a:t>
            </a:r>
          </a:p>
        </p:txBody>
      </p:sp>
      <p:pic>
        <p:nvPicPr>
          <p:cNvPr id="29" name="图片 15"/>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11"/>
            </p:custDataLst>
          </p:nvPr>
        </p:nvSpPr>
        <p:spPr>
          <a:xfrm>
            <a:off x="3501734" y="2866210"/>
            <a:ext cx="7304637" cy="2584450"/>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Python不仅内置了许多标准库，还拥有开发人员贡献的丰富的第三方库或框架，覆盖了几乎所有领域的开发需求。这些库或框架提供了丰富的功能和工具，可以帮助开发人员轻松实现复杂的任务。例如，数据科学领域的Pandas、Matplotlib等库，可以帮助用户快速实现数据分析和可视化的功能；Web开发领域的Flask和Django等框架，可以帮助用户简化开发程序的流程。</a:t>
            </a:r>
          </a:p>
        </p:txBody>
      </p:sp>
      <p:sp>
        <p:nvSpPr>
          <p:cNvPr id="32" name="矩形 31"/>
          <p:cNvSpPr/>
          <p:nvPr>
            <p:custDataLst>
              <p:tags r:id="rId12"/>
            </p:custDataLst>
          </p:nvPr>
        </p:nvSpPr>
        <p:spPr>
          <a:xfrm>
            <a:off x="5303003" y="1885846"/>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3"/>
            </p:custDataLst>
          </p:nvPr>
        </p:nvSpPr>
        <p:spPr>
          <a:xfrm>
            <a:off x="5291471" y="1991454"/>
            <a:ext cx="1637672" cy="337185"/>
          </a:xfrm>
          <a:prstGeom prst="rect">
            <a:avLst/>
          </a:prstGeom>
          <a:noFill/>
        </p:spPr>
        <p:txBody>
          <a:bodyPr wrap="square">
            <a:spAutoFit/>
          </a:bodyPr>
          <a:lstStyle/>
          <a:p>
            <a:pPr algn="ctr"/>
            <a:r>
              <a:rPr lang="zh-CN" altLang="en-US" sz="1600" smtClean="0">
                <a:solidFill>
                  <a:schemeClr val="bg1"/>
                </a:solidFill>
                <a:latin typeface="微软雅黑" panose="020B0503020204020204" pitchFamily="34" charset="-122"/>
                <a:ea typeface="微软雅黑" panose="020B0503020204020204" pitchFamily="34" charset="-122"/>
              </a:rPr>
              <a:t>可移植性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custDataLst>
              <p:tags r:id="rId14"/>
            </p:custDataLst>
          </p:nvPr>
        </p:nvSpPr>
        <p:spPr>
          <a:xfrm>
            <a:off x="7105798" y="1989226"/>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丰富的库</a:t>
            </a:r>
          </a:p>
        </p:txBody>
      </p:sp>
      <p:sp>
        <p:nvSpPr>
          <p:cNvPr id="18" name="矩形 17"/>
          <p:cNvSpPr/>
          <p:nvPr>
            <p:custDataLst>
              <p:tags r:id="rId15"/>
            </p:custDataLst>
          </p:nvPr>
        </p:nvSpPr>
        <p:spPr>
          <a:xfrm>
            <a:off x="3497630" y="1989555"/>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免费开源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Python</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的特点</a:t>
            </a:r>
          </a:p>
        </p:txBody>
      </p:sp>
      <p:sp>
        <p:nvSpPr>
          <p:cNvPr id="9" name="矩形 8"/>
          <p:cNvSpPr/>
          <p:nvPr>
            <p:custDataLst>
              <p:tags r:id="rId2"/>
            </p:custDataLst>
          </p:nvPr>
        </p:nvSpPr>
        <p:spPr>
          <a:xfrm>
            <a:off x="1771814"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830709" y="1989556"/>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简单易学</a:t>
            </a:r>
          </a:p>
        </p:txBody>
      </p:sp>
      <p:sp>
        <p:nvSpPr>
          <p:cNvPr id="20" name="矩形 19"/>
          <p:cNvSpPr/>
          <p:nvPr>
            <p:custDataLst>
              <p:tags r:id="rId4"/>
            </p:custDataLst>
          </p:nvPr>
        </p:nvSpPr>
        <p:spPr>
          <a:xfrm>
            <a:off x="3539337"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5"/>
            </p:custDataLst>
          </p:nvPr>
        </p:nvSpPr>
        <p:spPr>
          <a:xfrm>
            <a:off x="7105099"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6"/>
            </p:custDataLst>
          </p:nvPr>
        </p:nvSpPr>
        <p:spPr>
          <a:xfrm>
            <a:off x="8863197" y="1887165"/>
            <a:ext cx="1637671" cy="543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5" name="矩形 24"/>
          <p:cNvSpPr/>
          <p:nvPr>
            <p:custDataLst>
              <p:tags r:id="rId7"/>
            </p:custDataLst>
          </p:nvPr>
        </p:nvSpPr>
        <p:spPr>
          <a:xfrm>
            <a:off x="8811125" y="1991462"/>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良好的中文支持</a:t>
            </a:r>
          </a:p>
        </p:txBody>
      </p:sp>
      <p:sp>
        <p:nvSpPr>
          <p:cNvPr id="27" name="矩形 26"/>
          <p:cNvSpPr/>
          <p:nvPr>
            <p:custDataLst>
              <p:tags r:id="rId8"/>
            </p:custDataLst>
          </p:nvPr>
        </p:nvSpPr>
        <p:spPr>
          <a:xfrm>
            <a:off x="9955812" y="1610401"/>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custDataLst>
              <p:tags r:id="rId9"/>
            </p:custDataLst>
          </p:nvPr>
        </p:nvSpPr>
        <p:spPr>
          <a:xfrm>
            <a:off x="1054735" y="1195070"/>
            <a:ext cx="10379075" cy="398780"/>
          </a:xfrm>
          <a:prstGeom prst="rect">
            <a:avLst/>
          </a:prstGeom>
        </p:spPr>
        <p:txBody>
          <a:bodyPr wrap="square">
            <a:spAutoFit/>
          </a:bodyPr>
          <a:lstStyle/>
          <a:p>
            <a:r>
              <a:rPr lang="en-US" altLang="zh-CN" sz="2000">
                <a:solidFill>
                  <a:srgbClr val="595959"/>
                </a:solidFill>
                <a:latin typeface="微软雅黑" panose="020B0503020204020204" pitchFamily="34" charset="-122"/>
                <a:ea typeface="微软雅黑" panose="020B0503020204020204" pitchFamily="34" charset="-122"/>
              </a:rPr>
              <a:t>Python语言之所以能够迅速发展，受到开发人员的青睐，这与它自身具有的特点密不可分</a:t>
            </a:r>
            <a:r>
              <a:rPr lang="zh-CN" altLang="en-US" sz="2000">
                <a:solidFill>
                  <a:srgbClr val="595959"/>
                </a:solidFill>
                <a:latin typeface="微软雅黑" panose="020B0503020204020204" pitchFamily="34" charset="-122"/>
                <a:ea typeface="微软雅黑" panose="020B0503020204020204" pitchFamily="34" charset="-122"/>
              </a:rPr>
              <a:t>。</a:t>
            </a:r>
          </a:p>
        </p:txBody>
      </p:sp>
      <p:pic>
        <p:nvPicPr>
          <p:cNvPr id="29" name="图片 15"/>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11"/>
            </p:custDataLst>
          </p:nvPr>
        </p:nvSpPr>
        <p:spPr>
          <a:xfrm>
            <a:off x="3501734" y="2866210"/>
            <a:ext cx="7304637" cy="2168525"/>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Python在处理和操作中文字符、中文文本等方面有着非常出色的表现，这主要得益于其支持Unicode编码，可以轻松地编写、读取、处理中文字符，并与其他语言的字符进行无缝交互。此外，Python社区还为用户提供了多种针对中文文本处理的库，如jieba库、中文自然语言处理库等，大大降低了用户在处理中文相关任务时的难度。</a:t>
            </a:r>
          </a:p>
        </p:txBody>
      </p:sp>
      <p:sp>
        <p:nvSpPr>
          <p:cNvPr id="32" name="矩形 31"/>
          <p:cNvSpPr/>
          <p:nvPr>
            <p:custDataLst>
              <p:tags r:id="rId12"/>
            </p:custDataLst>
          </p:nvPr>
        </p:nvSpPr>
        <p:spPr>
          <a:xfrm>
            <a:off x="5303003" y="1885846"/>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3"/>
            </p:custDataLst>
          </p:nvPr>
        </p:nvSpPr>
        <p:spPr>
          <a:xfrm>
            <a:off x="5291471" y="1991454"/>
            <a:ext cx="1637672" cy="337185"/>
          </a:xfrm>
          <a:prstGeom prst="rect">
            <a:avLst/>
          </a:prstGeom>
          <a:noFill/>
        </p:spPr>
        <p:txBody>
          <a:bodyPr wrap="square">
            <a:spAutoFit/>
          </a:bodyPr>
          <a:lstStyle/>
          <a:p>
            <a:pPr algn="ctr"/>
            <a:r>
              <a:rPr lang="zh-CN" altLang="en-US" sz="1600" smtClean="0">
                <a:solidFill>
                  <a:schemeClr val="bg1"/>
                </a:solidFill>
                <a:latin typeface="微软雅黑" panose="020B0503020204020204" pitchFamily="34" charset="-122"/>
                <a:ea typeface="微软雅黑" panose="020B0503020204020204" pitchFamily="34" charset="-122"/>
              </a:rPr>
              <a:t>可移植性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custDataLst>
              <p:tags r:id="rId14"/>
            </p:custDataLst>
          </p:nvPr>
        </p:nvSpPr>
        <p:spPr>
          <a:xfrm>
            <a:off x="7105798" y="1989226"/>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丰富的库</a:t>
            </a:r>
          </a:p>
        </p:txBody>
      </p:sp>
      <p:sp>
        <p:nvSpPr>
          <p:cNvPr id="18" name="矩形 17"/>
          <p:cNvSpPr/>
          <p:nvPr>
            <p:custDataLst>
              <p:tags r:id="rId15"/>
            </p:custDataLst>
          </p:nvPr>
        </p:nvSpPr>
        <p:spPr>
          <a:xfrm>
            <a:off x="3497630" y="1989555"/>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免费开源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40328" y="3286307"/>
            <a:ext cx="5103777"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了解</a:t>
            </a:r>
            <a:r>
              <a:rPr lang="zh-CN" altLang="en-US" sz="2000" dirty="0">
                <a:solidFill>
                  <a:srgbClr val="0070C0"/>
                </a:solidFill>
                <a:latin typeface="微软雅黑" panose="020B0503020204020204" pitchFamily="34" charset="-122"/>
                <a:ea typeface="微软雅黑" panose="020B0503020204020204" pitchFamily="34" charset="-122"/>
              </a:rPr>
              <a:t>Python语言的应用领域</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，能够列举至少3个应用领域</a:t>
            </a:r>
          </a:p>
        </p:txBody>
      </p:sp>
      <p:grpSp>
        <p:nvGrpSpPr>
          <p:cNvPr id="14" name="组合 13"/>
          <p:cNvGrpSpPr/>
          <p:nvPr/>
        </p:nvGrpSpPr>
        <p:grpSpPr>
          <a:xfrm>
            <a:off x="5404083" y="3560392"/>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Title 1"/>
          <p:cNvSpPr txBox="1"/>
          <p:nvPr>
            <p:custDataLst>
              <p:tags r:id="rId1"/>
            </p:custDataLst>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Python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的应用领域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1.1.2  Python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的应用领域</a:t>
            </a:r>
          </a:p>
        </p:txBody>
      </p:sp>
      <p:sp>
        <p:nvSpPr>
          <p:cNvPr id="53" name="Freeform 6"/>
          <p:cNvSpPr/>
          <p:nvPr>
            <p:custDataLst>
              <p:tags r:id="rId2"/>
            </p:custDataLst>
          </p:nvPr>
        </p:nvSpPr>
        <p:spPr bwMode="auto">
          <a:xfrm>
            <a:off x="6730633" y="3343513"/>
            <a:ext cx="1182018"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Freeform 7"/>
          <p:cNvSpPr/>
          <p:nvPr>
            <p:custDataLst>
              <p:tags r:id="rId3"/>
            </p:custDataLst>
          </p:nvPr>
        </p:nvSpPr>
        <p:spPr bwMode="auto">
          <a:xfrm>
            <a:off x="4279345" y="3343513"/>
            <a:ext cx="1180655"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Freeform 8"/>
          <p:cNvSpPr/>
          <p:nvPr>
            <p:custDataLst>
              <p:tags r:id="rId4"/>
            </p:custDataLst>
          </p:nvPr>
        </p:nvSpPr>
        <p:spPr bwMode="auto">
          <a:xfrm>
            <a:off x="4891486" y="2278182"/>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Freeform 9"/>
          <p:cNvSpPr/>
          <p:nvPr>
            <p:custDataLst>
              <p:tags r:id="rId5"/>
            </p:custDataLst>
          </p:nvPr>
        </p:nvSpPr>
        <p:spPr bwMode="auto">
          <a:xfrm>
            <a:off x="6119857" y="2278182"/>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Freeform 10"/>
          <p:cNvSpPr/>
          <p:nvPr>
            <p:custDataLst>
              <p:tags r:id="rId6"/>
            </p:custDataLst>
          </p:nvPr>
        </p:nvSpPr>
        <p:spPr bwMode="auto">
          <a:xfrm>
            <a:off x="4891486" y="4402022"/>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Freeform 11"/>
          <p:cNvSpPr/>
          <p:nvPr>
            <p:custDataLst>
              <p:tags r:id="rId7"/>
            </p:custDataLst>
          </p:nvPr>
        </p:nvSpPr>
        <p:spPr bwMode="auto">
          <a:xfrm>
            <a:off x="6119857" y="4402022"/>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66" name="组合 65"/>
          <p:cNvGrpSpPr/>
          <p:nvPr/>
        </p:nvGrpSpPr>
        <p:grpSpPr>
          <a:xfrm>
            <a:off x="5199891" y="4807445"/>
            <a:ext cx="490612" cy="536441"/>
            <a:chOff x="697828" y="4453123"/>
            <a:chExt cx="229831" cy="251300"/>
          </a:xfrm>
          <a:solidFill>
            <a:schemeClr val="bg1">
              <a:lumMod val="95000"/>
            </a:schemeClr>
          </a:solidFill>
        </p:grpSpPr>
        <p:sp>
          <p:nvSpPr>
            <p:cNvPr id="67" name="Freeform 665"/>
            <p:cNvSpPr/>
            <p:nvPr>
              <p:custDataLst>
                <p:tags r:id="rId29"/>
              </p:custDataLst>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rgbClr val="0070C0"/>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Rectangle 666"/>
            <p:cNvSpPr>
              <a:spLocks noChangeArrowheads="1"/>
            </p:cNvSpPr>
            <p:nvPr>
              <p:custDataLst>
                <p:tags r:id="rId30"/>
              </p:custDataLst>
            </p:nvPr>
          </p:nvSpPr>
          <p:spPr bwMode="auto">
            <a:xfrm>
              <a:off x="718073" y="4643682"/>
              <a:ext cx="33343" cy="60741"/>
            </a:xfrm>
            <a:prstGeom prst="rect">
              <a:avLst/>
            </a:prstGeom>
            <a:solidFill>
              <a:srgbClr val="0070C0"/>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9" name="Rectangle 667"/>
            <p:cNvSpPr>
              <a:spLocks noChangeArrowheads="1"/>
            </p:cNvSpPr>
            <p:nvPr>
              <p:custDataLst>
                <p:tags r:id="rId31"/>
              </p:custDataLst>
            </p:nvPr>
          </p:nvSpPr>
          <p:spPr bwMode="auto">
            <a:xfrm>
              <a:off x="772851" y="4613906"/>
              <a:ext cx="33343" cy="90515"/>
            </a:xfrm>
            <a:prstGeom prst="rect">
              <a:avLst/>
            </a:prstGeom>
            <a:solidFill>
              <a:srgbClr val="0070C0"/>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Rectangle 668"/>
            <p:cNvSpPr>
              <a:spLocks noChangeArrowheads="1"/>
            </p:cNvSpPr>
            <p:nvPr>
              <p:custDataLst>
                <p:tags r:id="rId32"/>
              </p:custDataLst>
            </p:nvPr>
          </p:nvSpPr>
          <p:spPr bwMode="auto">
            <a:xfrm>
              <a:off x="828820" y="4584131"/>
              <a:ext cx="33343" cy="120291"/>
            </a:xfrm>
            <a:prstGeom prst="rect">
              <a:avLst/>
            </a:prstGeom>
            <a:solidFill>
              <a:srgbClr val="0070C0"/>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1" name="Rectangle 669"/>
            <p:cNvSpPr>
              <a:spLocks noChangeArrowheads="1"/>
            </p:cNvSpPr>
            <p:nvPr>
              <p:custDataLst>
                <p:tags r:id="rId33"/>
              </p:custDataLst>
            </p:nvPr>
          </p:nvSpPr>
          <p:spPr bwMode="auto">
            <a:xfrm>
              <a:off x="883598" y="4554357"/>
              <a:ext cx="33343" cy="150065"/>
            </a:xfrm>
            <a:prstGeom prst="rect">
              <a:avLst/>
            </a:prstGeom>
            <a:solidFill>
              <a:srgbClr val="0070C0"/>
            </a:solidFill>
            <a:ln>
              <a:noFill/>
            </a:ln>
          </p:spPr>
          <p:txBody>
            <a:bodyPr vert="horz" wrap="square" lIns="68589" tIns="34295" rIns="68589" bIns="34295" numCol="1" anchor="t" anchorCtr="0" compatLnSpc="1"/>
            <a:lstStyle/>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75" name="组合 74"/>
          <p:cNvGrpSpPr/>
          <p:nvPr/>
        </p:nvGrpSpPr>
        <p:grpSpPr>
          <a:xfrm>
            <a:off x="7729325" y="2029997"/>
            <a:ext cx="3127727" cy="1301895"/>
            <a:chOff x="7729325" y="1739713"/>
            <a:chExt cx="3127727" cy="1301895"/>
          </a:xfrm>
        </p:grpSpPr>
        <p:sp>
          <p:nvSpPr>
            <p:cNvPr id="76" name="TextBox 76"/>
            <p:cNvSpPr txBox="1"/>
            <p:nvPr>
              <p:custDataLst>
                <p:tags r:id="rId27"/>
              </p:custDataLst>
            </p:nvPr>
          </p:nvSpPr>
          <p:spPr>
            <a:xfrm>
              <a:off x="7729326" y="1739713"/>
              <a:ext cx="2358103" cy="400110"/>
            </a:xfrm>
            <a:prstGeom prst="rect">
              <a:avLst/>
            </a:prstGeom>
            <a:noFill/>
          </p:spPr>
          <p:txBody>
            <a:bodyPr wrap="square" rtlCol="0">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网络</a:t>
              </a:r>
              <a:r>
                <a:rPr lang="zh-CN" altLang="zh-CN" sz="2000" b="1" dirty="0">
                  <a:solidFill>
                    <a:schemeClr val="tx1">
                      <a:lumMod val="75000"/>
                      <a:lumOff val="25000"/>
                    </a:schemeClr>
                  </a:solidFill>
                  <a:latin typeface="微软雅黑" panose="020B0503020204020204" pitchFamily="34" charset="-122"/>
                  <a:ea typeface="微软雅黑" panose="020B0503020204020204" pitchFamily="34" charset="-122"/>
                </a:rPr>
                <a:t>爬虫</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7" name="文本框 76"/>
            <p:cNvSpPr txBox="1"/>
            <p:nvPr>
              <p:custDataLst>
                <p:tags r:id="rId28"/>
              </p:custDataLst>
            </p:nvPr>
          </p:nvSpPr>
          <p:spPr>
            <a:xfrm>
              <a:off x="7729325" y="2109045"/>
              <a:ext cx="3127727" cy="932563"/>
            </a:xfrm>
            <a:prstGeom prst="rect">
              <a:avLst/>
            </a:prstGeom>
            <a:noFill/>
          </p:spPr>
          <p:txBody>
            <a:bodyPr wrap="square" rtlCol="0">
              <a:spAutoFit/>
            </a:bodyPr>
            <a:lstStyle/>
            <a:p>
              <a:pPr algn="just">
                <a:lnSpc>
                  <a:spcPct val="130000"/>
                </a:lnSpc>
              </a:pPr>
              <a:r>
                <a:rPr lang="en-US" altLang="zh-CN" sz="1400" dirty="0">
                  <a:solidFill>
                    <a:srgbClr val="595959"/>
                  </a:solidFill>
                  <a:latin typeface="微软雅黑" panose="020B0503020204020204" pitchFamily="34" charset="-122"/>
                  <a:ea typeface="微软雅黑" panose="020B0503020204020204" pitchFamily="34" charset="-122"/>
                </a:rPr>
                <a:t>Python</a:t>
              </a:r>
              <a:r>
                <a:rPr lang="zh-CN" altLang="zh-CN" sz="1400" dirty="0">
                  <a:solidFill>
                    <a:srgbClr val="595959"/>
                  </a:solidFill>
                  <a:latin typeface="微软雅黑" panose="020B0503020204020204" pitchFamily="34" charset="-122"/>
                  <a:ea typeface="微软雅黑" panose="020B0503020204020204" pitchFamily="34" charset="-122"/>
                </a:rPr>
                <a:t>自带的</a:t>
              </a:r>
              <a:r>
                <a:rPr lang="en-US" altLang="zh-CN" sz="1400" dirty="0" err="1">
                  <a:solidFill>
                    <a:srgbClr val="595959"/>
                  </a:solidFill>
                  <a:latin typeface="微软雅黑" panose="020B0503020204020204" pitchFamily="34" charset="-122"/>
                  <a:ea typeface="微软雅黑" panose="020B0503020204020204" pitchFamily="34" charset="-122"/>
                </a:rPr>
                <a:t>urllib</a:t>
              </a:r>
              <a:r>
                <a:rPr lang="zh-CN" altLang="zh-CN" sz="1400" dirty="0">
                  <a:solidFill>
                    <a:srgbClr val="595959"/>
                  </a:solidFill>
                  <a:latin typeface="微软雅黑" panose="020B0503020204020204" pitchFamily="34" charset="-122"/>
                  <a:ea typeface="微软雅黑" panose="020B0503020204020204" pitchFamily="34" charset="-122"/>
                </a:rPr>
                <a:t>库、第三方库</a:t>
              </a:r>
              <a:r>
                <a:rPr lang="en-US" altLang="zh-CN" sz="1400" dirty="0">
                  <a:solidFill>
                    <a:srgbClr val="1369B2"/>
                  </a:solidFill>
                  <a:latin typeface="微软雅黑" panose="020B0503020204020204" pitchFamily="34" charset="-122"/>
                  <a:ea typeface="微软雅黑" panose="020B0503020204020204" pitchFamily="34" charset="-122"/>
                  <a:cs typeface="+mn-ea"/>
                </a:rPr>
                <a:t>requests</a:t>
              </a:r>
              <a:r>
                <a:rPr lang="zh-CN" altLang="zh-CN" sz="1400" dirty="0">
                  <a:solidFill>
                    <a:srgbClr val="595959"/>
                  </a:solidFill>
                  <a:latin typeface="微软雅黑" panose="020B0503020204020204" pitchFamily="34" charset="-122"/>
                  <a:ea typeface="微软雅黑" panose="020B0503020204020204" pitchFamily="34" charset="-122"/>
                </a:rPr>
                <a:t>、</a:t>
              </a:r>
              <a:r>
                <a:rPr lang="en-US" altLang="zh-CN" sz="1400" dirty="0" err="1">
                  <a:solidFill>
                    <a:srgbClr val="1369B2"/>
                  </a:solidFill>
                  <a:latin typeface="微软雅黑" panose="020B0503020204020204" pitchFamily="34" charset="-122"/>
                  <a:ea typeface="微软雅黑" panose="020B0503020204020204" pitchFamily="34" charset="-122"/>
                  <a:cs typeface="+mn-ea"/>
                </a:rPr>
                <a:t>Scrapy</a:t>
              </a:r>
              <a:r>
                <a:rPr lang="zh-CN" altLang="zh-CN" sz="1400" dirty="0">
                  <a:solidFill>
                    <a:srgbClr val="1369B2"/>
                  </a:solidFill>
                  <a:latin typeface="微软雅黑" panose="020B0503020204020204" pitchFamily="34" charset="-122"/>
                  <a:ea typeface="微软雅黑" panose="020B0503020204020204" pitchFamily="34" charset="-122"/>
                  <a:cs typeface="+mn-ea"/>
                </a:rPr>
                <a:t>框架</a:t>
              </a:r>
              <a:r>
                <a:rPr lang="zh-CN" altLang="zh-CN" sz="1400" dirty="0">
                  <a:solidFill>
                    <a:srgbClr val="595959"/>
                  </a:solidFill>
                  <a:latin typeface="微软雅黑" panose="020B0503020204020204" pitchFamily="34" charset="-122"/>
                  <a:ea typeface="微软雅黑" panose="020B0503020204020204" pitchFamily="34" charset="-122"/>
                </a:rPr>
                <a:t>、</a:t>
              </a:r>
              <a:r>
                <a:rPr lang="en-US" altLang="zh-CN" sz="1400" dirty="0" err="1">
                  <a:solidFill>
                    <a:srgbClr val="595959"/>
                  </a:solidFill>
                  <a:latin typeface="微软雅黑" panose="020B0503020204020204" pitchFamily="34" charset="-122"/>
                  <a:ea typeface="微软雅黑" panose="020B0503020204020204" pitchFamily="34" charset="-122"/>
                </a:rPr>
                <a:t>pysider</a:t>
              </a:r>
              <a:r>
                <a:rPr lang="zh-CN" altLang="zh-CN" sz="1400" dirty="0">
                  <a:solidFill>
                    <a:srgbClr val="595959"/>
                  </a:solidFill>
                  <a:latin typeface="微软雅黑" panose="020B0503020204020204" pitchFamily="34" charset="-122"/>
                  <a:ea typeface="微软雅黑" panose="020B0503020204020204" pitchFamily="34" charset="-122"/>
                </a:rPr>
                <a:t>框架等让网络爬虫变得非常简单。</a:t>
              </a:r>
              <a:endParaRPr lang="zh-CN" altLang="en-US" sz="14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78" name="组合 77"/>
          <p:cNvGrpSpPr/>
          <p:nvPr/>
        </p:nvGrpSpPr>
        <p:grpSpPr>
          <a:xfrm>
            <a:off x="7729325" y="5085528"/>
            <a:ext cx="3334433" cy="1301895"/>
            <a:chOff x="7729325" y="4795244"/>
            <a:chExt cx="3334433" cy="1301895"/>
          </a:xfrm>
        </p:grpSpPr>
        <p:sp>
          <p:nvSpPr>
            <p:cNvPr id="79" name="TextBox 76"/>
            <p:cNvSpPr txBox="1"/>
            <p:nvPr>
              <p:custDataLst>
                <p:tags r:id="rId25"/>
              </p:custDataLst>
            </p:nvPr>
          </p:nvSpPr>
          <p:spPr>
            <a:xfrm>
              <a:off x="7729326" y="4795244"/>
              <a:ext cx="2254312" cy="400110"/>
            </a:xfrm>
            <a:prstGeom prst="rect">
              <a:avLst/>
            </a:prstGeom>
            <a:noFill/>
          </p:spPr>
          <p:txBody>
            <a:bodyPr wrap="square" rtlCol="0">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人工智能</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0" name="文本框 79"/>
            <p:cNvSpPr txBox="1"/>
            <p:nvPr>
              <p:custDataLst>
                <p:tags r:id="rId26"/>
              </p:custDataLst>
            </p:nvPr>
          </p:nvSpPr>
          <p:spPr>
            <a:xfrm>
              <a:off x="7729325" y="5164576"/>
              <a:ext cx="3334433" cy="932563"/>
            </a:xfrm>
            <a:prstGeom prst="rect">
              <a:avLst/>
            </a:prstGeom>
            <a:noFill/>
          </p:spPr>
          <p:txBody>
            <a:bodyPr wrap="square" rtlCol="0">
              <a:spAutoFit/>
            </a:bodyPr>
            <a:lstStyle/>
            <a:p>
              <a:pPr algn="just">
                <a:lnSpc>
                  <a:spcPct val="130000"/>
                </a:lnSpc>
              </a:pPr>
              <a:r>
                <a:rPr lang="en-US" altLang="zh-CN" sz="1400" dirty="0">
                  <a:solidFill>
                    <a:srgbClr val="595959"/>
                  </a:solidFill>
                  <a:latin typeface="微软雅黑" panose="020B0503020204020204" pitchFamily="34" charset="-122"/>
                  <a:ea typeface="微软雅黑" panose="020B0503020204020204" pitchFamily="34" charset="-122"/>
                </a:rPr>
                <a:t>Python</a:t>
              </a:r>
              <a:r>
                <a:rPr lang="zh-CN" altLang="zh-CN" sz="1400" dirty="0">
                  <a:solidFill>
                    <a:srgbClr val="595959"/>
                  </a:solidFill>
                  <a:latin typeface="微软雅黑" panose="020B0503020204020204" pitchFamily="34" charset="-122"/>
                  <a:ea typeface="微软雅黑" panose="020B0503020204020204" pitchFamily="34" charset="-122"/>
                </a:rPr>
                <a:t>是人工智能领域的主流编程语言，人工智能领域神经网络方向流行的</a:t>
              </a:r>
              <a:r>
                <a:rPr lang="zh-CN" altLang="zh-CN" sz="1400" dirty="0">
                  <a:solidFill>
                    <a:srgbClr val="1369B2"/>
                  </a:solidFill>
                  <a:latin typeface="微软雅黑" panose="020B0503020204020204" pitchFamily="34" charset="-122"/>
                  <a:ea typeface="微软雅黑" panose="020B0503020204020204" pitchFamily="34" charset="-122"/>
                  <a:cs typeface="+mn-ea"/>
                </a:rPr>
                <a:t>神经网络框架</a:t>
              </a:r>
              <a:r>
                <a:rPr lang="en-US" altLang="zh-CN" sz="1400" dirty="0" err="1">
                  <a:solidFill>
                    <a:srgbClr val="1369B2"/>
                  </a:solidFill>
                  <a:latin typeface="微软雅黑" panose="020B0503020204020204" pitchFamily="34" charset="-122"/>
                  <a:ea typeface="微软雅黑" panose="020B0503020204020204" pitchFamily="34" charset="-122"/>
                  <a:cs typeface="+mn-ea"/>
                </a:rPr>
                <a:t>PyTorch</a:t>
              </a:r>
              <a:r>
                <a:rPr lang="zh-CN" altLang="zh-CN" sz="1400" dirty="0">
                  <a:solidFill>
                    <a:srgbClr val="595959"/>
                  </a:solidFill>
                  <a:latin typeface="微软雅黑" panose="020B0503020204020204" pitchFamily="34" charset="-122"/>
                  <a:ea typeface="微软雅黑" panose="020B0503020204020204" pitchFamily="34" charset="-122"/>
                </a:rPr>
                <a:t>就采用了</a:t>
              </a:r>
              <a:r>
                <a:rPr lang="en-US" altLang="zh-CN" sz="1400" dirty="0">
                  <a:solidFill>
                    <a:srgbClr val="595959"/>
                  </a:solidFill>
                  <a:latin typeface="微软雅黑" panose="020B0503020204020204" pitchFamily="34" charset="-122"/>
                  <a:ea typeface="微软雅黑" panose="020B0503020204020204" pitchFamily="34" charset="-122"/>
                </a:rPr>
                <a:t>Python</a:t>
              </a:r>
              <a:r>
                <a:rPr lang="zh-CN" altLang="zh-CN" sz="1400" dirty="0">
                  <a:solidFill>
                    <a:srgbClr val="595959"/>
                  </a:solidFill>
                  <a:latin typeface="微软雅黑" panose="020B0503020204020204" pitchFamily="34" charset="-122"/>
                  <a:ea typeface="微软雅黑" panose="020B0503020204020204" pitchFamily="34" charset="-122"/>
                </a:rPr>
                <a:t>语言。</a:t>
              </a:r>
            </a:p>
          </p:txBody>
        </p:sp>
      </p:grpSp>
      <p:grpSp>
        <p:nvGrpSpPr>
          <p:cNvPr id="81" name="组合 80"/>
          <p:cNvGrpSpPr/>
          <p:nvPr/>
        </p:nvGrpSpPr>
        <p:grpSpPr>
          <a:xfrm>
            <a:off x="8458530" y="3517015"/>
            <a:ext cx="2964213" cy="1021818"/>
            <a:chOff x="8458530" y="3226731"/>
            <a:chExt cx="2964213" cy="1021818"/>
          </a:xfrm>
        </p:grpSpPr>
        <p:sp>
          <p:nvSpPr>
            <p:cNvPr id="82" name="TextBox 76"/>
            <p:cNvSpPr txBox="1"/>
            <p:nvPr>
              <p:custDataLst>
                <p:tags r:id="rId23"/>
              </p:custDataLst>
            </p:nvPr>
          </p:nvSpPr>
          <p:spPr>
            <a:xfrm>
              <a:off x="8458530" y="3226731"/>
              <a:ext cx="2101171" cy="400110"/>
            </a:xfrm>
            <a:prstGeom prst="rect">
              <a:avLst/>
            </a:prstGeom>
            <a:noFill/>
          </p:spPr>
          <p:txBody>
            <a:bodyPr wrap="square" rtlCol="0">
              <a:spAutoFit/>
            </a:bodyPr>
            <a:lstStyle/>
            <a:p>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游戏</a:t>
              </a:r>
              <a:r>
                <a:rPr lang="zh-CN" altLang="zh-CN" sz="2000" b="1" dirty="0">
                  <a:solidFill>
                    <a:schemeClr val="tx1">
                      <a:lumMod val="75000"/>
                      <a:lumOff val="25000"/>
                    </a:schemeClr>
                  </a:solidFill>
                  <a:latin typeface="微软雅黑" panose="020B0503020204020204" pitchFamily="34" charset="-122"/>
                  <a:ea typeface="微软雅黑" panose="020B0503020204020204" pitchFamily="34" charset="-122"/>
                </a:rPr>
                <a:t>开发</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3" name="文本框 82"/>
            <p:cNvSpPr txBox="1"/>
            <p:nvPr>
              <p:custDataLst>
                <p:tags r:id="rId24"/>
              </p:custDataLst>
            </p:nvPr>
          </p:nvSpPr>
          <p:spPr>
            <a:xfrm>
              <a:off x="8458531" y="3596063"/>
              <a:ext cx="2964212" cy="652486"/>
            </a:xfrm>
            <a:prstGeom prst="rect">
              <a:avLst/>
            </a:prstGeom>
            <a:noFill/>
          </p:spPr>
          <p:txBody>
            <a:bodyPr wrap="square" rtlCol="0">
              <a:spAutoFit/>
            </a:bodyPr>
            <a:lstStyle/>
            <a:p>
              <a:pPr algn="just">
                <a:lnSpc>
                  <a:spcPct val="130000"/>
                </a:lnSpc>
              </a:pPr>
              <a:r>
                <a:rPr lang="en-US" altLang="zh-CN" sz="1400" dirty="0">
                  <a:solidFill>
                    <a:srgbClr val="595959"/>
                  </a:solidFill>
                  <a:latin typeface="微软雅黑" panose="020B0503020204020204" pitchFamily="34" charset="-122"/>
                  <a:ea typeface="微软雅黑" panose="020B0503020204020204" pitchFamily="34" charset="-122"/>
                </a:rPr>
                <a:t>Python</a:t>
              </a:r>
              <a:r>
                <a:rPr lang="zh-CN" altLang="zh-CN" sz="1400" dirty="0">
                  <a:solidFill>
                    <a:srgbClr val="595959"/>
                  </a:solidFill>
                  <a:latin typeface="微软雅黑" panose="020B0503020204020204" pitchFamily="34" charset="-122"/>
                  <a:ea typeface="微软雅黑" panose="020B0503020204020204" pitchFamily="34" charset="-122"/>
                </a:rPr>
                <a:t>标准库提供了</a:t>
              </a:r>
              <a:r>
                <a:rPr lang="en-US" altLang="zh-CN" sz="1400" dirty="0" err="1">
                  <a:solidFill>
                    <a:srgbClr val="1369B2"/>
                  </a:solidFill>
                  <a:latin typeface="微软雅黑" panose="020B0503020204020204" pitchFamily="34" charset="-122"/>
                  <a:ea typeface="微软雅黑" panose="020B0503020204020204" pitchFamily="34" charset="-122"/>
                  <a:cs typeface="+mn-ea"/>
                </a:rPr>
                <a:t>pygame</a:t>
              </a:r>
              <a:r>
                <a:rPr lang="zh-CN" altLang="zh-CN" sz="1400" dirty="0">
                  <a:solidFill>
                    <a:srgbClr val="595959"/>
                  </a:solidFill>
                  <a:latin typeface="微软雅黑" panose="020B0503020204020204" pitchFamily="34" charset="-122"/>
                  <a:ea typeface="微软雅黑" panose="020B0503020204020204" pitchFamily="34" charset="-122"/>
                </a:rPr>
                <a:t>模块，用户使用该模块可以制作</a:t>
              </a:r>
              <a:r>
                <a:rPr lang="en-US" altLang="zh-CN" sz="1400" dirty="0">
                  <a:solidFill>
                    <a:srgbClr val="595959"/>
                  </a:solidFill>
                  <a:latin typeface="微软雅黑" panose="020B0503020204020204" pitchFamily="34" charset="-122"/>
                  <a:ea typeface="微软雅黑" panose="020B0503020204020204" pitchFamily="34" charset="-122"/>
                </a:rPr>
                <a:t>2D</a:t>
              </a:r>
              <a:r>
                <a:rPr lang="zh-CN" altLang="zh-CN" sz="1400" dirty="0">
                  <a:solidFill>
                    <a:srgbClr val="595959"/>
                  </a:solidFill>
                  <a:latin typeface="微软雅黑" panose="020B0503020204020204" pitchFamily="34" charset="-122"/>
                  <a:ea typeface="微软雅黑" panose="020B0503020204020204" pitchFamily="34" charset="-122"/>
                </a:rPr>
                <a:t>游戏。</a:t>
              </a:r>
              <a:endParaRPr lang="zh-CN" altLang="en-US" sz="14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84" name="组合 83"/>
          <p:cNvGrpSpPr/>
          <p:nvPr/>
        </p:nvGrpSpPr>
        <p:grpSpPr>
          <a:xfrm>
            <a:off x="1432971" y="2029997"/>
            <a:ext cx="3007110" cy="1274580"/>
            <a:chOff x="1402713" y="1739713"/>
            <a:chExt cx="3007110" cy="1274580"/>
          </a:xfrm>
        </p:grpSpPr>
        <p:sp>
          <p:nvSpPr>
            <p:cNvPr id="85" name="TextBox 76"/>
            <p:cNvSpPr txBox="1"/>
            <p:nvPr>
              <p:custDataLst>
                <p:tags r:id="rId21"/>
              </p:custDataLst>
            </p:nvPr>
          </p:nvSpPr>
          <p:spPr>
            <a:xfrm>
              <a:off x="2464549" y="1739713"/>
              <a:ext cx="1945274" cy="400110"/>
            </a:xfrm>
            <a:prstGeom prst="rect">
              <a:avLst/>
            </a:prstGeom>
            <a:noFill/>
          </p:spPr>
          <p:txBody>
            <a:bodyPr wrap="square" rtlCol="0">
              <a:spAutoFit/>
            </a:bodyPr>
            <a:lstStyle/>
            <a:p>
              <a:pPr algn="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x-none"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Web</a:t>
              </a:r>
              <a:r>
                <a:rPr lang="zh-CN" altLang="zh-CN" sz="2000" b="1" dirty="0">
                  <a:solidFill>
                    <a:schemeClr val="tx1">
                      <a:lumMod val="75000"/>
                      <a:lumOff val="25000"/>
                    </a:schemeClr>
                  </a:solidFill>
                  <a:latin typeface="微软雅黑" panose="020B0503020204020204" pitchFamily="34" charset="-122"/>
                  <a:ea typeface="微软雅黑" panose="020B0503020204020204" pitchFamily="34" charset="-122"/>
                </a:rPr>
                <a:t>开发</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6" name="文本框 85"/>
            <p:cNvSpPr txBox="1"/>
            <p:nvPr>
              <p:custDataLst>
                <p:tags r:id="rId22"/>
              </p:custDataLst>
            </p:nvPr>
          </p:nvSpPr>
          <p:spPr>
            <a:xfrm>
              <a:off x="1402713" y="2109045"/>
              <a:ext cx="3007110" cy="905248"/>
            </a:xfrm>
            <a:prstGeom prst="rect">
              <a:avLst/>
            </a:prstGeom>
            <a:noFill/>
          </p:spPr>
          <p:txBody>
            <a:bodyPr wrap="square" rtlCol="0">
              <a:spAutoFit/>
            </a:bodyPr>
            <a:lstStyle/>
            <a:p>
              <a:pPr algn="just">
                <a:lnSpc>
                  <a:spcPct val="130000"/>
                </a:lnSpc>
              </a:pPr>
              <a:r>
                <a:rPr lang="en-US" altLang="zh-CN" sz="1400" dirty="0">
                  <a:solidFill>
                    <a:srgbClr val="595959"/>
                  </a:solidFill>
                  <a:latin typeface="微软雅黑" panose="020B0503020204020204" pitchFamily="34" charset="-122"/>
                  <a:ea typeface="微软雅黑" panose="020B0503020204020204" pitchFamily="34" charset="-122"/>
                </a:rPr>
                <a:t>Python</a:t>
              </a:r>
              <a:r>
                <a:rPr lang="zh-CN" altLang="zh-CN" sz="1400" dirty="0">
                  <a:solidFill>
                    <a:srgbClr val="595959"/>
                  </a:solidFill>
                  <a:latin typeface="微软雅黑" panose="020B0503020204020204" pitchFamily="34" charset="-122"/>
                  <a:ea typeface="微软雅黑" panose="020B0503020204020204" pitchFamily="34" charset="-122"/>
                </a:rPr>
                <a:t>是</a:t>
              </a:r>
              <a:r>
                <a:rPr lang="en-US" altLang="zh-CN" sz="1400" dirty="0">
                  <a:solidFill>
                    <a:srgbClr val="595959"/>
                  </a:solidFill>
                  <a:latin typeface="微软雅黑" panose="020B0503020204020204" pitchFamily="34" charset="-122"/>
                  <a:ea typeface="微软雅黑" panose="020B0503020204020204" pitchFamily="34" charset="-122"/>
                </a:rPr>
                <a:t>Web</a:t>
              </a:r>
              <a:r>
                <a:rPr lang="zh-CN" altLang="zh-CN" sz="1400" dirty="0">
                  <a:solidFill>
                    <a:srgbClr val="595959"/>
                  </a:solidFill>
                  <a:latin typeface="微软雅黑" panose="020B0503020204020204" pitchFamily="34" charset="-122"/>
                  <a:ea typeface="微软雅黑" panose="020B0503020204020204" pitchFamily="34" charset="-122"/>
                </a:rPr>
                <a:t>开发的主流语言之一，类库丰富、使用方便，具有</a:t>
              </a:r>
              <a:r>
                <a:rPr lang="zh-CN" altLang="zh-CN" sz="1400" dirty="0">
                  <a:solidFill>
                    <a:srgbClr val="1369B2"/>
                  </a:solidFill>
                  <a:latin typeface="微软雅黑" panose="020B0503020204020204" pitchFamily="34" charset="-122"/>
                  <a:ea typeface="微软雅黑" panose="020B0503020204020204" pitchFamily="34" charset="-122"/>
                  <a:cs typeface="+mn-ea"/>
                </a:rPr>
                <a:t>强大的数据处理能力</a:t>
              </a:r>
              <a:r>
                <a:rPr lang="zh-CN" altLang="en-US" sz="1400" dirty="0">
                  <a:solidFill>
                    <a:srgbClr val="595959"/>
                  </a:solidFill>
                  <a:latin typeface="微软雅黑" panose="020B0503020204020204" pitchFamily="34" charset="-122"/>
                  <a:ea typeface="微软雅黑" panose="020B0503020204020204" pitchFamily="34" charset="-122"/>
                </a:rPr>
                <a:t>。</a:t>
              </a:r>
              <a:endParaRPr lang="zh-CN" altLang="en-US" sz="14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87" name="组合 86"/>
          <p:cNvGrpSpPr/>
          <p:nvPr/>
        </p:nvGrpSpPr>
        <p:grpSpPr>
          <a:xfrm>
            <a:off x="1432971" y="5085528"/>
            <a:ext cx="2976852" cy="1301895"/>
            <a:chOff x="1432971" y="4795244"/>
            <a:chExt cx="2976852" cy="1301895"/>
          </a:xfrm>
        </p:grpSpPr>
        <p:sp>
          <p:nvSpPr>
            <p:cNvPr id="88" name="TextBox 76"/>
            <p:cNvSpPr txBox="1"/>
            <p:nvPr>
              <p:custDataLst>
                <p:tags r:id="rId19"/>
              </p:custDataLst>
            </p:nvPr>
          </p:nvSpPr>
          <p:spPr>
            <a:xfrm>
              <a:off x="2134767" y="4795244"/>
              <a:ext cx="2275056" cy="400110"/>
            </a:xfrm>
            <a:prstGeom prst="rect">
              <a:avLst/>
            </a:prstGeom>
            <a:noFill/>
          </p:spPr>
          <p:txBody>
            <a:bodyPr wrap="square" rtlCol="0">
              <a:spAutoFit/>
            </a:bodyPr>
            <a:lstStyle/>
            <a:p>
              <a:pPr algn="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b="1" dirty="0" smtClean="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b="1" dirty="0" smtClean="0">
                  <a:solidFill>
                    <a:schemeClr val="tx1">
                      <a:lumMod val="75000"/>
                      <a:lumOff val="25000"/>
                    </a:schemeClr>
                  </a:solidFill>
                  <a:latin typeface="微软雅黑" panose="020B0503020204020204" pitchFamily="34" charset="-122"/>
                  <a:ea typeface="微软雅黑" panose="020B0503020204020204" pitchFamily="34" charset="-122"/>
                </a:rPr>
                <a:t>自动化</a:t>
              </a:r>
              <a:r>
                <a:rPr lang="zh-CN" altLang="zh-CN" sz="2000" b="1" dirty="0">
                  <a:solidFill>
                    <a:schemeClr val="tx1">
                      <a:lumMod val="75000"/>
                      <a:lumOff val="25000"/>
                    </a:schemeClr>
                  </a:solidFill>
                  <a:latin typeface="微软雅黑" panose="020B0503020204020204" pitchFamily="34" charset="-122"/>
                  <a:ea typeface="微软雅黑" panose="020B0503020204020204" pitchFamily="34" charset="-122"/>
                </a:rPr>
                <a:t>运维</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9" name="文本框 88"/>
            <p:cNvSpPr txBox="1"/>
            <p:nvPr>
              <p:custDataLst>
                <p:tags r:id="rId20"/>
              </p:custDataLst>
            </p:nvPr>
          </p:nvSpPr>
          <p:spPr>
            <a:xfrm>
              <a:off x="1432971" y="5164576"/>
              <a:ext cx="2976851" cy="932563"/>
            </a:xfrm>
            <a:prstGeom prst="rect">
              <a:avLst/>
            </a:prstGeom>
            <a:noFill/>
          </p:spPr>
          <p:txBody>
            <a:bodyPr wrap="square" rtlCol="0">
              <a:spAutoFit/>
            </a:bodyPr>
            <a:lstStyle/>
            <a:p>
              <a:pPr algn="just">
                <a:lnSpc>
                  <a:spcPct val="130000"/>
                </a:lnSpc>
              </a:pPr>
              <a:r>
                <a:rPr lang="en-US" altLang="zh-CN" sz="1400" dirty="0">
                  <a:solidFill>
                    <a:srgbClr val="595959"/>
                  </a:solidFill>
                  <a:latin typeface="微软雅黑" panose="020B0503020204020204" pitchFamily="34" charset="-122"/>
                  <a:ea typeface="微软雅黑" panose="020B0503020204020204" pitchFamily="34" charset="-122"/>
                </a:rPr>
                <a:t>Python</a:t>
              </a:r>
              <a:r>
                <a:rPr lang="zh-CN" altLang="zh-CN" sz="1400" dirty="0">
                  <a:solidFill>
                    <a:srgbClr val="595959"/>
                  </a:solidFill>
                  <a:latin typeface="微软雅黑" panose="020B0503020204020204" pitchFamily="34" charset="-122"/>
                  <a:ea typeface="微软雅黑" panose="020B0503020204020204" pitchFamily="34" charset="-122"/>
                </a:rPr>
                <a:t>编写的</a:t>
              </a:r>
              <a:r>
                <a:rPr lang="zh-CN" altLang="zh-CN" sz="1400" dirty="0">
                  <a:solidFill>
                    <a:srgbClr val="1369B2"/>
                  </a:solidFill>
                  <a:latin typeface="微软雅黑" panose="020B0503020204020204" pitchFamily="34" charset="-122"/>
                  <a:ea typeface="微软雅黑" panose="020B0503020204020204" pitchFamily="34" charset="-122"/>
                  <a:cs typeface="+mn-ea"/>
                </a:rPr>
                <a:t>系统管理脚本</a:t>
              </a:r>
              <a:r>
                <a:rPr lang="zh-CN" altLang="zh-CN" sz="1400" dirty="0">
                  <a:solidFill>
                    <a:srgbClr val="595959"/>
                  </a:solidFill>
                  <a:latin typeface="微软雅黑" panose="020B0503020204020204" pitchFamily="34" charset="-122"/>
                  <a:ea typeface="微软雅黑" panose="020B0503020204020204" pitchFamily="34" charset="-122"/>
                </a:rPr>
                <a:t>在可读性、性能、代码重用度、扩展性这几方面都优于</a:t>
              </a:r>
              <a:r>
                <a:rPr lang="en-US" altLang="zh-CN" sz="1400" dirty="0">
                  <a:solidFill>
                    <a:srgbClr val="595959"/>
                  </a:solidFill>
                  <a:latin typeface="微软雅黑" panose="020B0503020204020204" pitchFamily="34" charset="-122"/>
                  <a:ea typeface="微软雅黑" panose="020B0503020204020204" pitchFamily="34" charset="-122"/>
                </a:rPr>
                <a:t>Shell</a:t>
              </a:r>
              <a:r>
                <a:rPr lang="zh-CN" altLang="zh-CN" sz="1400" dirty="0">
                  <a:solidFill>
                    <a:srgbClr val="595959"/>
                  </a:solidFill>
                  <a:latin typeface="微软雅黑" panose="020B0503020204020204" pitchFamily="34" charset="-122"/>
                  <a:ea typeface="微软雅黑" panose="020B0503020204020204" pitchFamily="34" charset="-122"/>
                </a:rPr>
                <a:t>脚本。</a:t>
              </a:r>
              <a:endParaRPr lang="zh-CN" altLang="en-US" sz="14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7" name="组合 6"/>
          <p:cNvGrpSpPr/>
          <p:nvPr/>
        </p:nvGrpSpPr>
        <p:grpSpPr>
          <a:xfrm>
            <a:off x="5176058" y="2712375"/>
            <a:ext cx="613294" cy="501395"/>
            <a:chOff x="5199891" y="2705133"/>
            <a:chExt cx="613294" cy="501395"/>
          </a:xfrm>
        </p:grpSpPr>
        <p:sp>
          <p:nvSpPr>
            <p:cNvPr id="93" name="Freeform 117"/>
            <p:cNvSpPr>
              <a:spLocks noEditPoints="1"/>
            </p:cNvSpPr>
            <p:nvPr>
              <p:custDataLst>
                <p:tags r:id="rId13"/>
              </p:custDataLst>
            </p:nvPr>
          </p:nvSpPr>
          <p:spPr bwMode="auto">
            <a:xfrm>
              <a:off x="5464576" y="3064501"/>
              <a:ext cx="348609" cy="137722"/>
            </a:xfrm>
            <a:custGeom>
              <a:avLst/>
              <a:gdLst>
                <a:gd name="T0" fmla="*/ 105 w 114"/>
                <a:gd name="T1" fmla="*/ 4 h 45"/>
                <a:gd name="T2" fmla="*/ 85 w 114"/>
                <a:gd name="T3" fmla="*/ 4 h 45"/>
                <a:gd name="T4" fmla="*/ 69 w 114"/>
                <a:gd name="T5" fmla="*/ 11 h 45"/>
                <a:gd name="T6" fmla="*/ 64 w 114"/>
                <a:gd name="T7" fmla="*/ 12 h 45"/>
                <a:gd name="T8" fmla="*/ 69 w 114"/>
                <a:gd name="T9" fmla="*/ 20 h 45"/>
                <a:gd name="T10" fmla="*/ 65 w 114"/>
                <a:gd name="T11" fmla="*/ 27 h 45"/>
                <a:gd name="T12" fmla="*/ 58 w 114"/>
                <a:gd name="T13" fmla="*/ 8 h 45"/>
                <a:gd name="T14" fmla="*/ 63 w 114"/>
                <a:gd name="T15" fmla="*/ 15 h 45"/>
                <a:gd name="T16" fmla="*/ 58 w 114"/>
                <a:gd name="T17" fmla="*/ 16 h 45"/>
                <a:gd name="T18" fmla="*/ 63 w 114"/>
                <a:gd name="T19" fmla="*/ 24 h 45"/>
                <a:gd name="T20" fmla="*/ 58 w 114"/>
                <a:gd name="T21" fmla="*/ 30 h 45"/>
                <a:gd name="T22" fmla="*/ 52 w 114"/>
                <a:gd name="T23" fmla="*/ 12 h 45"/>
                <a:gd name="T24" fmla="*/ 56 w 114"/>
                <a:gd name="T25" fmla="*/ 19 h 45"/>
                <a:gd name="T26" fmla="*/ 52 w 114"/>
                <a:gd name="T27" fmla="*/ 20 h 45"/>
                <a:gd name="T28" fmla="*/ 56 w 114"/>
                <a:gd name="T29" fmla="*/ 28 h 45"/>
                <a:gd name="T30" fmla="*/ 46 w 114"/>
                <a:gd name="T31" fmla="*/ 11 h 45"/>
                <a:gd name="T32" fmla="*/ 45 w 114"/>
                <a:gd name="T33" fmla="*/ 16 h 45"/>
                <a:gd name="T34" fmla="*/ 50 w 114"/>
                <a:gd name="T35" fmla="*/ 23 h 45"/>
                <a:gd name="T36" fmla="*/ 45 w 114"/>
                <a:gd name="T37" fmla="*/ 24 h 45"/>
                <a:gd name="T38" fmla="*/ 17 w 114"/>
                <a:gd name="T39" fmla="*/ 30 h 45"/>
                <a:gd name="T40" fmla="*/ 23 w 114"/>
                <a:gd name="T41" fmla="*/ 24 h 45"/>
                <a:gd name="T42" fmla="*/ 24 w 114"/>
                <a:gd name="T43" fmla="*/ 19 h 45"/>
                <a:gd name="T44" fmla="*/ 21 w 114"/>
                <a:gd name="T45" fmla="*/ 12 h 45"/>
                <a:gd name="T46" fmla="*/ 25 w 114"/>
                <a:gd name="T47" fmla="*/ 11 h 45"/>
                <a:gd name="T48" fmla="*/ 25 w 114"/>
                <a:gd name="T49" fmla="*/ 26 h 45"/>
                <a:gd name="T50" fmla="*/ 30 w 114"/>
                <a:gd name="T51" fmla="*/ 20 h 45"/>
                <a:gd name="T52" fmla="*/ 31 w 114"/>
                <a:gd name="T53" fmla="*/ 15 h 45"/>
                <a:gd name="T54" fmla="*/ 28 w 114"/>
                <a:gd name="T55" fmla="*/ 8 h 45"/>
                <a:gd name="T56" fmla="*/ 36 w 114"/>
                <a:gd name="T57" fmla="*/ 30 h 45"/>
                <a:gd name="T58" fmla="*/ 32 w 114"/>
                <a:gd name="T59" fmla="*/ 22 h 45"/>
                <a:gd name="T60" fmla="*/ 37 w 114"/>
                <a:gd name="T61" fmla="*/ 16 h 45"/>
                <a:gd name="T62" fmla="*/ 38 w 114"/>
                <a:gd name="T63" fmla="*/ 11 h 45"/>
                <a:gd name="T64" fmla="*/ 38 w 114"/>
                <a:gd name="T65" fmla="*/ 28 h 45"/>
                <a:gd name="T66" fmla="*/ 43 w 114"/>
                <a:gd name="T67" fmla="*/ 26 h 45"/>
                <a:gd name="T68" fmla="*/ 39 w 114"/>
                <a:gd name="T69" fmla="*/ 19 h 45"/>
                <a:gd name="T70" fmla="*/ 44 w 114"/>
                <a:gd name="T71" fmla="*/ 12 h 45"/>
                <a:gd name="T72" fmla="*/ 71 w 114"/>
                <a:gd name="T73" fmla="*/ 43 h 45"/>
                <a:gd name="T74" fmla="*/ 71 w 114"/>
                <a:gd name="T75" fmla="*/ 33 h 45"/>
                <a:gd name="T76" fmla="*/ 76 w 114"/>
                <a:gd name="T77" fmla="*/ 27 h 45"/>
                <a:gd name="T78" fmla="*/ 71 w 114"/>
                <a:gd name="T79" fmla="*/ 20 h 45"/>
                <a:gd name="T80" fmla="*/ 76 w 114"/>
                <a:gd name="T81" fmla="*/ 19 h 45"/>
                <a:gd name="T82" fmla="*/ 71 w 114"/>
                <a:gd name="T83" fmla="*/ 11 h 45"/>
                <a:gd name="T84" fmla="*/ 71 w 114"/>
                <a:gd name="T85" fmla="*/ 3 h 45"/>
                <a:gd name="T86" fmla="*/ 79 w 114"/>
                <a:gd name="T87" fmla="*/ 31 h 45"/>
                <a:gd name="T88" fmla="*/ 83 w 114"/>
                <a:gd name="T89" fmla="*/ 24 h 45"/>
                <a:gd name="T90" fmla="*/ 82 w 114"/>
                <a:gd name="T91" fmla="*/ 19 h 45"/>
                <a:gd name="T92" fmla="*/ 77 w 114"/>
                <a:gd name="T93" fmla="*/ 12 h 45"/>
                <a:gd name="T94" fmla="*/ 81 w 114"/>
                <a:gd name="T95" fmla="*/ 11 h 45"/>
                <a:gd name="T96" fmla="*/ 85 w 114"/>
                <a:gd name="T97" fmla="*/ 27 h 45"/>
                <a:gd name="T98" fmla="*/ 89 w 114"/>
                <a:gd name="T99" fmla="*/ 20 h 45"/>
                <a:gd name="T100" fmla="*/ 88 w 114"/>
                <a:gd name="T101" fmla="*/ 15 h 45"/>
                <a:gd name="T102" fmla="*/ 83 w 114"/>
                <a:gd name="T103" fmla="*/ 8 h 45"/>
                <a:gd name="T104" fmla="*/ 97 w 114"/>
                <a:gd name="T105" fmla="*/ 31 h 45"/>
                <a:gd name="T106" fmla="*/ 91 w 114"/>
                <a:gd name="T107" fmla="*/ 23 h 45"/>
                <a:gd name="T108" fmla="*/ 95 w 114"/>
                <a:gd name="T109" fmla="*/ 16 h 45"/>
                <a:gd name="T110" fmla="*/ 94 w 114"/>
                <a:gd name="T111" fmla="*/ 11 h 45"/>
                <a:gd name="T112" fmla="*/ 89 w 114"/>
                <a:gd name="T113" fmla="*/ 5 h 45"/>
                <a:gd name="T114" fmla="*/ 101 w 114"/>
                <a:gd name="T115" fmla="*/ 4 h 45"/>
                <a:gd name="T116" fmla="*/ 101 w 114"/>
                <a:gd name="T1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4" h="45">
                  <a:moveTo>
                    <a:pt x="16" y="0"/>
                  </a:moveTo>
                  <a:cubicBezTo>
                    <a:pt x="13" y="0"/>
                    <a:pt x="11" y="2"/>
                    <a:pt x="10" y="4"/>
                  </a:cubicBezTo>
                  <a:cubicBezTo>
                    <a:pt x="1" y="41"/>
                    <a:pt x="1" y="41"/>
                    <a:pt x="1" y="41"/>
                  </a:cubicBezTo>
                  <a:cubicBezTo>
                    <a:pt x="0" y="43"/>
                    <a:pt x="3" y="45"/>
                    <a:pt x="6" y="45"/>
                  </a:cubicBezTo>
                  <a:cubicBezTo>
                    <a:pt x="108" y="45"/>
                    <a:pt x="108" y="45"/>
                    <a:pt x="108" y="45"/>
                  </a:cubicBezTo>
                  <a:cubicBezTo>
                    <a:pt x="112" y="45"/>
                    <a:pt x="114" y="43"/>
                    <a:pt x="113" y="41"/>
                  </a:cubicBezTo>
                  <a:cubicBezTo>
                    <a:pt x="105" y="4"/>
                    <a:pt x="105" y="4"/>
                    <a:pt x="105" y="4"/>
                  </a:cubicBezTo>
                  <a:cubicBezTo>
                    <a:pt x="104" y="2"/>
                    <a:pt x="101" y="0"/>
                    <a:pt x="99" y="0"/>
                  </a:cubicBezTo>
                  <a:lnTo>
                    <a:pt x="16" y="0"/>
                  </a:lnTo>
                  <a:close/>
                  <a:moveTo>
                    <a:pt x="79" y="3"/>
                  </a:moveTo>
                  <a:cubicBezTo>
                    <a:pt x="79" y="3"/>
                    <a:pt x="79" y="2"/>
                    <a:pt x="80" y="2"/>
                  </a:cubicBezTo>
                  <a:cubicBezTo>
                    <a:pt x="83" y="2"/>
                    <a:pt x="83" y="2"/>
                    <a:pt x="83" y="2"/>
                  </a:cubicBezTo>
                  <a:cubicBezTo>
                    <a:pt x="84" y="2"/>
                    <a:pt x="84" y="3"/>
                    <a:pt x="85" y="3"/>
                  </a:cubicBezTo>
                  <a:cubicBezTo>
                    <a:pt x="85" y="4"/>
                    <a:pt x="85" y="4"/>
                    <a:pt x="85" y="4"/>
                  </a:cubicBezTo>
                  <a:cubicBezTo>
                    <a:pt x="85" y="5"/>
                    <a:pt x="84" y="5"/>
                    <a:pt x="83" y="5"/>
                  </a:cubicBezTo>
                  <a:cubicBezTo>
                    <a:pt x="81" y="5"/>
                    <a:pt x="81" y="5"/>
                    <a:pt x="81" y="5"/>
                  </a:cubicBezTo>
                  <a:cubicBezTo>
                    <a:pt x="80" y="5"/>
                    <a:pt x="79" y="5"/>
                    <a:pt x="79" y="4"/>
                  </a:cubicBezTo>
                  <a:lnTo>
                    <a:pt x="79" y="3"/>
                  </a:lnTo>
                  <a:close/>
                  <a:moveTo>
                    <a:pt x="64" y="8"/>
                  </a:moveTo>
                  <a:cubicBezTo>
                    <a:pt x="69" y="8"/>
                    <a:pt x="69" y="8"/>
                    <a:pt x="69" y="8"/>
                  </a:cubicBezTo>
                  <a:cubicBezTo>
                    <a:pt x="69" y="11"/>
                    <a:pt x="69" y="11"/>
                    <a:pt x="69" y="11"/>
                  </a:cubicBezTo>
                  <a:cubicBezTo>
                    <a:pt x="64" y="11"/>
                    <a:pt x="64" y="11"/>
                    <a:pt x="64" y="11"/>
                  </a:cubicBezTo>
                  <a:lnTo>
                    <a:pt x="64" y="8"/>
                  </a:lnTo>
                  <a:close/>
                  <a:moveTo>
                    <a:pt x="64" y="12"/>
                  </a:moveTo>
                  <a:cubicBezTo>
                    <a:pt x="69" y="12"/>
                    <a:pt x="69" y="12"/>
                    <a:pt x="69" y="12"/>
                  </a:cubicBezTo>
                  <a:cubicBezTo>
                    <a:pt x="69" y="15"/>
                    <a:pt x="69" y="15"/>
                    <a:pt x="69" y="15"/>
                  </a:cubicBezTo>
                  <a:cubicBezTo>
                    <a:pt x="65" y="15"/>
                    <a:pt x="65" y="15"/>
                    <a:pt x="65" y="15"/>
                  </a:cubicBezTo>
                  <a:lnTo>
                    <a:pt x="64" y="12"/>
                  </a:lnTo>
                  <a:close/>
                  <a:moveTo>
                    <a:pt x="65" y="16"/>
                  </a:moveTo>
                  <a:cubicBezTo>
                    <a:pt x="69" y="16"/>
                    <a:pt x="69" y="16"/>
                    <a:pt x="69" y="16"/>
                  </a:cubicBezTo>
                  <a:cubicBezTo>
                    <a:pt x="69" y="19"/>
                    <a:pt x="69" y="19"/>
                    <a:pt x="69" y="19"/>
                  </a:cubicBezTo>
                  <a:cubicBezTo>
                    <a:pt x="65" y="19"/>
                    <a:pt x="65" y="19"/>
                    <a:pt x="65" y="19"/>
                  </a:cubicBezTo>
                  <a:lnTo>
                    <a:pt x="65" y="16"/>
                  </a:lnTo>
                  <a:close/>
                  <a:moveTo>
                    <a:pt x="65" y="20"/>
                  </a:moveTo>
                  <a:cubicBezTo>
                    <a:pt x="69" y="20"/>
                    <a:pt x="69" y="20"/>
                    <a:pt x="69" y="20"/>
                  </a:cubicBezTo>
                  <a:cubicBezTo>
                    <a:pt x="70" y="23"/>
                    <a:pt x="70" y="23"/>
                    <a:pt x="70" y="23"/>
                  </a:cubicBezTo>
                  <a:cubicBezTo>
                    <a:pt x="65" y="23"/>
                    <a:pt x="65" y="23"/>
                    <a:pt x="65" y="23"/>
                  </a:cubicBezTo>
                  <a:lnTo>
                    <a:pt x="65" y="20"/>
                  </a:lnTo>
                  <a:close/>
                  <a:moveTo>
                    <a:pt x="65" y="24"/>
                  </a:moveTo>
                  <a:cubicBezTo>
                    <a:pt x="70" y="24"/>
                    <a:pt x="70" y="24"/>
                    <a:pt x="70" y="24"/>
                  </a:cubicBezTo>
                  <a:cubicBezTo>
                    <a:pt x="70" y="27"/>
                    <a:pt x="70" y="27"/>
                    <a:pt x="70" y="27"/>
                  </a:cubicBezTo>
                  <a:cubicBezTo>
                    <a:pt x="65" y="27"/>
                    <a:pt x="65" y="27"/>
                    <a:pt x="65" y="27"/>
                  </a:cubicBezTo>
                  <a:lnTo>
                    <a:pt x="65" y="24"/>
                  </a:lnTo>
                  <a:close/>
                  <a:moveTo>
                    <a:pt x="65" y="28"/>
                  </a:moveTo>
                  <a:cubicBezTo>
                    <a:pt x="70" y="28"/>
                    <a:pt x="70" y="28"/>
                    <a:pt x="70" y="28"/>
                  </a:cubicBezTo>
                  <a:cubicBezTo>
                    <a:pt x="70" y="31"/>
                    <a:pt x="70" y="31"/>
                    <a:pt x="70" y="31"/>
                  </a:cubicBezTo>
                  <a:cubicBezTo>
                    <a:pt x="65" y="31"/>
                    <a:pt x="65" y="31"/>
                    <a:pt x="65" y="31"/>
                  </a:cubicBezTo>
                  <a:lnTo>
                    <a:pt x="65" y="28"/>
                  </a:lnTo>
                  <a:close/>
                  <a:moveTo>
                    <a:pt x="58" y="8"/>
                  </a:moveTo>
                  <a:cubicBezTo>
                    <a:pt x="63" y="8"/>
                    <a:pt x="63" y="8"/>
                    <a:pt x="63" y="8"/>
                  </a:cubicBezTo>
                  <a:cubicBezTo>
                    <a:pt x="63" y="11"/>
                    <a:pt x="63" y="11"/>
                    <a:pt x="63" y="11"/>
                  </a:cubicBezTo>
                  <a:cubicBezTo>
                    <a:pt x="58" y="11"/>
                    <a:pt x="58" y="11"/>
                    <a:pt x="58" y="11"/>
                  </a:cubicBezTo>
                  <a:lnTo>
                    <a:pt x="58" y="8"/>
                  </a:lnTo>
                  <a:close/>
                  <a:moveTo>
                    <a:pt x="58" y="12"/>
                  </a:moveTo>
                  <a:cubicBezTo>
                    <a:pt x="63" y="12"/>
                    <a:pt x="63" y="12"/>
                    <a:pt x="63" y="12"/>
                  </a:cubicBezTo>
                  <a:cubicBezTo>
                    <a:pt x="63" y="15"/>
                    <a:pt x="63" y="15"/>
                    <a:pt x="63" y="15"/>
                  </a:cubicBezTo>
                  <a:cubicBezTo>
                    <a:pt x="58" y="15"/>
                    <a:pt x="58" y="15"/>
                    <a:pt x="58" y="15"/>
                  </a:cubicBezTo>
                  <a:lnTo>
                    <a:pt x="58" y="12"/>
                  </a:lnTo>
                  <a:close/>
                  <a:moveTo>
                    <a:pt x="58" y="16"/>
                  </a:moveTo>
                  <a:cubicBezTo>
                    <a:pt x="63" y="16"/>
                    <a:pt x="63" y="16"/>
                    <a:pt x="63" y="16"/>
                  </a:cubicBezTo>
                  <a:cubicBezTo>
                    <a:pt x="63" y="19"/>
                    <a:pt x="63" y="19"/>
                    <a:pt x="63" y="19"/>
                  </a:cubicBezTo>
                  <a:cubicBezTo>
                    <a:pt x="58" y="19"/>
                    <a:pt x="58" y="19"/>
                    <a:pt x="58" y="19"/>
                  </a:cubicBezTo>
                  <a:lnTo>
                    <a:pt x="58" y="16"/>
                  </a:lnTo>
                  <a:close/>
                  <a:moveTo>
                    <a:pt x="58" y="20"/>
                  </a:moveTo>
                  <a:cubicBezTo>
                    <a:pt x="63" y="20"/>
                    <a:pt x="63" y="20"/>
                    <a:pt x="63" y="20"/>
                  </a:cubicBezTo>
                  <a:cubicBezTo>
                    <a:pt x="63" y="23"/>
                    <a:pt x="63" y="23"/>
                    <a:pt x="63" y="23"/>
                  </a:cubicBezTo>
                  <a:cubicBezTo>
                    <a:pt x="58" y="23"/>
                    <a:pt x="58" y="23"/>
                    <a:pt x="58" y="23"/>
                  </a:cubicBezTo>
                  <a:lnTo>
                    <a:pt x="58" y="20"/>
                  </a:lnTo>
                  <a:close/>
                  <a:moveTo>
                    <a:pt x="58" y="24"/>
                  </a:moveTo>
                  <a:cubicBezTo>
                    <a:pt x="63" y="24"/>
                    <a:pt x="63" y="24"/>
                    <a:pt x="63" y="24"/>
                  </a:cubicBezTo>
                  <a:cubicBezTo>
                    <a:pt x="63" y="27"/>
                    <a:pt x="63" y="27"/>
                    <a:pt x="63" y="27"/>
                  </a:cubicBezTo>
                  <a:cubicBezTo>
                    <a:pt x="58" y="27"/>
                    <a:pt x="58" y="27"/>
                    <a:pt x="58" y="27"/>
                  </a:cubicBezTo>
                  <a:lnTo>
                    <a:pt x="58" y="24"/>
                  </a:lnTo>
                  <a:close/>
                  <a:moveTo>
                    <a:pt x="58" y="28"/>
                  </a:moveTo>
                  <a:cubicBezTo>
                    <a:pt x="63" y="28"/>
                    <a:pt x="63" y="28"/>
                    <a:pt x="63" y="28"/>
                  </a:cubicBezTo>
                  <a:cubicBezTo>
                    <a:pt x="63" y="31"/>
                    <a:pt x="63" y="31"/>
                    <a:pt x="63" y="31"/>
                  </a:cubicBezTo>
                  <a:cubicBezTo>
                    <a:pt x="58" y="30"/>
                    <a:pt x="58" y="30"/>
                    <a:pt x="58" y="30"/>
                  </a:cubicBezTo>
                  <a:lnTo>
                    <a:pt x="58" y="28"/>
                  </a:lnTo>
                  <a:close/>
                  <a:moveTo>
                    <a:pt x="52" y="8"/>
                  </a:moveTo>
                  <a:cubicBezTo>
                    <a:pt x="57" y="8"/>
                    <a:pt x="57" y="8"/>
                    <a:pt x="57" y="8"/>
                  </a:cubicBezTo>
                  <a:cubicBezTo>
                    <a:pt x="57" y="11"/>
                    <a:pt x="57" y="11"/>
                    <a:pt x="57" y="11"/>
                  </a:cubicBezTo>
                  <a:cubicBezTo>
                    <a:pt x="52" y="11"/>
                    <a:pt x="52" y="11"/>
                    <a:pt x="52" y="11"/>
                  </a:cubicBezTo>
                  <a:lnTo>
                    <a:pt x="52" y="8"/>
                  </a:lnTo>
                  <a:close/>
                  <a:moveTo>
                    <a:pt x="52" y="12"/>
                  </a:moveTo>
                  <a:cubicBezTo>
                    <a:pt x="56" y="12"/>
                    <a:pt x="56" y="12"/>
                    <a:pt x="56" y="12"/>
                  </a:cubicBezTo>
                  <a:cubicBezTo>
                    <a:pt x="56" y="15"/>
                    <a:pt x="56" y="15"/>
                    <a:pt x="56" y="15"/>
                  </a:cubicBezTo>
                  <a:cubicBezTo>
                    <a:pt x="52" y="15"/>
                    <a:pt x="52" y="15"/>
                    <a:pt x="52" y="15"/>
                  </a:cubicBezTo>
                  <a:lnTo>
                    <a:pt x="52" y="12"/>
                  </a:lnTo>
                  <a:close/>
                  <a:moveTo>
                    <a:pt x="52" y="16"/>
                  </a:moveTo>
                  <a:cubicBezTo>
                    <a:pt x="56" y="16"/>
                    <a:pt x="56" y="16"/>
                    <a:pt x="56" y="16"/>
                  </a:cubicBezTo>
                  <a:cubicBezTo>
                    <a:pt x="56" y="19"/>
                    <a:pt x="56" y="19"/>
                    <a:pt x="56" y="19"/>
                  </a:cubicBezTo>
                  <a:cubicBezTo>
                    <a:pt x="52" y="19"/>
                    <a:pt x="52" y="19"/>
                    <a:pt x="52" y="19"/>
                  </a:cubicBezTo>
                  <a:lnTo>
                    <a:pt x="52" y="16"/>
                  </a:lnTo>
                  <a:close/>
                  <a:moveTo>
                    <a:pt x="52" y="20"/>
                  </a:moveTo>
                  <a:cubicBezTo>
                    <a:pt x="56" y="20"/>
                    <a:pt x="56" y="20"/>
                    <a:pt x="56" y="20"/>
                  </a:cubicBezTo>
                  <a:cubicBezTo>
                    <a:pt x="56" y="23"/>
                    <a:pt x="56" y="23"/>
                    <a:pt x="56" y="23"/>
                  </a:cubicBezTo>
                  <a:cubicBezTo>
                    <a:pt x="52" y="23"/>
                    <a:pt x="52" y="23"/>
                    <a:pt x="52" y="23"/>
                  </a:cubicBezTo>
                  <a:lnTo>
                    <a:pt x="52" y="20"/>
                  </a:lnTo>
                  <a:close/>
                  <a:moveTo>
                    <a:pt x="52" y="24"/>
                  </a:moveTo>
                  <a:cubicBezTo>
                    <a:pt x="56" y="24"/>
                    <a:pt x="56" y="24"/>
                    <a:pt x="56" y="24"/>
                  </a:cubicBezTo>
                  <a:cubicBezTo>
                    <a:pt x="56" y="27"/>
                    <a:pt x="56" y="27"/>
                    <a:pt x="56" y="27"/>
                  </a:cubicBezTo>
                  <a:cubicBezTo>
                    <a:pt x="51" y="26"/>
                    <a:pt x="51" y="26"/>
                    <a:pt x="51" y="26"/>
                  </a:cubicBezTo>
                  <a:lnTo>
                    <a:pt x="52" y="24"/>
                  </a:lnTo>
                  <a:close/>
                  <a:moveTo>
                    <a:pt x="51" y="28"/>
                  </a:moveTo>
                  <a:cubicBezTo>
                    <a:pt x="56" y="28"/>
                    <a:pt x="56" y="28"/>
                    <a:pt x="56" y="28"/>
                  </a:cubicBezTo>
                  <a:cubicBezTo>
                    <a:pt x="56" y="30"/>
                    <a:pt x="56" y="30"/>
                    <a:pt x="56" y="30"/>
                  </a:cubicBezTo>
                  <a:cubicBezTo>
                    <a:pt x="51" y="30"/>
                    <a:pt x="51" y="30"/>
                    <a:pt x="51" y="30"/>
                  </a:cubicBezTo>
                  <a:lnTo>
                    <a:pt x="51" y="28"/>
                  </a:lnTo>
                  <a:close/>
                  <a:moveTo>
                    <a:pt x="46" y="8"/>
                  </a:moveTo>
                  <a:cubicBezTo>
                    <a:pt x="50" y="8"/>
                    <a:pt x="50" y="8"/>
                    <a:pt x="50" y="8"/>
                  </a:cubicBezTo>
                  <a:cubicBezTo>
                    <a:pt x="50" y="11"/>
                    <a:pt x="50" y="11"/>
                    <a:pt x="50" y="11"/>
                  </a:cubicBezTo>
                  <a:cubicBezTo>
                    <a:pt x="46" y="11"/>
                    <a:pt x="46" y="11"/>
                    <a:pt x="46" y="11"/>
                  </a:cubicBezTo>
                  <a:lnTo>
                    <a:pt x="46" y="8"/>
                  </a:lnTo>
                  <a:close/>
                  <a:moveTo>
                    <a:pt x="46" y="12"/>
                  </a:moveTo>
                  <a:cubicBezTo>
                    <a:pt x="50" y="12"/>
                    <a:pt x="50" y="12"/>
                    <a:pt x="50" y="12"/>
                  </a:cubicBezTo>
                  <a:cubicBezTo>
                    <a:pt x="50" y="15"/>
                    <a:pt x="50" y="15"/>
                    <a:pt x="50" y="15"/>
                  </a:cubicBezTo>
                  <a:cubicBezTo>
                    <a:pt x="46" y="15"/>
                    <a:pt x="46" y="15"/>
                    <a:pt x="46" y="15"/>
                  </a:cubicBezTo>
                  <a:lnTo>
                    <a:pt x="46" y="12"/>
                  </a:lnTo>
                  <a:close/>
                  <a:moveTo>
                    <a:pt x="45" y="16"/>
                  </a:moveTo>
                  <a:cubicBezTo>
                    <a:pt x="50" y="16"/>
                    <a:pt x="50" y="16"/>
                    <a:pt x="50" y="16"/>
                  </a:cubicBezTo>
                  <a:cubicBezTo>
                    <a:pt x="50" y="19"/>
                    <a:pt x="50" y="19"/>
                    <a:pt x="50" y="19"/>
                  </a:cubicBezTo>
                  <a:cubicBezTo>
                    <a:pt x="45" y="19"/>
                    <a:pt x="45" y="19"/>
                    <a:pt x="45" y="19"/>
                  </a:cubicBezTo>
                  <a:lnTo>
                    <a:pt x="45" y="16"/>
                  </a:lnTo>
                  <a:close/>
                  <a:moveTo>
                    <a:pt x="45" y="20"/>
                  </a:moveTo>
                  <a:cubicBezTo>
                    <a:pt x="50" y="20"/>
                    <a:pt x="50" y="20"/>
                    <a:pt x="50" y="20"/>
                  </a:cubicBezTo>
                  <a:cubicBezTo>
                    <a:pt x="50" y="23"/>
                    <a:pt x="50" y="23"/>
                    <a:pt x="50" y="23"/>
                  </a:cubicBezTo>
                  <a:cubicBezTo>
                    <a:pt x="45" y="23"/>
                    <a:pt x="45" y="23"/>
                    <a:pt x="45" y="23"/>
                  </a:cubicBezTo>
                  <a:lnTo>
                    <a:pt x="45" y="20"/>
                  </a:lnTo>
                  <a:close/>
                  <a:moveTo>
                    <a:pt x="45" y="24"/>
                  </a:moveTo>
                  <a:cubicBezTo>
                    <a:pt x="50" y="24"/>
                    <a:pt x="50" y="24"/>
                    <a:pt x="50" y="24"/>
                  </a:cubicBezTo>
                  <a:cubicBezTo>
                    <a:pt x="50" y="26"/>
                    <a:pt x="50" y="26"/>
                    <a:pt x="50" y="26"/>
                  </a:cubicBezTo>
                  <a:cubicBezTo>
                    <a:pt x="45" y="26"/>
                    <a:pt x="45" y="26"/>
                    <a:pt x="45" y="26"/>
                  </a:cubicBezTo>
                  <a:lnTo>
                    <a:pt x="45" y="24"/>
                  </a:lnTo>
                  <a:close/>
                  <a:moveTo>
                    <a:pt x="45" y="28"/>
                  </a:moveTo>
                  <a:cubicBezTo>
                    <a:pt x="50" y="28"/>
                    <a:pt x="50" y="28"/>
                    <a:pt x="50" y="28"/>
                  </a:cubicBezTo>
                  <a:cubicBezTo>
                    <a:pt x="49" y="30"/>
                    <a:pt x="49" y="30"/>
                    <a:pt x="49" y="30"/>
                  </a:cubicBezTo>
                  <a:cubicBezTo>
                    <a:pt x="44" y="30"/>
                    <a:pt x="44" y="30"/>
                    <a:pt x="44" y="30"/>
                  </a:cubicBezTo>
                  <a:lnTo>
                    <a:pt x="45" y="28"/>
                  </a:lnTo>
                  <a:close/>
                  <a:moveTo>
                    <a:pt x="22" y="30"/>
                  </a:moveTo>
                  <a:cubicBezTo>
                    <a:pt x="17" y="30"/>
                    <a:pt x="17" y="30"/>
                    <a:pt x="17" y="30"/>
                  </a:cubicBezTo>
                  <a:cubicBezTo>
                    <a:pt x="18" y="27"/>
                    <a:pt x="18" y="27"/>
                    <a:pt x="18" y="27"/>
                  </a:cubicBezTo>
                  <a:cubicBezTo>
                    <a:pt x="23" y="27"/>
                    <a:pt x="23" y="27"/>
                    <a:pt x="23" y="27"/>
                  </a:cubicBezTo>
                  <a:lnTo>
                    <a:pt x="22" y="30"/>
                  </a:lnTo>
                  <a:close/>
                  <a:moveTo>
                    <a:pt x="23" y="26"/>
                  </a:moveTo>
                  <a:cubicBezTo>
                    <a:pt x="18" y="26"/>
                    <a:pt x="18" y="26"/>
                    <a:pt x="18" y="26"/>
                  </a:cubicBezTo>
                  <a:cubicBezTo>
                    <a:pt x="18" y="24"/>
                    <a:pt x="18" y="24"/>
                    <a:pt x="18" y="24"/>
                  </a:cubicBezTo>
                  <a:cubicBezTo>
                    <a:pt x="23" y="24"/>
                    <a:pt x="23" y="24"/>
                    <a:pt x="23" y="24"/>
                  </a:cubicBezTo>
                  <a:lnTo>
                    <a:pt x="23" y="26"/>
                  </a:lnTo>
                  <a:close/>
                  <a:moveTo>
                    <a:pt x="23" y="22"/>
                  </a:moveTo>
                  <a:cubicBezTo>
                    <a:pt x="19" y="22"/>
                    <a:pt x="19" y="22"/>
                    <a:pt x="19" y="22"/>
                  </a:cubicBezTo>
                  <a:cubicBezTo>
                    <a:pt x="19" y="20"/>
                    <a:pt x="19" y="20"/>
                    <a:pt x="19" y="20"/>
                  </a:cubicBezTo>
                  <a:cubicBezTo>
                    <a:pt x="24" y="20"/>
                    <a:pt x="24" y="20"/>
                    <a:pt x="24" y="20"/>
                  </a:cubicBezTo>
                  <a:lnTo>
                    <a:pt x="23" y="22"/>
                  </a:lnTo>
                  <a:close/>
                  <a:moveTo>
                    <a:pt x="24" y="19"/>
                  </a:moveTo>
                  <a:cubicBezTo>
                    <a:pt x="19" y="18"/>
                    <a:pt x="19" y="18"/>
                    <a:pt x="19" y="18"/>
                  </a:cubicBezTo>
                  <a:cubicBezTo>
                    <a:pt x="20" y="16"/>
                    <a:pt x="20" y="16"/>
                    <a:pt x="20" y="16"/>
                  </a:cubicBezTo>
                  <a:cubicBezTo>
                    <a:pt x="25" y="16"/>
                    <a:pt x="25" y="16"/>
                    <a:pt x="25" y="16"/>
                  </a:cubicBezTo>
                  <a:lnTo>
                    <a:pt x="24" y="19"/>
                  </a:lnTo>
                  <a:close/>
                  <a:moveTo>
                    <a:pt x="25" y="15"/>
                  </a:moveTo>
                  <a:cubicBezTo>
                    <a:pt x="20" y="15"/>
                    <a:pt x="20" y="15"/>
                    <a:pt x="20" y="15"/>
                  </a:cubicBezTo>
                  <a:cubicBezTo>
                    <a:pt x="21" y="12"/>
                    <a:pt x="21" y="12"/>
                    <a:pt x="21" y="12"/>
                  </a:cubicBezTo>
                  <a:cubicBezTo>
                    <a:pt x="25" y="12"/>
                    <a:pt x="25" y="12"/>
                    <a:pt x="25" y="12"/>
                  </a:cubicBezTo>
                  <a:lnTo>
                    <a:pt x="25" y="15"/>
                  </a:lnTo>
                  <a:close/>
                  <a:moveTo>
                    <a:pt x="25" y="11"/>
                  </a:moveTo>
                  <a:cubicBezTo>
                    <a:pt x="21" y="11"/>
                    <a:pt x="21" y="11"/>
                    <a:pt x="21" y="11"/>
                  </a:cubicBezTo>
                  <a:cubicBezTo>
                    <a:pt x="21" y="8"/>
                    <a:pt x="21" y="8"/>
                    <a:pt x="21" y="8"/>
                  </a:cubicBezTo>
                  <a:cubicBezTo>
                    <a:pt x="26" y="8"/>
                    <a:pt x="26" y="8"/>
                    <a:pt x="26" y="8"/>
                  </a:cubicBezTo>
                  <a:lnTo>
                    <a:pt x="25" y="11"/>
                  </a:lnTo>
                  <a:close/>
                  <a:moveTo>
                    <a:pt x="29" y="30"/>
                  </a:moveTo>
                  <a:cubicBezTo>
                    <a:pt x="24" y="30"/>
                    <a:pt x="24" y="30"/>
                    <a:pt x="24" y="30"/>
                  </a:cubicBezTo>
                  <a:cubicBezTo>
                    <a:pt x="24" y="27"/>
                    <a:pt x="24" y="27"/>
                    <a:pt x="24" y="27"/>
                  </a:cubicBezTo>
                  <a:cubicBezTo>
                    <a:pt x="29" y="28"/>
                    <a:pt x="29" y="28"/>
                    <a:pt x="29" y="28"/>
                  </a:cubicBezTo>
                  <a:lnTo>
                    <a:pt x="29" y="30"/>
                  </a:lnTo>
                  <a:close/>
                  <a:moveTo>
                    <a:pt x="29" y="26"/>
                  </a:moveTo>
                  <a:cubicBezTo>
                    <a:pt x="25" y="26"/>
                    <a:pt x="25" y="26"/>
                    <a:pt x="25" y="26"/>
                  </a:cubicBezTo>
                  <a:cubicBezTo>
                    <a:pt x="25" y="24"/>
                    <a:pt x="25" y="24"/>
                    <a:pt x="25" y="24"/>
                  </a:cubicBezTo>
                  <a:cubicBezTo>
                    <a:pt x="30" y="24"/>
                    <a:pt x="30" y="24"/>
                    <a:pt x="30" y="24"/>
                  </a:cubicBezTo>
                  <a:lnTo>
                    <a:pt x="29" y="26"/>
                  </a:lnTo>
                  <a:close/>
                  <a:moveTo>
                    <a:pt x="30" y="22"/>
                  </a:moveTo>
                  <a:cubicBezTo>
                    <a:pt x="25" y="22"/>
                    <a:pt x="25" y="22"/>
                    <a:pt x="25" y="22"/>
                  </a:cubicBezTo>
                  <a:cubicBezTo>
                    <a:pt x="26" y="20"/>
                    <a:pt x="26" y="20"/>
                    <a:pt x="26" y="20"/>
                  </a:cubicBezTo>
                  <a:cubicBezTo>
                    <a:pt x="30" y="20"/>
                    <a:pt x="30" y="20"/>
                    <a:pt x="30" y="20"/>
                  </a:cubicBezTo>
                  <a:lnTo>
                    <a:pt x="30" y="22"/>
                  </a:lnTo>
                  <a:close/>
                  <a:moveTo>
                    <a:pt x="31" y="19"/>
                  </a:moveTo>
                  <a:cubicBezTo>
                    <a:pt x="26" y="19"/>
                    <a:pt x="26" y="19"/>
                    <a:pt x="26" y="19"/>
                  </a:cubicBezTo>
                  <a:cubicBezTo>
                    <a:pt x="26" y="16"/>
                    <a:pt x="26" y="16"/>
                    <a:pt x="26" y="16"/>
                  </a:cubicBezTo>
                  <a:cubicBezTo>
                    <a:pt x="31" y="16"/>
                    <a:pt x="31" y="16"/>
                    <a:pt x="31" y="16"/>
                  </a:cubicBezTo>
                  <a:lnTo>
                    <a:pt x="31" y="19"/>
                  </a:lnTo>
                  <a:close/>
                  <a:moveTo>
                    <a:pt x="31" y="15"/>
                  </a:moveTo>
                  <a:cubicBezTo>
                    <a:pt x="26" y="15"/>
                    <a:pt x="26" y="15"/>
                    <a:pt x="26" y="15"/>
                  </a:cubicBezTo>
                  <a:cubicBezTo>
                    <a:pt x="27" y="12"/>
                    <a:pt x="27" y="12"/>
                    <a:pt x="27" y="12"/>
                  </a:cubicBezTo>
                  <a:cubicBezTo>
                    <a:pt x="31" y="12"/>
                    <a:pt x="31" y="12"/>
                    <a:pt x="31" y="12"/>
                  </a:cubicBezTo>
                  <a:lnTo>
                    <a:pt x="31" y="15"/>
                  </a:lnTo>
                  <a:close/>
                  <a:moveTo>
                    <a:pt x="32" y="11"/>
                  </a:moveTo>
                  <a:cubicBezTo>
                    <a:pt x="27" y="11"/>
                    <a:pt x="27" y="11"/>
                    <a:pt x="27" y="11"/>
                  </a:cubicBezTo>
                  <a:cubicBezTo>
                    <a:pt x="28" y="8"/>
                    <a:pt x="28" y="8"/>
                    <a:pt x="28" y="8"/>
                  </a:cubicBezTo>
                  <a:cubicBezTo>
                    <a:pt x="32" y="8"/>
                    <a:pt x="32" y="8"/>
                    <a:pt x="32" y="8"/>
                  </a:cubicBezTo>
                  <a:lnTo>
                    <a:pt x="32" y="11"/>
                  </a:lnTo>
                  <a:close/>
                  <a:moveTo>
                    <a:pt x="36" y="30"/>
                  </a:moveTo>
                  <a:cubicBezTo>
                    <a:pt x="31" y="30"/>
                    <a:pt x="31" y="30"/>
                    <a:pt x="31" y="30"/>
                  </a:cubicBezTo>
                  <a:cubicBezTo>
                    <a:pt x="31" y="28"/>
                    <a:pt x="31" y="28"/>
                    <a:pt x="31" y="28"/>
                  </a:cubicBezTo>
                  <a:cubicBezTo>
                    <a:pt x="36" y="28"/>
                    <a:pt x="36" y="28"/>
                    <a:pt x="36" y="28"/>
                  </a:cubicBezTo>
                  <a:lnTo>
                    <a:pt x="36" y="30"/>
                  </a:lnTo>
                  <a:close/>
                  <a:moveTo>
                    <a:pt x="36" y="26"/>
                  </a:moveTo>
                  <a:cubicBezTo>
                    <a:pt x="31" y="26"/>
                    <a:pt x="31" y="26"/>
                    <a:pt x="31" y="26"/>
                  </a:cubicBezTo>
                  <a:cubicBezTo>
                    <a:pt x="32" y="24"/>
                    <a:pt x="32" y="24"/>
                    <a:pt x="32" y="24"/>
                  </a:cubicBezTo>
                  <a:cubicBezTo>
                    <a:pt x="36" y="24"/>
                    <a:pt x="36" y="24"/>
                    <a:pt x="36" y="24"/>
                  </a:cubicBezTo>
                  <a:lnTo>
                    <a:pt x="36" y="26"/>
                  </a:lnTo>
                  <a:close/>
                  <a:moveTo>
                    <a:pt x="37" y="22"/>
                  </a:moveTo>
                  <a:cubicBezTo>
                    <a:pt x="32" y="22"/>
                    <a:pt x="32" y="22"/>
                    <a:pt x="32" y="22"/>
                  </a:cubicBezTo>
                  <a:cubicBezTo>
                    <a:pt x="32" y="20"/>
                    <a:pt x="32" y="20"/>
                    <a:pt x="32" y="20"/>
                  </a:cubicBezTo>
                  <a:cubicBezTo>
                    <a:pt x="37" y="20"/>
                    <a:pt x="37" y="20"/>
                    <a:pt x="37" y="20"/>
                  </a:cubicBezTo>
                  <a:lnTo>
                    <a:pt x="37" y="22"/>
                  </a:lnTo>
                  <a:close/>
                  <a:moveTo>
                    <a:pt x="37" y="19"/>
                  </a:moveTo>
                  <a:cubicBezTo>
                    <a:pt x="32" y="19"/>
                    <a:pt x="32" y="19"/>
                    <a:pt x="32" y="19"/>
                  </a:cubicBezTo>
                  <a:cubicBezTo>
                    <a:pt x="33" y="16"/>
                    <a:pt x="33" y="16"/>
                    <a:pt x="33" y="16"/>
                  </a:cubicBezTo>
                  <a:cubicBezTo>
                    <a:pt x="37" y="16"/>
                    <a:pt x="37" y="16"/>
                    <a:pt x="37" y="16"/>
                  </a:cubicBezTo>
                  <a:lnTo>
                    <a:pt x="37" y="19"/>
                  </a:lnTo>
                  <a:close/>
                  <a:moveTo>
                    <a:pt x="37" y="15"/>
                  </a:moveTo>
                  <a:cubicBezTo>
                    <a:pt x="33" y="15"/>
                    <a:pt x="33" y="15"/>
                    <a:pt x="33" y="15"/>
                  </a:cubicBezTo>
                  <a:cubicBezTo>
                    <a:pt x="33" y="12"/>
                    <a:pt x="33" y="12"/>
                    <a:pt x="33" y="12"/>
                  </a:cubicBezTo>
                  <a:cubicBezTo>
                    <a:pt x="38" y="12"/>
                    <a:pt x="38" y="12"/>
                    <a:pt x="38" y="12"/>
                  </a:cubicBezTo>
                  <a:lnTo>
                    <a:pt x="37" y="15"/>
                  </a:lnTo>
                  <a:close/>
                  <a:moveTo>
                    <a:pt x="38" y="11"/>
                  </a:moveTo>
                  <a:cubicBezTo>
                    <a:pt x="33" y="11"/>
                    <a:pt x="33" y="11"/>
                    <a:pt x="33" y="11"/>
                  </a:cubicBezTo>
                  <a:cubicBezTo>
                    <a:pt x="34" y="8"/>
                    <a:pt x="34" y="8"/>
                    <a:pt x="34" y="8"/>
                  </a:cubicBezTo>
                  <a:cubicBezTo>
                    <a:pt x="38" y="8"/>
                    <a:pt x="38" y="8"/>
                    <a:pt x="38" y="8"/>
                  </a:cubicBezTo>
                  <a:lnTo>
                    <a:pt x="38" y="11"/>
                  </a:lnTo>
                  <a:close/>
                  <a:moveTo>
                    <a:pt x="43" y="30"/>
                  </a:moveTo>
                  <a:cubicBezTo>
                    <a:pt x="38" y="30"/>
                    <a:pt x="38" y="30"/>
                    <a:pt x="38" y="30"/>
                  </a:cubicBezTo>
                  <a:cubicBezTo>
                    <a:pt x="38" y="28"/>
                    <a:pt x="38" y="28"/>
                    <a:pt x="38" y="28"/>
                  </a:cubicBezTo>
                  <a:cubicBezTo>
                    <a:pt x="43" y="28"/>
                    <a:pt x="43" y="28"/>
                    <a:pt x="43" y="28"/>
                  </a:cubicBezTo>
                  <a:lnTo>
                    <a:pt x="43" y="30"/>
                  </a:lnTo>
                  <a:close/>
                  <a:moveTo>
                    <a:pt x="43" y="26"/>
                  </a:moveTo>
                  <a:cubicBezTo>
                    <a:pt x="38" y="26"/>
                    <a:pt x="38" y="26"/>
                    <a:pt x="38" y="26"/>
                  </a:cubicBezTo>
                  <a:cubicBezTo>
                    <a:pt x="38" y="24"/>
                    <a:pt x="38" y="24"/>
                    <a:pt x="38" y="24"/>
                  </a:cubicBezTo>
                  <a:cubicBezTo>
                    <a:pt x="43" y="24"/>
                    <a:pt x="43" y="24"/>
                    <a:pt x="43" y="24"/>
                  </a:cubicBezTo>
                  <a:lnTo>
                    <a:pt x="43" y="26"/>
                  </a:lnTo>
                  <a:close/>
                  <a:moveTo>
                    <a:pt x="43" y="23"/>
                  </a:moveTo>
                  <a:cubicBezTo>
                    <a:pt x="38" y="22"/>
                    <a:pt x="38" y="22"/>
                    <a:pt x="38" y="22"/>
                  </a:cubicBezTo>
                  <a:cubicBezTo>
                    <a:pt x="39" y="20"/>
                    <a:pt x="39" y="20"/>
                    <a:pt x="39" y="20"/>
                  </a:cubicBezTo>
                  <a:cubicBezTo>
                    <a:pt x="43" y="20"/>
                    <a:pt x="43" y="20"/>
                    <a:pt x="43" y="20"/>
                  </a:cubicBezTo>
                  <a:lnTo>
                    <a:pt x="43" y="23"/>
                  </a:lnTo>
                  <a:close/>
                  <a:moveTo>
                    <a:pt x="43" y="19"/>
                  </a:moveTo>
                  <a:cubicBezTo>
                    <a:pt x="39" y="19"/>
                    <a:pt x="39" y="19"/>
                    <a:pt x="39" y="19"/>
                  </a:cubicBezTo>
                  <a:cubicBezTo>
                    <a:pt x="39" y="16"/>
                    <a:pt x="39" y="16"/>
                    <a:pt x="39" y="16"/>
                  </a:cubicBezTo>
                  <a:cubicBezTo>
                    <a:pt x="44" y="16"/>
                    <a:pt x="44" y="16"/>
                    <a:pt x="44" y="16"/>
                  </a:cubicBezTo>
                  <a:lnTo>
                    <a:pt x="43" y="19"/>
                  </a:lnTo>
                  <a:close/>
                  <a:moveTo>
                    <a:pt x="44" y="15"/>
                  </a:moveTo>
                  <a:cubicBezTo>
                    <a:pt x="39" y="15"/>
                    <a:pt x="39" y="15"/>
                    <a:pt x="39" y="15"/>
                  </a:cubicBezTo>
                  <a:cubicBezTo>
                    <a:pt x="39" y="12"/>
                    <a:pt x="39" y="12"/>
                    <a:pt x="39" y="12"/>
                  </a:cubicBezTo>
                  <a:cubicBezTo>
                    <a:pt x="44" y="12"/>
                    <a:pt x="44" y="12"/>
                    <a:pt x="44" y="12"/>
                  </a:cubicBezTo>
                  <a:lnTo>
                    <a:pt x="44" y="15"/>
                  </a:lnTo>
                  <a:close/>
                  <a:moveTo>
                    <a:pt x="44" y="11"/>
                  </a:moveTo>
                  <a:cubicBezTo>
                    <a:pt x="40" y="11"/>
                    <a:pt x="40" y="11"/>
                    <a:pt x="40" y="11"/>
                  </a:cubicBezTo>
                  <a:cubicBezTo>
                    <a:pt x="40" y="8"/>
                    <a:pt x="40" y="8"/>
                    <a:pt x="40" y="8"/>
                  </a:cubicBezTo>
                  <a:cubicBezTo>
                    <a:pt x="44" y="8"/>
                    <a:pt x="44" y="8"/>
                    <a:pt x="44" y="8"/>
                  </a:cubicBezTo>
                  <a:lnTo>
                    <a:pt x="44" y="11"/>
                  </a:lnTo>
                  <a:close/>
                  <a:moveTo>
                    <a:pt x="71" y="43"/>
                  </a:moveTo>
                  <a:cubicBezTo>
                    <a:pt x="71" y="44"/>
                    <a:pt x="71" y="44"/>
                    <a:pt x="70" y="44"/>
                  </a:cubicBezTo>
                  <a:cubicBezTo>
                    <a:pt x="45" y="44"/>
                    <a:pt x="45" y="44"/>
                    <a:pt x="45" y="44"/>
                  </a:cubicBezTo>
                  <a:cubicBezTo>
                    <a:pt x="44" y="44"/>
                    <a:pt x="43" y="44"/>
                    <a:pt x="43" y="43"/>
                  </a:cubicBezTo>
                  <a:cubicBezTo>
                    <a:pt x="44" y="33"/>
                    <a:pt x="44" y="33"/>
                    <a:pt x="44" y="33"/>
                  </a:cubicBezTo>
                  <a:cubicBezTo>
                    <a:pt x="44" y="32"/>
                    <a:pt x="44" y="32"/>
                    <a:pt x="45" y="32"/>
                  </a:cubicBezTo>
                  <a:cubicBezTo>
                    <a:pt x="69" y="32"/>
                    <a:pt x="69" y="32"/>
                    <a:pt x="69" y="32"/>
                  </a:cubicBezTo>
                  <a:cubicBezTo>
                    <a:pt x="70" y="32"/>
                    <a:pt x="71" y="32"/>
                    <a:pt x="71" y="33"/>
                  </a:cubicBezTo>
                  <a:lnTo>
                    <a:pt x="71" y="43"/>
                  </a:lnTo>
                  <a:close/>
                  <a:moveTo>
                    <a:pt x="77" y="31"/>
                  </a:moveTo>
                  <a:cubicBezTo>
                    <a:pt x="72" y="31"/>
                    <a:pt x="72" y="31"/>
                    <a:pt x="72" y="31"/>
                  </a:cubicBezTo>
                  <a:cubicBezTo>
                    <a:pt x="72" y="28"/>
                    <a:pt x="72" y="28"/>
                    <a:pt x="72" y="28"/>
                  </a:cubicBezTo>
                  <a:cubicBezTo>
                    <a:pt x="77" y="28"/>
                    <a:pt x="77" y="28"/>
                    <a:pt x="77" y="28"/>
                  </a:cubicBezTo>
                  <a:lnTo>
                    <a:pt x="77" y="31"/>
                  </a:lnTo>
                  <a:close/>
                  <a:moveTo>
                    <a:pt x="76" y="27"/>
                  </a:moveTo>
                  <a:cubicBezTo>
                    <a:pt x="72" y="27"/>
                    <a:pt x="72" y="27"/>
                    <a:pt x="72" y="27"/>
                  </a:cubicBezTo>
                  <a:cubicBezTo>
                    <a:pt x="71" y="24"/>
                    <a:pt x="71" y="24"/>
                    <a:pt x="71" y="24"/>
                  </a:cubicBezTo>
                  <a:cubicBezTo>
                    <a:pt x="76" y="24"/>
                    <a:pt x="76" y="24"/>
                    <a:pt x="76" y="24"/>
                  </a:cubicBezTo>
                  <a:lnTo>
                    <a:pt x="76" y="27"/>
                  </a:lnTo>
                  <a:close/>
                  <a:moveTo>
                    <a:pt x="76" y="23"/>
                  </a:moveTo>
                  <a:cubicBezTo>
                    <a:pt x="71" y="23"/>
                    <a:pt x="71" y="23"/>
                    <a:pt x="71" y="23"/>
                  </a:cubicBezTo>
                  <a:cubicBezTo>
                    <a:pt x="71" y="20"/>
                    <a:pt x="71" y="20"/>
                    <a:pt x="71" y="20"/>
                  </a:cubicBezTo>
                  <a:cubicBezTo>
                    <a:pt x="76" y="20"/>
                    <a:pt x="76" y="20"/>
                    <a:pt x="76" y="20"/>
                  </a:cubicBezTo>
                  <a:lnTo>
                    <a:pt x="76" y="23"/>
                  </a:lnTo>
                  <a:close/>
                  <a:moveTo>
                    <a:pt x="76" y="19"/>
                  </a:moveTo>
                  <a:cubicBezTo>
                    <a:pt x="71" y="19"/>
                    <a:pt x="71" y="19"/>
                    <a:pt x="71" y="19"/>
                  </a:cubicBezTo>
                  <a:cubicBezTo>
                    <a:pt x="71" y="16"/>
                    <a:pt x="71" y="16"/>
                    <a:pt x="71" y="16"/>
                  </a:cubicBezTo>
                  <a:cubicBezTo>
                    <a:pt x="76" y="16"/>
                    <a:pt x="76" y="16"/>
                    <a:pt x="76" y="16"/>
                  </a:cubicBezTo>
                  <a:lnTo>
                    <a:pt x="76" y="19"/>
                  </a:lnTo>
                  <a:close/>
                  <a:moveTo>
                    <a:pt x="75" y="15"/>
                  </a:moveTo>
                  <a:cubicBezTo>
                    <a:pt x="71" y="15"/>
                    <a:pt x="71" y="15"/>
                    <a:pt x="71" y="15"/>
                  </a:cubicBezTo>
                  <a:cubicBezTo>
                    <a:pt x="71" y="12"/>
                    <a:pt x="71" y="12"/>
                    <a:pt x="71" y="12"/>
                  </a:cubicBezTo>
                  <a:cubicBezTo>
                    <a:pt x="75" y="12"/>
                    <a:pt x="75" y="12"/>
                    <a:pt x="75" y="12"/>
                  </a:cubicBezTo>
                  <a:lnTo>
                    <a:pt x="75" y="15"/>
                  </a:lnTo>
                  <a:close/>
                  <a:moveTo>
                    <a:pt x="75" y="11"/>
                  </a:moveTo>
                  <a:cubicBezTo>
                    <a:pt x="71" y="11"/>
                    <a:pt x="71" y="11"/>
                    <a:pt x="71" y="11"/>
                  </a:cubicBezTo>
                  <a:cubicBezTo>
                    <a:pt x="70" y="8"/>
                    <a:pt x="70" y="8"/>
                    <a:pt x="70" y="8"/>
                  </a:cubicBezTo>
                  <a:cubicBezTo>
                    <a:pt x="75" y="8"/>
                    <a:pt x="75" y="8"/>
                    <a:pt x="75" y="8"/>
                  </a:cubicBezTo>
                  <a:lnTo>
                    <a:pt x="75" y="11"/>
                  </a:lnTo>
                  <a:close/>
                  <a:moveTo>
                    <a:pt x="75" y="5"/>
                  </a:moveTo>
                  <a:cubicBezTo>
                    <a:pt x="72" y="5"/>
                    <a:pt x="72" y="5"/>
                    <a:pt x="72" y="5"/>
                  </a:cubicBezTo>
                  <a:cubicBezTo>
                    <a:pt x="72" y="5"/>
                    <a:pt x="71" y="5"/>
                    <a:pt x="71" y="4"/>
                  </a:cubicBezTo>
                  <a:cubicBezTo>
                    <a:pt x="71" y="3"/>
                    <a:pt x="71" y="3"/>
                    <a:pt x="71" y="3"/>
                  </a:cubicBezTo>
                  <a:cubicBezTo>
                    <a:pt x="71" y="3"/>
                    <a:pt x="71" y="2"/>
                    <a:pt x="72" y="2"/>
                  </a:cubicBezTo>
                  <a:cubicBezTo>
                    <a:pt x="75" y="2"/>
                    <a:pt x="75" y="2"/>
                    <a:pt x="75" y="2"/>
                  </a:cubicBezTo>
                  <a:cubicBezTo>
                    <a:pt x="76" y="2"/>
                    <a:pt x="76" y="3"/>
                    <a:pt x="76" y="3"/>
                  </a:cubicBezTo>
                  <a:cubicBezTo>
                    <a:pt x="77" y="4"/>
                    <a:pt x="77" y="4"/>
                    <a:pt x="77" y="4"/>
                  </a:cubicBezTo>
                  <a:cubicBezTo>
                    <a:pt x="77" y="5"/>
                    <a:pt x="76" y="5"/>
                    <a:pt x="75" y="5"/>
                  </a:cubicBezTo>
                  <a:close/>
                  <a:moveTo>
                    <a:pt x="84" y="31"/>
                  </a:moveTo>
                  <a:cubicBezTo>
                    <a:pt x="79" y="31"/>
                    <a:pt x="79" y="31"/>
                    <a:pt x="79" y="31"/>
                  </a:cubicBezTo>
                  <a:cubicBezTo>
                    <a:pt x="78" y="28"/>
                    <a:pt x="78" y="28"/>
                    <a:pt x="78" y="28"/>
                  </a:cubicBezTo>
                  <a:cubicBezTo>
                    <a:pt x="83" y="28"/>
                    <a:pt x="83" y="28"/>
                    <a:pt x="83" y="28"/>
                  </a:cubicBezTo>
                  <a:lnTo>
                    <a:pt x="84" y="31"/>
                  </a:lnTo>
                  <a:close/>
                  <a:moveTo>
                    <a:pt x="83" y="27"/>
                  </a:moveTo>
                  <a:cubicBezTo>
                    <a:pt x="78" y="27"/>
                    <a:pt x="78" y="27"/>
                    <a:pt x="78" y="27"/>
                  </a:cubicBezTo>
                  <a:cubicBezTo>
                    <a:pt x="78" y="24"/>
                    <a:pt x="78" y="24"/>
                    <a:pt x="78" y="24"/>
                  </a:cubicBezTo>
                  <a:cubicBezTo>
                    <a:pt x="83" y="24"/>
                    <a:pt x="83" y="24"/>
                    <a:pt x="83" y="24"/>
                  </a:cubicBezTo>
                  <a:lnTo>
                    <a:pt x="83" y="27"/>
                  </a:lnTo>
                  <a:close/>
                  <a:moveTo>
                    <a:pt x="83" y="23"/>
                  </a:moveTo>
                  <a:cubicBezTo>
                    <a:pt x="78" y="23"/>
                    <a:pt x="78" y="23"/>
                    <a:pt x="78" y="23"/>
                  </a:cubicBezTo>
                  <a:cubicBezTo>
                    <a:pt x="78" y="20"/>
                    <a:pt x="78" y="20"/>
                    <a:pt x="78" y="20"/>
                  </a:cubicBezTo>
                  <a:cubicBezTo>
                    <a:pt x="82" y="20"/>
                    <a:pt x="82" y="20"/>
                    <a:pt x="82" y="20"/>
                  </a:cubicBezTo>
                  <a:lnTo>
                    <a:pt x="83" y="23"/>
                  </a:lnTo>
                  <a:close/>
                  <a:moveTo>
                    <a:pt x="82" y="19"/>
                  </a:moveTo>
                  <a:cubicBezTo>
                    <a:pt x="78" y="19"/>
                    <a:pt x="78" y="19"/>
                    <a:pt x="78" y="19"/>
                  </a:cubicBezTo>
                  <a:cubicBezTo>
                    <a:pt x="77" y="16"/>
                    <a:pt x="77" y="16"/>
                    <a:pt x="77" y="16"/>
                  </a:cubicBezTo>
                  <a:cubicBezTo>
                    <a:pt x="82" y="16"/>
                    <a:pt x="82" y="16"/>
                    <a:pt x="82" y="16"/>
                  </a:cubicBezTo>
                  <a:lnTo>
                    <a:pt x="82" y="19"/>
                  </a:lnTo>
                  <a:close/>
                  <a:moveTo>
                    <a:pt x="82" y="15"/>
                  </a:moveTo>
                  <a:cubicBezTo>
                    <a:pt x="77" y="15"/>
                    <a:pt x="77" y="15"/>
                    <a:pt x="77" y="15"/>
                  </a:cubicBezTo>
                  <a:cubicBezTo>
                    <a:pt x="77" y="12"/>
                    <a:pt x="77" y="12"/>
                    <a:pt x="77" y="12"/>
                  </a:cubicBezTo>
                  <a:cubicBezTo>
                    <a:pt x="81" y="12"/>
                    <a:pt x="81" y="12"/>
                    <a:pt x="81" y="12"/>
                  </a:cubicBezTo>
                  <a:lnTo>
                    <a:pt x="82" y="15"/>
                  </a:lnTo>
                  <a:close/>
                  <a:moveTo>
                    <a:pt x="81" y="11"/>
                  </a:moveTo>
                  <a:cubicBezTo>
                    <a:pt x="77" y="11"/>
                    <a:pt x="77" y="11"/>
                    <a:pt x="77" y="11"/>
                  </a:cubicBezTo>
                  <a:cubicBezTo>
                    <a:pt x="77" y="8"/>
                    <a:pt x="77" y="8"/>
                    <a:pt x="77" y="8"/>
                  </a:cubicBezTo>
                  <a:cubicBezTo>
                    <a:pt x="81" y="8"/>
                    <a:pt x="81" y="8"/>
                    <a:pt x="81" y="8"/>
                  </a:cubicBezTo>
                  <a:lnTo>
                    <a:pt x="81" y="11"/>
                  </a:lnTo>
                  <a:close/>
                  <a:moveTo>
                    <a:pt x="90" y="31"/>
                  </a:moveTo>
                  <a:cubicBezTo>
                    <a:pt x="85" y="31"/>
                    <a:pt x="85" y="31"/>
                    <a:pt x="85" y="31"/>
                  </a:cubicBezTo>
                  <a:cubicBezTo>
                    <a:pt x="85" y="28"/>
                    <a:pt x="85" y="28"/>
                    <a:pt x="85" y="28"/>
                  </a:cubicBezTo>
                  <a:cubicBezTo>
                    <a:pt x="90" y="28"/>
                    <a:pt x="90" y="28"/>
                    <a:pt x="90" y="28"/>
                  </a:cubicBezTo>
                  <a:lnTo>
                    <a:pt x="90" y="31"/>
                  </a:lnTo>
                  <a:close/>
                  <a:moveTo>
                    <a:pt x="90" y="27"/>
                  </a:moveTo>
                  <a:cubicBezTo>
                    <a:pt x="85" y="27"/>
                    <a:pt x="85" y="27"/>
                    <a:pt x="85" y="27"/>
                  </a:cubicBezTo>
                  <a:cubicBezTo>
                    <a:pt x="85" y="24"/>
                    <a:pt x="85" y="24"/>
                    <a:pt x="85" y="24"/>
                  </a:cubicBezTo>
                  <a:cubicBezTo>
                    <a:pt x="89" y="24"/>
                    <a:pt x="89" y="24"/>
                    <a:pt x="89" y="24"/>
                  </a:cubicBezTo>
                  <a:lnTo>
                    <a:pt x="90" y="27"/>
                  </a:lnTo>
                  <a:close/>
                  <a:moveTo>
                    <a:pt x="89" y="23"/>
                  </a:moveTo>
                  <a:cubicBezTo>
                    <a:pt x="84" y="23"/>
                    <a:pt x="84" y="23"/>
                    <a:pt x="84" y="23"/>
                  </a:cubicBezTo>
                  <a:cubicBezTo>
                    <a:pt x="84" y="20"/>
                    <a:pt x="84" y="20"/>
                    <a:pt x="84" y="20"/>
                  </a:cubicBezTo>
                  <a:cubicBezTo>
                    <a:pt x="89" y="20"/>
                    <a:pt x="89" y="20"/>
                    <a:pt x="89" y="20"/>
                  </a:cubicBezTo>
                  <a:lnTo>
                    <a:pt x="89" y="23"/>
                  </a:lnTo>
                  <a:close/>
                  <a:moveTo>
                    <a:pt x="89" y="19"/>
                  </a:moveTo>
                  <a:cubicBezTo>
                    <a:pt x="84" y="19"/>
                    <a:pt x="84" y="19"/>
                    <a:pt x="84" y="19"/>
                  </a:cubicBezTo>
                  <a:cubicBezTo>
                    <a:pt x="84" y="16"/>
                    <a:pt x="84" y="16"/>
                    <a:pt x="84" y="16"/>
                  </a:cubicBezTo>
                  <a:cubicBezTo>
                    <a:pt x="88" y="16"/>
                    <a:pt x="88" y="16"/>
                    <a:pt x="88" y="16"/>
                  </a:cubicBezTo>
                  <a:lnTo>
                    <a:pt x="89" y="19"/>
                  </a:lnTo>
                  <a:close/>
                  <a:moveTo>
                    <a:pt x="88" y="15"/>
                  </a:moveTo>
                  <a:cubicBezTo>
                    <a:pt x="84" y="15"/>
                    <a:pt x="84" y="15"/>
                    <a:pt x="84" y="15"/>
                  </a:cubicBezTo>
                  <a:cubicBezTo>
                    <a:pt x="83" y="12"/>
                    <a:pt x="83" y="12"/>
                    <a:pt x="83" y="12"/>
                  </a:cubicBezTo>
                  <a:cubicBezTo>
                    <a:pt x="88" y="12"/>
                    <a:pt x="88" y="12"/>
                    <a:pt x="88" y="12"/>
                  </a:cubicBezTo>
                  <a:lnTo>
                    <a:pt x="88" y="15"/>
                  </a:lnTo>
                  <a:close/>
                  <a:moveTo>
                    <a:pt x="88" y="11"/>
                  </a:moveTo>
                  <a:cubicBezTo>
                    <a:pt x="83" y="11"/>
                    <a:pt x="83" y="11"/>
                    <a:pt x="83" y="11"/>
                  </a:cubicBezTo>
                  <a:cubicBezTo>
                    <a:pt x="83" y="8"/>
                    <a:pt x="83" y="8"/>
                    <a:pt x="83" y="8"/>
                  </a:cubicBezTo>
                  <a:cubicBezTo>
                    <a:pt x="87" y="8"/>
                    <a:pt x="87" y="8"/>
                    <a:pt x="87" y="8"/>
                  </a:cubicBezTo>
                  <a:lnTo>
                    <a:pt x="88" y="11"/>
                  </a:lnTo>
                  <a:close/>
                  <a:moveTo>
                    <a:pt x="97" y="31"/>
                  </a:moveTo>
                  <a:cubicBezTo>
                    <a:pt x="92" y="31"/>
                    <a:pt x="92" y="31"/>
                    <a:pt x="92" y="31"/>
                  </a:cubicBezTo>
                  <a:cubicBezTo>
                    <a:pt x="92" y="28"/>
                    <a:pt x="92" y="28"/>
                    <a:pt x="92" y="28"/>
                  </a:cubicBezTo>
                  <a:cubicBezTo>
                    <a:pt x="97" y="28"/>
                    <a:pt x="97" y="28"/>
                    <a:pt x="97" y="28"/>
                  </a:cubicBezTo>
                  <a:lnTo>
                    <a:pt x="97" y="31"/>
                  </a:lnTo>
                  <a:close/>
                  <a:moveTo>
                    <a:pt x="97" y="27"/>
                  </a:moveTo>
                  <a:cubicBezTo>
                    <a:pt x="92" y="27"/>
                    <a:pt x="92" y="27"/>
                    <a:pt x="92" y="27"/>
                  </a:cubicBezTo>
                  <a:cubicBezTo>
                    <a:pt x="91" y="24"/>
                    <a:pt x="91" y="24"/>
                    <a:pt x="91" y="24"/>
                  </a:cubicBezTo>
                  <a:cubicBezTo>
                    <a:pt x="96" y="24"/>
                    <a:pt x="96" y="24"/>
                    <a:pt x="96" y="24"/>
                  </a:cubicBezTo>
                  <a:lnTo>
                    <a:pt x="97" y="27"/>
                  </a:lnTo>
                  <a:close/>
                  <a:moveTo>
                    <a:pt x="96" y="23"/>
                  </a:moveTo>
                  <a:cubicBezTo>
                    <a:pt x="91" y="23"/>
                    <a:pt x="91" y="23"/>
                    <a:pt x="91" y="23"/>
                  </a:cubicBezTo>
                  <a:cubicBezTo>
                    <a:pt x="91" y="20"/>
                    <a:pt x="91" y="20"/>
                    <a:pt x="91" y="20"/>
                  </a:cubicBezTo>
                  <a:cubicBezTo>
                    <a:pt x="95" y="20"/>
                    <a:pt x="95" y="20"/>
                    <a:pt x="95" y="20"/>
                  </a:cubicBezTo>
                  <a:lnTo>
                    <a:pt x="96" y="23"/>
                  </a:lnTo>
                  <a:close/>
                  <a:moveTo>
                    <a:pt x="95" y="19"/>
                  </a:moveTo>
                  <a:cubicBezTo>
                    <a:pt x="90" y="19"/>
                    <a:pt x="90" y="19"/>
                    <a:pt x="90" y="19"/>
                  </a:cubicBezTo>
                  <a:cubicBezTo>
                    <a:pt x="90" y="16"/>
                    <a:pt x="90" y="16"/>
                    <a:pt x="90" y="16"/>
                  </a:cubicBezTo>
                  <a:cubicBezTo>
                    <a:pt x="95" y="16"/>
                    <a:pt x="95" y="16"/>
                    <a:pt x="95" y="16"/>
                  </a:cubicBezTo>
                  <a:lnTo>
                    <a:pt x="95" y="19"/>
                  </a:lnTo>
                  <a:close/>
                  <a:moveTo>
                    <a:pt x="94" y="15"/>
                  </a:moveTo>
                  <a:cubicBezTo>
                    <a:pt x="90" y="15"/>
                    <a:pt x="90" y="15"/>
                    <a:pt x="90" y="15"/>
                  </a:cubicBezTo>
                  <a:cubicBezTo>
                    <a:pt x="89" y="12"/>
                    <a:pt x="89" y="12"/>
                    <a:pt x="89" y="12"/>
                  </a:cubicBezTo>
                  <a:cubicBezTo>
                    <a:pt x="94" y="12"/>
                    <a:pt x="94" y="12"/>
                    <a:pt x="94" y="12"/>
                  </a:cubicBezTo>
                  <a:lnTo>
                    <a:pt x="94" y="15"/>
                  </a:lnTo>
                  <a:close/>
                  <a:moveTo>
                    <a:pt x="94" y="11"/>
                  </a:moveTo>
                  <a:cubicBezTo>
                    <a:pt x="89" y="11"/>
                    <a:pt x="89" y="11"/>
                    <a:pt x="89" y="11"/>
                  </a:cubicBezTo>
                  <a:cubicBezTo>
                    <a:pt x="89" y="8"/>
                    <a:pt x="89" y="8"/>
                    <a:pt x="89" y="8"/>
                  </a:cubicBezTo>
                  <a:cubicBezTo>
                    <a:pt x="93" y="8"/>
                    <a:pt x="93" y="8"/>
                    <a:pt x="93" y="8"/>
                  </a:cubicBezTo>
                  <a:lnTo>
                    <a:pt x="94" y="11"/>
                  </a:lnTo>
                  <a:close/>
                  <a:moveTo>
                    <a:pt x="93" y="4"/>
                  </a:moveTo>
                  <a:cubicBezTo>
                    <a:pt x="93" y="5"/>
                    <a:pt x="92" y="5"/>
                    <a:pt x="91" y="5"/>
                  </a:cubicBezTo>
                  <a:cubicBezTo>
                    <a:pt x="89" y="5"/>
                    <a:pt x="89" y="5"/>
                    <a:pt x="89" y="5"/>
                  </a:cubicBezTo>
                  <a:cubicBezTo>
                    <a:pt x="88" y="5"/>
                    <a:pt x="87" y="5"/>
                    <a:pt x="87" y="4"/>
                  </a:cubicBezTo>
                  <a:cubicBezTo>
                    <a:pt x="87" y="3"/>
                    <a:pt x="87" y="3"/>
                    <a:pt x="87" y="3"/>
                  </a:cubicBezTo>
                  <a:cubicBezTo>
                    <a:pt x="87" y="3"/>
                    <a:pt x="87" y="2"/>
                    <a:pt x="88" y="2"/>
                  </a:cubicBezTo>
                  <a:cubicBezTo>
                    <a:pt x="91" y="2"/>
                    <a:pt x="91" y="2"/>
                    <a:pt x="91" y="2"/>
                  </a:cubicBezTo>
                  <a:cubicBezTo>
                    <a:pt x="92" y="2"/>
                    <a:pt x="92" y="3"/>
                    <a:pt x="92" y="3"/>
                  </a:cubicBezTo>
                  <a:lnTo>
                    <a:pt x="93" y="4"/>
                  </a:lnTo>
                  <a:close/>
                  <a:moveTo>
                    <a:pt x="101" y="4"/>
                  </a:moveTo>
                  <a:cubicBezTo>
                    <a:pt x="101" y="5"/>
                    <a:pt x="100" y="5"/>
                    <a:pt x="100" y="5"/>
                  </a:cubicBezTo>
                  <a:cubicBezTo>
                    <a:pt x="97" y="5"/>
                    <a:pt x="97" y="5"/>
                    <a:pt x="97" y="5"/>
                  </a:cubicBezTo>
                  <a:cubicBezTo>
                    <a:pt x="96" y="5"/>
                    <a:pt x="95" y="5"/>
                    <a:pt x="95" y="4"/>
                  </a:cubicBezTo>
                  <a:cubicBezTo>
                    <a:pt x="95" y="3"/>
                    <a:pt x="95" y="3"/>
                    <a:pt x="95" y="3"/>
                  </a:cubicBezTo>
                  <a:cubicBezTo>
                    <a:pt x="95" y="3"/>
                    <a:pt x="95" y="2"/>
                    <a:pt x="96" y="2"/>
                  </a:cubicBezTo>
                  <a:cubicBezTo>
                    <a:pt x="99" y="2"/>
                    <a:pt x="99" y="2"/>
                    <a:pt x="99" y="2"/>
                  </a:cubicBezTo>
                  <a:cubicBezTo>
                    <a:pt x="100" y="2"/>
                    <a:pt x="100" y="3"/>
                    <a:pt x="101" y="3"/>
                  </a:cubicBezTo>
                  <a:lnTo>
                    <a:pt x="101" y="4"/>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8"/>
            <p:cNvSpPr>
              <a:spLocks noEditPoints="1"/>
            </p:cNvSpPr>
            <p:nvPr>
              <p:custDataLst>
                <p:tags r:id="rId14"/>
              </p:custDataLst>
            </p:nvPr>
          </p:nvSpPr>
          <p:spPr bwMode="auto">
            <a:xfrm>
              <a:off x="5501158" y="2857918"/>
              <a:ext cx="277596" cy="200127"/>
            </a:xfrm>
            <a:custGeom>
              <a:avLst/>
              <a:gdLst>
                <a:gd name="T0" fmla="*/ 89 w 91"/>
                <a:gd name="T1" fmla="*/ 0 h 65"/>
                <a:gd name="T2" fmla="*/ 2 w 91"/>
                <a:gd name="T3" fmla="*/ 0 h 65"/>
                <a:gd name="T4" fmla="*/ 0 w 91"/>
                <a:gd name="T5" fmla="*/ 2 h 65"/>
                <a:gd name="T6" fmla="*/ 0 w 91"/>
                <a:gd name="T7" fmla="*/ 63 h 65"/>
                <a:gd name="T8" fmla="*/ 2 w 91"/>
                <a:gd name="T9" fmla="*/ 65 h 65"/>
                <a:gd name="T10" fmla="*/ 89 w 91"/>
                <a:gd name="T11" fmla="*/ 65 h 65"/>
                <a:gd name="T12" fmla="*/ 91 w 91"/>
                <a:gd name="T13" fmla="*/ 63 h 65"/>
                <a:gd name="T14" fmla="*/ 91 w 91"/>
                <a:gd name="T15" fmla="*/ 2 h 65"/>
                <a:gd name="T16" fmla="*/ 89 w 91"/>
                <a:gd name="T17" fmla="*/ 0 h 65"/>
                <a:gd name="T18" fmla="*/ 87 w 91"/>
                <a:gd name="T19" fmla="*/ 59 h 65"/>
                <a:gd name="T20" fmla="*/ 85 w 91"/>
                <a:gd name="T21" fmla="*/ 61 h 65"/>
                <a:gd name="T22" fmla="*/ 6 w 91"/>
                <a:gd name="T23" fmla="*/ 61 h 65"/>
                <a:gd name="T24" fmla="*/ 4 w 91"/>
                <a:gd name="T25" fmla="*/ 59 h 65"/>
                <a:gd name="T26" fmla="*/ 4 w 91"/>
                <a:gd name="T27" fmla="*/ 6 h 65"/>
                <a:gd name="T28" fmla="*/ 6 w 91"/>
                <a:gd name="T29" fmla="*/ 4 h 65"/>
                <a:gd name="T30" fmla="*/ 85 w 91"/>
                <a:gd name="T31" fmla="*/ 4 h 65"/>
                <a:gd name="T32" fmla="*/ 87 w 91"/>
                <a:gd name="T33" fmla="*/ 6 h 65"/>
                <a:gd name="T34" fmla="*/ 87 w 91"/>
                <a:gd name="T35" fmla="*/ 5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65">
                  <a:moveTo>
                    <a:pt x="89" y="0"/>
                  </a:moveTo>
                  <a:cubicBezTo>
                    <a:pt x="2" y="0"/>
                    <a:pt x="2" y="0"/>
                    <a:pt x="2" y="0"/>
                  </a:cubicBezTo>
                  <a:cubicBezTo>
                    <a:pt x="1" y="0"/>
                    <a:pt x="0" y="1"/>
                    <a:pt x="0" y="2"/>
                  </a:cubicBezTo>
                  <a:cubicBezTo>
                    <a:pt x="0" y="63"/>
                    <a:pt x="0" y="63"/>
                    <a:pt x="0" y="63"/>
                  </a:cubicBezTo>
                  <a:cubicBezTo>
                    <a:pt x="0" y="64"/>
                    <a:pt x="1" y="65"/>
                    <a:pt x="2" y="65"/>
                  </a:cubicBezTo>
                  <a:cubicBezTo>
                    <a:pt x="89" y="65"/>
                    <a:pt x="89" y="65"/>
                    <a:pt x="89" y="65"/>
                  </a:cubicBezTo>
                  <a:cubicBezTo>
                    <a:pt x="90" y="65"/>
                    <a:pt x="91" y="64"/>
                    <a:pt x="91" y="63"/>
                  </a:cubicBezTo>
                  <a:cubicBezTo>
                    <a:pt x="91" y="2"/>
                    <a:pt x="91" y="2"/>
                    <a:pt x="91" y="2"/>
                  </a:cubicBezTo>
                  <a:cubicBezTo>
                    <a:pt x="91" y="1"/>
                    <a:pt x="90" y="0"/>
                    <a:pt x="89" y="0"/>
                  </a:cubicBezTo>
                  <a:close/>
                  <a:moveTo>
                    <a:pt x="87" y="59"/>
                  </a:moveTo>
                  <a:cubicBezTo>
                    <a:pt x="87" y="60"/>
                    <a:pt x="86" y="61"/>
                    <a:pt x="85" y="61"/>
                  </a:cubicBezTo>
                  <a:cubicBezTo>
                    <a:pt x="6" y="61"/>
                    <a:pt x="6" y="61"/>
                    <a:pt x="6" y="61"/>
                  </a:cubicBezTo>
                  <a:cubicBezTo>
                    <a:pt x="5" y="61"/>
                    <a:pt x="4" y="60"/>
                    <a:pt x="4" y="59"/>
                  </a:cubicBezTo>
                  <a:cubicBezTo>
                    <a:pt x="4" y="6"/>
                    <a:pt x="4" y="6"/>
                    <a:pt x="4" y="6"/>
                  </a:cubicBezTo>
                  <a:cubicBezTo>
                    <a:pt x="4" y="5"/>
                    <a:pt x="5" y="4"/>
                    <a:pt x="6" y="4"/>
                  </a:cubicBezTo>
                  <a:cubicBezTo>
                    <a:pt x="85" y="4"/>
                    <a:pt x="85" y="4"/>
                    <a:pt x="85" y="4"/>
                  </a:cubicBezTo>
                  <a:cubicBezTo>
                    <a:pt x="86" y="4"/>
                    <a:pt x="87" y="5"/>
                    <a:pt x="87" y="6"/>
                  </a:cubicBezTo>
                  <a:lnTo>
                    <a:pt x="87" y="5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9"/>
            <p:cNvSpPr/>
            <p:nvPr>
              <p:custDataLst>
                <p:tags r:id="rId15"/>
              </p:custDataLst>
            </p:nvPr>
          </p:nvSpPr>
          <p:spPr bwMode="auto">
            <a:xfrm>
              <a:off x="5473183" y="3202224"/>
              <a:ext cx="327090" cy="4304"/>
            </a:xfrm>
            <a:custGeom>
              <a:avLst/>
              <a:gdLst>
                <a:gd name="T0" fmla="*/ 107 w 107"/>
                <a:gd name="T1" fmla="*/ 2 h 2"/>
                <a:gd name="T2" fmla="*/ 106 w 107"/>
                <a:gd name="T3" fmla="*/ 2 h 2"/>
                <a:gd name="T4" fmla="*/ 2 w 107"/>
                <a:gd name="T5" fmla="*/ 2 h 2"/>
                <a:gd name="T6" fmla="*/ 0 w 107"/>
                <a:gd name="T7" fmla="*/ 2 h 2"/>
                <a:gd name="T8" fmla="*/ 0 w 107"/>
                <a:gd name="T9" fmla="*/ 1 h 2"/>
                <a:gd name="T10" fmla="*/ 2 w 107"/>
                <a:gd name="T11" fmla="*/ 0 h 2"/>
                <a:gd name="T12" fmla="*/ 106 w 107"/>
                <a:gd name="T13" fmla="*/ 0 h 2"/>
                <a:gd name="T14" fmla="*/ 107 w 107"/>
                <a:gd name="T15" fmla="*/ 1 h 2"/>
                <a:gd name="T16" fmla="*/ 107 w 107"/>
                <a:gd name="T17"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2">
                  <a:moveTo>
                    <a:pt x="107" y="2"/>
                  </a:moveTo>
                  <a:cubicBezTo>
                    <a:pt x="107" y="2"/>
                    <a:pt x="107" y="2"/>
                    <a:pt x="106" y="2"/>
                  </a:cubicBezTo>
                  <a:cubicBezTo>
                    <a:pt x="2" y="2"/>
                    <a:pt x="2" y="2"/>
                    <a:pt x="2" y="2"/>
                  </a:cubicBezTo>
                  <a:cubicBezTo>
                    <a:pt x="1" y="2"/>
                    <a:pt x="0" y="2"/>
                    <a:pt x="0" y="2"/>
                  </a:cubicBezTo>
                  <a:cubicBezTo>
                    <a:pt x="0" y="1"/>
                    <a:pt x="0" y="1"/>
                    <a:pt x="0" y="1"/>
                  </a:cubicBezTo>
                  <a:cubicBezTo>
                    <a:pt x="0" y="1"/>
                    <a:pt x="1" y="0"/>
                    <a:pt x="2" y="0"/>
                  </a:cubicBezTo>
                  <a:cubicBezTo>
                    <a:pt x="106" y="0"/>
                    <a:pt x="106" y="0"/>
                    <a:pt x="106" y="0"/>
                  </a:cubicBezTo>
                  <a:cubicBezTo>
                    <a:pt x="107" y="0"/>
                    <a:pt x="107" y="1"/>
                    <a:pt x="107" y="1"/>
                  </a:cubicBezTo>
                  <a:lnTo>
                    <a:pt x="107" y="2"/>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20"/>
            <p:cNvSpPr/>
            <p:nvPr>
              <p:custDataLst>
                <p:tags r:id="rId16"/>
              </p:custDataLst>
            </p:nvPr>
          </p:nvSpPr>
          <p:spPr bwMode="auto">
            <a:xfrm>
              <a:off x="5524829" y="2879437"/>
              <a:ext cx="111899" cy="98988"/>
            </a:xfrm>
            <a:custGeom>
              <a:avLst/>
              <a:gdLst>
                <a:gd name="T0" fmla="*/ 0 w 36"/>
                <a:gd name="T1" fmla="*/ 32 h 32"/>
                <a:gd name="T2" fmla="*/ 0 w 36"/>
                <a:gd name="T3" fmla="*/ 1 h 32"/>
                <a:gd name="T4" fmla="*/ 36 w 36"/>
                <a:gd name="T5" fmla="*/ 2 h 32"/>
                <a:gd name="T6" fmla="*/ 3 w 36"/>
                <a:gd name="T7" fmla="*/ 5 h 32"/>
                <a:gd name="T8" fmla="*/ 0 w 36"/>
                <a:gd name="T9" fmla="*/ 32 h 32"/>
              </a:gdLst>
              <a:ahLst/>
              <a:cxnLst>
                <a:cxn ang="0">
                  <a:pos x="T0" y="T1"/>
                </a:cxn>
                <a:cxn ang="0">
                  <a:pos x="T2" y="T3"/>
                </a:cxn>
                <a:cxn ang="0">
                  <a:pos x="T4" y="T5"/>
                </a:cxn>
                <a:cxn ang="0">
                  <a:pos x="T6" y="T7"/>
                </a:cxn>
                <a:cxn ang="0">
                  <a:pos x="T8" y="T9"/>
                </a:cxn>
              </a:cxnLst>
              <a:rect l="0" t="0" r="r" b="b"/>
              <a:pathLst>
                <a:path w="36" h="32">
                  <a:moveTo>
                    <a:pt x="0" y="32"/>
                  </a:moveTo>
                  <a:cubicBezTo>
                    <a:pt x="0" y="32"/>
                    <a:pt x="0" y="3"/>
                    <a:pt x="0" y="1"/>
                  </a:cubicBezTo>
                  <a:cubicBezTo>
                    <a:pt x="1" y="0"/>
                    <a:pt x="36" y="2"/>
                    <a:pt x="36" y="2"/>
                  </a:cubicBezTo>
                  <a:cubicBezTo>
                    <a:pt x="36" y="2"/>
                    <a:pt x="4" y="3"/>
                    <a:pt x="3" y="5"/>
                  </a:cubicBezTo>
                  <a:cubicBezTo>
                    <a:pt x="2" y="7"/>
                    <a:pt x="0" y="32"/>
                    <a:pt x="0" y="32"/>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21"/>
            <p:cNvSpPr/>
            <p:nvPr>
              <p:custDataLst>
                <p:tags r:id="rId17"/>
              </p:custDataLst>
            </p:nvPr>
          </p:nvSpPr>
          <p:spPr bwMode="auto">
            <a:xfrm>
              <a:off x="5645336" y="2937539"/>
              <a:ext cx="111899" cy="98988"/>
            </a:xfrm>
            <a:custGeom>
              <a:avLst/>
              <a:gdLst>
                <a:gd name="T0" fmla="*/ 37 w 37"/>
                <a:gd name="T1" fmla="*/ 0 h 32"/>
                <a:gd name="T2" fmla="*/ 36 w 37"/>
                <a:gd name="T3" fmla="*/ 30 h 32"/>
                <a:gd name="T4" fmla="*/ 0 w 37"/>
                <a:gd name="T5" fmla="*/ 30 h 32"/>
                <a:gd name="T6" fmla="*/ 33 w 37"/>
                <a:gd name="T7" fmla="*/ 27 h 32"/>
                <a:gd name="T8" fmla="*/ 37 w 37"/>
                <a:gd name="T9" fmla="*/ 0 h 32"/>
              </a:gdLst>
              <a:ahLst/>
              <a:cxnLst>
                <a:cxn ang="0">
                  <a:pos x="T0" y="T1"/>
                </a:cxn>
                <a:cxn ang="0">
                  <a:pos x="T2" y="T3"/>
                </a:cxn>
                <a:cxn ang="0">
                  <a:pos x="T4" y="T5"/>
                </a:cxn>
                <a:cxn ang="0">
                  <a:pos x="T6" y="T7"/>
                </a:cxn>
                <a:cxn ang="0">
                  <a:pos x="T8" y="T9"/>
                </a:cxn>
              </a:cxnLst>
              <a:rect l="0" t="0" r="r" b="b"/>
              <a:pathLst>
                <a:path w="37" h="32">
                  <a:moveTo>
                    <a:pt x="37" y="0"/>
                  </a:moveTo>
                  <a:cubicBezTo>
                    <a:pt x="37" y="0"/>
                    <a:pt x="37" y="29"/>
                    <a:pt x="36" y="30"/>
                  </a:cubicBezTo>
                  <a:cubicBezTo>
                    <a:pt x="36" y="32"/>
                    <a:pt x="0" y="30"/>
                    <a:pt x="0" y="30"/>
                  </a:cubicBezTo>
                  <a:cubicBezTo>
                    <a:pt x="0" y="30"/>
                    <a:pt x="32" y="29"/>
                    <a:pt x="33" y="27"/>
                  </a:cubicBezTo>
                  <a:cubicBezTo>
                    <a:pt x="34" y="25"/>
                    <a:pt x="37" y="0"/>
                    <a:pt x="37" y="0"/>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22"/>
            <p:cNvSpPr>
              <a:spLocks noEditPoints="1"/>
            </p:cNvSpPr>
            <p:nvPr>
              <p:custDataLst>
                <p:tags r:id="rId18"/>
              </p:custDataLst>
            </p:nvPr>
          </p:nvSpPr>
          <p:spPr bwMode="auto">
            <a:xfrm>
              <a:off x="5199891" y="2705133"/>
              <a:ext cx="469116" cy="497091"/>
            </a:xfrm>
            <a:custGeom>
              <a:avLst/>
              <a:gdLst>
                <a:gd name="T0" fmla="*/ 84 w 154"/>
                <a:gd name="T1" fmla="*/ 137 h 162"/>
                <a:gd name="T2" fmla="*/ 84 w 154"/>
                <a:gd name="T3" fmla="*/ 130 h 162"/>
                <a:gd name="T4" fmla="*/ 93 w 154"/>
                <a:gd name="T5" fmla="*/ 102 h 162"/>
                <a:gd name="T6" fmla="*/ 93 w 154"/>
                <a:gd name="T7" fmla="*/ 84 h 162"/>
                <a:gd name="T8" fmla="*/ 84 w 154"/>
                <a:gd name="T9" fmla="*/ 61 h 162"/>
                <a:gd name="T10" fmla="*/ 84 w 154"/>
                <a:gd name="T11" fmla="*/ 54 h 162"/>
                <a:gd name="T12" fmla="*/ 104 w 154"/>
                <a:gd name="T13" fmla="*/ 38 h 162"/>
                <a:gd name="T14" fmla="*/ 108 w 154"/>
                <a:gd name="T15" fmla="*/ 30 h 162"/>
                <a:gd name="T16" fmla="*/ 134 w 154"/>
                <a:gd name="T17" fmla="*/ 45 h 162"/>
                <a:gd name="T18" fmla="*/ 134 w 154"/>
                <a:gd name="T19" fmla="*/ 28 h 162"/>
                <a:gd name="T20" fmla="*/ 154 w 154"/>
                <a:gd name="T21" fmla="*/ 45 h 162"/>
                <a:gd name="T22" fmla="*/ 137 w 154"/>
                <a:gd name="T23" fmla="*/ 22 h 162"/>
                <a:gd name="T24" fmla="*/ 30 w 154"/>
                <a:gd name="T25" fmla="*/ 18 h 162"/>
                <a:gd name="T26" fmla="*/ 9 w 154"/>
                <a:gd name="T27" fmla="*/ 43 h 162"/>
                <a:gd name="T28" fmla="*/ 12 w 154"/>
                <a:gd name="T29" fmla="*/ 125 h 162"/>
                <a:gd name="T30" fmla="*/ 81 w 154"/>
                <a:gd name="T31" fmla="*/ 162 h 162"/>
                <a:gd name="T32" fmla="*/ 124 w 154"/>
                <a:gd name="T33" fmla="*/ 20 h 162"/>
                <a:gd name="T34" fmla="*/ 125 w 154"/>
                <a:gd name="T35" fmla="*/ 20 h 162"/>
                <a:gd name="T36" fmla="*/ 98 w 154"/>
                <a:gd name="T37" fmla="*/ 10 h 162"/>
                <a:gd name="T38" fmla="*/ 91 w 154"/>
                <a:gd name="T39" fmla="*/ 11 h 162"/>
                <a:gd name="T40" fmla="*/ 84 w 154"/>
                <a:gd name="T41" fmla="*/ 6 h 162"/>
                <a:gd name="T42" fmla="*/ 48 w 154"/>
                <a:gd name="T43" fmla="*/ 22 h 162"/>
                <a:gd name="T44" fmla="*/ 48 w 154"/>
                <a:gd name="T45" fmla="*/ 104 h 162"/>
                <a:gd name="T46" fmla="*/ 47 w 154"/>
                <a:gd name="T47" fmla="*/ 84 h 162"/>
                <a:gd name="T48" fmla="*/ 36 w 154"/>
                <a:gd name="T49" fmla="*/ 55 h 162"/>
                <a:gd name="T50" fmla="*/ 29 w 154"/>
                <a:gd name="T51" fmla="*/ 78 h 162"/>
                <a:gd name="T52" fmla="*/ 54 w 154"/>
                <a:gd name="T53" fmla="*/ 132 h 162"/>
                <a:gd name="T54" fmla="*/ 38 w 154"/>
                <a:gd name="T55" fmla="*/ 113 h 162"/>
                <a:gd name="T56" fmla="*/ 44 w 154"/>
                <a:gd name="T57" fmla="*/ 28 h 162"/>
                <a:gd name="T58" fmla="*/ 49 w 154"/>
                <a:gd name="T59" fmla="*/ 52 h 162"/>
                <a:gd name="T60" fmla="*/ 37 w 154"/>
                <a:gd name="T61" fmla="*/ 20 h 162"/>
                <a:gd name="T62" fmla="*/ 31 w 154"/>
                <a:gd name="T63" fmla="*/ 25 h 162"/>
                <a:gd name="T64" fmla="*/ 28 w 154"/>
                <a:gd name="T65" fmla="*/ 46 h 162"/>
                <a:gd name="T66" fmla="*/ 28 w 154"/>
                <a:gd name="T67" fmla="*/ 28 h 162"/>
                <a:gd name="T68" fmla="*/ 22 w 154"/>
                <a:gd name="T69" fmla="*/ 78 h 162"/>
                <a:gd name="T70" fmla="*/ 6 w 154"/>
                <a:gd name="T71" fmla="*/ 84 h 162"/>
                <a:gd name="T72" fmla="*/ 25 w 154"/>
                <a:gd name="T73" fmla="*/ 111 h 162"/>
                <a:gd name="T74" fmla="*/ 28 w 154"/>
                <a:gd name="T75" fmla="*/ 134 h 162"/>
                <a:gd name="T76" fmla="*/ 37 w 154"/>
                <a:gd name="T77" fmla="*/ 135 h 162"/>
                <a:gd name="T78" fmla="*/ 37 w 154"/>
                <a:gd name="T79" fmla="*/ 142 h 162"/>
                <a:gd name="T80" fmla="*/ 48 w 154"/>
                <a:gd name="T81" fmla="*/ 149 h 162"/>
                <a:gd name="T82" fmla="*/ 56 w 154"/>
                <a:gd name="T83" fmla="*/ 138 h 162"/>
                <a:gd name="T84" fmla="*/ 78 w 154"/>
                <a:gd name="T85" fmla="*/ 156 h 162"/>
                <a:gd name="T86" fmla="*/ 78 w 154"/>
                <a:gd name="T87" fmla="*/ 137 h 162"/>
                <a:gd name="T88" fmla="*/ 61 w 154"/>
                <a:gd name="T89" fmla="*/ 131 h 162"/>
                <a:gd name="T90" fmla="*/ 78 w 154"/>
                <a:gd name="T91" fmla="*/ 108 h 162"/>
                <a:gd name="T92" fmla="*/ 54 w 154"/>
                <a:gd name="T93" fmla="*/ 103 h 162"/>
                <a:gd name="T94" fmla="*/ 78 w 154"/>
                <a:gd name="T95" fmla="*/ 101 h 162"/>
                <a:gd name="T96" fmla="*/ 54 w 154"/>
                <a:gd name="T97" fmla="*/ 59 h 162"/>
                <a:gd name="T98" fmla="*/ 78 w 154"/>
                <a:gd name="T99" fmla="*/ 54 h 162"/>
                <a:gd name="T100" fmla="*/ 78 w 154"/>
                <a:gd name="T101" fmla="*/ 32 h 162"/>
                <a:gd name="T102" fmla="*/ 71 w 154"/>
                <a:gd name="T103" fmla="*/ 11 h 162"/>
                <a:gd name="T104" fmla="*/ 63 w 154"/>
                <a:gd name="T105" fmla="*/ 25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162">
                  <a:moveTo>
                    <a:pt x="81" y="162"/>
                  </a:moveTo>
                  <a:cubicBezTo>
                    <a:pt x="84" y="150"/>
                    <a:pt x="84" y="150"/>
                    <a:pt x="84" y="150"/>
                  </a:cubicBezTo>
                  <a:cubicBezTo>
                    <a:pt x="84" y="137"/>
                    <a:pt x="84" y="137"/>
                    <a:pt x="84" y="137"/>
                  </a:cubicBezTo>
                  <a:cubicBezTo>
                    <a:pt x="85" y="137"/>
                    <a:pt x="86" y="137"/>
                    <a:pt x="87" y="137"/>
                  </a:cubicBezTo>
                  <a:cubicBezTo>
                    <a:pt x="89" y="130"/>
                    <a:pt x="89" y="130"/>
                    <a:pt x="89" y="130"/>
                  </a:cubicBezTo>
                  <a:cubicBezTo>
                    <a:pt x="87" y="130"/>
                    <a:pt x="86" y="130"/>
                    <a:pt x="84" y="130"/>
                  </a:cubicBezTo>
                  <a:cubicBezTo>
                    <a:pt x="84" y="108"/>
                    <a:pt x="84" y="108"/>
                    <a:pt x="84" y="108"/>
                  </a:cubicBezTo>
                  <a:cubicBezTo>
                    <a:pt x="87" y="108"/>
                    <a:pt x="90" y="108"/>
                    <a:pt x="93" y="108"/>
                  </a:cubicBezTo>
                  <a:cubicBezTo>
                    <a:pt x="93" y="102"/>
                    <a:pt x="93" y="102"/>
                    <a:pt x="93" y="102"/>
                  </a:cubicBezTo>
                  <a:cubicBezTo>
                    <a:pt x="90" y="102"/>
                    <a:pt x="87" y="101"/>
                    <a:pt x="84" y="101"/>
                  </a:cubicBezTo>
                  <a:cubicBezTo>
                    <a:pt x="84" y="84"/>
                    <a:pt x="84" y="84"/>
                    <a:pt x="84" y="84"/>
                  </a:cubicBezTo>
                  <a:cubicBezTo>
                    <a:pt x="93" y="84"/>
                    <a:pt x="93" y="84"/>
                    <a:pt x="93" y="84"/>
                  </a:cubicBezTo>
                  <a:cubicBezTo>
                    <a:pt x="93" y="78"/>
                    <a:pt x="93" y="78"/>
                    <a:pt x="93" y="78"/>
                  </a:cubicBezTo>
                  <a:cubicBezTo>
                    <a:pt x="84" y="78"/>
                    <a:pt x="84" y="78"/>
                    <a:pt x="84" y="78"/>
                  </a:cubicBezTo>
                  <a:cubicBezTo>
                    <a:pt x="84" y="61"/>
                    <a:pt x="84" y="61"/>
                    <a:pt x="84" y="61"/>
                  </a:cubicBezTo>
                  <a:cubicBezTo>
                    <a:pt x="87" y="60"/>
                    <a:pt x="90" y="60"/>
                    <a:pt x="93" y="60"/>
                  </a:cubicBezTo>
                  <a:cubicBezTo>
                    <a:pt x="93" y="54"/>
                    <a:pt x="93" y="54"/>
                    <a:pt x="93" y="54"/>
                  </a:cubicBezTo>
                  <a:cubicBezTo>
                    <a:pt x="90" y="54"/>
                    <a:pt x="87" y="54"/>
                    <a:pt x="84" y="54"/>
                  </a:cubicBezTo>
                  <a:cubicBezTo>
                    <a:pt x="84" y="32"/>
                    <a:pt x="84" y="32"/>
                    <a:pt x="84" y="32"/>
                  </a:cubicBezTo>
                  <a:cubicBezTo>
                    <a:pt x="90" y="32"/>
                    <a:pt x="96" y="31"/>
                    <a:pt x="101" y="31"/>
                  </a:cubicBezTo>
                  <a:cubicBezTo>
                    <a:pt x="102" y="33"/>
                    <a:pt x="103" y="35"/>
                    <a:pt x="104" y="38"/>
                  </a:cubicBezTo>
                  <a:cubicBezTo>
                    <a:pt x="104" y="40"/>
                    <a:pt x="105" y="42"/>
                    <a:pt x="105" y="45"/>
                  </a:cubicBezTo>
                  <a:cubicBezTo>
                    <a:pt x="112" y="45"/>
                    <a:pt x="112" y="45"/>
                    <a:pt x="112" y="45"/>
                  </a:cubicBezTo>
                  <a:cubicBezTo>
                    <a:pt x="111" y="39"/>
                    <a:pt x="109" y="34"/>
                    <a:pt x="108" y="30"/>
                  </a:cubicBezTo>
                  <a:cubicBezTo>
                    <a:pt x="111" y="29"/>
                    <a:pt x="115" y="29"/>
                    <a:pt x="118" y="28"/>
                  </a:cubicBezTo>
                  <a:cubicBezTo>
                    <a:pt x="122" y="33"/>
                    <a:pt x="125" y="39"/>
                    <a:pt x="127" y="45"/>
                  </a:cubicBezTo>
                  <a:cubicBezTo>
                    <a:pt x="134" y="45"/>
                    <a:pt x="134" y="45"/>
                    <a:pt x="134" y="45"/>
                  </a:cubicBezTo>
                  <a:cubicBezTo>
                    <a:pt x="131" y="38"/>
                    <a:pt x="128" y="32"/>
                    <a:pt x="125" y="26"/>
                  </a:cubicBezTo>
                  <a:cubicBezTo>
                    <a:pt x="127" y="26"/>
                    <a:pt x="129" y="25"/>
                    <a:pt x="131" y="25"/>
                  </a:cubicBezTo>
                  <a:cubicBezTo>
                    <a:pt x="132" y="26"/>
                    <a:pt x="133" y="27"/>
                    <a:pt x="134" y="28"/>
                  </a:cubicBezTo>
                  <a:cubicBezTo>
                    <a:pt x="138" y="32"/>
                    <a:pt x="142" y="36"/>
                    <a:pt x="145" y="41"/>
                  </a:cubicBezTo>
                  <a:cubicBezTo>
                    <a:pt x="142" y="42"/>
                    <a:pt x="140" y="44"/>
                    <a:pt x="137" y="45"/>
                  </a:cubicBezTo>
                  <a:cubicBezTo>
                    <a:pt x="154" y="45"/>
                    <a:pt x="154" y="45"/>
                    <a:pt x="154" y="45"/>
                  </a:cubicBezTo>
                  <a:cubicBezTo>
                    <a:pt x="154" y="44"/>
                    <a:pt x="153" y="43"/>
                    <a:pt x="153" y="43"/>
                  </a:cubicBezTo>
                  <a:cubicBezTo>
                    <a:pt x="152" y="41"/>
                    <a:pt x="151" y="39"/>
                    <a:pt x="150" y="37"/>
                  </a:cubicBezTo>
                  <a:cubicBezTo>
                    <a:pt x="146" y="32"/>
                    <a:pt x="142" y="27"/>
                    <a:pt x="137" y="22"/>
                  </a:cubicBezTo>
                  <a:cubicBezTo>
                    <a:pt x="136" y="21"/>
                    <a:pt x="134" y="19"/>
                    <a:pt x="132" y="18"/>
                  </a:cubicBezTo>
                  <a:cubicBezTo>
                    <a:pt x="118" y="6"/>
                    <a:pt x="100" y="0"/>
                    <a:pt x="81" y="0"/>
                  </a:cubicBezTo>
                  <a:cubicBezTo>
                    <a:pt x="62" y="0"/>
                    <a:pt x="44" y="6"/>
                    <a:pt x="30" y="18"/>
                  </a:cubicBezTo>
                  <a:cubicBezTo>
                    <a:pt x="28" y="19"/>
                    <a:pt x="26" y="21"/>
                    <a:pt x="25" y="22"/>
                  </a:cubicBezTo>
                  <a:cubicBezTo>
                    <a:pt x="20" y="27"/>
                    <a:pt x="16" y="32"/>
                    <a:pt x="12" y="37"/>
                  </a:cubicBezTo>
                  <a:cubicBezTo>
                    <a:pt x="11" y="39"/>
                    <a:pt x="10" y="41"/>
                    <a:pt x="9" y="43"/>
                  </a:cubicBezTo>
                  <a:cubicBezTo>
                    <a:pt x="3" y="54"/>
                    <a:pt x="0" y="67"/>
                    <a:pt x="0" y="81"/>
                  </a:cubicBezTo>
                  <a:cubicBezTo>
                    <a:pt x="0" y="95"/>
                    <a:pt x="3" y="108"/>
                    <a:pt x="9" y="119"/>
                  </a:cubicBezTo>
                  <a:cubicBezTo>
                    <a:pt x="10" y="121"/>
                    <a:pt x="11" y="123"/>
                    <a:pt x="12" y="125"/>
                  </a:cubicBezTo>
                  <a:cubicBezTo>
                    <a:pt x="16" y="130"/>
                    <a:pt x="20" y="135"/>
                    <a:pt x="25" y="140"/>
                  </a:cubicBezTo>
                  <a:cubicBezTo>
                    <a:pt x="26" y="141"/>
                    <a:pt x="28" y="143"/>
                    <a:pt x="30" y="144"/>
                  </a:cubicBezTo>
                  <a:cubicBezTo>
                    <a:pt x="44" y="156"/>
                    <a:pt x="62" y="162"/>
                    <a:pt x="81" y="162"/>
                  </a:cubicBezTo>
                  <a:cubicBezTo>
                    <a:pt x="81" y="162"/>
                    <a:pt x="81" y="162"/>
                    <a:pt x="81" y="162"/>
                  </a:cubicBezTo>
                  <a:close/>
                  <a:moveTo>
                    <a:pt x="125" y="20"/>
                  </a:moveTo>
                  <a:cubicBezTo>
                    <a:pt x="125" y="20"/>
                    <a:pt x="124" y="20"/>
                    <a:pt x="124" y="20"/>
                  </a:cubicBezTo>
                  <a:cubicBezTo>
                    <a:pt x="123" y="21"/>
                    <a:pt x="122" y="21"/>
                    <a:pt x="121" y="21"/>
                  </a:cubicBezTo>
                  <a:cubicBezTo>
                    <a:pt x="119" y="18"/>
                    <a:pt x="116" y="16"/>
                    <a:pt x="114" y="13"/>
                  </a:cubicBezTo>
                  <a:cubicBezTo>
                    <a:pt x="118" y="15"/>
                    <a:pt x="121" y="17"/>
                    <a:pt x="125" y="20"/>
                  </a:cubicBezTo>
                  <a:close/>
                  <a:moveTo>
                    <a:pt x="114" y="22"/>
                  </a:moveTo>
                  <a:cubicBezTo>
                    <a:pt x="111" y="23"/>
                    <a:pt x="108" y="23"/>
                    <a:pt x="106" y="24"/>
                  </a:cubicBezTo>
                  <a:cubicBezTo>
                    <a:pt x="103" y="18"/>
                    <a:pt x="101" y="14"/>
                    <a:pt x="98" y="10"/>
                  </a:cubicBezTo>
                  <a:cubicBezTo>
                    <a:pt x="104" y="13"/>
                    <a:pt x="109" y="17"/>
                    <a:pt x="114" y="22"/>
                  </a:cubicBezTo>
                  <a:close/>
                  <a:moveTo>
                    <a:pt x="84" y="6"/>
                  </a:moveTo>
                  <a:cubicBezTo>
                    <a:pt x="86" y="7"/>
                    <a:pt x="89" y="9"/>
                    <a:pt x="91" y="11"/>
                  </a:cubicBezTo>
                  <a:cubicBezTo>
                    <a:pt x="94" y="14"/>
                    <a:pt x="97" y="19"/>
                    <a:pt x="99" y="25"/>
                  </a:cubicBezTo>
                  <a:cubicBezTo>
                    <a:pt x="94" y="25"/>
                    <a:pt x="89" y="25"/>
                    <a:pt x="84" y="25"/>
                  </a:cubicBezTo>
                  <a:lnTo>
                    <a:pt x="84" y="6"/>
                  </a:lnTo>
                  <a:close/>
                  <a:moveTo>
                    <a:pt x="64" y="10"/>
                  </a:moveTo>
                  <a:cubicBezTo>
                    <a:pt x="61" y="14"/>
                    <a:pt x="59" y="18"/>
                    <a:pt x="56" y="24"/>
                  </a:cubicBezTo>
                  <a:cubicBezTo>
                    <a:pt x="54" y="23"/>
                    <a:pt x="51" y="23"/>
                    <a:pt x="48" y="22"/>
                  </a:cubicBezTo>
                  <a:cubicBezTo>
                    <a:pt x="53" y="17"/>
                    <a:pt x="58" y="13"/>
                    <a:pt x="64" y="10"/>
                  </a:cubicBezTo>
                  <a:close/>
                  <a:moveTo>
                    <a:pt x="47" y="84"/>
                  </a:moveTo>
                  <a:cubicBezTo>
                    <a:pt x="47" y="91"/>
                    <a:pt x="48" y="98"/>
                    <a:pt x="48" y="104"/>
                  </a:cubicBezTo>
                  <a:cubicBezTo>
                    <a:pt x="42" y="105"/>
                    <a:pt x="37" y="107"/>
                    <a:pt x="32" y="108"/>
                  </a:cubicBezTo>
                  <a:cubicBezTo>
                    <a:pt x="30" y="101"/>
                    <a:pt x="29" y="92"/>
                    <a:pt x="29" y="84"/>
                  </a:cubicBezTo>
                  <a:lnTo>
                    <a:pt x="47" y="84"/>
                  </a:lnTo>
                  <a:close/>
                  <a:moveTo>
                    <a:pt x="29" y="78"/>
                  </a:moveTo>
                  <a:cubicBezTo>
                    <a:pt x="29" y="69"/>
                    <a:pt x="30" y="61"/>
                    <a:pt x="32" y="54"/>
                  </a:cubicBezTo>
                  <a:cubicBezTo>
                    <a:pt x="33" y="54"/>
                    <a:pt x="35" y="55"/>
                    <a:pt x="36" y="55"/>
                  </a:cubicBezTo>
                  <a:cubicBezTo>
                    <a:pt x="40" y="56"/>
                    <a:pt x="44" y="57"/>
                    <a:pt x="48" y="58"/>
                  </a:cubicBezTo>
                  <a:cubicBezTo>
                    <a:pt x="48" y="64"/>
                    <a:pt x="47" y="71"/>
                    <a:pt x="47" y="78"/>
                  </a:cubicBezTo>
                  <a:lnTo>
                    <a:pt x="29" y="78"/>
                  </a:lnTo>
                  <a:close/>
                  <a:moveTo>
                    <a:pt x="38" y="113"/>
                  </a:moveTo>
                  <a:cubicBezTo>
                    <a:pt x="42" y="112"/>
                    <a:pt x="45" y="111"/>
                    <a:pt x="49" y="110"/>
                  </a:cubicBezTo>
                  <a:cubicBezTo>
                    <a:pt x="50" y="118"/>
                    <a:pt x="52" y="126"/>
                    <a:pt x="54" y="132"/>
                  </a:cubicBezTo>
                  <a:cubicBezTo>
                    <a:pt x="51" y="133"/>
                    <a:pt x="47" y="133"/>
                    <a:pt x="44" y="134"/>
                  </a:cubicBezTo>
                  <a:cubicBezTo>
                    <a:pt x="40" y="128"/>
                    <a:pt x="36" y="121"/>
                    <a:pt x="34" y="114"/>
                  </a:cubicBezTo>
                  <a:cubicBezTo>
                    <a:pt x="35" y="114"/>
                    <a:pt x="37" y="113"/>
                    <a:pt x="38" y="113"/>
                  </a:cubicBezTo>
                  <a:close/>
                  <a:moveTo>
                    <a:pt x="49" y="52"/>
                  </a:moveTo>
                  <a:cubicBezTo>
                    <a:pt x="44" y="51"/>
                    <a:pt x="38" y="49"/>
                    <a:pt x="34" y="48"/>
                  </a:cubicBezTo>
                  <a:cubicBezTo>
                    <a:pt x="36" y="40"/>
                    <a:pt x="40" y="34"/>
                    <a:pt x="44" y="28"/>
                  </a:cubicBezTo>
                  <a:cubicBezTo>
                    <a:pt x="47" y="29"/>
                    <a:pt x="51" y="29"/>
                    <a:pt x="54" y="30"/>
                  </a:cubicBezTo>
                  <a:cubicBezTo>
                    <a:pt x="54" y="32"/>
                    <a:pt x="53" y="34"/>
                    <a:pt x="52" y="36"/>
                  </a:cubicBezTo>
                  <a:cubicBezTo>
                    <a:pt x="51" y="41"/>
                    <a:pt x="50" y="46"/>
                    <a:pt x="49" y="52"/>
                  </a:cubicBezTo>
                  <a:close/>
                  <a:moveTo>
                    <a:pt x="48" y="13"/>
                  </a:moveTo>
                  <a:cubicBezTo>
                    <a:pt x="46" y="16"/>
                    <a:pt x="43" y="18"/>
                    <a:pt x="41" y="21"/>
                  </a:cubicBezTo>
                  <a:cubicBezTo>
                    <a:pt x="40" y="21"/>
                    <a:pt x="38" y="20"/>
                    <a:pt x="37" y="20"/>
                  </a:cubicBezTo>
                  <a:cubicBezTo>
                    <a:pt x="41" y="17"/>
                    <a:pt x="44" y="15"/>
                    <a:pt x="48" y="13"/>
                  </a:cubicBezTo>
                  <a:close/>
                  <a:moveTo>
                    <a:pt x="28" y="28"/>
                  </a:moveTo>
                  <a:cubicBezTo>
                    <a:pt x="29" y="27"/>
                    <a:pt x="30" y="26"/>
                    <a:pt x="31" y="25"/>
                  </a:cubicBezTo>
                  <a:cubicBezTo>
                    <a:pt x="33" y="25"/>
                    <a:pt x="35" y="26"/>
                    <a:pt x="36" y="26"/>
                  </a:cubicBezTo>
                  <a:cubicBezTo>
                    <a:pt x="37" y="26"/>
                    <a:pt x="37" y="26"/>
                    <a:pt x="37" y="26"/>
                  </a:cubicBezTo>
                  <a:cubicBezTo>
                    <a:pt x="34" y="32"/>
                    <a:pt x="30" y="39"/>
                    <a:pt x="28" y="46"/>
                  </a:cubicBezTo>
                  <a:cubicBezTo>
                    <a:pt x="28" y="46"/>
                    <a:pt x="27" y="46"/>
                    <a:pt x="27" y="46"/>
                  </a:cubicBezTo>
                  <a:cubicBezTo>
                    <a:pt x="23" y="44"/>
                    <a:pt x="20" y="43"/>
                    <a:pt x="17" y="41"/>
                  </a:cubicBezTo>
                  <a:cubicBezTo>
                    <a:pt x="20" y="36"/>
                    <a:pt x="24" y="32"/>
                    <a:pt x="28" y="28"/>
                  </a:cubicBezTo>
                  <a:close/>
                  <a:moveTo>
                    <a:pt x="14" y="46"/>
                  </a:moveTo>
                  <a:cubicBezTo>
                    <a:pt x="18" y="48"/>
                    <a:pt x="22" y="50"/>
                    <a:pt x="26" y="52"/>
                  </a:cubicBezTo>
                  <a:cubicBezTo>
                    <a:pt x="24" y="60"/>
                    <a:pt x="23" y="69"/>
                    <a:pt x="22" y="78"/>
                  </a:cubicBezTo>
                  <a:cubicBezTo>
                    <a:pt x="6" y="78"/>
                    <a:pt x="6" y="78"/>
                    <a:pt x="6" y="78"/>
                  </a:cubicBezTo>
                  <a:cubicBezTo>
                    <a:pt x="6" y="67"/>
                    <a:pt x="9" y="56"/>
                    <a:pt x="14" y="46"/>
                  </a:cubicBezTo>
                  <a:close/>
                  <a:moveTo>
                    <a:pt x="6" y="84"/>
                  </a:moveTo>
                  <a:cubicBezTo>
                    <a:pt x="22" y="84"/>
                    <a:pt x="22" y="84"/>
                    <a:pt x="22" y="84"/>
                  </a:cubicBezTo>
                  <a:cubicBezTo>
                    <a:pt x="23" y="93"/>
                    <a:pt x="24" y="102"/>
                    <a:pt x="26" y="110"/>
                  </a:cubicBezTo>
                  <a:cubicBezTo>
                    <a:pt x="26" y="110"/>
                    <a:pt x="25" y="110"/>
                    <a:pt x="25" y="111"/>
                  </a:cubicBezTo>
                  <a:cubicBezTo>
                    <a:pt x="21" y="112"/>
                    <a:pt x="17" y="114"/>
                    <a:pt x="14" y="116"/>
                  </a:cubicBezTo>
                  <a:cubicBezTo>
                    <a:pt x="9" y="106"/>
                    <a:pt x="6" y="95"/>
                    <a:pt x="6" y="84"/>
                  </a:cubicBezTo>
                  <a:close/>
                  <a:moveTo>
                    <a:pt x="28" y="134"/>
                  </a:moveTo>
                  <a:cubicBezTo>
                    <a:pt x="24" y="130"/>
                    <a:pt x="20" y="126"/>
                    <a:pt x="17" y="121"/>
                  </a:cubicBezTo>
                  <a:cubicBezTo>
                    <a:pt x="20" y="119"/>
                    <a:pt x="24" y="118"/>
                    <a:pt x="28" y="116"/>
                  </a:cubicBezTo>
                  <a:cubicBezTo>
                    <a:pt x="30" y="123"/>
                    <a:pt x="34" y="130"/>
                    <a:pt x="37" y="135"/>
                  </a:cubicBezTo>
                  <a:cubicBezTo>
                    <a:pt x="35" y="136"/>
                    <a:pt x="33" y="137"/>
                    <a:pt x="31" y="137"/>
                  </a:cubicBezTo>
                  <a:cubicBezTo>
                    <a:pt x="30" y="136"/>
                    <a:pt x="29" y="135"/>
                    <a:pt x="28" y="134"/>
                  </a:cubicBezTo>
                  <a:close/>
                  <a:moveTo>
                    <a:pt x="37" y="142"/>
                  </a:moveTo>
                  <a:cubicBezTo>
                    <a:pt x="37" y="142"/>
                    <a:pt x="38" y="142"/>
                    <a:pt x="38" y="142"/>
                  </a:cubicBezTo>
                  <a:cubicBezTo>
                    <a:pt x="39" y="141"/>
                    <a:pt x="40" y="141"/>
                    <a:pt x="41" y="141"/>
                  </a:cubicBezTo>
                  <a:cubicBezTo>
                    <a:pt x="43" y="144"/>
                    <a:pt x="46" y="146"/>
                    <a:pt x="48" y="149"/>
                  </a:cubicBezTo>
                  <a:cubicBezTo>
                    <a:pt x="44" y="147"/>
                    <a:pt x="41" y="145"/>
                    <a:pt x="37" y="142"/>
                  </a:cubicBezTo>
                  <a:close/>
                  <a:moveTo>
                    <a:pt x="48" y="139"/>
                  </a:moveTo>
                  <a:cubicBezTo>
                    <a:pt x="51" y="139"/>
                    <a:pt x="54" y="138"/>
                    <a:pt x="56" y="138"/>
                  </a:cubicBezTo>
                  <a:cubicBezTo>
                    <a:pt x="59" y="144"/>
                    <a:pt x="61" y="148"/>
                    <a:pt x="64" y="152"/>
                  </a:cubicBezTo>
                  <a:cubicBezTo>
                    <a:pt x="58" y="149"/>
                    <a:pt x="53" y="145"/>
                    <a:pt x="48" y="139"/>
                  </a:cubicBezTo>
                  <a:close/>
                  <a:moveTo>
                    <a:pt x="78" y="156"/>
                  </a:moveTo>
                  <a:cubicBezTo>
                    <a:pt x="76" y="155"/>
                    <a:pt x="73" y="153"/>
                    <a:pt x="71" y="151"/>
                  </a:cubicBezTo>
                  <a:cubicBezTo>
                    <a:pt x="68" y="148"/>
                    <a:pt x="65" y="143"/>
                    <a:pt x="63" y="137"/>
                  </a:cubicBezTo>
                  <a:cubicBezTo>
                    <a:pt x="68" y="137"/>
                    <a:pt x="73" y="137"/>
                    <a:pt x="78" y="137"/>
                  </a:cubicBezTo>
                  <a:lnTo>
                    <a:pt x="78" y="156"/>
                  </a:lnTo>
                  <a:close/>
                  <a:moveTo>
                    <a:pt x="78" y="130"/>
                  </a:moveTo>
                  <a:cubicBezTo>
                    <a:pt x="72" y="130"/>
                    <a:pt x="66" y="131"/>
                    <a:pt x="61" y="131"/>
                  </a:cubicBezTo>
                  <a:cubicBezTo>
                    <a:pt x="60" y="129"/>
                    <a:pt x="59" y="127"/>
                    <a:pt x="58" y="124"/>
                  </a:cubicBezTo>
                  <a:cubicBezTo>
                    <a:pt x="57" y="119"/>
                    <a:pt x="56" y="114"/>
                    <a:pt x="55" y="109"/>
                  </a:cubicBezTo>
                  <a:cubicBezTo>
                    <a:pt x="62" y="108"/>
                    <a:pt x="70" y="108"/>
                    <a:pt x="78" y="108"/>
                  </a:cubicBezTo>
                  <a:lnTo>
                    <a:pt x="78" y="130"/>
                  </a:lnTo>
                  <a:close/>
                  <a:moveTo>
                    <a:pt x="78" y="101"/>
                  </a:moveTo>
                  <a:cubicBezTo>
                    <a:pt x="70" y="102"/>
                    <a:pt x="62" y="102"/>
                    <a:pt x="54" y="103"/>
                  </a:cubicBezTo>
                  <a:cubicBezTo>
                    <a:pt x="54" y="97"/>
                    <a:pt x="53" y="91"/>
                    <a:pt x="53" y="84"/>
                  </a:cubicBezTo>
                  <a:cubicBezTo>
                    <a:pt x="78" y="84"/>
                    <a:pt x="78" y="84"/>
                    <a:pt x="78" y="84"/>
                  </a:cubicBezTo>
                  <a:lnTo>
                    <a:pt x="78" y="101"/>
                  </a:lnTo>
                  <a:close/>
                  <a:moveTo>
                    <a:pt x="78" y="78"/>
                  </a:moveTo>
                  <a:cubicBezTo>
                    <a:pt x="53" y="78"/>
                    <a:pt x="53" y="78"/>
                    <a:pt x="53" y="78"/>
                  </a:cubicBezTo>
                  <a:cubicBezTo>
                    <a:pt x="53" y="71"/>
                    <a:pt x="54" y="65"/>
                    <a:pt x="54" y="59"/>
                  </a:cubicBezTo>
                  <a:cubicBezTo>
                    <a:pt x="62" y="60"/>
                    <a:pt x="70" y="60"/>
                    <a:pt x="78" y="61"/>
                  </a:cubicBezTo>
                  <a:lnTo>
                    <a:pt x="78" y="78"/>
                  </a:lnTo>
                  <a:close/>
                  <a:moveTo>
                    <a:pt x="78" y="54"/>
                  </a:moveTo>
                  <a:cubicBezTo>
                    <a:pt x="70" y="54"/>
                    <a:pt x="62" y="54"/>
                    <a:pt x="55" y="53"/>
                  </a:cubicBezTo>
                  <a:cubicBezTo>
                    <a:pt x="57" y="44"/>
                    <a:pt x="58" y="37"/>
                    <a:pt x="61" y="31"/>
                  </a:cubicBezTo>
                  <a:cubicBezTo>
                    <a:pt x="66" y="31"/>
                    <a:pt x="72" y="32"/>
                    <a:pt x="78" y="32"/>
                  </a:cubicBezTo>
                  <a:lnTo>
                    <a:pt x="78" y="54"/>
                  </a:lnTo>
                  <a:close/>
                  <a:moveTo>
                    <a:pt x="63" y="25"/>
                  </a:moveTo>
                  <a:cubicBezTo>
                    <a:pt x="65" y="19"/>
                    <a:pt x="68" y="14"/>
                    <a:pt x="71" y="11"/>
                  </a:cubicBezTo>
                  <a:cubicBezTo>
                    <a:pt x="73" y="9"/>
                    <a:pt x="76" y="7"/>
                    <a:pt x="78" y="6"/>
                  </a:cubicBezTo>
                  <a:cubicBezTo>
                    <a:pt x="78" y="25"/>
                    <a:pt x="78" y="25"/>
                    <a:pt x="78" y="25"/>
                  </a:cubicBezTo>
                  <a:cubicBezTo>
                    <a:pt x="73" y="25"/>
                    <a:pt x="68" y="25"/>
                    <a:pt x="63" y="25"/>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1" name="Freeform 119"/>
          <p:cNvSpPr>
            <a:spLocks noEditPoints="1"/>
          </p:cNvSpPr>
          <p:nvPr>
            <p:custDataLst>
              <p:tags r:id="rId8"/>
            </p:custDataLst>
          </p:nvPr>
        </p:nvSpPr>
        <p:spPr bwMode="auto">
          <a:xfrm>
            <a:off x="4621239" y="3796697"/>
            <a:ext cx="496865" cy="460397"/>
          </a:xfrm>
          <a:custGeom>
            <a:avLst/>
            <a:gdLst>
              <a:gd name="T0" fmla="*/ 36 w 655"/>
              <a:gd name="T1" fmla="*/ 158 h 604"/>
              <a:gd name="T2" fmla="*/ 424 w 655"/>
              <a:gd name="T3" fmla="*/ 283 h 604"/>
              <a:gd name="T4" fmla="*/ 400 w 655"/>
              <a:gd name="T5" fmla="*/ 215 h 604"/>
              <a:gd name="T6" fmla="*/ 380 w 655"/>
              <a:gd name="T7" fmla="*/ 266 h 604"/>
              <a:gd name="T8" fmla="*/ 378 w 655"/>
              <a:gd name="T9" fmla="*/ 371 h 604"/>
              <a:gd name="T10" fmla="*/ 368 w 655"/>
              <a:gd name="T11" fmla="*/ 407 h 604"/>
              <a:gd name="T12" fmla="*/ 341 w 655"/>
              <a:gd name="T13" fmla="*/ 379 h 604"/>
              <a:gd name="T14" fmla="*/ 302 w 655"/>
              <a:gd name="T15" fmla="*/ 387 h 604"/>
              <a:gd name="T16" fmla="*/ 329 w 655"/>
              <a:gd name="T17" fmla="*/ 432 h 604"/>
              <a:gd name="T18" fmla="*/ 361 w 655"/>
              <a:gd name="T19" fmla="*/ 568 h 604"/>
              <a:gd name="T20" fmla="*/ 414 w 655"/>
              <a:gd name="T21" fmla="*/ 603 h 604"/>
              <a:gd name="T22" fmla="*/ 519 w 655"/>
              <a:gd name="T23" fmla="*/ 584 h 604"/>
              <a:gd name="T24" fmla="*/ 537 w 655"/>
              <a:gd name="T25" fmla="*/ 490 h 604"/>
              <a:gd name="T26" fmla="*/ 546 w 655"/>
              <a:gd name="T27" fmla="*/ 373 h 604"/>
              <a:gd name="T28" fmla="*/ 520 w 655"/>
              <a:gd name="T29" fmla="*/ 343 h 604"/>
              <a:gd name="T30" fmla="*/ 506 w 655"/>
              <a:gd name="T31" fmla="*/ 370 h 604"/>
              <a:gd name="T32" fmla="*/ 503 w 655"/>
              <a:gd name="T33" fmla="*/ 333 h 604"/>
              <a:gd name="T34" fmla="*/ 468 w 655"/>
              <a:gd name="T35" fmla="*/ 319 h 604"/>
              <a:gd name="T36" fmla="*/ 448 w 655"/>
              <a:gd name="T37" fmla="*/ 300 h 604"/>
              <a:gd name="T38" fmla="*/ 430 w 655"/>
              <a:gd name="T39" fmla="*/ 337 h 604"/>
              <a:gd name="T40" fmla="*/ 236 w 655"/>
              <a:gd name="T41" fmla="*/ 296 h 604"/>
              <a:gd name="T42" fmla="*/ 252 w 655"/>
              <a:gd name="T43" fmla="*/ 296 h 604"/>
              <a:gd name="T44" fmla="*/ 252 w 655"/>
              <a:gd name="T45" fmla="*/ 296 h 604"/>
              <a:gd name="T46" fmla="*/ 297 w 655"/>
              <a:gd name="T47" fmla="*/ 167 h 604"/>
              <a:gd name="T48" fmla="*/ 146 w 655"/>
              <a:gd name="T49" fmla="*/ 229 h 604"/>
              <a:gd name="T50" fmla="*/ 103 w 655"/>
              <a:gd name="T51" fmla="*/ 222 h 604"/>
              <a:gd name="T52" fmla="*/ 220 w 655"/>
              <a:gd name="T53" fmla="*/ 202 h 604"/>
              <a:gd name="T54" fmla="*/ 268 w 655"/>
              <a:gd name="T55" fmla="*/ 203 h 604"/>
              <a:gd name="T56" fmla="*/ 326 w 655"/>
              <a:gd name="T57" fmla="*/ 137 h 604"/>
              <a:gd name="T58" fmla="*/ 293 w 655"/>
              <a:gd name="T59" fmla="*/ 118 h 604"/>
              <a:gd name="T60" fmla="*/ 247 w 655"/>
              <a:gd name="T61" fmla="*/ 184 h 604"/>
              <a:gd name="T62" fmla="*/ 209 w 655"/>
              <a:gd name="T63" fmla="*/ 157 h 604"/>
              <a:gd name="T64" fmla="*/ 192 w 655"/>
              <a:gd name="T65" fmla="*/ 296 h 604"/>
              <a:gd name="T66" fmla="*/ 378 w 655"/>
              <a:gd name="T67" fmla="*/ 84 h 604"/>
              <a:gd name="T68" fmla="*/ 378 w 655"/>
              <a:gd name="T69" fmla="*/ 84 h 604"/>
              <a:gd name="T70" fmla="*/ 576 w 655"/>
              <a:gd name="T71" fmla="*/ 83 h 604"/>
              <a:gd name="T72" fmla="*/ 576 w 655"/>
              <a:gd name="T73" fmla="*/ 129 h 604"/>
              <a:gd name="T74" fmla="*/ 516 w 655"/>
              <a:gd name="T75" fmla="*/ 164 h 604"/>
              <a:gd name="T76" fmla="*/ 450 w 655"/>
              <a:gd name="T77" fmla="*/ 201 h 604"/>
              <a:gd name="T78" fmla="*/ 450 w 655"/>
              <a:gd name="T79" fmla="*/ 201 h 604"/>
              <a:gd name="T80" fmla="*/ 576 w 655"/>
              <a:gd name="T81" fmla="*/ 239 h 604"/>
              <a:gd name="T82" fmla="*/ 623 w 655"/>
              <a:gd name="T83" fmla="*/ 1 h 604"/>
              <a:gd name="T84" fmla="*/ 648 w 655"/>
              <a:gd name="T85" fmla="*/ 19 h 604"/>
              <a:gd name="T86" fmla="*/ 655 w 655"/>
              <a:gd name="T87" fmla="*/ 404 h 604"/>
              <a:gd name="T88" fmla="*/ 644 w 655"/>
              <a:gd name="T89" fmla="*/ 433 h 604"/>
              <a:gd name="T90" fmla="*/ 614 w 655"/>
              <a:gd name="T91" fmla="*/ 445 h 604"/>
              <a:gd name="T92" fmla="*/ 591 w 655"/>
              <a:gd name="T93" fmla="*/ 412 h 604"/>
              <a:gd name="T94" fmla="*/ 53 w 655"/>
              <a:gd name="T95" fmla="*/ 40 h 604"/>
              <a:gd name="T96" fmla="*/ 276 w 655"/>
              <a:gd name="T97" fmla="*/ 431 h 604"/>
              <a:gd name="T98" fmla="*/ 25 w 655"/>
              <a:gd name="T99" fmla="*/ 441 h 604"/>
              <a:gd name="T100" fmla="*/ 4 w 655"/>
              <a:gd name="T101" fmla="*/ 420 h 604"/>
              <a:gd name="T102" fmla="*/ 2 w 655"/>
              <a:gd name="T103" fmla="*/ 33 h 604"/>
              <a:gd name="T104" fmla="*/ 19 w 655"/>
              <a:gd name="T105" fmla="*/ 7 h 604"/>
              <a:gd name="T106" fmla="*/ 42 w 655"/>
              <a:gd name="T107" fmla="*/ 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5" h="604">
                <a:moveTo>
                  <a:pt x="18" y="158"/>
                </a:moveTo>
                <a:lnTo>
                  <a:pt x="18" y="275"/>
                </a:lnTo>
                <a:lnTo>
                  <a:pt x="36" y="275"/>
                </a:lnTo>
                <a:lnTo>
                  <a:pt x="36" y="158"/>
                </a:lnTo>
                <a:lnTo>
                  <a:pt x="18" y="158"/>
                </a:lnTo>
                <a:close/>
                <a:moveTo>
                  <a:pt x="429" y="350"/>
                </a:moveTo>
                <a:lnTo>
                  <a:pt x="427" y="316"/>
                </a:lnTo>
                <a:lnTo>
                  <a:pt x="424" y="283"/>
                </a:lnTo>
                <a:lnTo>
                  <a:pt x="422" y="250"/>
                </a:lnTo>
                <a:lnTo>
                  <a:pt x="418" y="216"/>
                </a:lnTo>
                <a:lnTo>
                  <a:pt x="410" y="216"/>
                </a:lnTo>
                <a:lnTo>
                  <a:pt x="400" y="215"/>
                </a:lnTo>
                <a:lnTo>
                  <a:pt x="390" y="215"/>
                </a:lnTo>
                <a:lnTo>
                  <a:pt x="381" y="213"/>
                </a:lnTo>
                <a:lnTo>
                  <a:pt x="380" y="240"/>
                </a:lnTo>
                <a:lnTo>
                  <a:pt x="380" y="266"/>
                </a:lnTo>
                <a:lnTo>
                  <a:pt x="378" y="292"/>
                </a:lnTo>
                <a:lnTo>
                  <a:pt x="378" y="318"/>
                </a:lnTo>
                <a:lnTo>
                  <a:pt x="378" y="345"/>
                </a:lnTo>
                <a:lnTo>
                  <a:pt x="378" y="371"/>
                </a:lnTo>
                <a:lnTo>
                  <a:pt x="377" y="397"/>
                </a:lnTo>
                <a:lnTo>
                  <a:pt x="376" y="422"/>
                </a:lnTo>
                <a:lnTo>
                  <a:pt x="373" y="414"/>
                </a:lnTo>
                <a:lnTo>
                  <a:pt x="368" y="407"/>
                </a:lnTo>
                <a:lnTo>
                  <a:pt x="363" y="399"/>
                </a:lnTo>
                <a:lnTo>
                  <a:pt x="356" y="392"/>
                </a:lnTo>
                <a:lnTo>
                  <a:pt x="349" y="385"/>
                </a:lnTo>
                <a:lnTo>
                  <a:pt x="341" y="379"/>
                </a:lnTo>
                <a:lnTo>
                  <a:pt x="330" y="374"/>
                </a:lnTo>
                <a:lnTo>
                  <a:pt x="319" y="370"/>
                </a:lnTo>
                <a:lnTo>
                  <a:pt x="310" y="379"/>
                </a:lnTo>
                <a:lnTo>
                  <a:pt x="302" y="387"/>
                </a:lnTo>
                <a:lnTo>
                  <a:pt x="310" y="398"/>
                </a:lnTo>
                <a:lnTo>
                  <a:pt x="317" y="408"/>
                </a:lnTo>
                <a:lnTo>
                  <a:pt x="324" y="420"/>
                </a:lnTo>
                <a:lnTo>
                  <a:pt x="329" y="432"/>
                </a:lnTo>
                <a:lnTo>
                  <a:pt x="339" y="456"/>
                </a:lnTo>
                <a:lnTo>
                  <a:pt x="347" y="481"/>
                </a:lnTo>
                <a:lnTo>
                  <a:pt x="354" y="555"/>
                </a:lnTo>
                <a:lnTo>
                  <a:pt x="361" y="568"/>
                </a:lnTo>
                <a:lnTo>
                  <a:pt x="367" y="580"/>
                </a:lnTo>
                <a:lnTo>
                  <a:pt x="373" y="593"/>
                </a:lnTo>
                <a:lnTo>
                  <a:pt x="378" y="604"/>
                </a:lnTo>
                <a:lnTo>
                  <a:pt x="414" y="603"/>
                </a:lnTo>
                <a:lnTo>
                  <a:pt x="445" y="602"/>
                </a:lnTo>
                <a:lnTo>
                  <a:pt x="478" y="601"/>
                </a:lnTo>
                <a:lnTo>
                  <a:pt x="512" y="600"/>
                </a:lnTo>
                <a:lnTo>
                  <a:pt x="519" y="584"/>
                </a:lnTo>
                <a:lnTo>
                  <a:pt x="528" y="569"/>
                </a:lnTo>
                <a:lnTo>
                  <a:pt x="530" y="547"/>
                </a:lnTo>
                <a:lnTo>
                  <a:pt x="533" y="520"/>
                </a:lnTo>
                <a:lnTo>
                  <a:pt x="537" y="490"/>
                </a:lnTo>
                <a:lnTo>
                  <a:pt x="540" y="460"/>
                </a:lnTo>
                <a:lnTo>
                  <a:pt x="543" y="429"/>
                </a:lnTo>
                <a:lnTo>
                  <a:pt x="545" y="400"/>
                </a:lnTo>
                <a:lnTo>
                  <a:pt x="546" y="373"/>
                </a:lnTo>
                <a:lnTo>
                  <a:pt x="546" y="350"/>
                </a:lnTo>
                <a:lnTo>
                  <a:pt x="537" y="347"/>
                </a:lnTo>
                <a:lnTo>
                  <a:pt x="529" y="345"/>
                </a:lnTo>
                <a:lnTo>
                  <a:pt x="520" y="343"/>
                </a:lnTo>
                <a:lnTo>
                  <a:pt x="511" y="340"/>
                </a:lnTo>
                <a:lnTo>
                  <a:pt x="510" y="347"/>
                </a:lnTo>
                <a:lnTo>
                  <a:pt x="508" y="359"/>
                </a:lnTo>
                <a:lnTo>
                  <a:pt x="506" y="370"/>
                </a:lnTo>
                <a:lnTo>
                  <a:pt x="504" y="377"/>
                </a:lnTo>
                <a:lnTo>
                  <a:pt x="504" y="363"/>
                </a:lnTo>
                <a:lnTo>
                  <a:pt x="504" y="347"/>
                </a:lnTo>
                <a:lnTo>
                  <a:pt x="503" y="333"/>
                </a:lnTo>
                <a:lnTo>
                  <a:pt x="503" y="318"/>
                </a:lnTo>
                <a:lnTo>
                  <a:pt x="485" y="314"/>
                </a:lnTo>
                <a:lnTo>
                  <a:pt x="469" y="311"/>
                </a:lnTo>
                <a:lnTo>
                  <a:pt x="468" y="319"/>
                </a:lnTo>
                <a:lnTo>
                  <a:pt x="465" y="327"/>
                </a:lnTo>
                <a:lnTo>
                  <a:pt x="464" y="316"/>
                </a:lnTo>
                <a:lnTo>
                  <a:pt x="463" y="303"/>
                </a:lnTo>
                <a:lnTo>
                  <a:pt x="448" y="300"/>
                </a:lnTo>
                <a:lnTo>
                  <a:pt x="432" y="298"/>
                </a:lnTo>
                <a:lnTo>
                  <a:pt x="431" y="311"/>
                </a:lnTo>
                <a:lnTo>
                  <a:pt x="430" y="324"/>
                </a:lnTo>
                <a:lnTo>
                  <a:pt x="430" y="337"/>
                </a:lnTo>
                <a:lnTo>
                  <a:pt x="429" y="350"/>
                </a:lnTo>
                <a:lnTo>
                  <a:pt x="429" y="350"/>
                </a:lnTo>
                <a:close/>
                <a:moveTo>
                  <a:pt x="206" y="296"/>
                </a:moveTo>
                <a:lnTo>
                  <a:pt x="236" y="296"/>
                </a:lnTo>
                <a:lnTo>
                  <a:pt x="236" y="223"/>
                </a:lnTo>
                <a:lnTo>
                  <a:pt x="206" y="223"/>
                </a:lnTo>
                <a:lnTo>
                  <a:pt x="206" y="296"/>
                </a:lnTo>
                <a:close/>
                <a:moveTo>
                  <a:pt x="252" y="296"/>
                </a:moveTo>
                <a:lnTo>
                  <a:pt x="282" y="296"/>
                </a:lnTo>
                <a:lnTo>
                  <a:pt x="282" y="238"/>
                </a:lnTo>
                <a:lnTo>
                  <a:pt x="252" y="238"/>
                </a:lnTo>
                <a:lnTo>
                  <a:pt x="252" y="296"/>
                </a:lnTo>
                <a:close/>
                <a:moveTo>
                  <a:pt x="297" y="296"/>
                </a:moveTo>
                <a:lnTo>
                  <a:pt x="328" y="296"/>
                </a:lnTo>
                <a:lnTo>
                  <a:pt x="328" y="167"/>
                </a:lnTo>
                <a:lnTo>
                  <a:pt x="297" y="167"/>
                </a:lnTo>
                <a:lnTo>
                  <a:pt x="297" y="296"/>
                </a:lnTo>
                <a:close/>
                <a:moveTo>
                  <a:pt x="116" y="296"/>
                </a:moveTo>
                <a:lnTo>
                  <a:pt x="146" y="296"/>
                </a:lnTo>
                <a:lnTo>
                  <a:pt x="146" y="229"/>
                </a:lnTo>
                <a:lnTo>
                  <a:pt x="116" y="229"/>
                </a:lnTo>
                <a:lnTo>
                  <a:pt x="116" y="296"/>
                </a:lnTo>
                <a:close/>
                <a:moveTo>
                  <a:pt x="89" y="202"/>
                </a:moveTo>
                <a:lnTo>
                  <a:pt x="103" y="222"/>
                </a:lnTo>
                <a:lnTo>
                  <a:pt x="166" y="178"/>
                </a:lnTo>
                <a:lnTo>
                  <a:pt x="199" y="178"/>
                </a:lnTo>
                <a:lnTo>
                  <a:pt x="218" y="199"/>
                </a:lnTo>
                <a:lnTo>
                  <a:pt x="220" y="202"/>
                </a:lnTo>
                <a:lnTo>
                  <a:pt x="224" y="203"/>
                </a:lnTo>
                <a:lnTo>
                  <a:pt x="253" y="211"/>
                </a:lnTo>
                <a:lnTo>
                  <a:pt x="266" y="216"/>
                </a:lnTo>
                <a:lnTo>
                  <a:pt x="268" y="203"/>
                </a:lnTo>
                <a:lnTo>
                  <a:pt x="280" y="144"/>
                </a:lnTo>
                <a:lnTo>
                  <a:pt x="299" y="141"/>
                </a:lnTo>
                <a:lnTo>
                  <a:pt x="303" y="158"/>
                </a:lnTo>
                <a:lnTo>
                  <a:pt x="326" y="137"/>
                </a:lnTo>
                <a:lnTo>
                  <a:pt x="347" y="116"/>
                </a:lnTo>
                <a:lnTo>
                  <a:pt x="317" y="108"/>
                </a:lnTo>
                <a:lnTo>
                  <a:pt x="288" y="100"/>
                </a:lnTo>
                <a:lnTo>
                  <a:pt x="293" y="118"/>
                </a:lnTo>
                <a:lnTo>
                  <a:pt x="262" y="125"/>
                </a:lnTo>
                <a:lnTo>
                  <a:pt x="258" y="129"/>
                </a:lnTo>
                <a:lnTo>
                  <a:pt x="256" y="134"/>
                </a:lnTo>
                <a:lnTo>
                  <a:pt x="247" y="184"/>
                </a:lnTo>
                <a:lnTo>
                  <a:pt x="233" y="181"/>
                </a:lnTo>
                <a:lnTo>
                  <a:pt x="214" y="161"/>
                </a:lnTo>
                <a:lnTo>
                  <a:pt x="213" y="158"/>
                </a:lnTo>
                <a:lnTo>
                  <a:pt x="209" y="157"/>
                </a:lnTo>
                <a:lnTo>
                  <a:pt x="162" y="151"/>
                </a:lnTo>
                <a:lnTo>
                  <a:pt x="89" y="202"/>
                </a:lnTo>
                <a:close/>
                <a:moveTo>
                  <a:pt x="162" y="296"/>
                </a:moveTo>
                <a:lnTo>
                  <a:pt x="192" y="296"/>
                </a:lnTo>
                <a:lnTo>
                  <a:pt x="192" y="206"/>
                </a:lnTo>
                <a:lnTo>
                  <a:pt x="162" y="206"/>
                </a:lnTo>
                <a:lnTo>
                  <a:pt x="162" y="296"/>
                </a:lnTo>
                <a:close/>
                <a:moveTo>
                  <a:pt x="378" y="84"/>
                </a:moveTo>
                <a:lnTo>
                  <a:pt x="378" y="178"/>
                </a:lnTo>
                <a:lnTo>
                  <a:pt x="496" y="178"/>
                </a:lnTo>
                <a:lnTo>
                  <a:pt x="496" y="84"/>
                </a:lnTo>
                <a:lnTo>
                  <a:pt x="378" y="84"/>
                </a:lnTo>
                <a:close/>
                <a:moveTo>
                  <a:pt x="516" y="83"/>
                </a:moveTo>
                <a:lnTo>
                  <a:pt x="516" y="94"/>
                </a:lnTo>
                <a:lnTo>
                  <a:pt x="576" y="94"/>
                </a:lnTo>
                <a:lnTo>
                  <a:pt x="576" y="83"/>
                </a:lnTo>
                <a:lnTo>
                  <a:pt x="516" y="83"/>
                </a:lnTo>
                <a:close/>
                <a:moveTo>
                  <a:pt x="516" y="118"/>
                </a:moveTo>
                <a:lnTo>
                  <a:pt x="516" y="129"/>
                </a:lnTo>
                <a:lnTo>
                  <a:pt x="576" y="129"/>
                </a:lnTo>
                <a:lnTo>
                  <a:pt x="576" y="118"/>
                </a:lnTo>
                <a:lnTo>
                  <a:pt x="516" y="118"/>
                </a:lnTo>
                <a:close/>
                <a:moveTo>
                  <a:pt x="516" y="154"/>
                </a:moveTo>
                <a:lnTo>
                  <a:pt x="516" y="164"/>
                </a:lnTo>
                <a:lnTo>
                  <a:pt x="576" y="164"/>
                </a:lnTo>
                <a:lnTo>
                  <a:pt x="576" y="154"/>
                </a:lnTo>
                <a:lnTo>
                  <a:pt x="516" y="154"/>
                </a:lnTo>
                <a:close/>
                <a:moveTo>
                  <a:pt x="450" y="201"/>
                </a:moveTo>
                <a:lnTo>
                  <a:pt x="450" y="211"/>
                </a:lnTo>
                <a:lnTo>
                  <a:pt x="576" y="211"/>
                </a:lnTo>
                <a:lnTo>
                  <a:pt x="576" y="201"/>
                </a:lnTo>
                <a:lnTo>
                  <a:pt x="450" y="201"/>
                </a:lnTo>
                <a:close/>
                <a:moveTo>
                  <a:pt x="450" y="239"/>
                </a:moveTo>
                <a:lnTo>
                  <a:pt x="450" y="250"/>
                </a:lnTo>
                <a:lnTo>
                  <a:pt x="576" y="250"/>
                </a:lnTo>
                <a:lnTo>
                  <a:pt x="576" y="239"/>
                </a:lnTo>
                <a:lnTo>
                  <a:pt x="450" y="239"/>
                </a:lnTo>
                <a:close/>
                <a:moveTo>
                  <a:pt x="42" y="0"/>
                </a:moveTo>
                <a:lnTo>
                  <a:pt x="614" y="0"/>
                </a:lnTo>
                <a:lnTo>
                  <a:pt x="623" y="1"/>
                </a:lnTo>
                <a:lnTo>
                  <a:pt x="631" y="3"/>
                </a:lnTo>
                <a:lnTo>
                  <a:pt x="638" y="7"/>
                </a:lnTo>
                <a:lnTo>
                  <a:pt x="644" y="13"/>
                </a:lnTo>
                <a:lnTo>
                  <a:pt x="648" y="19"/>
                </a:lnTo>
                <a:lnTo>
                  <a:pt x="652" y="26"/>
                </a:lnTo>
                <a:lnTo>
                  <a:pt x="654" y="33"/>
                </a:lnTo>
                <a:lnTo>
                  <a:pt x="655" y="41"/>
                </a:lnTo>
                <a:lnTo>
                  <a:pt x="655" y="404"/>
                </a:lnTo>
                <a:lnTo>
                  <a:pt x="654" y="412"/>
                </a:lnTo>
                <a:lnTo>
                  <a:pt x="652" y="420"/>
                </a:lnTo>
                <a:lnTo>
                  <a:pt x="648" y="427"/>
                </a:lnTo>
                <a:lnTo>
                  <a:pt x="644" y="433"/>
                </a:lnTo>
                <a:lnTo>
                  <a:pt x="638" y="438"/>
                </a:lnTo>
                <a:lnTo>
                  <a:pt x="631" y="441"/>
                </a:lnTo>
                <a:lnTo>
                  <a:pt x="623" y="444"/>
                </a:lnTo>
                <a:lnTo>
                  <a:pt x="614" y="445"/>
                </a:lnTo>
                <a:lnTo>
                  <a:pt x="587" y="445"/>
                </a:lnTo>
                <a:lnTo>
                  <a:pt x="589" y="434"/>
                </a:lnTo>
                <a:lnTo>
                  <a:pt x="590" y="422"/>
                </a:lnTo>
                <a:lnTo>
                  <a:pt x="591" y="412"/>
                </a:lnTo>
                <a:lnTo>
                  <a:pt x="591" y="400"/>
                </a:lnTo>
                <a:lnTo>
                  <a:pt x="605" y="400"/>
                </a:lnTo>
                <a:lnTo>
                  <a:pt x="605" y="40"/>
                </a:lnTo>
                <a:lnTo>
                  <a:pt x="53" y="40"/>
                </a:lnTo>
                <a:lnTo>
                  <a:pt x="53" y="400"/>
                </a:lnTo>
                <a:lnTo>
                  <a:pt x="252" y="400"/>
                </a:lnTo>
                <a:lnTo>
                  <a:pt x="267" y="418"/>
                </a:lnTo>
                <a:lnTo>
                  <a:pt x="276" y="431"/>
                </a:lnTo>
                <a:lnTo>
                  <a:pt x="285" y="445"/>
                </a:lnTo>
                <a:lnTo>
                  <a:pt x="42" y="445"/>
                </a:lnTo>
                <a:lnTo>
                  <a:pt x="33" y="444"/>
                </a:lnTo>
                <a:lnTo>
                  <a:pt x="25" y="441"/>
                </a:lnTo>
                <a:lnTo>
                  <a:pt x="19" y="438"/>
                </a:lnTo>
                <a:lnTo>
                  <a:pt x="12" y="433"/>
                </a:lnTo>
                <a:lnTo>
                  <a:pt x="8" y="426"/>
                </a:lnTo>
                <a:lnTo>
                  <a:pt x="4" y="420"/>
                </a:lnTo>
                <a:lnTo>
                  <a:pt x="2" y="412"/>
                </a:lnTo>
                <a:lnTo>
                  <a:pt x="0" y="404"/>
                </a:lnTo>
                <a:lnTo>
                  <a:pt x="0" y="41"/>
                </a:lnTo>
                <a:lnTo>
                  <a:pt x="2" y="33"/>
                </a:lnTo>
                <a:lnTo>
                  <a:pt x="4" y="26"/>
                </a:lnTo>
                <a:lnTo>
                  <a:pt x="8" y="19"/>
                </a:lnTo>
                <a:lnTo>
                  <a:pt x="12" y="13"/>
                </a:lnTo>
                <a:lnTo>
                  <a:pt x="19" y="7"/>
                </a:lnTo>
                <a:lnTo>
                  <a:pt x="25" y="3"/>
                </a:lnTo>
                <a:lnTo>
                  <a:pt x="33" y="1"/>
                </a:lnTo>
                <a:lnTo>
                  <a:pt x="42" y="0"/>
                </a:lnTo>
                <a:lnTo>
                  <a:pt x="42" y="0"/>
                </a:ln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sp>
        <p:nvSpPr>
          <p:cNvPr id="102" name="Freeform 380"/>
          <p:cNvSpPr/>
          <p:nvPr>
            <p:custDataLst>
              <p:tags r:id="rId9"/>
            </p:custDataLst>
          </p:nvPr>
        </p:nvSpPr>
        <p:spPr bwMode="auto">
          <a:xfrm>
            <a:off x="6475560" y="4865175"/>
            <a:ext cx="462984" cy="439115"/>
          </a:xfrm>
          <a:custGeom>
            <a:avLst/>
            <a:gdLst>
              <a:gd name="T0" fmla="*/ 290 w 580"/>
              <a:gd name="T1" fmla="*/ 0 h 548"/>
              <a:gd name="T2" fmla="*/ 281 w 580"/>
              <a:gd name="T3" fmla="*/ 2 h 548"/>
              <a:gd name="T4" fmla="*/ 274 w 580"/>
              <a:gd name="T5" fmla="*/ 4 h 548"/>
              <a:gd name="T6" fmla="*/ 267 w 580"/>
              <a:gd name="T7" fmla="*/ 8 h 548"/>
              <a:gd name="T8" fmla="*/ 261 w 580"/>
              <a:gd name="T9" fmla="*/ 11 h 548"/>
              <a:gd name="T10" fmla="*/ 256 w 580"/>
              <a:gd name="T11" fmla="*/ 16 h 548"/>
              <a:gd name="T12" fmla="*/ 251 w 580"/>
              <a:gd name="T13" fmla="*/ 21 h 548"/>
              <a:gd name="T14" fmla="*/ 246 w 580"/>
              <a:gd name="T15" fmla="*/ 27 h 548"/>
              <a:gd name="T16" fmla="*/ 243 w 580"/>
              <a:gd name="T17" fmla="*/ 33 h 548"/>
              <a:gd name="T18" fmla="*/ 236 w 580"/>
              <a:gd name="T19" fmla="*/ 44 h 548"/>
              <a:gd name="T20" fmla="*/ 231 w 580"/>
              <a:gd name="T21" fmla="*/ 58 h 548"/>
              <a:gd name="T22" fmla="*/ 227 w 580"/>
              <a:gd name="T23" fmla="*/ 74 h 548"/>
              <a:gd name="T24" fmla="*/ 225 w 580"/>
              <a:gd name="T25" fmla="*/ 89 h 548"/>
              <a:gd name="T26" fmla="*/ 224 w 580"/>
              <a:gd name="T27" fmla="*/ 105 h 548"/>
              <a:gd name="T28" fmla="*/ 224 w 580"/>
              <a:gd name="T29" fmla="*/ 122 h 548"/>
              <a:gd name="T30" fmla="*/ 225 w 580"/>
              <a:gd name="T31" fmla="*/ 138 h 548"/>
              <a:gd name="T32" fmla="*/ 226 w 580"/>
              <a:gd name="T33" fmla="*/ 155 h 548"/>
              <a:gd name="T34" fmla="*/ 229 w 580"/>
              <a:gd name="T35" fmla="*/ 186 h 548"/>
              <a:gd name="T36" fmla="*/ 231 w 580"/>
              <a:gd name="T37" fmla="*/ 213 h 548"/>
              <a:gd name="T38" fmla="*/ 0 w 580"/>
              <a:gd name="T39" fmla="*/ 351 h 548"/>
              <a:gd name="T40" fmla="*/ 22 w 580"/>
              <a:gd name="T41" fmla="*/ 398 h 548"/>
              <a:gd name="T42" fmla="*/ 240 w 580"/>
              <a:gd name="T43" fmla="*/ 361 h 548"/>
              <a:gd name="T44" fmla="*/ 246 w 580"/>
              <a:gd name="T45" fmla="*/ 457 h 548"/>
              <a:gd name="T46" fmla="*/ 159 w 580"/>
              <a:gd name="T47" fmla="*/ 490 h 548"/>
              <a:gd name="T48" fmla="*/ 169 w 580"/>
              <a:gd name="T49" fmla="*/ 541 h 548"/>
              <a:gd name="T50" fmla="*/ 251 w 580"/>
              <a:gd name="T51" fmla="*/ 534 h 548"/>
              <a:gd name="T52" fmla="*/ 252 w 580"/>
              <a:gd name="T53" fmla="*/ 548 h 548"/>
              <a:gd name="T54" fmla="*/ 261 w 580"/>
              <a:gd name="T55" fmla="*/ 548 h 548"/>
              <a:gd name="T56" fmla="*/ 271 w 580"/>
              <a:gd name="T57" fmla="*/ 548 h 548"/>
              <a:gd name="T58" fmla="*/ 280 w 580"/>
              <a:gd name="T59" fmla="*/ 548 h 548"/>
              <a:gd name="T60" fmla="*/ 290 w 580"/>
              <a:gd name="T61" fmla="*/ 548 h 548"/>
              <a:gd name="T62" fmla="*/ 299 w 580"/>
              <a:gd name="T63" fmla="*/ 548 h 548"/>
              <a:gd name="T64" fmla="*/ 310 w 580"/>
              <a:gd name="T65" fmla="*/ 548 h 548"/>
              <a:gd name="T66" fmla="*/ 319 w 580"/>
              <a:gd name="T67" fmla="*/ 548 h 548"/>
              <a:gd name="T68" fmla="*/ 328 w 580"/>
              <a:gd name="T69" fmla="*/ 548 h 548"/>
              <a:gd name="T70" fmla="*/ 330 w 580"/>
              <a:gd name="T71" fmla="*/ 534 h 548"/>
              <a:gd name="T72" fmla="*/ 412 w 580"/>
              <a:gd name="T73" fmla="*/ 541 h 548"/>
              <a:gd name="T74" fmla="*/ 421 w 580"/>
              <a:gd name="T75" fmla="*/ 490 h 548"/>
              <a:gd name="T76" fmla="*/ 334 w 580"/>
              <a:gd name="T77" fmla="*/ 457 h 548"/>
              <a:gd name="T78" fmla="*/ 340 w 580"/>
              <a:gd name="T79" fmla="*/ 361 h 548"/>
              <a:gd name="T80" fmla="*/ 557 w 580"/>
              <a:gd name="T81" fmla="*/ 398 h 548"/>
              <a:gd name="T82" fmla="*/ 580 w 580"/>
              <a:gd name="T83" fmla="*/ 351 h 548"/>
              <a:gd name="T84" fmla="*/ 349 w 580"/>
              <a:gd name="T85" fmla="*/ 213 h 548"/>
              <a:gd name="T86" fmla="*/ 352 w 580"/>
              <a:gd name="T87" fmla="*/ 186 h 548"/>
              <a:gd name="T88" fmla="*/ 354 w 580"/>
              <a:gd name="T89" fmla="*/ 155 h 548"/>
              <a:gd name="T90" fmla="*/ 355 w 580"/>
              <a:gd name="T91" fmla="*/ 138 h 548"/>
              <a:gd name="T92" fmla="*/ 355 w 580"/>
              <a:gd name="T93" fmla="*/ 122 h 548"/>
              <a:gd name="T94" fmla="*/ 355 w 580"/>
              <a:gd name="T95" fmla="*/ 105 h 548"/>
              <a:gd name="T96" fmla="*/ 354 w 580"/>
              <a:gd name="T97" fmla="*/ 89 h 548"/>
              <a:gd name="T98" fmla="*/ 353 w 580"/>
              <a:gd name="T99" fmla="*/ 74 h 548"/>
              <a:gd name="T100" fmla="*/ 349 w 580"/>
              <a:gd name="T101" fmla="*/ 58 h 548"/>
              <a:gd name="T102" fmla="*/ 344 w 580"/>
              <a:gd name="T103" fmla="*/ 44 h 548"/>
              <a:gd name="T104" fmla="*/ 338 w 580"/>
              <a:gd name="T105" fmla="*/ 33 h 548"/>
              <a:gd name="T106" fmla="*/ 333 w 580"/>
              <a:gd name="T107" fmla="*/ 27 h 548"/>
              <a:gd name="T108" fmla="*/ 330 w 580"/>
              <a:gd name="T109" fmla="*/ 21 h 548"/>
              <a:gd name="T110" fmla="*/ 324 w 580"/>
              <a:gd name="T111" fmla="*/ 16 h 548"/>
              <a:gd name="T112" fmla="*/ 319 w 580"/>
              <a:gd name="T113" fmla="*/ 11 h 548"/>
              <a:gd name="T114" fmla="*/ 312 w 580"/>
              <a:gd name="T115" fmla="*/ 8 h 548"/>
              <a:gd name="T116" fmla="*/ 306 w 580"/>
              <a:gd name="T117" fmla="*/ 4 h 548"/>
              <a:gd name="T118" fmla="*/ 298 w 580"/>
              <a:gd name="T119" fmla="*/ 2 h 548"/>
              <a:gd name="T120" fmla="*/ 290 w 580"/>
              <a:gd name="T12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0" h="548">
                <a:moveTo>
                  <a:pt x="290" y="0"/>
                </a:moveTo>
                <a:lnTo>
                  <a:pt x="281" y="2"/>
                </a:lnTo>
                <a:lnTo>
                  <a:pt x="274" y="4"/>
                </a:lnTo>
                <a:lnTo>
                  <a:pt x="267" y="8"/>
                </a:lnTo>
                <a:lnTo>
                  <a:pt x="261" y="11"/>
                </a:lnTo>
                <a:lnTo>
                  <a:pt x="256" y="16"/>
                </a:lnTo>
                <a:lnTo>
                  <a:pt x="251" y="21"/>
                </a:lnTo>
                <a:lnTo>
                  <a:pt x="246" y="27"/>
                </a:lnTo>
                <a:lnTo>
                  <a:pt x="243" y="33"/>
                </a:lnTo>
                <a:lnTo>
                  <a:pt x="236" y="44"/>
                </a:lnTo>
                <a:lnTo>
                  <a:pt x="231" y="58"/>
                </a:lnTo>
                <a:lnTo>
                  <a:pt x="227" y="74"/>
                </a:lnTo>
                <a:lnTo>
                  <a:pt x="225" y="89"/>
                </a:lnTo>
                <a:lnTo>
                  <a:pt x="224" y="105"/>
                </a:lnTo>
                <a:lnTo>
                  <a:pt x="224" y="122"/>
                </a:lnTo>
                <a:lnTo>
                  <a:pt x="225" y="138"/>
                </a:lnTo>
                <a:lnTo>
                  <a:pt x="226" y="155"/>
                </a:lnTo>
                <a:lnTo>
                  <a:pt x="229" y="186"/>
                </a:lnTo>
                <a:lnTo>
                  <a:pt x="231" y="213"/>
                </a:lnTo>
                <a:lnTo>
                  <a:pt x="0" y="351"/>
                </a:lnTo>
                <a:lnTo>
                  <a:pt x="22" y="398"/>
                </a:lnTo>
                <a:lnTo>
                  <a:pt x="240" y="361"/>
                </a:lnTo>
                <a:lnTo>
                  <a:pt x="246" y="457"/>
                </a:lnTo>
                <a:lnTo>
                  <a:pt x="159" y="490"/>
                </a:lnTo>
                <a:lnTo>
                  <a:pt x="169" y="541"/>
                </a:lnTo>
                <a:lnTo>
                  <a:pt x="251" y="534"/>
                </a:lnTo>
                <a:lnTo>
                  <a:pt x="252" y="548"/>
                </a:lnTo>
                <a:lnTo>
                  <a:pt x="261" y="548"/>
                </a:lnTo>
                <a:lnTo>
                  <a:pt x="271" y="548"/>
                </a:lnTo>
                <a:lnTo>
                  <a:pt x="280" y="548"/>
                </a:lnTo>
                <a:lnTo>
                  <a:pt x="290" y="548"/>
                </a:lnTo>
                <a:lnTo>
                  <a:pt x="299" y="548"/>
                </a:lnTo>
                <a:lnTo>
                  <a:pt x="310" y="548"/>
                </a:lnTo>
                <a:lnTo>
                  <a:pt x="319" y="548"/>
                </a:lnTo>
                <a:lnTo>
                  <a:pt x="328" y="548"/>
                </a:lnTo>
                <a:lnTo>
                  <a:pt x="330" y="534"/>
                </a:lnTo>
                <a:lnTo>
                  <a:pt x="412" y="541"/>
                </a:lnTo>
                <a:lnTo>
                  <a:pt x="421" y="490"/>
                </a:lnTo>
                <a:lnTo>
                  <a:pt x="334" y="457"/>
                </a:lnTo>
                <a:lnTo>
                  <a:pt x="340" y="361"/>
                </a:lnTo>
                <a:lnTo>
                  <a:pt x="557" y="398"/>
                </a:lnTo>
                <a:lnTo>
                  <a:pt x="580" y="351"/>
                </a:lnTo>
                <a:lnTo>
                  <a:pt x="349" y="213"/>
                </a:lnTo>
                <a:lnTo>
                  <a:pt x="352" y="186"/>
                </a:lnTo>
                <a:lnTo>
                  <a:pt x="354" y="155"/>
                </a:lnTo>
                <a:lnTo>
                  <a:pt x="355" y="138"/>
                </a:lnTo>
                <a:lnTo>
                  <a:pt x="355" y="122"/>
                </a:lnTo>
                <a:lnTo>
                  <a:pt x="355" y="105"/>
                </a:lnTo>
                <a:lnTo>
                  <a:pt x="354" y="89"/>
                </a:lnTo>
                <a:lnTo>
                  <a:pt x="353" y="74"/>
                </a:lnTo>
                <a:lnTo>
                  <a:pt x="349" y="58"/>
                </a:lnTo>
                <a:lnTo>
                  <a:pt x="344" y="44"/>
                </a:lnTo>
                <a:lnTo>
                  <a:pt x="338" y="33"/>
                </a:lnTo>
                <a:lnTo>
                  <a:pt x="333" y="27"/>
                </a:lnTo>
                <a:lnTo>
                  <a:pt x="330" y="21"/>
                </a:lnTo>
                <a:lnTo>
                  <a:pt x="324" y="16"/>
                </a:lnTo>
                <a:lnTo>
                  <a:pt x="319" y="11"/>
                </a:lnTo>
                <a:lnTo>
                  <a:pt x="312" y="8"/>
                </a:lnTo>
                <a:lnTo>
                  <a:pt x="306" y="4"/>
                </a:lnTo>
                <a:lnTo>
                  <a:pt x="298" y="2"/>
                </a:lnTo>
                <a:lnTo>
                  <a:pt x="290"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4" name="Freeform 142"/>
          <p:cNvSpPr>
            <a:spLocks noEditPoints="1"/>
          </p:cNvSpPr>
          <p:nvPr>
            <p:custDataLst>
              <p:tags r:id="rId10"/>
            </p:custDataLst>
          </p:nvPr>
        </p:nvSpPr>
        <p:spPr bwMode="auto">
          <a:xfrm>
            <a:off x="7023277" y="3814255"/>
            <a:ext cx="600382" cy="419622"/>
          </a:xfrm>
          <a:custGeom>
            <a:avLst/>
            <a:gdLst>
              <a:gd name="T0" fmla="*/ 178 w 197"/>
              <a:gd name="T1" fmla="*/ 53 h 137"/>
              <a:gd name="T2" fmla="*/ 133 w 197"/>
              <a:gd name="T3" fmla="*/ 5 h 137"/>
              <a:gd name="T4" fmla="*/ 98 w 197"/>
              <a:gd name="T5" fmla="*/ 14 h 137"/>
              <a:gd name="T6" fmla="*/ 68 w 197"/>
              <a:gd name="T7" fmla="*/ 5 h 137"/>
              <a:gd name="T8" fmla="*/ 21 w 197"/>
              <a:gd name="T9" fmla="*/ 42 h 137"/>
              <a:gd name="T10" fmla="*/ 19 w 197"/>
              <a:gd name="T11" fmla="*/ 124 h 137"/>
              <a:gd name="T12" fmla="*/ 71 w 197"/>
              <a:gd name="T13" fmla="*/ 96 h 137"/>
              <a:gd name="T14" fmla="*/ 121 w 197"/>
              <a:gd name="T15" fmla="*/ 95 h 137"/>
              <a:gd name="T16" fmla="*/ 172 w 197"/>
              <a:gd name="T17" fmla="*/ 127 h 137"/>
              <a:gd name="T18" fmla="*/ 178 w 197"/>
              <a:gd name="T19" fmla="*/ 53 h 137"/>
              <a:gd name="T20" fmla="*/ 62 w 197"/>
              <a:gd name="T21" fmla="*/ 76 h 137"/>
              <a:gd name="T22" fmla="*/ 38 w 197"/>
              <a:gd name="T23" fmla="*/ 51 h 137"/>
              <a:gd name="T24" fmla="*/ 62 w 197"/>
              <a:gd name="T25" fmla="*/ 27 h 137"/>
              <a:gd name="T26" fmla="*/ 86 w 197"/>
              <a:gd name="T27" fmla="*/ 51 h 137"/>
              <a:gd name="T28" fmla="*/ 62 w 197"/>
              <a:gd name="T29" fmla="*/ 76 h 137"/>
              <a:gd name="T30" fmla="*/ 137 w 197"/>
              <a:gd name="T31" fmla="*/ 31 h 137"/>
              <a:gd name="T32" fmla="*/ 148 w 197"/>
              <a:gd name="T33" fmla="*/ 31 h 137"/>
              <a:gd name="T34" fmla="*/ 148 w 197"/>
              <a:gd name="T35" fmla="*/ 41 h 137"/>
              <a:gd name="T36" fmla="*/ 137 w 197"/>
              <a:gd name="T37" fmla="*/ 41 h 137"/>
              <a:gd name="T38" fmla="*/ 137 w 197"/>
              <a:gd name="T39" fmla="*/ 31 h 137"/>
              <a:gd name="T40" fmla="*/ 124 w 197"/>
              <a:gd name="T41" fmla="*/ 55 h 137"/>
              <a:gd name="T42" fmla="*/ 124 w 197"/>
              <a:gd name="T43" fmla="*/ 45 h 137"/>
              <a:gd name="T44" fmla="*/ 134 w 197"/>
              <a:gd name="T45" fmla="*/ 45 h 137"/>
              <a:gd name="T46" fmla="*/ 134 w 197"/>
              <a:gd name="T47" fmla="*/ 55 h 137"/>
              <a:gd name="T48" fmla="*/ 124 w 197"/>
              <a:gd name="T49" fmla="*/ 55 h 137"/>
              <a:gd name="T50" fmla="*/ 147 w 197"/>
              <a:gd name="T51" fmla="*/ 68 h 137"/>
              <a:gd name="T52" fmla="*/ 137 w 197"/>
              <a:gd name="T53" fmla="*/ 68 h 137"/>
              <a:gd name="T54" fmla="*/ 137 w 197"/>
              <a:gd name="T55" fmla="*/ 58 h 137"/>
              <a:gd name="T56" fmla="*/ 147 w 197"/>
              <a:gd name="T57" fmla="*/ 58 h 137"/>
              <a:gd name="T58" fmla="*/ 147 w 197"/>
              <a:gd name="T59" fmla="*/ 68 h 137"/>
              <a:gd name="T60" fmla="*/ 161 w 197"/>
              <a:gd name="T61" fmla="*/ 54 h 137"/>
              <a:gd name="T62" fmla="*/ 151 w 197"/>
              <a:gd name="T63" fmla="*/ 54 h 137"/>
              <a:gd name="T64" fmla="*/ 151 w 197"/>
              <a:gd name="T65" fmla="*/ 44 h 137"/>
              <a:gd name="T66" fmla="*/ 161 w 197"/>
              <a:gd name="T67" fmla="*/ 44 h 137"/>
              <a:gd name="T68" fmla="*/ 161 w 197"/>
              <a:gd name="T69" fmla="*/ 54 h 137"/>
              <a:gd name="T70" fmla="*/ 62 w 197"/>
              <a:gd name="T71" fmla="*/ 37 h 137"/>
              <a:gd name="T72" fmla="*/ 48 w 197"/>
              <a:gd name="T73" fmla="*/ 51 h 137"/>
              <a:gd name="T74" fmla="*/ 62 w 197"/>
              <a:gd name="T75" fmla="*/ 66 h 137"/>
              <a:gd name="T76" fmla="*/ 76 w 197"/>
              <a:gd name="T77" fmla="*/ 51 h 137"/>
              <a:gd name="T78" fmla="*/ 62 w 197"/>
              <a:gd name="T79" fmla="*/ 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7" h="137">
                <a:moveTo>
                  <a:pt x="178" y="53"/>
                </a:moveTo>
                <a:cubicBezTo>
                  <a:pt x="172" y="28"/>
                  <a:pt x="163" y="1"/>
                  <a:pt x="133" y="5"/>
                </a:cubicBezTo>
                <a:cubicBezTo>
                  <a:pt x="121" y="7"/>
                  <a:pt x="112" y="14"/>
                  <a:pt x="98" y="14"/>
                </a:cubicBezTo>
                <a:cubicBezTo>
                  <a:pt x="87" y="14"/>
                  <a:pt x="79" y="7"/>
                  <a:pt x="68" y="5"/>
                </a:cubicBezTo>
                <a:cubicBezTo>
                  <a:pt x="38" y="0"/>
                  <a:pt x="30" y="15"/>
                  <a:pt x="21" y="42"/>
                </a:cubicBezTo>
                <a:cubicBezTo>
                  <a:pt x="16" y="58"/>
                  <a:pt x="0" y="112"/>
                  <a:pt x="19" y="124"/>
                </a:cubicBezTo>
                <a:cubicBezTo>
                  <a:pt x="37" y="137"/>
                  <a:pt x="57" y="102"/>
                  <a:pt x="71" y="96"/>
                </a:cubicBezTo>
                <a:cubicBezTo>
                  <a:pt x="84" y="91"/>
                  <a:pt x="110" y="92"/>
                  <a:pt x="121" y="95"/>
                </a:cubicBezTo>
                <a:cubicBezTo>
                  <a:pt x="138" y="100"/>
                  <a:pt x="154" y="131"/>
                  <a:pt x="172" y="127"/>
                </a:cubicBezTo>
                <a:cubicBezTo>
                  <a:pt x="197" y="122"/>
                  <a:pt x="182" y="69"/>
                  <a:pt x="178" y="53"/>
                </a:cubicBezTo>
                <a:close/>
                <a:moveTo>
                  <a:pt x="62" y="76"/>
                </a:moveTo>
                <a:cubicBezTo>
                  <a:pt x="48" y="76"/>
                  <a:pt x="38" y="65"/>
                  <a:pt x="38" y="51"/>
                </a:cubicBezTo>
                <a:cubicBezTo>
                  <a:pt x="38" y="38"/>
                  <a:pt x="48" y="27"/>
                  <a:pt x="62" y="27"/>
                </a:cubicBezTo>
                <a:cubicBezTo>
                  <a:pt x="75" y="27"/>
                  <a:pt x="86" y="38"/>
                  <a:pt x="86" y="51"/>
                </a:cubicBezTo>
                <a:cubicBezTo>
                  <a:pt x="86" y="65"/>
                  <a:pt x="75" y="76"/>
                  <a:pt x="62" y="76"/>
                </a:cubicBezTo>
                <a:close/>
                <a:moveTo>
                  <a:pt x="137" y="31"/>
                </a:moveTo>
                <a:cubicBezTo>
                  <a:pt x="140" y="28"/>
                  <a:pt x="145" y="28"/>
                  <a:pt x="148" y="31"/>
                </a:cubicBezTo>
                <a:cubicBezTo>
                  <a:pt x="150" y="34"/>
                  <a:pt x="150" y="39"/>
                  <a:pt x="148" y="41"/>
                </a:cubicBezTo>
                <a:cubicBezTo>
                  <a:pt x="145" y="44"/>
                  <a:pt x="140" y="44"/>
                  <a:pt x="137" y="41"/>
                </a:cubicBezTo>
                <a:cubicBezTo>
                  <a:pt x="135" y="39"/>
                  <a:pt x="135" y="34"/>
                  <a:pt x="137" y="31"/>
                </a:cubicBezTo>
                <a:close/>
                <a:moveTo>
                  <a:pt x="124" y="55"/>
                </a:moveTo>
                <a:cubicBezTo>
                  <a:pt x="121" y="52"/>
                  <a:pt x="121" y="48"/>
                  <a:pt x="124" y="45"/>
                </a:cubicBezTo>
                <a:cubicBezTo>
                  <a:pt x="127" y="42"/>
                  <a:pt x="131" y="42"/>
                  <a:pt x="134" y="45"/>
                </a:cubicBezTo>
                <a:cubicBezTo>
                  <a:pt x="137" y="48"/>
                  <a:pt x="137" y="52"/>
                  <a:pt x="134" y="55"/>
                </a:cubicBezTo>
                <a:cubicBezTo>
                  <a:pt x="131" y="58"/>
                  <a:pt x="127" y="58"/>
                  <a:pt x="124" y="55"/>
                </a:cubicBezTo>
                <a:close/>
                <a:moveTo>
                  <a:pt x="147" y="68"/>
                </a:moveTo>
                <a:cubicBezTo>
                  <a:pt x="144" y="71"/>
                  <a:pt x="140" y="71"/>
                  <a:pt x="137" y="68"/>
                </a:cubicBezTo>
                <a:cubicBezTo>
                  <a:pt x="134" y="65"/>
                  <a:pt x="134" y="61"/>
                  <a:pt x="137" y="58"/>
                </a:cubicBezTo>
                <a:cubicBezTo>
                  <a:pt x="140" y="55"/>
                  <a:pt x="144" y="55"/>
                  <a:pt x="147" y="58"/>
                </a:cubicBezTo>
                <a:cubicBezTo>
                  <a:pt x="150" y="61"/>
                  <a:pt x="150" y="65"/>
                  <a:pt x="147" y="68"/>
                </a:cubicBezTo>
                <a:close/>
                <a:moveTo>
                  <a:pt x="161" y="54"/>
                </a:moveTo>
                <a:cubicBezTo>
                  <a:pt x="158" y="57"/>
                  <a:pt x="153" y="57"/>
                  <a:pt x="151" y="54"/>
                </a:cubicBezTo>
                <a:cubicBezTo>
                  <a:pt x="148" y="52"/>
                  <a:pt x="148" y="47"/>
                  <a:pt x="151" y="44"/>
                </a:cubicBezTo>
                <a:cubicBezTo>
                  <a:pt x="153" y="42"/>
                  <a:pt x="158" y="42"/>
                  <a:pt x="161" y="44"/>
                </a:cubicBezTo>
                <a:cubicBezTo>
                  <a:pt x="163" y="47"/>
                  <a:pt x="163" y="52"/>
                  <a:pt x="161" y="54"/>
                </a:cubicBezTo>
                <a:close/>
                <a:moveTo>
                  <a:pt x="62" y="37"/>
                </a:moveTo>
                <a:cubicBezTo>
                  <a:pt x="54" y="37"/>
                  <a:pt x="48" y="44"/>
                  <a:pt x="48" y="51"/>
                </a:cubicBezTo>
                <a:cubicBezTo>
                  <a:pt x="48" y="59"/>
                  <a:pt x="54" y="66"/>
                  <a:pt x="62" y="66"/>
                </a:cubicBezTo>
                <a:cubicBezTo>
                  <a:pt x="70" y="66"/>
                  <a:pt x="76" y="59"/>
                  <a:pt x="76" y="51"/>
                </a:cubicBezTo>
                <a:cubicBezTo>
                  <a:pt x="76" y="44"/>
                  <a:pt x="70" y="37"/>
                  <a:pt x="62" y="37"/>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1"/>
          <p:cNvSpPr>
            <a:spLocks noEditPoints="1"/>
          </p:cNvSpPr>
          <p:nvPr>
            <p:custDataLst>
              <p:tags r:id="rId11"/>
            </p:custDataLst>
          </p:nvPr>
        </p:nvSpPr>
        <p:spPr bwMode="auto">
          <a:xfrm>
            <a:off x="6582791" y="2771645"/>
            <a:ext cx="323850" cy="363538"/>
          </a:xfrm>
          <a:custGeom>
            <a:avLst/>
            <a:gdLst>
              <a:gd name="T0" fmla="*/ 76 w 137"/>
              <a:gd name="T1" fmla="*/ 153 h 153"/>
              <a:gd name="T2" fmla="*/ 0 w 137"/>
              <a:gd name="T3" fmla="*/ 77 h 153"/>
              <a:gd name="T4" fmla="*/ 76 w 137"/>
              <a:gd name="T5" fmla="*/ 0 h 153"/>
              <a:gd name="T6" fmla="*/ 134 w 137"/>
              <a:gd name="T7" fmla="*/ 27 h 153"/>
              <a:gd name="T8" fmla="*/ 137 w 137"/>
              <a:gd name="T9" fmla="*/ 30 h 153"/>
              <a:gd name="T10" fmla="*/ 91 w 137"/>
              <a:gd name="T11" fmla="*/ 77 h 153"/>
              <a:gd name="T12" fmla="*/ 137 w 137"/>
              <a:gd name="T13" fmla="*/ 123 h 153"/>
              <a:gd name="T14" fmla="*/ 134 w 137"/>
              <a:gd name="T15" fmla="*/ 126 h 153"/>
              <a:gd name="T16" fmla="*/ 76 w 137"/>
              <a:gd name="T17" fmla="*/ 153 h 153"/>
              <a:gd name="T18" fmla="*/ 76 w 137"/>
              <a:gd name="T19" fmla="*/ 8 h 153"/>
              <a:gd name="T20" fmla="*/ 8 w 137"/>
              <a:gd name="T21" fmla="*/ 77 h 153"/>
              <a:gd name="T22" fmla="*/ 76 w 137"/>
              <a:gd name="T23" fmla="*/ 145 h 153"/>
              <a:gd name="T24" fmla="*/ 126 w 137"/>
              <a:gd name="T25" fmla="*/ 124 h 153"/>
              <a:gd name="T26" fmla="*/ 80 w 137"/>
              <a:gd name="T27" fmla="*/ 77 h 153"/>
              <a:gd name="T28" fmla="*/ 126 w 137"/>
              <a:gd name="T29" fmla="*/ 29 h 153"/>
              <a:gd name="T30" fmla="*/ 76 w 137"/>
              <a:gd name="T31" fmla="*/ 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 h="153">
                <a:moveTo>
                  <a:pt x="76" y="153"/>
                </a:moveTo>
                <a:cubicBezTo>
                  <a:pt x="34" y="153"/>
                  <a:pt x="0" y="119"/>
                  <a:pt x="0" y="77"/>
                </a:cubicBezTo>
                <a:cubicBezTo>
                  <a:pt x="0" y="34"/>
                  <a:pt x="34" y="0"/>
                  <a:pt x="76" y="0"/>
                </a:cubicBezTo>
                <a:cubicBezTo>
                  <a:pt x="99" y="0"/>
                  <a:pt x="120" y="10"/>
                  <a:pt x="134" y="27"/>
                </a:cubicBezTo>
                <a:cubicBezTo>
                  <a:pt x="137" y="30"/>
                  <a:pt x="137" y="30"/>
                  <a:pt x="137" y="30"/>
                </a:cubicBezTo>
                <a:cubicBezTo>
                  <a:pt x="91" y="77"/>
                  <a:pt x="91" y="77"/>
                  <a:pt x="91" y="77"/>
                </a:cubicBezTo>
                <a:cubicBezTo>
                  <a:pt x="137" y="123"/>
                  <a:pt x="137" y="123"/>
                  <a:pt x="137" y="123"/>
                </a:cubicBezTo>
                <a:cubicBezTo>
                  <a:pt x="134" y="126"/>
                  <a:pt x="134" y="126"/>
                  <a:pt x="134" y="126"/>
                </a:cubicBezTo>
                <a:cubicBezTo>
                  <a:pt x="120" y="143"/>
                  <a:pt x="99" y="153"/>
                  <a:pt x="76" y="153"/>
                </a:cubicBezTo>
                <a:close/>
                <a:moveTo>
                  <a:pt x="76" y="8"/>
                </a:moveTo>
                <a:cubicBezTo>
                  <a:pt x="39" y="8"/>
                  <a:pt x="8" y="39"/>
                  <a:pt x="8" y="77"/>
                </a:cubicBezTo>
                <a:cubicBezTo>
                  <a:pt x="8" y="114"/>
                  <a:pt x="39" y="145"/>
                  <a:pt x="76" y="145"/>
                </a:cubicBezTo>
                <a:cubicBezTo>
                  <a:pt x="95" y="145"/>
                  <a:pt x="113" y="137"/>
                  <a:pt x="126" y="124"/>
                </a:cubicBezTo>
                <a:cubicBezTo>
                  <a:pt x="80" y="77"/>
                  <a:pt x="80" y="77"/>
                  <a:pt x="80" y="77"/>
                </a:cubicBezTo>
                <a:cubicBezTo>
                  <a:pt x="126" y="29"/>
                  <a:pt x="126" y="29"/>
                  <a:pt x="126" y="29"/>
                </a:cubicBezTo>
                <a:cubicBezTo>
                  <a:pt x="113" y="16"/>
                  <a:pt x="95" y="8"/>
                  <a:pt x="76" y="8"/>
                </a:cubicBezTo>
                <a:close/>
              </a:path>
            </a:pathLst>
          </a:custGeom>
          <a:solidFill>
            <a:srgbClr val="0070C0"/>
          </a:solidFill>
          <a:ln>
            <a:noFill/>
          </a:ln>
        </p:spPr>
        <p:txBody>
          <a:bodyPr vert="horz" wrap="square" lIns="91440" tIns="45720" rIns="91440" bIns="45720" numCol="1" anchor="t" anchorCtr="0" compatLnSpc="1"/>
          <a:lstStyle/>
          <a:p>
            <a:endParaRPr lang="zh-CN" altLang="en-US">
              <a:solidFill>
                <a:srgbClr val="EA5E66"/>
              </a:solidFill>
            </a:endParaRPr>
          </a:p>
        </p:txBody>
      </p:sp>
      <p:sp>
        <p:nvSpPr>
          <p:cNvPr id="107" name="Freeform 327"/>
          <p:cNvSpPr>
            <a:spLocks noEditPoints="1"/>
          </p:cNvSpPr>
          <p:nvPr>
            <p:custDataLst>
              <p:tags r:id="rId12"/>
            </p:custDataLst>
          </p:nvPr>
        </p:nvSpPr>
        <p:spPr bwMode="auto">
          <a:xfrm>
            <a:off x="6496612" y="2738390"/>
            <a:ext cx="496208" cy="430047"/>
          </a:xfrm>
          <a:custGeom>
            <a:avLst/>
            <a:gdLst>
              <a:gd name="T0" fmla="*/ 489 w 540"/>
              <a:gd name="T1" fmla="*/ 297 h 463"/>
              <a:gd name="T2" fmla="*/ 127 w 540"/>
              <a:gd name="T3" fmla="*/ 91 h 463"/>
              <a:gd name="T4" fmla="*/ 120 w 540"/>
              <a:gd name="T5" fmla="*/ 129 h 463"/>
              <a:gd name="T6" fmla="*/ 140 w 540"/>
              <a:gd name="T7" fmla="*/ 149 h 463"/>
              <a:gd name="T8" fmla="*/ 185 w 540"/>
              <a:gd name="T9" fmla="*/ 149 h 463"/>
              <a:gd name="T10" fmla="*/ 208 w 540"/>
              <a:gd name="T11" fmla="*/ 129 h 463"/>
              <a:gd name="T12" fmla="*/ 210 w 540"/>
              <a:gd name="T13" fmla="*/ 91 h 463"/>
              <a:gd name="T14" fmla="*/ 190 w 540"/>
              <a:gd name="T15" fmla="*/ 74 h 463"/>
              <a:gd name="T16" fmla="*/ 149 w 540"/>
              <a:gd name="T17" fmla="*/ 74 h 463"/>
              <a:gd name="T18" fmla="*/ 228 w 540"/>
              <a:gd name="T19" fmla="*/ 74 h 463"/>
              <a:gd name="T20" fmla="*/ 226 w 540"/>
              <a:gd name="T21" fmla="*/ 110 h 463"/>
              <a:gd name="T22" fmla="*/ 225 w 540"/>
              <a:gd name="T23" fmla="*/ 149 h 463"/>
              <a:gd name="T24" fmla="*/ 269 w 540"/>
              <a:gd name="T25" fmla="*/ 149 h 463"/>
              <a:gd name="T26" fmla="*/ 314 w 540"/>
              <a:gd name="T27" fmla="*/ 149 h 463"/>
              <a:gd name="T28" fmla="*/ 311 w 540"/>
              <a:gd name="T29" fmla="*/ 110 h 463"/>
              <a:gd name="T30" fmla="*/ 310 w 540"/>
              <a:gd name="T31" fmla="*/ 74 h 463"/>
              <a:gd name="T32" fmla="*/ 269 w 540"/>
              <a:gd name="T33" fmla="*/ 74 h 463"/>
              <a:gd name="T34" fmla="*/ 228 w 540"/>
              <a:gd name="T35" fmla="*/ 74 h 463"/>
              <a:gd name="T36" fmla="*/ 111 w 540"/>
              <a:gd name="T37" fmla="*/ 193 h 463"/>
              <a:gd name="T38" fmla="*/ 102 w 540"/>
              <a:gd name="T39" fmla="*/ 240 h 463"/>
              <a:gd name="T40" fmla="*/ 124 w 540"/>
              <a:gd name="T41" fmla="*/ 265 h 463"/>
              <a:gd name="T42" fmla="*/ 174 w 540"/>
              <a:gd name="T43" fmla="*/ 265 h 463"/>
              <a:gd name="T44" fmla="*/ 201 w 540"/>
              <a:gd name="T45" fmla="*/ 240 h 463"/>
              <a:gd name="T46" fmla="*/ 205 w 540"/>
              <a:gd name="T47" fmla="*/ 193 h 463"/>
              <a:gd name="T48" fmla="*/ 182 w 540"/>
              <a:gd name="T49" fmla="*/ 171 h 463"/>
              <a:gd name="T50" fmla="*/ 136 w 540"/>
              <a:gd name="T51" fmla="*/ 171 h 463"/>
              <a:gd name="T52" fmla="*/ 223 w 540"/>
              <a:gd name="T53" fmla="*/ 171 h 463"/>
              <a:gd name="T54" fmla="*/ 221 w 540"/>
              <a:gd name="T55" fmla="*/ 216 h 463"/>
              <a:gd name="T56" fmla="*/ 220 w 540"/>
              <a:gd name="T57" fmla="*/ 265 h 463"/>
              <a:gd name="T58" fmla="*/ 270 w 540"/>
              <a:gd name="T59" fmla="*/ 265 h 463"/>
              <a:gd name="T60" fmla="*/ 321 w 540"/>
              <a:gd name="T61" fmla="*/ 265 h 463"/>
              <a:gd name="T62" fmla="*/ 317 w 540"/>
              <a:gd name="T63" fmla="*/ 216 h 463"/>
              <a:gd name="T64" fmla="*/ 315 w 540"/>
              <a:gd name="T65" fmla="*/ 171 h 463"/>
              <a:gd name="T66" fmla="*/ 269 w 540"/>
              <a:gd name="T67" fmla="*/ 171 h 463"/>
              <a:gd name="T68" fmla="*/ 223 w 540"/>
              <a:gd name="T69" fmla="*/ 171 h 463"/>
              <a:gd name="T70" fmla="*/ 335 w 540"/>
              <a:gd name="T71" fmla="*/ 193 h 463"/>
              <a:gd name="T72" fmla="*/ 338 w 540"/>
              <a:gd name="T73" fmla="*/ 240 h 463"/>
              <a:gd name="T74" fmla="*/ 365 w 540"/>
              <a:gd name="T75" fmla="*/ 265 h 463"/>
              <a:gd name="T76" fmla="*/ 416 w 540"/>
              <a:gd name="T77" fmla="*/ 265 h 463"/>
              <a:gd name="T78" fmla="*/ 437 w 540"/>
              <a:gd name="T79" fmla="*/ 240 h 463"/>
              <a:gd name="T80" fmla="*/ 429 w 540"/>
              <a:gd name="T81" fmla="*/ 193 h 463"/>
              <a:gd name="T82" fmla="*/ 402 w 540"/>
              <a:gd name="T83" fmla="*/ 171 h 463"/>
              <a:gd name="T84" fmla="*/ 356 w 540"/>
              <a:gd name="T85" fmla="*/ 171 h 463"/>
              <a:gd name="T86" fmla="*/ 325 w 540"/>
              <a:gd name="T87" fmla="*/ 74 h 463"/>
              <a:gd name="T88" fmla="*/ 328 w 540"/>
              <a:gd name="T89" fmla="*/ 110 h 463"/>
              <a:gd name="T90" fmla="*/ 331 w 540"/>
              <a:gd name="T91" fmla="*/ 149 h 463"/>
              <a:gd name="T92" fmla="*/ 376 w 540"/>
              <a:gd name="T93" fmla="*/ 149 h 463"/>
              <a:gd name="T94" fmla="*/ 421 w 540"/>
              <a:gd name="T95" fmla="*/ 149 h 463"/>
              <a:gd name="T96" fmla="*/ 415 w 540"/>
              <a:gd name="T97" fmla="*/ 110 h 463"/>
              <a:gd name="T98" fmla="*/ 408 w 540"/>
              <a:gd name="T99" fmla="*/ 74 h 463"/>
              <a:gd name="T100" fmla="*/ 367 w 540"/>
              <a:gd name="T101" fmla="*/ 74 h 463"/>
              <a:gd name="T102" fmla="*/ 325 w 540"/>
              <a:gd name="T103" fmla="*/ 74 h 463"/>
              <a:gd name="T104" fmla="*/ 472 w 540"/>
              <a:gd name="T105" fmla="*/ 0 h 463"/>
              <a:gd name="T106" fmla="*/ 318 w 540"/>
              <a:gd name="T107" fmla="*/ 381 h 463"/>
              <a:gd name="T108" fmla="*/ 156 w 540"/>
              <a:gd name="T109" fmla="*/ 463 h 463"/>
              <a:gd name="T110" fmla="*/ 24 w 540"/>
              <a:gd name="T111" fmla="*/ 381 h 463"/>
              <a:gd name="T112" fmla="*/ 79 w 540"/>
              <a:gd name="T113" fmla="*/ 0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40" h="463">
                <a:moveTo>
                  <a:pt x="435" y="47"/>
                </a:moveTo>
                <a:lnTo>
                  <a:pt x="98" y="47"/>
                </a:lnTo>
                <a:lnTo>
                  <a:pt x="52" y="297"/>
                </a:lnTo>
                <a:lnTo>
                  <a:pt x="489" y="297"/>
                </a:lnTo>
                <a:lnTo>
                  <a:pt x="435" y="47"/>
                </a:lnTo>
                <a:close/>
                <a:moveTo>
                  <a:pt x="129" y="74"/>
                </a:moveTo>
                <a:lnTo>
                  <a:pt x="128" y="83"/>
                </a:lnTo>
                <a:lnTo>
                  <a:pt x="127" y="91"/>
                </a:lnTo>
                <a:lnTo>
                  <a:pt x="125" y="101"/>
                </a:lnTo>
                <a:lnTo>
                  <a:pt x="124" y="110"/>
                </a:lnTo>
                <a:lnTo>
                  <a:pt x="122" y="119"/>
                </a:lnTo>
                <a:lnTo>
                  <a:pt x="120" y="129"/>
                </a:lnTo>
                <a:lnTo>
                  <a:pt x="119" y="138"/>
                </a:lnTo>
                <a:lnTo>
                  <a:pt x="118" y="149"/>
                </a:lnTo>
                <a:lnTo>
                  <a:pt x="128" y="149"/>
                </a:lnTo>
                <a:lnTo>
                  <a:pt x="140" y="149"/>
                </a:lnTo>
                <a:lnTo>
                  <a:pt x="151" y="149"/>
                </a:lnTo>
                <a:lnTo>
                  <a:pt x="162" y="149"/>
                </a:lnTo>
                <a:lnTo>
                  <a:pt x="173" y="149"/>
                </a:lnTo>
                <a:lnTo>
                  <a:pt x="185" y="149"/>
                </a:lnTo>
                <a:lnTo>
                  <a:pt x="196" y="149"/>
                </a:lnTo>
                <a:lnTo>
                  <a:pt x="207" y="149"/>
                </a:lnTo>
                <a:lnTo>
                  <a:pt x="208" y="138"/>
                </a:lnTo>
                <a:lnTo>
                  <a:pt x="208" y="129"/>
                </a:lnTo>
                <a:lnTo>
                  <a:pt x="209" y="119"/>
                </a:lnTo>
                <a:lnTo>
                  <a:pt x="209" y="110"/>
                </a:lnTo>
                <a:lnTo>
                  <a:pt x="210" y="101"/>
                </a:lnTo>
                <a:lnTo>
                  <a:pt x="210" y="91"/>
                </a:lnTo>
                <a:lnTo>
                  <a:pt x="212" y="83"/>
                </a:lnTo>
                <a:lnTo>
                  <a:pt x="212" y="74"/>
                </a:lnTo>
                <a:lnTo>
                  <a:pt x="201" y="74"/>
                </a:lnTo>
                <a:lnTo>
                  <a:pt x="190" y="74"/>
                </a:lnTo>
                <a:lnTo>
                  <a:pt x="181" y="74"/>
                </a:lnTo>
                <a:lnTo>
                  <a:pt x="171" y="74"/>
                </a:lnTo>
                <a:lnTo>
                  <a:pt x="160" y="74"/>
                </a:lnTo>
                <a:lnTo>
                  <a:pt x="149" y="74"/>
                </a:lnTo>
                <a:lnTo>
                  <a:pt x="140" y="74"/>
                </a:lnTo>
                <a:lnTo>
                  <a:pt x="129" y="74"/>
                </a:lnTo>
                <a:lnTo>
                  <a:pt x="129" y="74"/>
                </a:lnTo>
                <a:close/>
                <a:moveTo>
                  <a:pt x="228" y="74"/>
                </a:moveTo>
                <a:lnTo>
                  <a:pt x="227" y="83"/>
                </a:lnTo>
                <a:lnTo>
                  <a:pt x="227" y="91"/>
                </a:lnTo>
                <a:lnTo>
                  <a:pt x="227" y="101"/>
                </a:lnTo>
                <a:lnTo>
                  <a:pt x="226" y="110"/>
                </a:lnTo>
                <a:lnTo>
                  <a:pt x="226" y="119"/>
                </a:lnTo>
                <a:lnTo>
                  <a:pt x="226" y="129"/>
                </a:lnTo>
                <a:lnTo>
                  <a:pt x="225" y="138"/>
                </a:lnTo>
                <a:lnTo>
                  <a:pt x="225" y="149"/>
                </a:lnTo>
                <a:lnTo>
                  <a:pt x="235" y="149"/>
                </a:lnTo>
                <a:lnTo>
                  <a:pt x="247" y="149"/>
                </a:lnTo>
                <a:lnTo>
                  <a:pt x="257" y="149"/>
                </a:lnTo>
                <a:lnTo>
                  <a:pt x="269" y="149"/>
                </a:lnTo>
                <a:lnTo>
                  <a:pt x="281" y="149"/>
                </a:lnTo>
                <a:lnTo>
                  <a:pt x="291" y="149"/>
                </a:lnTo>
                <a:lnTo>
                  <a:pt x="303" y="149"/>
                </a:lnTo>
                <a:lnTo>
                  <a:pt x="314" y="149"/>
                </a:lnTo>
                <a:lnTo>
                  <a:pt x="314" y="138"/>
                </a:lnTo>
                <a:lnTo>
                  <a:pt x="313" y="129"/>
                </a:lnTo>
                <a:lnTo>
                  <a:pt x="313" y="119"/>
                </a:lnTo>
                <a:lnTo>
                  <a:pt x="311" y="110"/>
                </a:lnTo>
                <a:lnTo>
                  <a:pt x="311" y="101"/>
                </a:lnTo>
                <a:lnTo>
                  <a:pt x="311" y="91"/>
                </a:lnTo>
                <a:lnTo>
                  <a:pt x="310" y="83"/>
                </a:lnTo>
                <a:lnTo>
                  <a:pt x="310" y="74"/>
                </a:lnTo>
                <a:lnTo>
                  <a:pt x="300" y="74"/>
                </a:lnTo>
                <a:lnTo>
                  <a:pt x="289" y="74"/>
                </a:lnTo>
                <a:lnTo>
                  <a:pt x="279" y="74"/>
                </a:lnTo>
                <a:lnTo>
                  <a:pt x="269" y="74"/>
                </a:lnTo>
                <a:lnTo>
                  <a:pt x="259" y="74"/>
                </a:lnTo>
                <a:lnTo>
                  <a:pt x="248" y="74"/>
                </a:lnTo>
                <a:lnTo>
                  <a:pt x="237" y="74"/>
                </a:lnTo>
                <a:lnTo>
                  <a:pt x="228" y="74"/>
                </a:lnTo>
                <a:lnTo>
                  <a:pt x="228" y="74"/>
                </a:lnTo>
                <a:close/>
                <a:moveTo>
                  <a:pt x="114" y="171"/>
                </a:moveTo>
                <a:lnTo>
                  <a:pt x="112" y="182"/>
                </a:lnTo>
                <a:lnTo>
                  <a:pt x="111" y="193"/>
                </a:lnTo>
                <a:lnTo>
                  <a:pt x="108" y="204"/>
                </a:lnTo>
                <a:lnTo>
                  <a:pt x="106" y="216"/>
                </a:lnTo>
                <a:lnTo>
                  <a:pt x="105" y="227"/>
                </a:lnTo>
                <a:lnTo>
                  <a:pt x="102" y="240"/>
                </a:lnTo>
                <a:lnTo>
                  <a:pt x="100" y="252"/>
                </a:lnTo>
                <a:lnTo>
                  <a:pt x="99" y="265"/>
                </a:lnTo>
                <a:lnTo>
                  <a:pt x="111" y="265"/>
                </a:lnTo>
                <a:lnTo>
                  <a:pt x="124" y="265"/>
                </a:lnTo>
                <a:lnTo>
                  <a:pt x="136" y="265"/>
                </a:lnTo>
                <a:lnTo>
                  <a:pt x="149" y="265"/>
                </a:lnTo>
                <a:lnTo>
                  <a:pt x="162" y="265"/>
                </a:lnTo>
                <a:lnTo>
                  <a:pt x="174" y="265"/>
                </a:lnTo>
                <a:lnTo>
                  <a:pt x="187" y="265"/>
                </a:lnTo>
                <a:lnTo>
                  <a:pt x="200" y="265"/>
                </a:lnTo>
                <a:lnTo>
                  <a:pt x="201" y="252"/>
                </a:lnTo>
                <a:lnTo>
                  <a:pt x="201" y="240"/>
                </a:lnTo>
                <a:lnTo>
                  <a:pt x="202" y="227"/>
                </a:lnTo>
                <a:lnTo>
                  <a:pt x="203" y="216"/>
                </a:lnTo>
                <a:lnTo>
                  <a:pt x="203" y="204"/>
                </a:lnTo>
                <a:lnTo>
                  <a:pt x="205" y="193"/>
                </a:lnTo>
                <a:lnTo>
                  <a:pt x="205" y="182"/>
                </a:lnTo>
                <a:lnTo>
                  <a:pt x="206" y="171"/>
                </a:lnTo>
                <a:lnTo>
                  <a:pt x="194" y="171"/>
                </a:lnTo>
                <a:lnTo>
                  <a:pt x="182" y="171"/>
                </a:lnTo>
                <a:lnTo>
                  <a:pt x="172" y="171"/>
                </a:lnTo>
                <a:lnTo>
                  <a:pt x="160" y="171"/>
                </a:lnTo>
                <a:lnTo>
                  <a:pt x="148" y="171"/>
                </a:lnTo>
                <a:lnTo>
                  <a:pt x="136" y="171"/>
                </a:lnTo>
                <a:lnTo>
                  <a:pt x="125" y="171"/>
                </a:lnTo>
                <a:lnTo>
                  <a:pt x="114" y="171"/>
                </a:lnTo>
                <a:lnTo>
                  <a:pt x="114" y="171"/>
                </a:lnTo>
                <a:close/>
                <a:moveTo>
                  <a:pt x="223" y="171"/>
                </a:moveTo>
                <a:lnTo>
                  <a:pt x="223" y="182"/>
                </a:lnTo>
                <a:lnTo>
                  <a:pt x="222" y="193"/>
                </a:lnTo>
                <a:lnTo>
                  <a:pt x="222" y="204"/>
                </a:lnTo>
                <a:lnTo>
                  <a:pt x="221" y="216"/>
                </a:lnTo>
                <a:lnTo>
                  <a:pt x="221" y="227"/>
                </a:lnTo>
                <a:lnTo>
                  <a:pt x="221" y="240"/>
                </a:lnTo>
                <a:lnTo>
                  <a:pt x="220" y="252"/>
                </a:lnTo>
                <a:lnTo>
                  <a:pt x="220" y="265"/>
                </a:lnTo>
                <a:lnTo>
                  <a:pt x="232" y="265"/>
                </a:lnTo>
                <a:lnTo>
                  <a:pt x="244" y="265"/>
                </a:lnTo>
                <a:lnTo>
                  <a:pt x="257" y="265"/>
                </a:lnTo>
                <a:lnTo>
                  <a:pt x="270" y="265"/>
                </a:lnTo>
                <a:lnTo>
                  <a:pt x="283" y="265"/>
                </a:lnTo>
                <a:lnTo>
                  <a:pt x="295" y="265"/>
                </a:lnTo>
                <a:lnTo>
                  <a:pt x="308" y="265"/>
                </a:lnTo>
                <a:lnTo>
                  <a:pt x="321" y="265"/>
                </a:lnTo>
                <a:lnTo>
                  <a:pt x="320" y="252"/>
                </a:lnTo>
                <a:lnTo>
                  <a:pt x="320" y="240"/>
                </a:lnTo>
                <a:lnTo>
                  <a:pt x="318" y="227"/>
                </a:lnTo>
                <a:lnTo>
                  <a:pt x="317" y="216"/>
                </a:lnTo>
                <a:lnTo>
                  <a:pt x="317" y="204"/>
                </a:lnTo>
                <a:lnTo>
                  <a:pt x="316" y="193"/>
                </a:lnTo>
                <a:lnTo>
                  <a:pt x="316" y="182"/>
                </a:lnTo>
                <a:lnTo>
                  <a:pt x="315" y="171"/>
                </a:lnTo>
                <a:lnTo>
                  <a:pt x="304" y="171"/>
                </a:lnTo>
                <a:lnTo>
                  <a:pt x="293" y="171"/>
                </a:lnTo>
                <a:lnTo>
                  <a:pt x="281" y="171"/>
                </a:lnTo>
                <a:lnTo>
                  <a:pt x="269" y="171"/>
                </a:lnTo>
                <a:lnTo>
                  <a:pt x="257" y="171"/>
                </a:lnTo>
                <a:lnTo>
                  <a:pt x="247" y="171"/>
                </a:lnTo>
                <a:lnTo>
                  <a:pt x="235" y="171"/>
                </a:lnTo>
                <a:lnTo>
                  <a:pt x="223" y="171"/>
                </a:lnTo>
                <a:lnTo>
                  <a:pt x="223" y="171"/>
                </a:lnTo>
                <a:close/>
                <a:moveTo>
                  <a:pt x="333" y="171"/>
                </a:moveTo>
                <a:lnTo>
                  <a:pt x="334" y="182"/>
                </a:lnTo>
                <a:lnTo>
                  <a:pt x="335" y="193"/>
                </a:lnTo>
                <a:lnTo>
                  <a:pt x="336" y="204"/>
                </a:lnTo>
                <a:lnTo>
                  <a:pt x="336" y="216"/>
                </a:lnTo>
                <a:lnTo>
                  <a:pt x="337" y="227"/>
                </a:lnTo>
                <a:lnTo>
                  <a:pt x="338" y="240"/>
                </a:lnTo>
                <a:lnTo>
                  <a:pt x="340" y="252"/>
                </a:lnTo>
                <a:lnTo>
                  <a:pt x="340" y="265"/>
                </a:lnTo>
                <a:lnTo>
                  <a:pt x="352" y="265"/>
                </a:lnTo>
                <a:lnTo>
                  <a:pt x="365" y="265"/>
                </a:lnTo>
                <a:lnTo>
                  <a:pt x="378" y="265"/>
                </a:lnTo>
                <a:lnTo>
                  <a:pt x="391" y="265"/>
                </a:lnTo>
                <a:lnTo>
                  <a:pt x="403" y="265"/>
                </a:lnTo>
                <a:lnTo>
                  <a:pt x="416" y="265"/>
                </a:lnTo>
                <a:lnTo>
                  <a:pt x="429" y="265"/>
                </a:lnTo>
                <a:lnTo>
                  <a:pt x="442" y="265"/>
                </a:lnTo>
                <a:lnTo>
                  <a:pt x="439" y="252"/>
                </a:lnTo>
                <a:lnTo>
                  <a:pt x="437" y="240"/>
                </a:lnTo>
                <a:lnTo>
                  <a:pt x="435" y="227"/>
                </a:lnTo>
                <a:lnTo>
                  <a:pt x="432" y="216"/>
                </a:lnTo>
                <a:lnTo>
                  <a:pt x="431" y="204"/>
                </a:lnTo>
                <a:lnTo>
                  <a:pt x="429" y="193"/>
                </a:lnTo>
                <a:lnTo>
                  <a:pt x="426" y="182"/>
                </a:lnTo>
                <a:lnTo>
                  <a:pt x="425" y="171"/>
                </a:lnTo>
                <a:lnTo>
                  <a:pt x="413" y="171"/>
                </a:lnTo>
                <a:lnTo>
                  <a:pt x="402" y="171"/>
                </a:lnTo>
                <a:lnTo>
                  <a:pt x="390" y="171"/>
                </a:lnTo>
                <a:lnTo>
                  <a:pt x="379" y="171"/>
                </a:lnTo>
                <a:lnTo>
                  <a:pt x="368" y="171"/>
                </a:lnTo>
                <a:lnTo>
                  <a:pt x="356" y="171"/>
                </a:lnTo>
                <a:lnTo>
                  <a:pt x="344" y="171"/>
                </a:lnTo>
                <a:lnTo>
                  <a:pt x="333" y="171"/>
                </a:lnTo>
                <a:lnTo>
                  <a:pt x="333" y="171"/>
                </a:lnTo>
                <a:close/>
                <a:moveTo>
                  <a:pt x="325" y="74"/>
                </a:moveTo>
                <a:lnTo>
                  <a:pt x="327" y="83"/>
                </a:lnTo>
                <a:lnTo>
                  <a:pt x="327" y="91"/>
                </a:lnTo>
                <a:lnTo>
                  <a:pt x="328" y="101"/>
                </a:lnTo>
                <a:lnTo>
                  <a:pt x="328" y="110"/>
                </a:lnTo>
                <a:lnTo>
                  <a:pt x="329" y="119"/>
                </a:lnTo>
                <a:lnTo>
                  <a:pt x="330" y="129"/>
                </a:lnTo>
                <a:lnTo>
                  <a:pt x="330" y="138"/>
                </a:lnTo>
                <a:lnTo>
                  <a:pt x="331" y="149"/>
                </a:lnTo>
                <a:lnTo>
                  <a:pt x="343" y="149"/>
                </a:lnTo>
                <a:lnTo>
                  <a:pt x="354" y="149"/>
                </a:lnTo>
                <a:lnTo>
                  <a:pt x="365" y="149"/>
                </a:lnTo>
                <a:lnTo>
                  <a:pt x="376" y="149"/>
                </a:lnTo>
                <a:lnTo>
                  <a:pt x="388" y="149"/>
                </a:lnTo>
                <a:lnTo>
                  <a:pt x="398" y="149"/>
                </a:lnTo>
                <a:lnTo>
                  <a:pt x="410" y="149"/>
                </a:lnTo>
                <a:lnTo>
                  <a:pt x="421" y="149"/>
                </a:lnTo>
                <a:lnTo>
                  <a:pt x="419" y="138"/>
                </a:lnTo>
                <a:lnTo>
                  <a:pt x="417" y="129"/>
                </a:lnTo>
                <a:lnTo>
                  <a:pt x="416" y="119"/>
                </a:lnTo>
                <a:lnTo>
                  <a:pt x="415" y="110"/>
                </a:lnTo>
                <a:lnTo>
                  <a:pt x="412" y="101"/>
                </a:lnTo>
                <a:lnTo>
                  <a:pt x="411" y="91"/>
                </a:lnTo>
                <a:lnTo>
                  <a:pt x="410" y="83"/>
                </a:lnTo>
                <a:lnTo>
                  <a:pt x="408" y="74"/>
                </a:lnTo>
                <a:lnTo>
                  <a:pt x="397" y="74"/>
                </a:lnTo>
                <a:lnTo>
                  <a:pt x="388" y="74"/>
                </a:lnTo>
                <a:lnTo>
                  <a:pt x="377" y="74"/>
                </a:lnTo>
                <a:lnTo>
                  <a:pt x="367" y="74"/>
                </a:lnTo>
                <a:lnTo>
                  <a:pt x="356" y="74"/>
                </a:lnTo>
                <a:lnTo>
                  <a:pt x="347" y="74"/>
                </a:lnTo>
                <a:lnTo>
                  <a:pt x="336" y="74"/>
                </a:lnTo>
                <a:lnTo>
                  <a:pt x="325" y="74"/>
                </a:lnTo>
                <a:lnTo>
                  <a:pt x="325" y="74"/>
                </a:lnTo>
                <a:close/>
                <a:moveTo>
                  <a:pt x="79" y="0"/>
                </a:moveTo>
                <a:lnTo>
                  <a:pt x="453" y="0"/>
                </a:lnTo>
                <a:lnTo>
                  <a:pt x="472" y="0"/>
                </a:lnTo>
                <a:lnTo>
                  <a:pt x="477" y="18"/>
                </a:lnTo>
                <a:lnTo>
                  <a:pt x="540" y="315"/>
                </a:lnTo>
                <a:lnTo>
                  <a:pt x="517" y="381"/>
                </a:lnTo>
                <a:lnTo>
                  <a:pt x="318" y="381"/>
                </a:lnTo>
                <a:lnTo>
                  <a:pt x="318" y="426"/>
                </a:lnTo>
                <a:lnTo>
                  <a:pt x="383" y="426"/>
                </a:lnTo>
                <a:lnTo>
                  <a:pt x="383" y="463"/>
                </a:lnTo>
                <a:lnTo>
                  <a:pt x="156" y="463"/>
                </a:lnTo>
                <a:lnTo>
                  <a:pt x="156" y="426"/>
                </a:lnTo>
                <a:lnTo>
                  <a:pt x="222" y="426"/>
                </a:lnTo>
                <a:lnTo>
                  <a:pt x="222" y="381"/>
                </a:lnTo>
                <a:lnTo>
                  <a:pt x="24" y="381"/>
                </a:lnTo>
                <a:lnTo>
                  <a:pt x="0" y="317"/>
                </a:lnTo>
                <a:lnTo>
                  <a:pt x="55" y="18"/>
                </a:lnTo>
                <a:lnTo>
                  <a:pt x="59" y="0"/>
                </a:lnTo>
                <a:lnTo>
                  <a:pt x="79"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GB" sz="4800" b="1" dirty="0">
                <a:solidFill>
                  <a:srgbClr val="595959"/>
                </a:solidFill>
                <a:latin typeface="微软雅黑" panose="020B0503020204020204" pitchFamily="34" charset="-122"/>
                <a:ea typeface="微软雅黑" panose="020B0503020204020204" pitchFamily="34" charset="-122"/>
                <a:cs typeface="+mn-ea"/>
                <a:sym typeface="+mn-lt"/>
              </a:rPr>
              <a:t>搭建</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Python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开发环境</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1.2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0075CC"/>
                </a:solidFill>
                <a:latin typeface="微软雅黑" panose="020B0503020204020204" pitchFamily="34" charset="-122"/>
                <a:ea typeface="微软雅黑" panose="020B0503020204020204" pitchFamily="34" charset="-122"/>
              </a:rPr>
              <a:t>Android Studio</a:t>
            </a:r>
            <a:r>
              <a:rPr lang="zh-CN" altLang="en-US" sz="2000" dirty="0">
                <a:solidFill>
                  <a:srgbClr val="0075CC"/>
                </a:solidFill>
                <a:latin typeface="微软雅黑" panose="020B0503020204020204" pitchFamily="34" charset="-122"/>
                <a:ea typeface="微软雅黑" panose="020B0503020204020204" pitchFamily="34" charset="-122"/>
              </a:rPr>
              <a:t>开发环境的搭建步骤</a:t>
            </a:r>
            <a:r>
              <a:rPr lang="zh-CN" altLang="en-US" sz="2000" dirty="0">
                <a:solidFill>
                  <a:srgbClr val="595959"/>
                </a:solidFill>
                <a:latin typeface="微软雅黑" panose="020B0503020204020204" pitchFamily="34" charset="-122"/>
                <a:ea typeface="微软雅黑" panose="020B0503020204020204" pitchFamily="34" charset="-122"/>
              </a:rPr>
              <a:t>，能够独立搭建</a:t>
            </a:r>
            <a:r>
              <a:rPr lang="en-US" altLang="zh-CN" sz="2000" dirty="0">
                <a:solidFill>
                  <a:srgbClr val="595959"/>
                </a:solidFill>
                <a:latin typeface="微软雅黑" panose="020B0503020204020204" pitchFamily="34" charset="-122"/>
                <a:ea typeface="微软雅黑" panose="020B0503020204020204" pitchFamily="34" charset="-122"/>
              </a:rPr>
              <a:t>Android Studio</a:t>
            </a:r>
            <a:r>
              <a:rPr lang="zh-CN" altLang="en-US" sz="2000" dirty="0">
                <a:solidFill>
                  <a:srgbClr val="595959"/>
                </a:solidFill>
                <a:latin typeface="微软雅黑" panose="020B0503020204020204" pitchFamily="34" charset="-122"/>
                <a:ea typeface="微软雅黑" panose="020B0503020204020204" pitchFamily="34" charset="-122"/>
              </a:rPr>
              <a:t>开发环境</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
        <p:nvSpPr>
          <p:cNvPr id="7" name="TextBox 35"/>
          <p:cNvSpPr txBox="1">
            <a:spLocks noChangeArrowheads="1"/>
          </p:cNvSpPr>
          <p:nvPr>
            <p:custDataLst>
              <p:tags r:id="rId1"/>
            </p:custDataLst>
          </p:nvPr>
        </p:nvSpPr>
        <p:spPr bwMode="auto">
          <a:xfrm>
            <a:off x="5158740" y="1989455"/>
            <a:ext cx="5993130" cy="329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Python程序的执行依赖于</a:t>
            </a:r>
            <a:r>
              <a:rPr lang="zh-CN" altLang="en-US" sz="2000" dirty="0">
                <a:solidFill>
                  <a:srgbClr val="0070C0"/>
                </a:solidFill>
                <a:latin typeface="微软雅黑" panose="020B0503020204020204" pitchFamily="34" charset="-122"/>
                <a:ea typeface="微软雅黑" panose="020B0503020204020204" pitchFamily="34" charset="-122"/>
              </a:rPr>
              <a:t>解释器</a:t>
            </a:r>
            <a:r>
              <a:rPr lang="zh-CN" altLang="en-US" sz="2000" dirty="0">
                <a:solidFill>
                  <a:srgbClr val="595959"/>
                </a:solidFill>
                <a:latin typeface="微软雅黑" panose="020B0503020204020204" pitchFamily="34" charset="-122"/>
                <a:ea typeface="微软雅黑" panose="020B0503020204020204" pitchFamily="34" charset="-122"/>
              </a:rPr>
              <a:t>。解释器是一种计算机中的</a:t>
            </a:r>
            <a:r>
              <a:rPr lang="zh-CN" altLang="en-US" sz="2000" dirty="0">
                <a:solidFill>
                  <a:srgbClr val="0070C0"/>
                </a:solidFill>
                <a:latin typeface="微软雅黑" panose="020B0503020204020204" pitchFamily="34" charset="-122"/>
                <a:ea typeface="微软雅黑" panose="020B0503020204020204" pitchFamily="34" charset="-122"/>
              </a:rPr>
              <a:t>翻译程序</a:t>
            </a:r>
            <a:r>
              <a:rPr lang="zh-CN" altLang="en-US" sz="2000" dirty="0">
                <a:solidFill>
                  <a:srgbClr val="595959"/>
                </a:solidFill>
                <a:latin typeface="微软雅黑" panose="020B0503020204020204" pitchFamily="34" charset="-122"/>
                <a:ea typeface="微软雅黑" panose="020B0503020204020204" pitchFamily="34" charset="-122"/>
              </a:rPr>
              <a:t>，能够把高级编程语言编写的代码</a:t>
            </a:r>
            <a:r>
              <a:rPr lang="zh-CN" altLang="en-US" sz="2000" dirty="0">
                <a:solidFill>
                  <a:srgbClr val="0070C0"/>
                </a:solidFill>
                <a:latin typeface="微软雅黑" panose="020B0503020204020204" pitchFamily="34" charset="-122"/>
                <a:ea typeface="微软雅黑" panose="020B0503020204020204" pitchFamily="34" charset="-122"/>
              </a:rPr>
              <a:t>逐行转译</a:t>
            </a:r>
            <a:r>
              <a:rPr lang="zh-CN" altLang="en-US" sz="2000" dirty="0">
                <a:solidFill>
                  <a:srgbClr val="595959"/>
                </a:solidFill>
                <a:latin typeface="微软雅黑" panose="020B0503020204020204" pitchFamily="34" charset="-122"/>
                <a:ea typeface="微软雅黑" panose="020B0503020204020204" pitchFamily="34" charset="-122"/>
              </a:rPr>
              <a:t>成计算机可以识别的</a:t>
            </a:r>
            <a:r>
              <a:rPr lang="zh-CN" altLang="en-US" sz="2000" dirty="0">
                <a:solidFill>
                  <a:srgbClr val="0070C0"/>
                </a:solidFill>
                <a:latin typeface="微软雅黑" panose="020B0503020204020204" pitchFamily="34" charset="-122"/>
                <a:ea typeface="微软雅黑" panose="020B0503020204020204" pitchFamily="34" charset="-122"/>
              </a:rPr>
              <a:t>机器语言</a:t>
            </a:r>
            <a:r>
              <a:rPr lang="zh-CN" altLang="en-US" sz="2000" dirty="0">
                <a:solidFill>
                  <a:srgbClr val="595959"/>
                </a:solidFill>
                <a:latin typeface="微软雅黑" panose="020B0503020204020204" pitchFamily="34" charset="-122"/>
                <a:ea typeface="微软雅黑" panose="020B0503020204020204" pitchFamily="34" charset="-122"/>
              </a:rPr>
              <a:t>。解释器好比人与计算机的翻译，它不会一次把所有的代码全部转译，而是</a:t>
            </a:r>
            <a:r>
              <a:rPr lang="zh-CN" altLang="en-US" sz="2000" dirty="0">
                <a:solidFill>
                  <a:srgbClr val="0070C0"/>
                </a:solidFill>
                <a:latin typeface="微软雅黑" panose="020B0503020204020204" pitchFamily="34" charset="-122"/>
                <a:ea typeface="微软雅黑" panose="020B0503020204020204" pitchFamily="34" charset="-122"/>
              </a:rPr>
              <a:t>每次只转译一行代码并运行</a:t>
            </a:r>
            <a:r>
              <a:rPr lang="zh-CN" altLang="en-US" sz="2000" dirty="0">
                <a:solidFill>
                  <a:srgbClr val="595959"/>
                </a:solidFill>
                <a:latin typeface="微软雅黑" panose="020B0503020204020204" pitchFamily="34" charset="-122"/>
                <a:ea typeface="微软雅黑" panose="020B0503020204020204" pitchFamily="34" charset="-122"/>
              </a:rPr>
              <a:t>，根据代码完成特定的操作，继续转译下一行代码并运行，如此往复，直至所有的代码全部转译与运行。</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5">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
        <p:nvSpPr>
          <p:cNvPr id="42" name="圆角矩形 41"/>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3"/>
            </p:custDataLst>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01</a:t>
            </a:r>
          </a:p>
        </p:txBody>
      </p:sp>
      <p:sp>
        <p:nvSpPr>
          <p:cNvPr id="44" name="1"/>
          <p:cNvSpPr txBox="1"/>
          <p:nvPr>
            <p:custDataLst>
              <p:tags r:id="rId4"/>
            </p:custDataLst>
          </p:nvPr>
        </p:nvSpPr>
        <p:spPr>
          <a:xfrm>
            <a:off x="2906422" y="1124105"/>
            <a:ext cx="8578826" cy="1014730"/>
          </a:xfrm>
          <a:prstGeom prst="rect">
            <a:avLst/>
          </a:prstGeom>
          <a:noFill/>
          <a:ln>
            <a:noFill/>
          </a:ln>
        </p:spPr>
        <p:txBody>
          <a:bodyPr wrap="square" rtlCol="0">
            <a:spAutoFit/>
          </a:bodyPr>
          <a:lstStyle/>
          <a:p>
            <a:pPr defTabSz="457200">
              <a:lnSpc>
                <a:spcPct val="150000"/>
              </a:lnSpc>
              <a:defRPr/>
            </a:pPr>
            <a:r>
              <a:rPr lang="zh-CN" altLang="en-US" sz="2000" b="1" kern="0" dirty="0">
                <a:latin typeface="微软雅黑" panose="020B0503020204020204" pitchFamily="34" charset="-122"/>
                <a:ea typeface="微软雅黑" panose="020B0503020204020204" pitchFamily="34" charset="-122"/>
                <a:cs typeface="+mn-ea"/>
                <a:sym typeface="+mn-lt"/>
              </a:rPr>
              <a:t>下载</a:t>
            </a:r>
            <a:r>
              <a:rPr lang="en-US" altLang="zh-CN" sz="2000" b="1" kern="0" dirty="0">
                <a:latin typeface="微软雅黑" panose="020B0503020204020204" pitchFamily="34" charset="-122"/>
                <a:ea typeface="微软雅黑" panose="020B0503020204020204" pitchFamily="34" charset="-122"/>
                <a:cs typeface="+mn-ea"/>
              </a:rPr>
              <a:t>Python</a:t>
            </a:r>
            <a:r>
              <a:rPr lang="zh-CN" altLang="zh-CN" sz="2000" b="1" kern="0" dirty="0">
                <a:latin typeface="微软雅黑" panose="020B0503020204020204" pitchFamily="34" charset="-122"/>
                <a:ea typeface="微软雅黑" panose="020B0503020204020204" pitchFamily="34" charset="-122"/>
                <a:cs typeface="+mn-ea"/>
              </a:rPr>
              <a:t>解释器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在浏览器中访问Python解释器的下载页面，具体如下图所示。</a:t>
            </a:r>
          </a:p>
        </p:txBody>
      </p:sp>
      <p:pic>
        <p:nvPicPr>
          <p:cNvPr id="6" name="图片 6"/>
          <p:cNvPicPr>
            <a:picLocks noChangeAspect="1"/>
          </p:cNvPicPr>
          <p:nvPr>
            <p:custDataLst>
              <p:tags r:id="rId5"/>
            </p:custDataLst>
          </p:nvPr>
        </p:nvPicPr>
        <p:blipFill>
          <a:blip r:embed="rId7"/>
          <a:stretch>
            <a:fillRect/>
          </a:stretch>
        </p:blipFill>
        <p:spPr>
          <a:xfrm>
            <a:off x="2062480" y="2421255"/>
            <a:ext cx="7936230" cy="34772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custDataLst>
              <p:tags r:id="rId1"/>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2"/>
            </p:custDataLst>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02</a:t>
            </a:r>
          </a:p>
        </p:txBody>
      </p:sp>
      <p:sp>
        <p:nvSpPr>
          <p:cNvPr id="44" name="1"/>
          <p:cNvSpPr txBox="1"/>
          <p:nvPr>
            <p:custDataLst>
              <p:tags r:id="rId3"/>
            </p:custDataLst>
          </p:nvPr>
        </p:nvSpPr>
        <p:spPr>
          <a:xfrm>
            <a:off x="2916980" y="1031179"/>
            <a:ext cx="8506818" cy="1014730"/>
          </a:xfrm>
          <a:prstGeom prst="rect">
            <a:avLst/>
          </a:prstGeom>
          <a:noFill/>
          <a:ln>
            <a:noFill/>
          </a:ln>
        </p:spPr>
        <p:txBody>
          <a:bodyPr wrap="square" rtlCol="0">
            <a:spAutoFit/>
          </a:bodyPr>
          <a:lstStyle/>
          <a:p>
            <a:pPr defTabSz="457200">
              <a:lnSpc>
                <a:spcPct val="150000"/>
              </a:lnSpc>
              <a:defRPr/>
            </a:pPr>
            <a:r>
              <a:rPr lang="zh-CN" altLang="en-US" sz="2000" b="1" kern="0" dirty="0">
                <a:latin typeface="微软雅黑" panose="020B0503020204020204" pitchFamily="34" charset="-122"/>
                <a:ea typeface="微软雅黑" panose="020B0503020204020204" pitchFamily="34" charset="-122"/>
                <a:cs typeface="+mn-ea"/>
                <a:sym typeface="+mn-lt"/>
              </a:rPr>
              <a:t>下载</a:t>
            </a:r>
            <a:r>
              <a:rPr lang="en-US" altLang="zh-CN" sz="2000" b="1" kern="0" dirty="0">
                <a:latin typeface="微软雅黑" panose="020B0503020204020204" pitchFamily="34" charset="-122"/>
                <a:ea typeface="微软雅黑" panose="020B0503020204020204" pitchFamily="34" charset="-122"/>
                <a:cs typeface="+mn-ea"/>
              </a:rPr>
              <a:t>Python</a:t>
            </a:r>
            <a:r>
              <a:rPr lang="zh-CN" altLang="zh-CN" sz="2000" b="1" kern="0" dirty="0">
                <a:latin typeface="微软雅黑" panose="020B0503020204020204" pitchFamily="34" charset="-122"/>
                <a:ea typeface="微软雅黑" panose="020B0503020204020204" pitchFamily="34" charset="-122"/>
                <a:cs typeface="+mn-ea"/>
              </a:rPr>
              <a:t>解释器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Python解释器安装包的下载页面，该页面展示了很多版本的安装包。</a:t>
            </a:r>
            <a:endParaRPr sz="1800" dirty="0">
              <a:latin typeface="等线" panose="02010600030101010101" charset="-122"/>
              <a:ea typeface="等线" panose="02010600030101010101" charset="-122"/>
            </a:endParaRPr>
          </a:p>
        </p:txBody>
      </p:sp>
      <p:pic>
        <p:nvPicPr>
          <p:cNvPr id="2" name="图片 2"/>
          <p:cNvPicPr>
            <a:picLocks noChangeAspect="1"/>
          </p:cNvPicPr>
          <p:nvPr>
            <p:custDataLst>
              <p:tags r:id="rId4"/>
            </p:custDataLst>
          </p:nvPr>
        </p:nvPicPr>
        <p:blipFill>
          <a:blip r:embed="rId7"/>
          <a:stretch>
            <a:fillRect/>
          </a:stretch>
        </p:blipFill>
        <p:spPr>
          <a:xfrm>
            <a:off x="2926715" y="2493645"/>
            <a:ext cx="7846060" cy="3547110"/>
          </a:xfrm>
          <a:prstGeom prst="rect">
            <a:avLst/>
          </a:prstGeom>
        </p:spPr>
      </p:pic>
      <p:sp>
        <p:nvSpPr>
          <p:cNvPr id="3" name="Title 1"/>
          <p:cNvSpPr txBox="1"/>
          <p:nvPr>
            <p:custDataLst>
              <p:tags r:id="rId5"/>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2276475"/>
            <a:ext cx="10541000"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Python语言的特点</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，能够列举至少3个特点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3146425"/>
            <a:ext cx="10510520"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Python语言的应用领域</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，能够列举至少3个应用领域</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4015105"/>
            <a:ext cx="10568940" cy="688340"/>
            <a:chOff x="978871" y="3338787"/>
            <a:chExt cx="7078443" cy="515938"/>
          </a:xfrm>
        </p:grpSpPr>
        <p:sp>
          <p:nvSpPr>
            <p:cNvPr id="87" name="Pentagon 6"/>
            <p:cNvSpPr/>
            <p:nvPr/>
          </p:nvSpPr>
          <p:spPr bwMode="auto">
            <a:xfrm>
              <a:off x="978871" y="3338787"/>
              <a:ext cx="707844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Python解释器的安装方式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，能够独立在计算机中安装Python解释器</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1126652" y="4885133"/>
            <a:ext cx="10540999" cy="685959"/>
            <a:chOff x="978871" y="4108725"/>
            <a:chExt cx="7508611" cy="514350"/>
          </a:xfrm>
        </p:grpSpPr>
        <p:sp>
          <p:nvSpPr>
            <p:cNvPr id="90" name="Pentagon 7"/>
            <p:cNvSpPr/>
            <p:nvPr/>
          </p:nvSpPr>
          <p:spPr bwMode="auto">
            <a:xfrm>
              <a:off x="978871" y="4108725"/>
              <a:ext cx="7508611"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PyCharm的安装和使用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，能够独立安装PyCharm工具并使用该工具编写与运行代码</a:t>
              </a: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custDataLst>
              <p:tags r:id="rId1"/>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2"/>
            </p:custDataLst>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03</a:t>
            </a:r>
          </a:p>
        </p:txBody>
      </p:sp>
      <p:sp>
        <p:nvSpPr>
          <p:cNvPr id="44" name="1"/>
          <p:cNvSpPr txBox="1"/>
          <p:nvPr>
            <p:custDataLst>
              <p:tags r:id="rId3"/>
            </p:custDataLst>
          </p:nvPr>
        </p:nvSpPr>
        <p:spPr>
          <a:xfrm>
            <a:off x="2916980" y="1031179"/>
            <a:ext cx="8866858" cy="1476375"/>
          </a:xfrm>
          <a:prstGeom prst="rect">
            <a:avLst/>
          </a:prstGeom>
          <a:noFill/>
          <a:ln>
            <a:noFill/>
          </a:ln>
        </p:spPr>
        <p:txBody>
          <a:bodyPr wrap="square" rtlCol="0">
            <a:spAutoFit/>
          </a:bodyPr>
          <a:lstStyle/>
          <a:p>
            <a:pPr defTabSz="457200">
              <a:lnSpc>
                <a:spcPct val="150000"/>
              </a:lnSpc>
              <a:defRPr/>
            </a:pPr>
            <a:r>
              <a:rPr lang="zh-CN" altLang="en-US" sz="2000" b="1" kern="0" dirty="0">
                <a:latin typeface="微软雅黑" panose="020B0503020204020204" pitchFamily="34" charset="-122"/>
                <a:ea typeface="微软雅黑" panose="020B0503020204020204" pitchFamily="34" charset="-122"/>
                <a:cs typeface="+mn-ea"/>
                <a:sym typeface="+mn-lt"/>
              </a:rPr>
              <a:t>安装</a:t>
            </a:r>
            <a:r>
              <a:rPr lang="en-US" altLang="zh-CN" sz="2000" b="1" kern="0" dirty="0">
                <a:latin typeface="微软雅黑" panose="020B0503020204020204" pitchFamily="34" charset="-122"/>
                <a:ea typeface="微软雅黑" panose="020B0503020204020204" pitchFamily="34" charset="-122"/>
                <a:cs typeface="+mn-ea"/>
              </a:rPr>
              <a:t>Python</a:t>
            </a:r>
            <a:r>
              <a:rPr lang="zh-CN" altLang="zh-CN" sz="2000" b="1" kern="0" dirty="0">
                <a:latin typeface="微软雅黑" panose="020B0503020204020204" pitchFamily="34" charset="-122"/>
                <a:ea typeface="微软雅黑" panose="020B0503020204020204" pitchFamily="34" charset="-122"/>
                <a:cs typeface="+mn-ea"/>
              </a:rPr>
              <a:t>解释器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下载相应版本的安装包。下载完成后，找到并双击安装包，弹出Python 3.11.3(64-bit) Setup窗口。</a:t>
            </a:r>
          </a:p>
        </p:txBody>
      </p:sp>
      <p:pic>
        <p:nvPicPr>
          <p:cNvPr id="7" name="图片 7"/>
          <p:cNvPicPr>
            <a:picLocks noChangeAspect="1"/>
          </p:cNvPicPr>
          <p:nvPr>
            <p:custDataLst>
              <p:tags r:id="rId4"/>
            </p:custDataLst>
          </p:nvPr>
        </p:nvPicPr>
        <p:blipFill>
          <a:blip r:embed="rId7"/>
          <a:stretch>
            <a:fillRect/>
          </a:stretch>
        </p:blipFill>
        <p:spPr>
          <a:xfrm>
            <a:off x="4150995" y="2709545"/>
            <a:ext cx="6054725" cy="3738245"/>
          </a:xfrm>
          <a:prstGeom prst="rect">
            <a:avLst/>
          </a:prstGeom>
        </p:spPr>
      </p:pic>
      <p:sp>
        <p:nvSpPr>
          <p:cNvPr id="3" name="Title 1"/>
          <p:cNvSpPr txBox="1"/>
          <p:nvPr>
            <p:custDataLst>
              <p:tags r:id="rId5"/>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custDataLst>
              <p:tags r:id="rId1"/>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2"/>
            </p:custDataLst>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04</a:t>
            </a:r>
          </a:p>
        </p:txBody>
      </p:sp>
      <p:sp>
        <p:nvSpPr>
          <p:cNvPr id="44" name="1"/>
          <p:cNvSpPr txBox="1"/>
          <p:nvPr>
            <p:custDataLst>
              <p:tags r:id="rId3"/>
            </p:custDataLst>
          </p:nvPr>
        </p:nvSpPr>
        <p:spPr>
          <a:xfrm>
            <a:off x="2916980" y="1031179"/>
            <a:ext cx="8506818" cy="1476375"/>
          </a:xfrm>
          <a:prstGeom prst="rect">
            <a:avLst/>
          </a:prstGeom>
          <a:noFill/>
          <a:ln>
            <a:noFill/>
          </a:ln>
        </p:spPr>
        <p:txBody>
          <a:bodyPr wrap="square" rtlCol="0">
            <a:spAutoFit/>
          </a:bodyPr>
          <a:lstStyle/>
          <a:p>
            <a:pPr defTabSz="457200">
              <a:lnSpc>
                <a:spcPct val="150000"/>
              </a:lnSpc>
              <a:defRPr/>
            </a:pPr>
            <a:r>
              <a:rPr lang="zh-CN" altLang="en-US" sz="2000" b="1" kern="0" dirty="0">
                <a:latin typeface="微软雅黑" panose="020B0503020204020204" pitchFamily="34" charset="-122"/>
                <a:ea typeface="微软雅黑" panose="020B0503020204020204" pitchFamily="34" charset="-122"/>
                <a:cs typeface="+mn-ea"/>
                <a:sym typeface="+mn-lt"/>
              </a:rPr>
              <a:t>安装</a:t>
            </a:r>
            <a:r>
              <a:rPr lang="en-US" altLang="zh-CN" sz="2000" b="1" kern="0" dirty="0">
                <a:latin typeface="微软雅黑" panose="020B0503020204020204" pitchFamily="34" charset="-122"/>
                <a:ea typeface="微软雅黑" panose="020B0503020204020204" pitchFamily="34" charset="-122"/>
                <a:cs typeface="+mn-ea"/>
              </a:rPr>
              <a:t>Python</a:t>
            </a:r>
            <a:r>
              <a:rPr lang="zh-CN" altLang="zh-CN" sz="2000" b="1" kern="0" dirty="0">
                <a:latin typeface="微软雅黑" panose="020B0503020204020204" pitchFamily="34" charset="-122"/>
                <a:ea typeface="微软雅黑" panose="020B0503020204020204" pitchFamily="34" charset="-122"/>
                <a:cs typeface="+mn-ea"/>
              </a:rPr>
              <a:t>解释器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勾选“Add python.exe to PATH”选项后，单击Install Now后进入Setup Progress界面。</a:t>
            </a:r>
            <a:endParaRPr lang="zh-CN" sz="1800" dirty="0">
              <a:latin typeface="等线" panose="02010600030101010101" charset="-122"/>
              <a:ea typeface="等线" panose="02010600030101010101" charset="-122"/>
            </a:endParaRPr>
          </a:p>
        </p:txBody>
      </p:sp>
      <p:pic>
        <p:nvPicPr>
          <p:cNvPr id="8" name="图片 8"/>
          <p:cNvPicPr>
            <a:picLocks noChangeAspect="1"/>
          </p:cNvPicPr>
          <p:nvPr>
            <p:custDataLst>
              <p:tags r:id="rId4"/>
            </p:custDataLst>
          </p:nvPr>
        </p:nvPicPr>
        <p:blipFill>
          <a:blip r:embed="rId7"/>
          <a:stretch>
            <a:fillRect/>
          </a:stretch>
        </p:blipFill>
        <p:spPr>
          <a:xfrm>
            <a:off x="4170680" y="2600325"/>
            <a:ext cx="6066155" cy="3750945"/>
          </a:xfrm>
          <a:prstGeom prst="rect">
            <a:avLst/>
          </a:prstGeom>
        </p:spPr>
      </p:pic>
      <p:sp>
        <p:nvSpPr>
          <p:cNvPr id="3" name="Title 1"/>
          <p:cNvSpPr txBox="1"/>
          <p:nvPr>
            <p:custDataLst>
              <p:tags r:id="rId5"/>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custDataLst>
              <p:tags r:id="rId1"/>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2"/>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05</a:t>
            </a:r>
          </a:p>
        </p:txBody>
      </p:sp>
      <p:sp>
        <p:nvSpPr>
          <p:cNvPr id="44" name="1"/>
          <p:cNvSpPr txBox="1"/>
          <p:nvPr>
            <p:custDataLst>
              <p:tags r:id="rId3"/>
            </p:custDataLst>
          </p:nvPr>
        </p:nvSpPr>
        <p:spPr>
          <a:xfrm>
            <a:off x="2916980" y="1031179"/>
            <a:ext cx="8506818" cy="1014730"/>
          </a:xfrm>
          <a:prstGeom prst="rect">
            <a:avLst/>
          </a:prstGeom>
          <a:noFill/>
          <a:ln>
            <a:noFill/>
          </a:ln>
        </p:spPr>
        <p:txBody>
          <a:bodyPr wrap="square" rtlCol="0">
            <a:spAutoFit/>
          </a:bodyPr>
          <a:lstStyle/>
          <a:p>
            <a:pPr defTabSz="457200">
              <a:lnSpc>
                <a:spcPct val="150000"/>
              </a:lnSpc>
              <a:defRPr/>
            </a:pPr>
            <a:r>
              <a:rPr lang="zh-CN" altLang="en-US" sz="2000" b="1" kern="0" dirty="0">
                <a:latin typeface="微软雅黑" panose="020B0503020204020204" pitchFamily="34" charset="-122"/>
                <a:ea typeface="微软雅黑" panose="020B0503020204020204" pitchFamily="34" charset="-122"/>
                <a:cs typeface="+mn-ea"/>
                <a:sym typeface="+mn-lt"/>
              </a:rPr>
              <a:t>安装</a:t>
            </a:r>
            <a:r>
              <a:rPr lang="en-US" altLang="zh-CN" sz="2000" b="1" kern="0" dirty="0">
                <a:latin typeface="微软雅黑" panose="020B0503020204020204" pitchFamily="34" charset="-122"/>
                <a:ea typeface="微软雅黑" panose="020B0503020204020204" pitchFamily="34" charset="-122"/>
                <a:cs typeface="+mn-ea"/>
              </a:rPr>
              <a:t>Python</a:t>
            </a:r>
            <a:r>
              <a:rPr lang="zh-CN" altLang="zh-CN" sz="2000" b="1" kern="0" dirty="0">
                <a:latin typeface="微软雅黑" panose="020B0503020204020204" pitchFamily="34" charset="-122"/>
                <a:ea typeface="微软雅黑" panose="020B0503020204020204" pitchFamily="34" charset="-122"/>
                <a:cs typeface="+mn-ea"/>
              </a:rPr>
              <a:t>解释器</a:t>
            </a:r>
            <a:endParaRPr lang="zh-CN" altLang="en-US" sz="2000" b="1" kern="0" dirty="0">
              <a:latin typeface="微软雅黑" panose="020B0503020204020204" pitchFamily="34" charset="-122"/>
              <a:ea typeface="微软雅黑" panose="020B0503020204020204" pitchFamily="34" charset="-122"/>
              <a:cs typeface="+mn-ea"/>
              <a:sym typeface="+mn-lt"/>
            </a:endParaRPr>
          </a:p>
          <a:p>
            <a:pPr algn="l" defTabSz="457200">
              <a:lnSpc>
                <a:spcPct val="150000"/>
              </a:lnSpc>
              <a:buClrTx/>
              <a:buSzTx/>
              <a:buFontTx/>
              <a:defRPr/>
            </a:pPr>
            <a:r>
              <a:rPr lang="zh-CN" altLang="en-US" sz="2000" dirty="0">
                <a:solidFill>
                  <a:srgbClr val="595959"/>
                </a:solidFill>
                <a:latin typeface="微软雅黑" panose="020B0503020204020204" pitchFamily="34" charset="-122"/>
                <a:ea typeface="微软雅黑" panose="020B0503020204020204" pitchFamily="34" charset="-122"/>
              </a:rPr>
              <a:t>安装完成后会自动进入Setup was successful界面。</a:t>
            </a:r>
          </a:p>
        </p:txBody>
      </p:sp>
      <p:pic>
        <p:nvPicPr>
          <p:cNvPr id="11" name="图片 11"/>
          <p:cNvPicPr>
            <a:picLocks noChangeAspect="1"/>
          </p:cNvPicPr>
          <p:nvPr>
            <p:custDataLst>
              <p:tags r:id="rId4"/>
            </p:custDataLst>
          </p:nvPr>
        </p:nvPicPr>
        <p:blipFill>
          <a:blip r:embed="rId7"/>
          <a:stretch>
            <a:fillRect/>
          </a:stretch>
        </p:blipFill>
        <p:spPr>
          <a:xfrm>
            <a:off x="3502660" y="2362200"/>
            <a:ext cx="6494780" cy="4015740"/>
          </a:xfrm>
          <a:prstGeom prst="rect">
            <a:avLst/>
          </a:prstGeom>
        </p:spPr>
      </p:pic>
      <p:sp>
        <p:nvSpPr>
          <p:cNvPr id="3" name="Title 1"/>
          <p:cNvSpPr txBox="1"/>
          <p:nvPr>
            <p:custDataLst>
              <p:tags r:id="rId5"/>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custDataLst>
              <p:tags r:id="rId1"/>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2"/>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05</a:t>
            </a:r>
          </a:p>
        </p:txBody>
      </p:sp>
      <p:sp>
        <p:nvSpPr>
          <p:cNvPr id="44" name="1"/>
          <p:cNvSpPr txBox="1"/>
          <p:nvPr>
            <p:custDataLst>
              <p:tags r:id="rId3"/>
            </p:custDataLst>
          </p:nvPr>
        </p:nvSpPr>
        <p:spPr>
          <a:xfrm>
            <a:off x="2916980" y="1031179"/>
            <a:ext cx="8506818" cy="1476375"/>
          </a:xfrm>
          <a:prstGeom prst="rect">
            <a:avLst/>
          </a:prstGeom>
          <a:noFill/>
          <a:ln>
            <a:noFill/>
          </a:ln>
        </p:spPr>
        <p:txBody>
          <a:bodyPr wrap="square" rtlCol="0">
            <a:spAutoFit/>
          </a:bodyPr>
          <a:lstStyle/>
          <a:p>
            <a:pPr defTabSz="457200">
              <a:lnSpc>
                <a:spcPct val="150000"/>
              </a:lnSpc>
              <a:defRPr/>
            </a:pPr>
            <a:r>
              <a:rPr lang="zh-CN" altLang="en-US" sz="2000" b="1" kern="0" dirty="0">
                <a:latin typeface="微软雅黑" panose="020B0503020204020204" pitchFamily="34" charset="-122"/>
                <a:ea typeface="微软雅黑" panose="020B0503020204020204" pitchFamily="34" charset="-122"/>
                <a:cs typeface="+mn-ea"/>
                <a:sym typeface="+mn-lt"/>
              </a:rPr>
              <a:t>安装</a:t>
            </a:r>
            <a:r>
              <a:rPr lang="en-US" altLang="zh-CN" sz="2000" b="1" kern="0" dirty="0">
                <a:latin typeface="微软雅黑" panose="020B0503020204020204" pitchFamily="34" charset="-122"/>
                <a:ea typeface="微软雅黑" panose="020B0503020204020204" pitchFamily="34" charset="-122"/>
                <a:cs typeface="+mn-ea"/>
              </a:rPr>
              <a:t>Python</a:t>
            </a:r>
            <a:r>
              <a:rPr lang="zh-CN" altLang="zh-CN" sz="2000" b="1" kern="0" dirty="0">
                <a:latin typeface="微软雅黑" panose="020B0503020204020204" pitchFamily="34" charset="-122"/>
                <a:ea typeface="微软雅黑" panose="020B0503020204020204" pitchFamily="34" charset="-122"/>
                <a:cs typeface="+mn-ea"/>
              </a:rPr>
              <a:t>解释器</a:t>
            </a:r>
            <a:endParaRPr lang="zh-CN" altLang="en-US" sz="2000" b="1" kern="0" dirty="0">
              <a:latin typeface="微软雅黑" panose="020B0503020204020204" pitchFamily="34" charset="-122"/>
              <a:ea typeface="微软雅黑" panose="020B0503020204020204" pitchFamily="34" charset="-122"/>
              <a:cs typeface="+mn-ea"/>
              <a:sym typeface="+mn-lt"/>
            </a:endParaRPr>
          </a:p>
          <a:p>
            <a:pPr algn="l" defTabSz="457200">
              <a:lnSpc>
                <a:spcPct val="150000"/>
              </a:lnSpc>
              <a:buClrTx/>
              <a:buSzTx/>
              <a:buFontTx/>
              <a:defRPr/>
            </a:pPr>
            <a:r>
              <a:rPr lang="zh-CN" altLang="en-US" sz="2000" dirty="0">
                <a:solidFill>
                  <a:srgbClr val="595959"/>
                </a:solidFill>
                <a:latin typeface="微软雅黑" panose="020B0503020204020204" pitchFamily="34" charset="-122"/>
                <a:ea typeface="微软雅黑" panose="020B0503020204020204" pitchFamily="34" charset="-122"/>
                <a:sym typeface="+mn-ea"/>
              </a:rPr>
              <a:t>在计算机的开始菜单中搜索Python，找到并单击Python 3.1</a:t>
            </a:r>
            <a:r>
              <a:rPr lang="en-US" altLang="zh-CN" sz="2000" dirty="0">
                <a:solidFill>
                  <a:srgbClr val="595959"/>
                </a:solidFill>
                <a:latin typeface="微软雅黑" panose="020B0503020204020204" pitchFamily="34" charset="-122"/>
                <a:ea typeface="微软雅黑" panose="020B0503020204020204" pitchFamily="34" charset="-122"/>
                <a:sym typeface="+mn-ea"/>
              </a:rPr>
              <a:t>1</a:t>
            </a:r>
            <a:r>
              <a:rPr lang="zh-CN" altLang="en-US" sz="2000" dirty="0">
                <a:solidFill>
                  <a:srgbClr val="595959"/>
                </a:solidFill>
                <a:latin typeface="微软雅黑" panose="020B0503020204020204" pitchFamily="34" charset="-122"/>
                <a:ea typeface="微软雅黑" panose="020B0503020204020204" pitchFamily="34" charset="-122"/>
                <a:sym typeface="+mn-ea"/>
              </a:rPr>
              <a:t>（64-bit）打开Python解释器窗口。</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12" name="图片 12"/>
          <p:cNvPicPr>
            <a:picLocks noChangeAspect="1"/>
          </p:cNvPicPr>
          <p:nvPr>
            <p:custDataLst>
              <p:tags r:id="rId4"/>
            </p:custDataLst>
          </p:nvPr>
        </p:nvPicPr>
        <p:blipFill>
          <a:blip r:embed="rId7"/>
          <a:stretch>
            <a:fillRect/>
          </a:stretch>
        </p:blipFill>
        <p:spPr>
          <a:xfrm>
            <a:off x="2999105" y="2997200"/>
            <a:ext cx="8225155" cy="2268220"/>
          </a:xfrm>
          <a:prstGeom prst="rect">
            <a:avLst/>
          </a:prstGeom>
        </p:spPr>
      </p:pic>
      <p:sp>
        <p:nvSpPr>
          <p:cNvPr id="3" name="Title 1"/>
          <p:cNvSpPr txBox="1"/>
          <p:nvPr>
            <p:custDataLst>
              <p:tags r:id="rId5"/>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Python</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解释器的安装</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663163" y="3573304"/>
            <a:ext cx="5324395"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PyCharm的安装和使用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，能够独立安装PyCharm工具并使用该工具编写与运行代码</a:t>
            </a:r>
          </a:p>
        </p:txBody>
      </p:sp>
      <p:grpSp>
        <p:nvGrpSpPr>
          <p:cNvPr id="14" name="组合 13"/>
          <p:cNvGrpSpPr/>
          <p:nvPr/>
        </p:nvGrpSpPr>
        <p:grpSpPr>
          <a:xfrm>
            <a:off x="5226918" y="3703879"/>
            <a:ext cx="405130" cy="405130"/>
            <a:chOff x="8881" y="4685"/>
            <a:chExt cx="638" cy="638"/>
          </a:xfrm>
        </p:grpSpPr>
        <p:sp>
          <p:nvSpPr>
            <p:cNvPr id="15" name="椭圆 14"/>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5158740" y="2133600"/>
            <a:ext cx="5993130" cy="25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0070C0"/>
                </a:solidFill>
                <a:latin typeface="微软雅黑" panose="020B0503020204020204" pitchFamily="34" charset="-122"/>
                <a:ea typeface="微软雅黑" panose="020B0503020204020204" pitchFamily="34" charset="-122"/>
              </a:rPr>
              <a:t>PyCharm</a:t>
            </a:r>
            <a:r>
              <a:rPr lang="zh-CN" altLang="en-US" sz="2000" dirty="0">
                <a:solidFill>
                  <a:srgbClr val="595959"/>
                </a:solidFill>
                <a:latin typeface="微软雅黑" panose="020B0503020204020204" pitchFamily="34" charset="-122"/>
                <a:ea typeface="微软雅黑" panose="020B0503020204020204" pitchFamily="34" charset="-122"/>
              </a:rPr>
              <a:t>是Jetbrain公司开发的一款Python</a:t>
            </a:r>
            <a:r>
              <a:rPr lang="zh-CN" altLang="en-US" sz="2000" dirty="0">
                <a:solidFill>
                  <a:srgbClr val="0070C0"/>
                </a:solidFill>
                <a:latin typeface="微软雅黑" panose="020B0503020204020204" pitchFamily="34" charset="-122"/>
                <a:ea typeface="微软雅黑" panose="020B0503020204020204" pitchFamily="34" charset="-122"/>
              </a:rPr>
              <a:t>集成开发环境</a:t>
            </a:r>
            <a:r>
              <a:rPr lang="zh-CN" altLang="en-US" sz="2000" dirty="0">
                <a:solidFill>
                  <a:srgbClr val="595959"/>
                </a:solidFill>
                <a:latin typeface="微软雅黑" panose="020B0503020204020204" pitchFamily="34" charset="-122"/>
                <a:ea typeface="微软雅黑" panose="020B0503020204020204" pitchFamily="34" charset="-122"/>
              </a:rPr>
              <a:t>（Integrated Development Environment，简称为IDE），由于其具有</a:t>
            </a:r>
            <a:r>
              <a:rPr lang="zh-CN" altLang="en-US" sz="2000" dirty="0">
                <a:solidFill>
                  <a:srgbClr val="0070C0"/>
                </a:solidFill>
                <a:latin typeface="微软雅黑" panose="020B0503020204020204" pitchFamily="34" charset="-122"/>
                <a:ea typeface="微软雅黑" panose="020B0503020204020204" pitchFamily="34" charset="-122"/>
              </a:rPr>
              <a:t>智能代码编辑器</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智能提示</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自动导入</a:t>
            </a:r>
            <a:r>
              <a:rPr lang="zh-CN" altLang="en-US" sz="2000" dirty="0">
                <a:solidFill>
                  <a:srgbClr val="595959"/>
                </a:solidFill>
                <a:latin typeface="微软雅黑" panose="020B0503020204020204" pitchFamily="34" charset="-122"/>
                <a:ea typeface="微软雅黑" panose="020B0503020204020204" pitchFamily="34" charset="-122"/>
              </a:rPr>
              <a:t>等功能，目前已经成为Python专业开发人员和初学者广泛使用的Python开发工具。</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6">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p:nvPr>
            <p:custDataLst>
              <p:tags r:id="rId3"/>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custDataLst>
              <p:tags r:id="rId1"/>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2"/>
            </p:custDataLst>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01</a:t>
            </a:r>
          </a:p>
        </p:txBody>
      </p:sp>
      <p:sp>
        <p:nvSpPr>
          <p:cNvPr id="44" name="1"/>
          <p:cNvSpPr txBox="1"/>
          <p:nvPr>
            <p:custDataLst>
              <p:tags r:id="rId3"/>
            </p:custDataLst>
          </p:nvPr>
        </p:nvSpPr>
        <p:spPr>
          <a:xfrm>
            <a:off x="2906422" y="1124105"/>
            <a:ext cx="8578826" cy="1014730"/>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的安装</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在浏览器中访问PyCharm官网的下载页面，具体如下图所示。</a:t>
            </a:r>
          </a:p>
        </p:txBody>
      </p:sp>
      <p:sp>
        <p:nvSpPr>
          <p:cNvPr id="2" name="Title 1"/>
          <p:cNvSpPr txBox="1"/>
          <p:nvPr>
            <p:custDataLst>
              <p:tags r:id="rId4"/>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pic>
        <p:nvPicPr>
          <p:cNvPr id="25" name="图片 25"/>
          <p:cNvPicPr>
            <a:picLocks noChangeAspect="1"/>
          </p:cNvPicPr>
          <p:nvPr>
            <p:custDataLst>
              <p:tags r:id="rId5"/>
            </p:custDataLst>
          </p:nvPr>
        </p:nvPicPr>
        <p:blipFill>
          <a:blip r:embed="rId7"/>
          <a:stretch>
            <a:fillRect/>
          </a:stretch>
        </p:blipFill>
        <p:spPr>
          <a:xfrm>
            <a:off x="3215005" y="2277110"/>
            <a:ext cx="6896735" cy="38442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圆角矩形 41"/>
          <p:cNvSpPr/>
          <p:nvPr>
            <p:custDataLst>
              <p:tags r:id="rId1"/>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43" name="文本框 42"/>
          <p:cNvSpPr txBox="1"/>
          <p:nvPr>
            <p:custDataLst>
              <p:tags r:id="rId2"/>
            </p:custDataLst>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01</a:t>
            </a:r>
          </a:p>
        </p:txBody>
      </p:sp>
      <p:sp>
        <p:nvSpPr>
          <p:cNvPr id="44" name="1"/>
          <p:cNvSpPr txBox="1"/>
          <p:nvPr>
            <p:custDataLst>
              <p:tags r:id="rId3"/>
            </p:custDataLst>
          </p:nvPr>
        </p:nvSpPr>
        <p:spPr>
          <a:xfrm>
            <a:off x="2906422" y="1124105"/>
            <a:ext cx="8578826" cy="147637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的安装</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0070C0"/>
                </a:solidFill>
                <a:latin typeface="微软雅黑" panose="020B0503020204020204" pitchFamily="34" charset="-122"/>
                <a:ea typeface="微软雅黑" panose="020B0503020204020204" pitchFamily="34" charset="-122"/>
              </a:rPr>
              <a:t>Professional</a:t>
            </a:r>
            <a:r>
              <a:rPr lang="zh-CN" altLang="en-US" sz="2000" dirty="0">
                <a:solidFill>
                  <a:srgbClr val="595959"/>
                </a:solidFill>
                <a:latin typeface="微软雅黑" panose="020B0503020204020204" pitchFamily="34" charset="-122"/>
                <a:ea typeface="微软雅黑" panose="020B0503020204020204" pitchFamily="34" charset="-122"/>
              </a:rPr>
              <a:t>和</a:t>
            </a:r>
            <a:r>
              <a:rPr lang="zh-CN" altLang="en-US" sz="2000" dirty="0">
                <a:solidFill>
                  <a:srgbClr val="0070C0"/>
                </a:solidFill>
                <a:latin typeface="微软雅黑" panose="020B0503020204020204" pitchFamily="34" charset="-122"/>
                <a:ea typeface="微软雅黑" panose="020B0503020204020204" pitchFamily="34" charset="-122"/>
              </a:rPr>
              <a:t>Community</a:t>
            </a:r>
            <a:r>
              <a:rPr lang="zh-CN" altLang="en-US" sz="2000" dirty="0">
                <a:solidFill>
                  <a:srgbClr val="595959"/>
                </a:solidFill>
                <a:latin typeface="微软雅黑" panose="020B0503020204020204" pitchFamily="34" charset="-122"/>
                <a:ea typeface="微软雅黑" panose="020B0503020204020204" pitchFamily="34" charset="-122"/>
              </a:rPr>
              <a:t>是PyCharm的两个版本，这两个版本的特点如下。</a:t>
            </a:r>
          </a:p>
        </p:txBody>
      </p:sp>
      <p:sp>
        <p:nvSpPr>
          <p:cNvPr id="2" name="Title 1"/>
          <p:cNvSpPr txBox="1"/>
          <p:nvPr>
            <p:custDataLst>
              <p:tags r:id="rId4"/>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10" name="原创设计师QQ598969553          _3"/>
          <p:cNvSpPr/>
          <p:nvPr>
            <p:custDataLst>
              <p:tags r:id="rId5"/>
            </p:custDataLst>
          </p:nvPr>
        </p:nvSpPr>
        <p:spPr>
          <a:xfrm>
            <a:off x="674663" y="3200795"/>
            <a:ext cx="4844642" cy="2617675"/>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原创设计师QQ598969553          _4"/>
          <p:cNvSpPr/>
          <p:nvPr>
            <p:custDataLst>
              <p:tags r:id="rId6"/>
            </p:custDataLst>
          </p:nvPr>
        </p:nvSpPr>
        <p:spPr>
          <a:xfrm>
            <a:off x="830142" y="3645786"/>
            <a:ext cx="4533684" cy="2030095"/>
          </a:xfrm>
          <a:prstGeom prst="rect">
            <a:avLst/>
          </a:prstGeom>
        </p:spPr>
        <p:txBody>
          <a:bodyPr wrap="square">
            <a:spAutoFit/>
          </a:bodyPr>
          <a:lstStyle/>
          <a:p>
            <a:pPr algn="l">
              <a:lnSpc>
                <a:spcPct val="150000"/>
              </a:lnSpc>
            </a:pPr>
            <a:r>
              <a:rPr lang="zh-CN" altLang="en-US" sz="1400" dirty="0" smtClean="0">
                <a:solidFill>
                  <a:srgbClr val="595959"/>
                </a:solidFill>
                <a:latin typeface="微软雅黑" panose="020B0503020204020204" pitchFamily="34" charset="-122"/>
                <a:ea typeface="微软雅黑" panose="020B0503020204020204" pitchFamily="34" charset="-122"/>
                <a:sym typeface="+mn-lt"/>
              </a:rPr>
              <a:t>1</a:t>
            </a:r>
            <a:r>
              <a:rPr lang="en-US" altLang="zh-CN" sz="1400" dirty="0" smtClean="0">
                <a:solidFill>
                  <a:srgbClr val="595959"/>
                </a:solidFill>
                <a:latin typeface="微软雅黑" panose="020B0503020204020204" pitchFamily="34" charset="-122"/>
                <a:ea typeface="微软雅黑" panose="020B0503020204020204" pitchFamily="34" charset="-122"/>
                <a:sym typeface="+mn-lt"/>
              </a:rPr>
              <a:t>.</a:t>
            </a:r>
            <a:r>
              <a:rPr lang="zh-CN" altLang="en-US" sz="1400" dirty="0">
                <a:solidFill>
                  <a:srgbClr val="595959"/>
                </a:solidFill>
                <a:latin typeface="微软雅黑" panose="020B0503020204020204" pitchFamily="34" charset="-122"/>
                <a:ea typeface="微软雅黑" panose="020B0503020204020204" pitchFamily="34" charset="-122"/>
                <a:sym typeface="+mn-lt"/>
              </a:rPr>
              <a:t>提供Python IDE的所有功能，支持Web开发；</a:t>
            </a:r>
          </a:p>
          <a:p>
            <a:pPr algn="l">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sym typeface="+mn-lt"/>
              </a:rPr>
              <a:t>2.</a:t>
            </a:r>
            <a:r>
              <a:rPr lang="zh-CN" altLang="en-US" sz="1400" dirty="0">
                <a:solidFill>
                  <a:srgbClr val="595959"/>
                </a:solidFill>
                <a:latin typeface="微软雅黑" panose="020B0503020204020204" pitchFamily="34" charset="-122"/>
                <a:ea typeface="微软雅黑" panose="020B0503020204020204" pitchFamily="34" charset="-122"/>
                <a:sym typeface="+mn-lt"/>
              </a:rPr>
              <a:t>支持Django、Flask、Google App引擎、Pyramid和web2py；</a:t>
            </a:r>
          </a:p>
          <a:p>
            <a:pPr algn="l">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sym typeface="+mn-lt"/>
              </a:rPr>
              <a:t>3.</a:t>
            </a:r>
            <a:r>
              <a:rPr lang="zh-CN" altLang="en-US" sz="1400" dirty="0">
                <a:solidFill>
                  <a:srgbClr val="595959"/>
                </a:solidFill>
                <a:latin typeface="微软雅黑" panose="020B0503020204020204" pitchFamily="34" charset="-122"/>
                <a:ea typeface="微软雅黑" panose="020B0503020204020204" pitchFamily="34" charset="-122"/>
                <a:sym typeface="+mn-lt"/>
              </a:rPr>
              <a:t>支持JavaScript、CoffeeScript、TypeScript、CSS和Cython等；</a:t>
            </a:r>
          </a:p>
          <a:p>
            <a:pPr algn="l">
              <a:lnSpc>
                <a:spcPct val="150000"/>
              </a:lnSpc>
            </a:pPr>
            <a:r>
              <a:rPr lang="en-US" altLang="zh-CN" sz="1400" dirty="0">
                <a:solidFill>
                  <a:srgbClr val="595959"/>
                </a:solidFill>
                <a:latin typeface="微软雅黑" panose="020B0503020204020204" pitchFamily="34" charset="-122"/>
                <a:ea typeface="微软雅黑" panose="020B0503020204020204" pitchFamily="34" charset="-122"/>
                <a:sym typeface="+mn-lt"/>
              </a:rPr>
              <a:t>4.</a:t>
            </a:r>
            <a:r>
              <a:rPr lang="zh-CN" altLang="en-US" sz="1400" dirty="0">
                <a:solidFill>
                  <a:srgbClr val="595959"/>
                </a:solidFill>
                <a:latin typeface="微软雅黑" panose="020B0503020204020204" pitchFamily="34" charset="-122"/>
                <a:ea typeface="微软雅黑" panose="020B0503020204020204" pitchFamily="34" charset="-122"/>
                <a:sym typeface="+mn-lt"/>
              </a:rPr>
              <a:t>支持远程开发、Python分析器、数据库和SQL语句。</a:t>
            </a:r>
          </a:p>
        </p:txBody>
      </p:sp>
      <p:sp>
        <p:nvSpPr>
          <p:cNvPr id="12" name="原创设计师QQ598969553          _5"/>
          <p:cNvSpPr/>
          <p:nvPr>
            <p:custDataLst>
              <p:tags r:id="rId7"/>
            </p:custDataLst>
          </p:nvPr>
        </p:nvSpPr>
        <p:spPr>
          <a:xfrm>
            <a:off x="6466922" y="3154554"/>
            <a:ext cx="4844642" cy="2664586"/>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6"/>
          <p:cNvSpPr/>
          <p:nvPr>
            <p:custDataLst>
              <p:tags r:id="rId8"/>
            </p:custDataLst>
          </p:nvPr>
        </p:nvSpPr>
        <p:spPr>
          <a:xfrm>
            <a:off x="1366245" y="2953850"/>
            <a:ext cx="3461141" cy="487756"/>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100000"/>
              </a:lnSpc>
            </a:pPr>
            <a:r>
              <a:rPr lang="en-US" altLang="zh-CN" sz="1800" b="1" dirty="0">
                <a:solidFill>
                  <a:schemeClr val="bg1"/>
                </a:solidFill>
                <a:latin typeface="微软雅黑" panose="020B0503020204020204" pitchFamily="34" charset="-122"/>
                <a:ea typeface="微软雅黑" panose="020B0503020204020204" pitchFamily="34" charset="-122"/>
                <a:cs typeface="+mn-ea"/>
                <a:sym typeface="+mn-lt"/>
              </a:rPr>
              <a:t>Professional版本的特点</a:t>
            </a:r>
          </a:p>
        </p:txBody>
      </p:sp>
      <p:sp>
        <p:nvSpPr>
          <p:cNvPr id="15" name="原创设计师QQ598969553          _8"/>
          <p:cNvSpPr/>
          <p:nvPr>
            <p:custDataLst>
              <p:tags r:id="rId9"/>
            </p:custDataLst>
          </p:nvPr>
        </p:nvSpPr>
        <p:spPr>
          <a:xfrm>
            <a:off x="7158504" y="2951248"/>
            <a:ext cx="3461141" cy="487756"/>
          </a:xfrm>
          <a:prstGeom prst="roundRect">
            <a:avLst/>
          </a:prstGeom>
          <a:solidFill>
            <a:srgbClr val="0070C0"/>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100000"/>
              </a:lnSpc>
              <a:spcBef>
                <a:spcPct val="0"/>
              </a:spcBef>
              <a:spcAft>
                <a:spcPct val="35000"/>
              </a:spcAft>
            </a:pPr>
            <a:r>
              <a:rPr sz="1800" b="1" dirty="0">
                <a:solidFill>
                  <a:schemeClr val="bg1"/>
                </a:solidFill>
                <a:latin typeface="微软雅黑" panose="020B0503020204020204" pitchFamily="34" charset="-122"/>
                <a:ea typeface="微软雅黑" panose="020B0503020204020204" pitchFamily="34" charset="-122"/>
                <a:cs typeface="+mn-ea"/>
                <a:sym typeface="+mn-lt"/>
              </a:rPr>
              <a:t>Community版本的特点</a:t>
            </a:r>
          </a:p>
        </p:txBody>
      </p:sp>
      <p:sp>
        <p:nvSpPr>
          <p:cNvPr id="18" name="原创设计师QQ598969553          _4"/>
          <p:cNvSpPr/>
          <p:nvPr>
            <p:custDataLst>
              <p:tags r:id="rId10"/>
            </p:custDataLst>
          </p:nvPr>
        </p:nvSpPr>
        <p:spPr>
          <a:xfrm>
            <a:off x="6627092" y="3722186"/>
            <a:ext cx="4533684" cy="1568450"/>
          </a:xfrm>
          <a:prstGeom prst="rect">
            <a:avLst/>
          </a:prstGeom>
        </p:spPr>
        <p:txBody>
          <a:bodyPr wrap="square">
            <a:spAutoFit/>
          </a:bodyPr>
          <a:lstStyle/>
          <a:p>
            <a:pPr algn="l">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sym typeface="+mn-lt"/>
              </a:rPr>
              <a:t>1.</a:t>
            </a:r>
            <a:r>
              <a:rPr lang="zh-CN" altLang="en-US" sz="1600" dirty="0">
                <a:solidFill>
                  <a:srgbClr val="595959"/>
                </a:solidFill>
                <a:latin typeface="微软雅黑" panose="020B0503020204020204" pitchFamily="34" charset="-122"/>
                <a:ea typeface="微软雅黑" panose="020B0503020204020204" pitchFamily="34" charset="-122"/>
                <a:sym typeface="+mn-lt"/>
              </a:rPr>
              <a:t>轻量级的Python IDE，只支持Python开发；</a:t>
            </a:r>
          </a:p>
          <a:p>
            <a:pPr algn="l">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sym typeface="+mn-lt"/>
              </a:rPr>
              <a:t>2.</a:t>
            </a:r>
            <a:r>
              <a:rPr lang="zh-CN" altLang="en-US" sz="1600" dirty="0">
                <a:solidFill>
                  <a:srgbClr val="595959"/>
                </a:solidFill>
                <a:latin typeface="微软雅黑" panose="020B0503020204020204" pitchFamily="34" charset="-122"/>
                <a:ea typeface="微软雅黑" panose="020B0503020204020204" pitchFamily="34" charset="-122"/>
                <a:sym typeface="+mn-lt"/>
              </a:rPr>
              <a:t>免费、开源、集成Apache2的许可证；</a:t>
            </a:r>
          </a:p>
          <a:p>
            <a:pPr algn="l">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sym typeface="+mn-lt"/>
              </a:rPr>
              <a:t>3.</a:t>
            </a:r>
            <a:r>
              <a:rPr lang="zh-CN" altLang="en-US" sz="1600" dirty="0">
                <a:solidFill>
                  <a:srgbClr val="595959"/>
                </a:solidFill>
                <a:latin typeface="微软雅黑" panose="020B0503020204020204" pitchFamily="34" charset="-122"/>
                <a:ea typeface="微软雅黑" panose="020B0503020204020204" pitchFamily="34" charset="-122"/>
                <a:sym typeface="+mn-lt"/>
              </a:rPr>
              <a:t>智能编辑器、调试器，支持重构和错误检查，集成VCS版本控制。</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02</a:t>
            </a:r>
          </a:p>
        </p:txBody>
      </p:sp>
      <p:sp>
        <p:nvSpPr>
          <p:cNvPr id="44" name="1"/>
          <p:cNvSpPr txBox="1"/>
          <p:nvPr>
            <p:custDataLst>
              <p:tags r:id="rId4"/>
            </p:custDataLst>
          </p:nvPr>
        </p:nvSpPr>
        <p:spPr>
          <a:xfrm>
            <a:off x="2906422" y="1124105"/>
            <a:ext cx="8578826" cy="1014730"/>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的安装</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双击安装包打开Welcome to PyCharm Community Edition Setup界面。</a:t>
            </a:r>
          </a:p>
        </p:txBody>
      </p:sp>
      <p:pic>
        <p:nvPicPr>
          <p:cNvPr id="29" name="图片 29"/>
          <p:cNvPicPr>
            <a:picLocks noChangeAspect="1"/>
          </p:cNvPicPr>
          <p:nvPr>
            <p:custDataLst>
              <p:tags r:id="rId5"/>
            </p:custDataLst>
          </p:nvPr>
        </p:nvPicPr>
        <p:blipFill>
          <a:blip r:embed="rId8"/>
          <a:stretch>
            <a:fillRect/>
          </a:stretch>
        </p:blipFill>
        <p:spPr>
          <a:xfrm>
            <a:off x="4294505" y="2421255"/>
            <a:ext cx="5400040" cy="41846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02</a:t>
            </a:r>
          </a:p>
        </p:txBody>
      </p:sp>
      <p:sp>
        <p:nvSpPr>
          <p:cNvPr id="44" name="1"/>
          <p:cNvSpPr txBox="1"/>
          <p:nvPr>
            <p:custDataLst>
              <p:tags r:id="rId4"/>
            </p:custDataLst>
          </p:nvPr>
        </p:nvSpPr>
        <p:spPr>
          <a:xfrm>
            <a:off x="2906422" y="1124105"/>
            <a:ext cx="8578826" cy="1014730"/>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的安装</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单击“Next”按钮进入Choose Install Location界面。</a:t>
            </a:r>
          </a:p>
        </p:txBody>
      </p:sp>
      <p:pic>
        <p:nvPicPr>
          <p:cNvPr id="30" name="图片 30"/>
          <p:cNvPicPr>
            <a:picLocks noChangeAspect="1"/>
          </p:cNvPicPr>
          <p:nvPr>
            <p:custDataLst>
              <p:tags r:id="rId5"/>
            </p:custDataLst>
          </p:nvPr>
        </p:nvPicPr>
        <p:blipFill>
          <a:blip r:embed="rId8"/>
          <a:stretch>
            <a:fillRect/>
          </a:stretch>
        </p:blipFill>
        <p:spPr>
          <a:xfrm>
            <a:off x="4294505" y="2349500"/>
            <a:ext cx="5528310" cy="4284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654" y="2635176"/>
            <a:ext cx="9937104" cy="688075"/>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Python的编程约定</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，能够归纳缩进、注释和命令规范的规范</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652" y="3505458"/>
            <a:ext cx="9937106" cy="685959"/>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变量的定义方式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，能够在程序中定义合法的变量</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652" y="4373624"/>
            <a:ext cx="9937106" cy="688077"/>
            <a:chOff x="978871" y="3338787"/>
            <a:chExt cx="7078443" cy="515938"/>
          </a:xfrm>
        </p:grpSpPr>
        <p:sp>
          <p:nvSpPr>
            <p:cNvPr id="87" name="Pentagon 6"/>
            <p:cNvSpPr/>
            <p:nvPr/>
          </p:nvSpPr>
          <p:spPr bwMode="auto">
            <a:xfrm>
              <a:off x="978871" y="3338787"/>
              <a:ext cx="707844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输入与输出的方式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，能够通过input()和print()函数实现输入与输出功能</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03</a:t>
            </a:r>
          </a:p>
        </p:txBody>
      </p:sp>
      <p:sp>
        <p:nvSpPr>
          <p:cNvPr id="44" name="1"/>
          <p:cNvSpPr txBox="1"/>
          <p:nvPr>
            <p:custDataLst>
              <p:tags r:id="rId4"/>
            </p:custDataLst>
          </p:nvPr>
        </p:nvSpPr>
        <p:spPr>
          <a:xfrm>
            <a:off x="2906422" y="1124105"/>
            <a:ext cx="8578826" cy="147637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的安装</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保持默认配置，单击“Next”按钮，进入Installation Options界面，在该界面用户可根据需求勾选相应功能。</a:t>
            </a:r>
          </a:p>
        </p:txBody>
      </p:sp>
      <p:pic>
        <p:nvPicPr>
          <p:cNvPr id="28" name="图片 28"/>
          <p:cNvPicPr>
            <a:picLocks noChangeAspect="1"/>
          </p:cNvPicPr>
          <p:nvPr>
            <p:custDataLst>
              <p:tags r:id="rId5"/>
            </p:custDataLst>
          </p:nvPr>
        </p:nvPicPr>
        <p:blipFill>
          <a:blip r:embed="rId8"/>
          <a:stretch>
            <a:fillRect/>
          </a:stretch>
        </p:blipFill>
        <p:spPr>
          <a:xfrm>
            <a:off x="4582795" y="2637790"/>
            <a:ext cx="5153025" cy="39928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04</a:t>
            </a:r>
          </a:p>
        </p:txBody>
      </p:sp>
      <p:sp>
        <p:nvSpPr>
          <p:cNvPr id="44" name="1"/>
          <p:cNvSpPr txBox="1"/>
          <p:nvPr>
            <p:custDataLst>
              <p:tags r:id="rId4"/>
            </p:custDataLst>
          </p:nvPr>
        </p:nvSpPr>
        <p:spPr>
          <a:xfrm>
            <a:off x="2906422" y="1124105"/>
            <a:ext cx="8578826" cy="1014730"/>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的安装</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勾选所有选项，单击“Next”按钮进入Choose Start Menu Folder界面。</a:t>
            </a:r>
          </a:p>
        </p:txBody>
      </p:sp>
      <p:pic>
        <p:nvPicPr>
          <p:cNvPr id="32" name="图片 32"/>
          <p:cNvPicPr>
            <a:picLocks noChangeAspect="1"/>
          </p:cNvPicPr>
          <p:nvPr>
            <p:custDataLst>
              <p:tags r:id="rId5"/>
            </p:custDataLst>
          </p:nvPr>
        </p:nvPicPr>
        <p:blipFill>
          <a:blip r:embed="rId8"/>
          <a:stretch>
            <a:fillRect/>
          </a:stretch>
        </p:blipFill>
        <p:spPr>
          <a:xfrm>
            <a:off x="4294505" y="2349500"/>
            <a:ext cx="5499735" cy="4262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05</a:t>
            </a:r>
          </a:p>
        </p:txBody>
      </p:sp>
      <p:sp>
        <p:nvSpPr>
          <p:cNvPr id="44" name="1"/>
          <p:cNvSpPr txBox="1"/>
          <p:nvPr>
            <p:custDataLst>
              <p:tags r:id="rId4"/>
            </p:custDataLst>
          </p:nvPr>
        </p:nvSpPr>
        <p:spPr>
          <a:xfrm>
            <a:off x="2906395" y="1123950"/>
            <a:ext cx="8909685" cy="147637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的安装</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单击的“Install”按钮开始安装PyCharm工具，安装完成后进入Completing PyCharm Community Edition Setup界面。</a:t>
            </a:r>
          </a:p>
        </p:txBody>
      </p:sp>
      <p:pic>
        <p:nvPicPr>
          <p:cNvPr id="34" name="图片 34"/>
          <p:cNvPicPr>
            <a:picLocks noChangeAspect="1"/>
          </p:cNvPicPr>
          <p:nvPr>
            <p:custDataLst>
              <p:tags r:id="rId5"/>
            </p:custDataLst>
          </p:nvPr>
        </p:nvPicPr>
        <p:blipFill>
          <a:blip r:embed="rId8"/>
          <a:stretch>
            <a:fillRect/>
          </a:stretch>
        </p:blipFill>
        <p:spPr>
          <a:xfrm>
            <a:off x="4438650" y="2709545"/>
            <a:ext cx="5053965" cy="39166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01</a:t>
            </a:r>
          </a:p>
        </p:txBody>
      </p:sp>
      <p:sp>
        <p:nvSpPr>
          <p:cNvPr id="44" name="1"/>
          <p:cNvSpPr txBox="1"/>
          <p:nvPr>
            <p:custDataLst>
              <p:tags r:id="rId4"/>
            </p:custDataLst>
          </p:nvPr>
        </p:nvSpPr>
        <p:spPr>
          <a:xfrm>
            <a:off x="2906395" y="1123950"/>
            <a:ext cx="8909685" cy="1014730"/>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双击桌面上的PyCharm快捷方式图标，打开Welcome to PyCharm窗口。</a:t>
            </a:r>
          </a:p>
        </p:txBody>
      </p:sp>
      <p:pic>
        <p:nvPicPr>
          <p:cNvPr id="36" name="图片 36"/>
          <p:cNvPicPr>
            <a:picLocks noChangeAspect="1"/>
          </p:cNvPicPr>
          <p:nvPr>
            <p:custDataLst>
              <p:tags r:id="rId5"/>
            </p:custDataLst>
          </p:nvPr>
        </p:nvPicPr>
        <p:blipFill>
          <a:blip r:embed="rId8"/>
          <a:stretch>
            <a:fillRect/>
          </a:stretch>
        </p:blipFill>
        <p:spPr>
          <a:xfrm>
            <a:off x="4150360" y="2138680"/>
            <a:ext cx="5396865" cy="44164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02</a:t>
            </a:r>
          </a:p>
        </p:txBody>
      </p:sp>
      <p:sp>
        <p:nvSpPr>
          <p:cNvPr id="44" name="1"/>
          <p:cNvSpPr txBox="1"/>
          <p:nvPr>
            <p:custDataLst>
              <p:tags r:id="rId4"/>
            </p:custDataLst>
          </p:nvPr>
        </p:nvSpPr>
        <p:spPr>
          <a:xfrm>
            <a:off x="2906395" y="1123950"/>
            <a:ext cx="8909685" cy="147637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单击窗口左侧的Customize菜单项打开自定义配置面板，在该面板中选择颜色主题为Light。</a:t>
            </a:r>
          </a:p>
        </p:txBody>
      </p:sp>
      <p:pic>
        <p:nvPicPr>
          <p:cNvPr id="40" name="图片 40"/>
          <p:cNvPicPr>
            <a:picLocks noChangeAspect="1"/>
          </p:cNvPicPr>
          <p:nvPr>
            <p:custDataLst>
              <p:tags r:id="rId5"/>
            </p:custDataLst>
          </p:nvPr>
        </p:nvPicPr>
        <p:blipFill>
          <a:blip r:embed="rId8"/>
          <a:stretch>
            <a:fillRect/>
          </a:stretch>
        </p:blipFill>
        <p:spPr>
          <a:xfrm>
            <a:off x="4798695" y="2349500"/>
            <a:ext cx="5220970" cy="42678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03</a:t>
            </a:r>
          </a:p>
        </p:txBody>
      </p:sp>
      <p:sp>
        <p:nvSpPr>
          <p:cNvPr id="44" name="1"/>
          <p:cNvSpPr txBox="1"/>
          <p:nvPr>
            <p:custDataLst>
              <p:tags r:id="rId4"/>
            </p:custDataLst>
          </p:nvPr>
        </p:nvSpPr>
        <p:spPr>
          <a:xfrm>
            <a:off x="2906395" y="1123950"/>
            <a:ext cx="8909685" cy="147637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rPr>
              <a:t>单击窗口左侧的Projects菜单项，切换回项目面板，单击该面板中的“New Project”按钮进入New Project窗口。</a:t>
            </a:r>
          </a:p>
        </p:txBody>
      </p:sp>
      <p:pic>
        <p:nvPicPr>
          <p:cNvPr id="2" name="图片 44"/>
          <p:cNvPicPr>
            <a:picLocks noChangeAspect="1"/>
          </p:cNvPicPr>
          <p:nvPr>
            <p:custDataLst>
              <p:tags r:id="rId5"/>
            </p:custDataLst>
          </p:nvPr>
        </p:nvPicPr>
        <p:blipFill>
          <a:blip r:embed="rId8"/>
          <a:stretch>
            <a:fillRect/>
          </a:stretch>
        </p:blipFill>
        <p:spPr>
          <a:xfrm>
            <a:off x="4801235" y="2600325"/>
            <a:ext cx="5120005" cy="41859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04</a:t>
            </a:r>
          </a:p>
        </p:txBody>
      </p:sp>
      <p:sp>
        <p:nvSpPr>
          <p:cNvPr id="44" name="1"/>
          <p:cNvSpPr txBox="1"/>
          <p:nvPr>
            <p:custDataLst>
              <p:tags r:id="rId4"/>
            </p:custDataLst>
          </p:nvPr>
        </p:nvSpPr>
        <p:spPr>
          <a:xfrm>
            <a:off x="2906395" y="1123950"/>
            <a:ext cx="9057640" cy="55308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383020" y="2781300"/>
            <a:ext cx="4925060" cy="2072640"/>
          </a:xfrm>
          <a:prstGeom prst="rect">
            <a:avLst/>
          </a:prstGeom>
          <a:noFill/>
        </p:spPr>
        <p:txBody>
          <a:bodyPr wrap="square" rtlCol="0" anchor="t">
            <a:noAutofit/>
          </a:bodyPr>
          <a:lstStyle/>
          <a:p>
            <a:pPr algn="l" defTabSz="457200">
              <a:lnSpc>
                <a:spcPct val="150000"/>
              </a:lnSpc>
              <a:buClrTx/>
              <a:buSzTx/>
              <a:buFontTx/>
              <a:defRPr/>
            </a:pPr>
            <a:r>
              <a:rPr lang="zh-CN" altLang="en-US" sz="2000" dirty="0">
                <a:solidFill>
                  <a:srgbClr val="595959"/>
                </a:solidFill>
                <a:latin typeface="微软雅黑" panose="020B0503020204020204" pitchFamily="34" charset="-122"/>
                <a:ea typeface="微软雅黑" panose="020B0503020204020204" pitchFamily="34" charset="-122"/>
                <a:sym typeface="+mn-ea"/>
              </a:rPr>
              <a:t>单击“Create”按钮会在D:\PythonProject目录下创建一个名称为first_proj的项目，并进入项目管理窗口。</a:t>
            </a:r>
            <a:endParaRPr lang="zh-CN" altLang="en-US" sz="2000" dirty="0" smtClean="0">
              <a:solidFill>
                <a:srgbClr val="595959"/>
              </a:solidFill>
              <a:latin typeface="微软雅黑" panose="020B0503020204020204" pitchFamily="34" charset="-122"/>
              <a:ea typeface="微软雅黑" panose="020B0503020204020204" pitchFamily="34" charset="-122"/>
              <a:sym typeface="+mn-ea"/>
            </a:endParaRPr>
          </a:p>
        </p:txBody>
      </p:sp>
      <p:pic>
        <p:nvPicPr>
          <p:cNvPr id="57" name="图片 57"/>
          <p:cNvPicPr>
            <a:picLocks noChangeAspect="1"/>
          </p:cNvPicPr>
          <p:nvPr>
            <p:custDataLst>
              <p:tags r:id="rId5"/>
            </p:custDataLst>
          </p:nvPr>
        </p:nvPicPr>
        <p:blipFill>
          <a:blip r:embed="rId8"/>
          <a:stretch>
            <a:fillRect/>
          </a:stretch>
        </p:blipFill>
        <p:spPr>
          <a:xfrm>
            <a:off x="1054100" y="2248535"/>
            <a:ext cx="5209540" cy="42583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05</a:t>
            </a:r>
          </a:p>
        </p:txBody>
      </p:sp>
      <p:sp>
        <p:nvSpPr>
          <p:cNvPr id="44" name="1"/>
          <p:cNvSpPr txBox="1"/>
          <p:nvPr>
            <p:custDataLst>
              <p:tags r:id="rId4"/>
            </p:custDataLst>
          </p:nvPr>
        </p:nvSpPr>
        <p:spPr>
          <a:xfrm>
            <a:off x="2906395" y="1123950"/>
            <a:ext cx="8909685" cy="55308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7174865" y="2925445"/>
            <a:ext cx="4256405" cy="2371725"/>
          </a:xfrm>
          <a:prstGeom prst="rect">
            <a:avLst/>
          </a:prstGeom>
          <a:noFill/>
          <a:ln w="9525">
            <a:noFill/>
          </a:ln>
        </p:spPr>
        <p:txBody>
          <a:bodyPr>
            <a:noAutofit/>
          </a:bodyPr>
          <a:lstStyle/>
          <a:p>
            <a:pPr algn="l" defTabSz="457200">
              <a:lnSpc>
                <a:spcPct val="150000"/>
              </a:lnSpc>
              <a:buClrTx/>
              <a:buSzTx/>
              <a:buFontTx/>
              <a:defRPr/>
            </a:pPr>
            <a:r>
              <a:rPr lang="zh-CN" altLang="en-US" sz="2000" b="0" dirty="0">
                <a:solidFill>
                  <a:srgbClr val="595959"/>
                </a:solidFill>
                <a:latin typeface="微软雅黑" panose="020B0503020204020204" pitchFamily="34" charset="-122"/>
                <a:ea typeface="微软雅黑" panose="020B0503020204020204" pitchFamily="34" charset="-122"/>
              </a:rPr>
              <a:t>单击“Create”按钮会在D:\PythonProject目录下创建一个名称为first_proj的项目，并进入项目管理窗口。</a:t>
            </a:r>
          </a:p>
        </p:txBody>
      </p:sp>
      <p:pic>
        <p:nvPicPr>
          <p:cNvPr id="59" name="图片 59"/>
          <p:cNvPicPr>
            <a:picLocks noChangeAspect="1"/>
          </p:cNvPicPr>
          <p:nvPr>
            <p:custDataLst>
              <p:tags r:id="rId5"/>
            </p:custDataLst>
          </p:nvPr>
        </p:nvPicPr>
        <p:blipFill>
          <a:blip r:embed="rId8"/>
          <a:stretch>
            <a:fillRect/>
          </a:stretch>
        </p:blipFill>
        <p:spPr>
          <a:xfrm>
            <a:off x="909955" y="2493645"/>
            <a:ext cx="6040120" cy="345313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06</a:t>
            </a:r>
          </a:p>
        </p:txBody>
      </p:sp>
      <p:sp>
        <p:nvSpPr>
          <p:cNvPr id="44" name="1"/>
          <p:cNvSpPr txBox="1"/>
          <p:nvPr>
            <p:custDataLst>
              <p:tags r:id="rId4"/>
            </p:custDataLst>
          </p:nvPr>
        </p:nvSpPr>
        <p:spPr>
          <a:xfrm>
            <a:off x="2906395" y="1123950"/>
            <a:ext cx="8909685" cy="55308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00" name="文本框 99"/>
          <p:cNvSpPr txBox="1"/>
          <p:nvPr>
            <p:custDataLst>
              <p:tags r:id="rId5"/>
            </p:custDataLst>
          </p:nvPr>
        </p:nvSpPr>
        <p:spPr>
          <a:xfrm>
            <a:off x="7103110" y="3638550"/>
            <a:ext cx="4256405" cy="1313815"/>
          </a:xfrm>
          <a:prstGeom prst="rect">
            <a:avLst/>
          </a:prstGeom>
          <a:noFill/>
          <a:ln w="9525">
            <a:noFill/>
          </a:ln>
        </p:spPr>
        <p:txBody>
          <a:bodyPr>
            <a:noAutofit/>
          </a:bodyPr>
          <a:lstStyle/>
          <a:p>
            <a:pPr algn="l" defTabSz="457200">
              <a:lnSpc>
                <a:spcPct val="150000"/>
              </a:lnSpc>
              <a:buClrTx/>
              <a:buSzTx/>
              <a:buFontTx/>
              <a:defRPr/>
            </a:pPr>
            <a:r>
              <a:rPr lang="zh-CN" altLang="en-US" sz="2000" b="0" dirty="0">
                <a:solidFill>
                  <a:srgbClr val="595959"/>
                </a:solidFill>
                <a:latin typeface="微软雅黑" panose="020B0503020204020204" pitchFamily="34" charset="-122"/>
                <a:ea typeface="微软雅黑" panose="020B0503020204020204" pitchFamily="34" charset="-122"/>
              </a:rPr>
              <a:t>单击左上方标注的文件夹图标，弹出项目的目录结构。</a:t>
            </a:r>
          </a:p>
        </p:txBody>
      </p:sp>
      <p:pic>
        <p:nvPicPr>
          <p:cNvPr id="60" name="图片 60"/>
          <p:cNvPicPr>
            <a:picLocks noChangeAspect="1"/>
          </p:cNvPicPr>
          <p:nvPr>
            <p:custDataLst>
              <p:tags r:id="rId6"/>
            </p:custDataLst>
          </p:nvPr>
        </p:nvPicPr>
        <p:blipFill>
          <a:blip r:embed="rId9"/>
          <a:stretch>
            <a:fillRect/>
          </a:stretch>
        </p:blipFill>
        <p:spPr>
          <a:xfrm>
            <a:off x="766445" y="2565400"/>
            <a:ext cx="6053455" cy="34607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07</a:t>
            </a:r>
          </a:p>
        </p:txBody>
      </p:sp>
      <p:sp>
        <p:nvSpPr>
          <p:cNvPr id="44" name="1"/>
          <p:cNvSpPr txBox="1"/>
          <p:nvPr>
            <p:custDataLst>
              <p:tags r:id="rId4"/>
            </p:custDataLst>
          </p:nvPr>
        </p:nvSpPr>
        <p:spPr>
          <a:xfrm>
            <a:off x="2906395" y="1123950"/>
            <a:ext cx="8909685" cy="55308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00" name="文本框 99"/>
          <p:cNvSpPr txBox="1"/>
          <p:nvPr>
            <p:custDataLst>
              <p:tags r:id="rId5"/>
            </p:custDataLst>
          </p:nvPr>
        </p:nvSpPr>
        <p:spPr>
          <a:xfrm>
            <a:off x="6743700" y="2925445"/>
            <a:ext cx="4687570" cy="2371725"/>
          </a:xfrm>
          <a:prstGeom prst="rect">
            <a:avLst/>
          </a:prstGeom>
          <a:noFill/>
          <a:ln w="9525">
            <a:noFill/>
          </a:ln>
        </p:spPr>
        <p:txBody>
          <a:bodyPr>
            <a:noAutofit/>
          </a:bodyPr>
          <a:lstStyle/>
          <a:p>
            <a:pPr algn="l" defTabSz="457200">
              <a:lnSpc>
                <a:spcPct val="150000"/>
              </a:lnSpc>
              <a:buClrTx/>
              <a:buSzTx/>
              <a:buFontTx/>
              <a:defRPr/>
            </a:pPr>
            <a:r>
              <a:rPr lang="zh-CN" altLang="en-US" sz="2000" b="0" dirty="0">
                <a:solidFill>
                  <a:srgbClr val="595959"/>
                </a:solidFill>
                <a:latin typeface="微软雅黑" panose="020B0503020204020204" pitchFamily="34" charset="-122"/>
                <a:ea typeface="微软雅黑" panose="020B0503020204020204" pitchFamily="34" charset="-122"/>
              </a:rPr>
              <a:t>选中first_proj项目的根目录右击，在弹出的下拉菜单中选择“New”→“Python File”，弹出New Python file窗口，用于给项目添加保存代码的Python文件。</a:t>
            </a:r>
          </a:p>
        </p:txBody>
      </p:sp>
      <p:pic>
        <p:nvPicPr>
          <p:cNvPr id="61" name="图片 61"/>
          <p:cNvPicPr>
            <a:picLocks noChangeAspect="1"/>
          </p:cNvPicPr>
          <p:nvPr>
            <p:custDataLst>
              <p:tags r:id="rId6"/>
            </p:custDataLst>
          </p:nvPr>
        </p:nvPicPr>
        <p:blipFill>
          <a:blip r:embed="rId9"/>
          <a:stretch>
            <a:fillRect/>
          </a:stretch>
        </p:blipFill>
        <p:spPr>
          <a:xfrm>
            <a:off x="909955" y="2839085"/>
            <a:ext cx="5771515" cy="26244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在当今数字化和技术驱动的世界中，编程成为了一项越来越重要的技能。而在众多的编程语言中，</a:t>
            </a:r>
            <a:r>
              <a:rPr sz="2000" dirty="0">
                <a:solidFill>
                  <a:schemeClr val="accent1">
                    <a:lumMod val="60000"/>
                    <a:lumOff val="40000"/>
                  </a:schemeClr>
                </a:solidFill>
                <a:latin typeface="微软雅黑" panose="020B0503020204020204" pitchFamily="34" charset="-122"/>
                <a:ea typeface="微软雅黑" panose="020B0503020204020204" pitchFamily="34" charset="-122"/>
              </a:rPr>
              <a:t>Python</a:t>
            </a:r>
            <a:r>
              <a:rPr sz="2000" dirty="0">
                <a:latin typeface="微软雅黑" panose="020B0503020204020204" pitchFamily="34" charset="-122"/>
                <a:ea typeface="微软雅黑" panose="020B0503020204020204" pitchFamily="34" charset="-122"/>
              </a:rPr>
              <a:t>凭借其卓越的特性和广泛的应用领域赢得了很多业内人士的青睐。Python语言以其</a:t>
            </a:r>
            <a:r>
              <a:rPr sz="2000" dirty="0">
                <a:solidFill>
                  <a:schemeClr val="accent1">
                    <a:lumMod val="60000"/>
                    <a:lumOff val="40000"/>
                  </a:schemeClr>
                </a:solidFill>
                <a:latin typeface="微软雅黑" panose="020B0503020204020204" pitchFamily="34" charset="-122"/>
                <a:ea typeface="微软雅黑" panose="020B0503020204020204" pitchFamily="34" charset="-122"/>
              </a:rPr>
              <a:t>简洁直观</a:t>
            </a:r>
            <a:r>
              <a:rPr sz="2000" dirty="0">
                <a:latin typeface="微软雅黑" panose="020B0503020204020204" pitchFamily="34" charset="-122"/>
                <a:ea typeface="微软雅黑" panose="020B0503020204020204" pitchFamily="34" charset="-122"/>
              </a:rPr>
              <a:t>的语法、</a:t>
            </a:r>
            <a:r>
              <a:rPr sz="2000" dirty="0">
                <a:solidFill>
                  <a:schemeClr val="accent1">
                    <a:lumMod val="60000"/>
                    <a:lumOff val="40000"/>
                  </a:schemeClr>
                </a:solidFill>
                <a:latin typeface="微软雅黑" panose="020B0503020204020204" pitchFamily="34" charset="-122"/>
                <a:ea typeface="微软雅黑" panose="020B0503020204020204" pitchFamily="34" charset="-122"/>
              </a:rPr>
              <a:t>易于学习</a:t>
            </a:r>
            <a:r>
              <a:rPr sz="2000" dirty="0">
                <a:latin typeface="微软雅黑" panose="020B0503020204020204" pitchFamily="34" charset="-122"/>
                <a:ea typeface="微软雅黑" panose="020B0503020204020204" pitchFamily="34" charset="-122"/>
              </a:rPr>
              <a:t>和使用的特点，成为众多初学者的首选。不仅如此，Python在</a:t>
            </a:r>
            <a:r>
              <a:rPr sz="2000" dirty="0">
                <a:solidFill>
                  <a:schemeClr val="accent1">
                    <a:lumMod val="60000"/>
                    <a:lumOff val="40000"/>
                  </a:schemeClr>
                </a:solidFill>
                <a:latin typeface="微软雅黑" panose="020B0503020204020204" pitchFamily="34" charset="-122"/>
                <a:ea typeface="微软雅黑" panose="020B0503020204020204" pitchFamily="34" charset="-122"/>
              </a:rPr>
              <a:t>数据科学</a:t>
            </a:r>
            <a:r>
              <a:rPr sz="2000" dirty="0">
                <a:latin typeface="微软雅黑" panose="020B0503020204020204" pitchFamily="34" charset="-122"/>
                <a:ea typeface="微软雅黑" panose="020B0503020204020204" pitchFamily="34" charset="-122"/>
              </a:rPr>
              <a:t>、</a:t>
            </a:r>
            <a:r>
              <a:rPr sz="2000" dirty="0">
                <a:solidFill>
                  <a:schemeClr val="accent1">
                    <a:lumMod val="60000"/>
                    <a:lumOff val="40000"/>
                  </a:schemeClr>
                </a:solidFill>
                <a:latin typeface="微软雅黑" panose="020B0503020204020204" pitchFamily="34" charset="-122"/>
                <a:ea typeface="微软雅黑" panose="020B0503020204020204" pitchFamily="34" charset="-122"/>
              </a:rPr>
              <a:t>人工智能</a:t>
            </a:r>
            <a:r>
              <a:rPr sz="2000" dirty="0">
                <a:latin typeface="微软雅黑" panose="020B0503020204020204" pitchFamily="34" charset="-122"/>
                <a:ea typeface="微软雅黑" panose="020B0503020204020204" pitchFamily="34" charset="-122"/>
              </a:rPr>
              <a:t>、</a:t>
            </a:r>
            <a:r>
              <a:rPr sz="2000" dirty="0">
                <a:solidFill>
                  <a:schemeClr val="accent1">
                    <a:lumMod val="60000"/>
                    <a:lumOff val="40000"/>
                  </a:schemeClr>
                </a:solidFill>
                <a:latin typeface="微软雅黑" panose="020B0503020204020204" pitchFamily="34" charset="-122"/>
                <a:ea typeface="微软雅黑" panose="020B0503020204020204" pitchFamily="34" charset="-122"/>
              </a:rPr>
              <a:t>Web开发</a:t>
            </a:r>
            <a:r>
              <a:rPr sz="2000" dirty="0">
                <a:latin typeface="微软雅黑" panose="020B0503020204020204" pitchFamily="34" charset="-122"/>
                <a:ea typeface="微软雅黑" panose="020B0503020204020204" pitchFamily="34" charset="-122"/>
              </a:rPr>
              <a:t>等领域都有着广泛的应用，无论是企业还是个人都离不开这门多才多艺的编程语言。下面让我们一起踏上Python编程的旅程，开启探索编程世界的大门吧！</a:t>
            </a:r>
          </a:p>
        </p:txBody>
      </p:sp>
      <p:grpSp>
        <p:nvGrpSpPr>
          <p:cNvPr id="2" name="组合 1"/>
          <p:cNvGrpSpPr/>
          <p:nvPr/>
        </p:nvGrpSpPr>
        <p:grpSpPr>
          <a:xfrm>
            <a:off x="3745865" y="413385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08</a:t>
            </a:r>
          </a:p>
        </p:txBody>
      </p:sp>
      <p:sp>
        <p:nvSpPr>
          <p:cNvPr id="44" name="1"/>
          <p:cNvSpPr txBox="1"/>
          <p:nvPr>
            <p:custDataLst>
              <p:tags r:id="rId4"/>
            </p:custDataLst>
          </p:nvPr>
        </p:nvSpPr>
        <p:spPr>
          <a:xfrm>
            <a:off x="2906395" y="1123950"/>
            <a:ext cx="8909685" cy="55308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5"/>
            </p:custDataLst>
          </p:nvPr>
        </p:nvSpPr>
        <p:spPr>
          <a:xfrm>
            <a:off x="6743700" y="2925445"/>
            <a:ext cx="4687570" cy="2371725"/>
          </a:xfrm>
          <a:prstGeom prst="rect">
            <a:avLst/>
          </a:prstGeom>
          <a:noFill/>
          <a:ln w="9525">
            <a:noFill/>
          </a:ln>
        </p:spPr>
        <p:txBody>
          <a:bodyPr>
            <a:noAutofit/>
          </a:bodyPr>
          <a:lstStyle/>
          <a:p>
            <a:pPr algn="l" defTabSz="457200">
              <a:lnSpc>
                <a:spcPct val="150000"/>
              </a:lnSpc>
              <a:buClrTx/>
              <a:buSzTx/>
              <a:buFontTx/>
              <a:defRPr/>
            </a:pPr>
            <a:r>
              <a:rPr lang="zh-CN" altLang="en-US" sz="2000" b="0" dirty="0">
                <a:solidFill>
                  <a:srgbClr val="595959"/>
                </a:solidFill>
                <a:latin typeface="微软雅黑" panose="020B0503020204020204" pitchFamily="34" charset="-122"/>
                <a:ea typeface="微软雅黑" panose="020B0503020204020204" pitchFamily="34" charset="-122"/>
              </a:rPr>
              <a:t>选中first_proj项目的根目录右击，在弹出的下拉菜单中选择“New”→“Python File”，弹出New Python file窗口，用于给项目添加保存代码的Python文件。</a:t>
            </a:r>
          </a:p>
        </p:txBody>
      </p:sp>
      <p:pic>
        <p:nvPicPr>
          <p:cNvPr id="64" name="图片 64"/>
          <p:cNvPicPr>
            <a:picLocks noChangeAspect="1"/>
          </p:cNvPicPr>
          <p:nvPr>
            <p:custDataLst>
              <p:tags r:id="rId6"/>
            </p:custDataLst>
          </p:nvPr>
        </p:nvPicPr>
        <p:blipFill>
          <a:blip r:embed="rId9"/>
          <a:stretch>
            <a:fillRect/>
          </a:stretch>
        </p:blipFill>
        <p:spPr>
          <a:xfrm>
            <a:off x="1054100" y="2781300"/>
            <a:ext cx="5463540" cy="31235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09</a:t>
            </a:r>
          </a:p>
        </p:txBody>
      </p:sp>
      <p:sp>
        <p:nvSpPr>
          <p:cNvPr id="44" name="1"/>
          <p:cNvSpPr txBox="1"/>
          <p:nvPr>
            <p:custDataLst>
              <p:tags r:id="rId4"/>
            </p:custDataLst>
          </p:nvPr>
        </p:nvSpPr>
        <p:spPr>
          <a:xfrm>
            <a:off x="2906395" y="1123950"/>
            <a:ext cx="8909685" cy="1014730"/>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b="1" kern="0" dirty="0">
              <a:latin typeface="微软雅黑" panose="020B0503020204020204" pitchFamily="34" charset="-122"/>
              <a:ea typeface="微软雅黑" panose="020B0503020204020204" pitchFamily="34" charset="-122"/>
              <a:cs typeface="+mn-ea"/>
              <a:sym typeface="+mn-lt"/>
            </a:endParaRPr>
          </a:p>
          <a:p>
            <a:pPr defTabSz="457200">
              <a:lnSpc>
                <a:spcPct val="150000"/>
              </a:lnSpc>
              <a:defRPr/>
            </a:pP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5"/>
            </p:custDataLst>
          </p:nvPr>
        </p:nvSpPr>
        <p:spPr>
          <a:xfrm>
            <a:off x="1702435" y="2349500"/>
            <a:ext cx="9253220" cy="1199515"/>
          </a:xfrm>
          <a:prstGeom prst="rect">
            <a:avLst/>
          </a:prstGeom>
          <a:noFill/>
          <a:ln w="9525">
            <a:noFill/>
          </a:ln>
        </p:spPr>
        <p:txBody>
          <a:bodyPr>
            <a:noAutofit/>
          </a:bodyPr>
          <a:lstStyle/>
          <a:p>
            <a:pPr defTabSz="457200">
              <a:lnSpc>
                <a:spcPct val="150000"/>
              </a:lnSpc>
              <a:buClrTx/>
              <a:buSzTx/>
              <a:buFontTx/>
              <a:defRPr/>
            </a:pPr>
            <a:r>
              <a:rPr lang="zh-CN" altLang="en-US" sz="2000" b="0" dirty="0">
                <a:solidFill>
                  <a:srgbClr val="595959"/>
                </a:solidFill>
                <a:latin typeface="微软雅黑" panose="020B0503020204020204" pitchFamily="34" charset="-122"/>
                <a:ea typeface="微软雅黑" panose="020B0503020204020204" pitchFamily="34" charset="-122"/>
              </a:rPr>
              <a:t>在Name文本框中，填写Python文件的名称为first，按下回车键后会在first_proj项目的根目录下添加first.py文件。</a:t>
            </a:r>
          </a:p>
        </p:txBody>
      </p:sp>
      <p:sp>
        <p:nvSpPr>
          <p:cNvPr id="6" name="矩形 5"/>
          <p:cNvSpPr/>
          <p:nvPr>
            <p:custDataLst>
              <p:tags r:id="rId6"/>
            </p:custDataLst>
          </p:nvPr>
        </p:nvSpPr>
        <p:spPr bwMode="auto">
          <a:xfrm>
            <a:off x="2030095" y="4077335"/>
            <a:ext cx="8129905" cy="5956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2000">
                <a:solidFill>
                  <a:srgbClr val="595959"/>
                </a:solidFill>
                <a:latin typeface="微软雅黑" panose="020B0503020204020204" pitchFamily="34" charset="-122"/>
                <a:ea typeface="微软雅黑" panose="020B0503020204020204" pitchFamily="34" charset="-122"/>
                <a:sym typeface="+mn-ea"/>
              </a:rPr>
              <a:t>print("书山有路勤为径，学海无涯苦作舟")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1.2.2  PyCharm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的安装与使用</a:t>
            </a:r>
          </a:p>
        </p:txBody>
      </p:sp>
      <p:sp>
        <p:nvSpPr>
          <p:cNvPr id="4" name="圆角矩形 3"/>
          <p:cNvSpPr/>
          <p:nvPr>
            <p:custDataLst>
              <p:tags r:id="rId2"/>
            </p:custDataLst>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custDataLst>
              <p:tags r:id="rId3"/>
            </p:custDataLst>
          </p:nvPr>
        </p:nvSpPr>
        <p:spPr>
          <a:xfrm flipH="1">
            <a:off x="1050502" y="1259844"/>
            <a:ext cx="1624965" cy="52197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pitchFamily="34" charset="0"/>
                <a:ea typeface="微软雅黑" panose="020B0503020204020204" pitchFamily="34" charset="-122"/>
                <a:sym typeface="Arial" panose="020B0604020202020204" pitchFamily="34" charset="0"/>
              </a:rPr>
              <a:t>STEP  10</a:t>
            </a:r>
          </a:p>
        </p:txBody>
      </p:sp>
      <p:sp>
        <p:nvSpPr>
          <p:cNvPr id="44" name="1"/>
          <p:cNvSpPr txBox="1"/>
          <p:nvPr>
            <p:custDataLst>
              <p:tags r:id="rId4"/>
            </p:custDataLst>
          </p:nvPr>
        </p:nvSpPr>
        <p:spPr>
          <a:xfrm>
            <a:off x="2906395" y="1123950"/>
            <a:ext cx="8909685" cy="553085"/>
          </a:xfrm>
          <a:prstGeom prst="rect">
            <a:avLst/>
          </a:prstGeom>
          <a:noFill/>
          <a:ln>
            <a:noFill/>
          </a:ln>
        </p:spPr>
        <p:txBody>
          <a:bodyPr wrap="square" rtlCol="0">
            <a:spAutoFit/>
          </a:bodyPr>
          <a:lstStyle/>
          <a:p>
            <a:pPr defTabSz="457200">
              <a:lnSpc>
                <a:spcPct val="150000"/>
              </a:lnSpc>
              <a:defRPr/>
            </a:pPr>
            <a:r>
              <a:rPr lang="en-US" altLang="zh-CN" sz="2000" b="1" kern="0" dirty="0">
                <a:latin typeface="微软雅黑" panose="020B0503020204020204" pitchFamily="34" charset="-122"/>
                <a:ea typeface="微软雅黑" panose="020B0503020204020204" pitchFamily="34" charset="-122"/>
                <a:cs typeface="+mn-ea"/>
              </a:rPr>
              <a:t>PyCharm</a:t>
            </a:r>
            <a:r>
              <a:rPr lang="zh-CN" altLang="en-US" sz="2000" b="1" kern="0" dirty="0">
                <a:latin typeface="微软雅黑" panose="020B0503020204020204" pitchFamily="34" charset="-122"/>
                <a:ea typeface="微软雅黑" panose="020B0503020204020204" pitchFamily="34" charset="-122"/>
                <a:cs typeface="+mn-ea"/>
              </a:rPr>
              <a:t>的使用</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5"/>
            </p:custDataLst>
          </p:nvPr>
        </p:nvSpPr>
        <p:spPr>
          <a:xfrm>
            <a:off x="7103110" y="2781300"/>
            <a:ext cx="4198620" cy="2614295"/>
          </a:xfrm>
          <a:prstGeom prst="rect">
            <a:avLst/>
          </a:prstGeom>
          <a:noFill/>
          <a:ln w="9525">
            <a:noFill/>
          </a:ln>
        </p:spPr>
        <p:txBody>
          <a:bodyPr>
            <a:noAutofit/>
          </a:bodyPr>
          <a:lstStyle/>
          <a:p>
            <a:pPr algn="l" defTabSz="457200">
              <a:lnSpc>
                <a:spcPct val="150000"/>
              </a:lnSpc>
              <a:buClrTx/>
              <a:buSzTx/>
              <a:buFontTx/>
              <a:defRPr/>
            </a:pPr>
            <a:r>
              <a:rPr lang="zh-CN" altLang="en-US" sz="2000" b="0" dirty="0">
                <a:solidFill>
                  <a:srgbClr val="595959"/>
                </a:solidFill>
                <a:latin typeface="微软雅黑" panose="020B0503020204020204" pitchFamily="34" charset="-122"/>
                <a:ea typeface="微软雅黑" panose="020B0503020204020204" pitchFamily="34" charset="-122"/>
              </a:rPr>
              <a:t>编写完毕后，单击窗口上方的</a:t>
            </a:r>
            <a:r>
              <a:rPr lang="en-US" altLang="zh-CN" sz="2000" b="0" dirty="0">
                <a:solidFill>
                  <a:srgbClr val="595959"/>
                </a:solidFill>
                <a:latin typeface="微软雅黑" panose="020B0503020204020204" pitchFamily="34" charset="-122"/>
                <a:ea typeface="微软雅黑" panose="020B0503020204020204" pitchFamily="34" charset="-122"/>
              </a:rPr>
              <a:t>      </a:t>
            </a:r>
            <a:r>
              <a:rPr lang="zh-CN" altLang="en-US" sz="2000" b="0" dirty="0">
                <a:solidFill>
                  <a:srgbClr val="595959"/>
                </a:solidFill>
                <a:latin typeface="微软雅黑" panose="020B0503020204020204" pitchFamily="34" charset="-122"/>
                <a:ea typeface="微软雅黑" panose="020B0503020204020204" pitchFamily="34" charset="-122"/>
              </a:rPr>
              <a:t>按钮，或者按组合键“Shift+F10”会立即运行该文件的代码，代码的运行结果会显示到窗口下方的控制台面板中。</a:t>
            </a:r>
          </a:p>
        </p:txBody>
      </p:sp>
      <p:pic>
        <p:nvPicPr>
          <p:cNvPr id="65" name="图片 65"/>
          <p:cNvPicPr>
            <a:picLocks noChangeAspect="1"/>
          </p:cNvPicPr>
          <p:nvPr>
            <p:custDataLst>
              <p:tags r:id="rId6"/>
            </p:custDataLst>
          </p:nvPr>
        </p:nvPicPr>
        <p:blipFill>
          <a:blip r:embed="rId10"/>
          <a:stretch>
            <a:fillRect/>
          </a:stretch>
        </p:blipFill>
        <p:spPr>
          <a:xfrm>
            <a:off x="10535920" y="2925445"/>
            <a:ext cx="366395" cy="382270"/>
          </a:xfrm>
          <a:prstGeom prst="rect">
            <a:avLst/>
          </a:prstGeom>
        </p:spPr>
      </p:pic>
      <p:pic>
        <p:nvPicPr>
          <p:cNvPr id="66" name="图片 66"/>
          <p:cNvPicPr>
            <a:picLocks noChangeAspect="1"/>
          </p:cNvPicPr>
          <p:nvPr>
            <p:custDataLst>
              <p:tags r:id="rId7"/>
            </p:custDataLst>
          </p:nvPr>
        </p:nvPicPr>
        <p:blipFill>
          <a:blip r:embed="rId11"/>
          <a:stretch>
            <a:fillRect/>
          </a:stretch>
        </p:blipFill>
        <p:spPr>
          <a:xfrm>
            <a:off x="766445" y="2637155"/>
            <a:ext cx="5868670" cy="33553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快速开发</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Python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Python</a:t>
            </a:r>
            <a:r>
              <a:rPr sz="2400" b="1" dirty="0">
                <a:solidFill>
                  <a:srgbClr val="595959"/>
                </a:solidFill>
                <a:latin typeface="微软雅黑" panose="020B0503020204020204" pitchFamily="34" charset="-122"/>
                <a:ea typeface="微软雅黑" panose="020B0503020204020204" pitchFamily="34" charset="-122"/>
                <a:cs typeface="+mn-ea"/>
                <a:sym typeface="+mn-lt"/>
              </a:rPr>
              <a:t>程序</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5CC"/>
                </a:solidFill>
                <a:latin typeface="微软雅黑" panose="020B0503020204020204" pitchFamily="34" charset="-122"/>
                <a:ea typeface="微软雅黑" panose="020B0503020204020204" pitchFamily="34" charset="-122"/>
              </a:rPr>
              <a:t>编写简单</a:t>
            </a:r>
            <a:r>
              <a:rPr lang="en-US" altLang="zh-CN" sz="2000" dirty="0">
                <a:solidFill>
                  <a:srgbClr val="0075CC"/>
                </a:solidFill>
                <a:latin typeface="微软雅黑" panose="020B0503020204020204" pitchFamily="34" charset="-122"/>
                <a:ea typeface="微软雅黑" panose="020B0503020204020204" pitchFamily="34" charset="-122"/>
              </a:rPr>
              <a:t>Python</a:t>
            </a:r>
            <a:r>
              <a:rPr lang="zh-CN" altLang="en-US" sz="2000" dirty="0">
                <a:solidFill>
                  <a:srgbClr val="0075CC"/>
                </a:solidFill>
                <a:latin typeface="微软雅黑" panose="020B0503020204020204" pitchFamily="34" charset="-122"/>
                <a:ea typeface="微软雅黑" panose="020B0503020204020204" pitchFamily="34" charset="-122"/>
              </a:rPr>
              <a:t>程序的步骤</a:t>
            </a:r>
            <a:r>
              <a:rPr lang="zh-CN" altLang="en-US" sz="2000" dirty="0">
                <a:solidFill>
                  <a:srgbClr val="595959"/>
                </a:solidFill>
                <a:latin typeface="微软雅黑" panose="020B0503020204020204" pitchFamily="34" charset="-122"/>
                <a:ea typeface="微软雅黑" panose="020B0503020204020204" pitchFamily="34" charset="-122"/>
              </a:rPr>
              <a:t>，能够</a:t>
            </a:r>
            <a:r>
              <a:rPr sz="2000" dirty="0">
                <a:solidFill>
                  <a:srgbClr val="595959"/>
                </a:solidFill>
                <a:latin typeface="微软雅黑" panose="020B0503020204020204" pitchFamily="34" charset="-122"/>
                <a:ea typeface="微软雅黑" panose="020B0503020204020204" pitchFamily="34" charset="-122"/>
              </a:rPr>
              <a:t>编写一个</a:t>
            </a:r>
            <a:r>
              <a:rPr lang="zh-CN" sz="2000" dirty="0">
                <a:solidFill>
                  <a:srgbClr val="595959"/>
                </a:solidFill>
                <a:latin typeface="微软雅黑" panose="020B0503020204020204" pitchFamily="34" charset="-122"/>
                <a:ea typeface="微软雅黑" panose="020B0503020204020204" pitchFamily="34" charset="-122"/>
              </a:rPr>
              <a:t>模拟手机充值的</a:t>
            </a:r>
            <a:r>
              <a:rPr sz="2000" dirty="0">
                <a:solidFill>
                  <a:srgbClr val="595959"/>
                </a:solidFill>
                <a:latin typeface="微软雅黑" panose="020B0503020204020204" pitchFamily="34" charset="-122"/>
                <a:ea typeface="微软雅黑" panose="020B0503020204020204" pitchFamily="34" charset="-122"/>
              </a:rPr>
              <a:t>程序</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Python</a:t>
            </a:r>
            <a:r>
              <a:rPr sz="2400" b="1" dirty="0">
                <a:solidFill>
                  <a:srgbClr val="595959"/>
                </a:solidFill>
                <a:latin typeface="微软雅黑" panose="020B0503020204020204" pitchFamily="34" charset="-122"/>
                <a:ea typeface="微软雅黑" panose="020B0503020204020204" pitchFamily="34" charset="-122"/>
                <a:cs typeface="+mn-ea"/>
                <a:sym typeface="+mn-lt"/>
              </a:rPr>
              <a:t>程序</a:t>
            </a:r>
          </a:p>
        </p:txBody>
      </p:sp>
      <p:sp>
        <p:nvSpPr>
          <p:cNvPr id="7" name="TextBox 35"/>
          <p:cNvSpPr txBox="1">
            <a:spLocks noChangeArrowheads="1"/>
          </p:cNvSpPr>
          <p:nvPr>
            <p:custDataLst>
              <p:tags r:id="rId2"/>
            </p:custDataLst>
          </p:nvPr>
        </p:nvSpPr>
        <p:spPr bwMode="auto">
          <a:xfrm>
            <a:off x="5158740" y="2133600"/>
            <a:ext cx="5993130" cy="25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生活中常常出现这样的场景：当手机卡余额不足时，会收到运营商发来的提示短信，此时用户可根据需要在充值平台上输入要充值的手机号码和金额进行充值。充值成功后，会再次收到短信提示。如何使用Python模拟手机充值的场景呢？</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3"/>
            </p:custDataLst>
          </p:nvPr>
        </p:nvPicPr>
        <p:blipFill rotWithShape="1">
          <a:blip r:embed="rId5">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Python</a:t>
            </a:r>
            <a:r>
              <a:rPr sz="2400" b="1" dirty="0">
                <a:solidFill>
                  <a:srgbClr val="595959"/>
                </a:solidFill>
                <a:latin typeface="微软雅黑" panose="020B0503020204020204" pitchFamily="34" charset="-122"/>
                <a:ea typeface="微软雅黑" panose="020B0503020204020204" pitchFamily="34" charset="-122"/>
                <a:cs typeface="+mn-ea"/>
                <a:sym typeface="+mn-lt"/>
              </a:rPr>
              <a:t>程序</a:t>
            </a:r>
          </a:p>
        </p:txBody>
      </p:sp>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2"/>
            </p:custDataLst>
          </p:nvPr>
        </p:nvPicPr>
        <p:blipFill rotWithShape="1">
          <a:blip r:embed="rId6">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5"/>
          <p:cNvSpPr txBox="1">
            <a:spLocks noChangeArrowheads="1"/>
          </p:cNvSpPr>
          <p:nvPr>
            <p:custDataLst>
              <p:tags r:id="rId3"/>
            </p:custDataLst>
          </p:nvPr>
        </p:nvSpPr>
        <p:spPr bwMode="auto">
          <a:xfrm>
            <a:off x="5527675" y="3141345"/>
            <a:ext cx="501523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mj-ea"/>
              <a:buNone/>
            </a:pPr>
            <a:r>
              <a:rPr lang="zh-CN" sz="1800" dirty="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1）如何接收用户输入的手机号码与充值金额。</a:t>
            </a: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（2）如何保存用户输入的手机号码与充值金额。</a:t>
            </a: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（3）如何提示用户充值成功。</a:t>
            </a:r>
          </a:p>
        </p:txBody>
      </p:sp>
      <p:sp>
        <p:nvSpPr>
          <p:cNvPr id="8" name="矩形 7"/>
          <p:cNvSpPr/>
          <p:nvPr>
            <p:custDataLst>
              <p:tags r:id="rId4"/>
            </p:custDataLst>
          </p:nvPr>
        </p:nvSpPr>
        <p:spPr>
          <a:xfrm>
            <a:off x="7103318" y="2493690"/>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开发第一个</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Python</a:t>
            </a:r>
            <a:r>
              <a:rPr sz="2400" b="1" dirty="0">
                <a:solidFill>
                  <a:srgbClr val="595959"/>
                </a:solidFill>
                <a:latin typeface="微软雅黑" panose="020B0503020204020204" pitchFamily="34" charset="-122"/>
                <a:ea typeface="微软雅黑" panose="020B0503020204020204" pitchFamily="34" charset="-122"/>
                <a:cs typeface="+mn-ea"/>
                <a:sym typeface="+mn-lt"/>
              </a:rPr>
              <a:t>程序</a:t>
            </a:r>
          </a:p>
        </p:txBody>
      </p:sp>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2"/>
            </p:custDataLst>
          </p:nvPr>
        </p:nvPicPr>
        <p:blipFill rotWithShape="1">
          <a:blip r:embed="rId7">
            <a:extLst>
              <a:ext uri="{28A0092B-C50C-407E-A947-70E740481C1C}">
                <a14:useLocalDpi xmlns:a14="http://schemas.microsoft.com/office/drawing/2010/main" val="0"/>
              </a:ext>
            </a:extLst>
          </a:blip>
          <a:srcRect b="5357"/>
          <a:stretch>
            <a:fillRect/>
          </a:stretch>
        </p:blipFill>
        <p:spPr bwMode="auto">
          <a:xfrm>
            <a:off x="189865" y="2133600"/>
            <a:ext cx="3914140" cy="36150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custDataLst>
              <p:tags r:id="rId3"/>
            </p:custDataLst>
          </p:nvPr>
        </p:nvSpPr>
        <p:spPr bwMode="auto">
          <a:xfrm>
            <a:off x="4104005" y="2061210"/>
            <a:ext cx="7182485" cy="15246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phone_num = input('请输入要充值的手机号码：')</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recharge_amount = input('请输入要充值的金额：')</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print('手机号码', phone_num, '成功充值', recharge_amount, '元')</a:t>
            </a:r>
          </a:p>
        </p:txBody>
      </p:sp>
      <p:sp>
        <p:nvSpPr>
          <p:cNvPr id="4" name="矩形 3"/>
          <p:cNvSpPr/>
          <p:nvPr>
            <p:custDataLst>
              <p:tags r:id="rId4"/>
            </p:custDataLst>
          </p:nvPr>
        </p:nvSpPr>
        <p:spPr bwMode="auto">
          <a:xfrm>
            <a:off x="4104005" y="4149725"/>
            <a:ext cx="7182485" cy="15246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请输入要充值的手机号码：15000000000</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请输入要充值的金额：100</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手机号码 15000000000 成功充值 100 元</a:t>
            </a:r>
          </a:p>
        </p:txBody>
      </p:sp>
      <p:sp>
        <p:nvSpPr>
          <p:cNvPr id="5" name="文本框 4"/>
          <p:cNvSpPr txBox="1"/>
          <p:nvPr/>
        </p:nvSpPr>
        <p:spPr>
          <a:xfrm>
            <a:off x="4006215" y="1549400"/>
            <a:ext cx="6096000" cy="460375"/>
          </a:xfrm>
          <a:prstGeom prst="rect">
            <a:avLst/>
          </a:prstGeom>
          <a:noFill/>
        </p:spPr>
        <p:txBody>
          <a:bodyPr wrap="square" rtlCol="0" anchor="t">
            <a:spAutoFit/>
          </a:bodyPr>
          <a:lstStyle/>
          <a:p>
            <a:r>
              <a:rPr lang="zh-CN" altLang="en-US" b="1" dirty="0">
                <a:solidFill>
                  <a:srgbClr val="595959"/>
                </a:solidFill>
                <a:latin typeface="微软雅黑" panose="020B0503020204020204" pitchFamily="34" charset="-122"/>
                <a:ea typeface="微软雅黑" panose="020B0503020204020204" pitchFamily="34" charset="-122"/>
                <a:sym typeface="+mn-ea"/>
              </a:rPr>
              <a:t>编写代码</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5"/>
            </p:custDataLst>
          </p:nvPr>
        </p:nvSpPr>
        <p:spPr>
          <a:xfrm>
            <a:off x="4150360" y="3637280"/>
            <a:ext cx="6096000" cy="460375"/>
          </a:xfrm>
          <a:prstGeom prst="rect">
            <a:avLst/>
          </a:prstGeom>
          <a:noFill/>
        </p:spPr>
        <p:txBody>
          <a:bodyPr wrap="square" rtlCol="0" anchor="t">
            <a:spAutoFit/>
          </a:bodyPr>
          <a:lstStyle/>
          <a:p>
            <a:r>
              <a:rPr lang="zh-CN" altLang="en-US" b="1" dirty="0">
                <a:solidFill>
                  <a:srgbClr val="595959"/>
                </a:solidFill>
                <a:latin typeface="微软雅黑" panose="020B0503020204020204" pitchFamily="34" charset="-122"/>
                <a:ea typeface="微软雅黑" panose="020B0503020204020204" pitchFamily="34" charset="-122"/>
                <a:sym typeface="+mn-ea"/>
              </a:rPr>
              <a:t>运行程序</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良好的编程约定</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熟悉</a:t>
            </a:r>
            <a:r>
              <a:rPr sz="2000" dirty="0">
                <a:solidFill>
                  <a:srgbClr val="0070C0"/>
                </a:solidFill>
                <a:latin typeface="微软雅黑" panose="020B0503020204020204" pitchFamily="34" charset="-122"/>
                <a:ea typeface="微软雅黑" panose="020B0503020204020204" pitchFamily="34" charset="-122"/>
              </a:rPr>
              <a:t>Python的编程约定</a:t>
            </a:r>
            <a:r>
              <a:rPr sz="2000" dirty="0">
                <a:latin typeface="微软雅黑" panose="020B0503020204020204" pitchFamily="34" charset="-122"/>
                <a:ea typeface="微软雅黑" panose="020B0503020204020204" pitchFamily="34" charset="-122"/>
              </a:rPr>
              <a:t>，能够归纳缩进、注释和命令规范的规范</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良好的编程约定</a:t>
            </a:r>
          </a:p>
        </p:txBody>
      </p:sp>
      <p:cxnSp>
        <p:nvCxnSpPr>
          <p:cNvPr id="3" name="直接连接符 41"/>
          <p:cNvCxnSpPr/>
          <p:nvPr>
            <p:custDataLst>
              <p:tags r:id="rId2"/>
            </p:custDataLst>
          </p:nvPr>
        </p:nvCxnSpPr>
        <p:spPr>
          <a:xfrm flipH="1">
            <a:off x="3286894" y="181859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3"/>
          <p:cNvCxnSpPr/>
          <p:nvPr>
            <p:custDataLst>
              <p:tags r:id="rId3"/>
            </p:custDataLst>
          </p:nvPr>
        </p:nvCxnSpPr>
        <p:spPr>
          <a:xfrm flipH="1">
            <a:off x="3286894" y="527245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44"/>
          <p:cNvCxnSpPr/>
          <p:nvPr>
            <p:custDataLst>
              <p:tags r:id="rId4"/>
            </p:custDataLst>
          </p:nvPr>
        </p:nvCxnSpPr>
        <p:spPr>
          <a:xfrm>
            <a:off x="3286894" y="1818598"/>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7" name="椭圆 6"/>
          <p:cNvSpPr/>
          <p:nvPr>
            <p:custDataLst>
              <p:tags r:id="rId5"/>
            </p:custDataLst>
          </p:nvPr>
        </p:nvSpPr>
        <p:spPr>
          <a:xfrm>
            <a:off x="4480427" y="1286916"/>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9" name="椭圆 8"/>
          <p:cNvSpPr/>
          <p:nvPr>
            <p:custDataLst>
              <p:tags r:id="rId6"/>
            </p:custDataLst>
          </p:nvPr>
        </p:nvSpPr>
        <p:spPr>
          <a:xfrm>
            <a:off x="4480427" y="4698919"/>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2" name="椭圆 11"/>
          <p:cNvSpPr/>
          <p:nvPr>
            <p:custDataLst>
              <p:tags r:id="rId7"/>
            </p:custDataLst>
          </p:nvPr>
        </p:nvSpPr>
        <p:spPr>
          <a:xfrm>
            <a:off x="4572401" y="137889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custDataLst>
              <p:tags r:id="rId8"/>
            </p:custDataLst>
          </p:nvPr>
        </p:nvSpPr>
        <p:spPr>
          <a:xfrm>
            <a:off x="4563039" y="4810554"/>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4" name="Freeform 175"/>
          <p:cNvSpPr>
            <a:spLocks noEditPoints="1"/>
          </p:cNvSpPr>
          <p:nvPr>
            <p:custDataLst>
              <p:tags r:id="rId9"/>
            </p:custDataLst>
          </p:nvPr>
        </p:nvSpPr>
        <p:spPr bwMode="auto">
          <a:xfrm>
            <a:off x="4787709" y="4937409"/>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5" name="Freeform 168"/>
          <p:cNvSpPr>
            <a:spLocks noEditPoints="1"/>
          </p:cNvSpPr>
          <p:nvPr>
            <p:custDataLst>
              <p:tags r:id="rId10"/>
            </p:custDataLst>
          </p:nvPr>
        </p:nvSpPr>
        <p:spPr bwMode="auto">
          <a:xfrm>
            <a:off x="4758075" y="1510623"/>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7" name="TextBox 33"/>
          <p:cNvSpPr txBox="1"/>
          <p:nvPr>
            <p:custDataLst>
              <p:tags r:id="rId11"/>
            </p:custDataLst>
          </p:nvPr>
        </p:nvSpPr>
        <p:spPr>
          <a:xfrm>
            <a:off x="5888218" y="1801642"/>
            <a:ext cx="5530380" cy="2064385"/>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marL="285750" indent="-285750">
              <a:lnSpc>
                <a:spcPct val="120000"/>
              </a:lnSpc>
              <a:buFont typeface="Wingdings" panose="05000000000000000000" charset="0"/>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1.缩进。标准Python风格中每个缩进级别使用4个空格，不推荐使用Tab，禁止混用空格与Tab。</a:t>
            </a:r>
          </a:p>
          <a:p>
            <a:pPr marL="285750" indent="-285750">
              <a:lnSpc>
                <a:spcPct val="120000"/>
              </a:lnSpc>
              <a:buFont typeface="Wingdings" panose="05000000000000000000" charset="0"/>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2.行的最大长度。每行最大长度不要超过79个字符。</a:t>
            </a:r>
          </a:p>
          <a:p>
            <a:pPr marL="285750" indent="-285750">
              <a:lnSpc>
                <a:spcPct val="120000"/>
              </a:lnSpc>
              <a:buFont typeface="Wingdings" panose="05000000000000000000" charset="0"/>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3.空白行。顶层函数和类之间空两行，类中的每个方法之间空一行；函数内逻辑无关的代码段之间空一行，其它地方尽量不要空行。</a:t>
            </a:r>
          </a:p>
          <a:p>
            <a:pPr marL="285750" indent="-285750">
              <a:lnSpc>
                <a:spcPct val="120000"/>
              </a:lnSpc>
              <a:buFont typeface="Wingdings" panose="05000000000000000000" charset="0"/>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4.不要将多个语句写在同一行。</a:t>
            </a:r>
          </a:p>
        </p:txBody>
      </p:sp>
      <p:sp>
        <p:nvSpPr>
          <p:cNvPr id="19" name="文本框 9"/>
          <p:cNvSpPr txBox="1"/>
          <p:nvPr>
            <p:custDataLst>
              <p:tags r:id="rId12"/>
            </p:custDataLst>
          </p:nvPr>
        </p:nvSpPr>
        <p:spPr>
          <a:xfrm>
            <a:off x="5899668" y="1378890"/>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smtClean="0">
                <a:solidFill>
                  <a:srgbClr val="595959"/>
                </a:solidFill>
                <a:latin typeface="微软雅黑" panose="020B0503020204020204" pitchFamily="34" charset="-122"/>
                <a:ea typeface="微软雅黑" panose="020B0503020204020204" pitchFamily="34" charset="-122"/>
              </a:rPr>
              <a:t>代码布局</a:t>
            </a:r>
          </a:p>
        </p:txBody>
      </p:sp>
      <p:sp>
        <p:nvSpPr>
          <p:cNvPr id="24" name="TextBox 33"/>
          <p:cNvSpPr txBox="1"/>
          <p:nvPr>
            <p:custDataLst>
              <p:tags r:id="rId13"/>
            </p:custDataLst>
          </p:nvPr>
        </p:nvSpPr>
        <p:spPr>
          <a:xfrm>
            <a:off x="5911116" y="4974793"/>
            <a:ext cx="5507481" cy="1179830"/>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1.逗号、冒号、分号前不要加空格。</a:t>
            </a:r>
          </a:p>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2.函数的左括号前不要加空格。如，fun(1)。</a:t>
            </a:r>
          </a:p>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3.序列的左括号前不要加空格，如list[2]。</a:t>
            </a:r>
          </a:p>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4.运算符左右各加一个空格，如a + b = c。</a:t>
            </a:r>
          </a:p>
        </p:txBody>
      </p:sp>
      <p:sp>
        <p:nvSpPr>
          <p:cNvPr id="25" name="文本框 9"/>
          <p:cNvSpPr txBox="1"/>
          <p:nvPr>
            <p:custDataLst>
              <p:tags r:id="rId14"/>
            </p:custDataLst>
          </p:nvPr>
        </p:nvSpPr>
        <p:spPr>
          <a:xfrm>
            <a:off x="5922566" y="4552041"/>
            <a:ext cx="3191776"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smtClean="0">
                <a:solidFill>
                  <a:srgbClr val="595959"/>
                </a:solidFill>
                <a:latin typeface="微软雅黑" panose="020B0503020204020204" pitchFamily="34" charset="-122"/>
                <a:ea typeface="微软雅黑" panose="020B0503020204020204" pitchFamily="34" charset="-122"/>
              </a:rPr>
              <a:t>空格要求</a:t>
            </a:r>
          </a:p>
        </p:txBody>
      </p:sp>
      <p:sp>
        <p:nvSpPr>
          <p:cNvPr id="26" name="文本框 9"/>
          <p:cNvSpPr txBox="1"/>
          <p:nvPr>
            <p:custDataLst>
              <p:tags r:id="rId15"/>
            </p:custDataLst>
          </p:nvPr>
        </p:nvSpPr>
        <p:spPr>
          <a:xfrm>
            <a:off x="838622" y="3301271"/>
            <a:ext cx="2376264" cy="483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良好的编程约定</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1903180"/>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823578"/>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754156"/>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1881001"/>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Python概述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806752"/>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搭建</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Python</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开发环境</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732503"/>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快速开发</a:t>
              </a:r>
              <a:r>
                <a:rPr lang="en-GB"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Python</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程序</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3083705" y="4732691"/>
            <a:ext cx="1192190" cy="613315"/>
            <a:chOff x="2215144" y="3084852"/>
            <a:chExt cx="1244730" cy="843130"/>
          </a:xfrm>
        </p:grpSpPr>
        <p:sp>
          <p:nvSpPr>
            <p:cNvPr id="40" name="平行四边形 39"/>
            <p:cNvSpPr/>
            <p:nvPr>
              <p:custDataLst>
                <p:tags r:id="rId7"/>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1" name="文本框 11"/>
            <p:cNvSpPr txBox="1"/>
            <p:nvPr>
              <p:custDataLst>
                <p:tags r:id="rId8"/>
              </p:custDataLst>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3989257" y="4711038"/>
            <a:ext cx="5142331" cy="613062"/>
            <a:chOff x="4315150" y="2341731"/>
            <a:chExt cx="3857250" cy="540057"/>
          </a:xfrm>
        </p:grpSpPr>
        <p:sp>
          <p:nvSpPr>
            <p:cNvPr id="43" name="矩形 42"/>
            <p:cNvSpPr/>
            <p:nvPr>
              <p:custDataLst>
                <p:tags r:id="rId5"/>
              </p:custDataLst>
            </p:nvPr>
          </p:nvSpPr>
          <p:spPr>
            <a:xfrm>
              <a:off x="4841197" y="2424395"/>
              <a:ext cx="2827146" cy="331154"/>
            </a:xfrm>
            <a:prstGeom prst="rect">
              <a:avLst/>
            </a:prstGeom>
            <a:ln w="15875">
              <a:noFill/>
            </a:ln>
          </p:spPr>
          <p:txBody>
            <a:bodyPr wrap="square" lIns="68580" tIns="34290" rIns="68580" bIns="34290">
              <a:spAutoFit/>
            </a:bodyPr>
            <a:lstStyle/>
            <a:p>
              <a:r>
                <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实例1：打印购物小票</a:t>
              </a:r>
            </a:p>
          </p:txBody>
        </p:sp>
        <p:sp>
          <p:nvSpPr>
            <p:cNvPr id="44" name="平行四边形 43"/>
            <p:cNvSpPr/>
            <p:nvPr>
              <p:custDataLst>
                <p:tags r:id="rId6"/>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54" name="组合 53"/>
          <p:cNvGrpSpPr/>
          <p:nvPr/>
        </p:nvGrpSpPr>
        <p:grpSpPr>
          <a:xfrm>
            <a:off x="3100850" y="5762661"/>
            <a:ext cx="1192190" cy="613315"/>
            <a:chOff x="2215144" y="3084852"/>
            <a:chExt cx="1244730" cy="843130"/>
          </a:xfrm>
        </p:grpSpPr>
        <p:sp>
          <p:nvSpPr>
            <p:cNvPr id="55" name="平行四边形 54"/>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6"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7" name="组合 56"/>
          <p:cNvGrpSpPr/>
          <p:nvPr/>
        </p:nvGrpSpPr>
        <p:grpSpPr>
          <a:xfrm>
            <a:off x="4006402" y="5741008"/>
            <a:ext cx="5142331" cy="613062"/>
            <a:chOff x="4315150" y="2341731"/>
            <a:chExt cx="3857250" cy="540057"/>
          </a:xfrm>
        </p:grpSpPr>
        <p:sp>
          <p:nvSpPr>
            <p:cNvPr id="58" name="矩形 57"/>
            <p:cNvSpPr/>
            <p:nvPr>
              <p:custDataLst>
                <p:tags r:id="rId1"/>
              </p:custDataLst>
            </p:nvPr>
          </p:nvSpPr>
          <p:spPr>
            <a:xfrm>
              <a:off x="4841197" y="2424395"/>
              <a:ext cx="2827146" cy="331154"/>
            </a:xfrm>
            <a:prstGeom prst="rect">
              <a:avLst/>
            </a:prstGeom>
            <a:ln w="15875">
              <a:noFill/>
            </a:ln>
          </p:spPr>
          <p:txBody>
            <a:bodyPr wrap="square" lIns="68580" tIns="34290" rIns="68580" bIns="34290">
              <a:spAutoFit/>
            </a:bodyPr>
            <a:lstStyle/>
            <a:p>
              <a:r>
                <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实例2：打印功能菜单</a:t>
              </a:r>
            </a:p>
          </p:txBody>
        </p:sp>
        <p:sp>
          <p:nvSpPr>
            <p:cNvPr id="59" name="平行四边形 58"/>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良好的编程约定</a:t>
            </a:r>
          </a:p>
        </p:txBody>
      </p:sp>
      <p:cxnSp>
        <p:nvCxnSpPr>
          <p:cNvPr id="3" name="直接连接符 41"/>
          <p:cNvCxnSpPr/>
          <p:nvPr>
            <p:custDataLst>
              <p:tags r:id="rId2"/>
            </p:custDataLst>
          </p:nvPr>
        </p:nvCxnSpPr>
        <p:spPr>
          <a:xfrm flipH="1">
            <a:off x="3286894" y="181859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3"/>
          <p:cNvCxnSpPr/>
          <p:nvPr>
            <p:custDataLst>
              <p:tags r:id="rId3"/>
            </p:custDataLst>
          </p:nvPr>
        </p:nvCxnSpPr>
        <p:spPr>
          <a:xfrm flipH="1">
            <a:off x="3286894" y="527245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44"/>
          <p:cNvCxnSpPr/>
          <p:nvPr>
            <p:custDataLst>
              <p:tags r:id="rId4"/>
            </p:custDataLst>
          </p:nvPr>
        </p:nvCxnSpPr>
        <p:spPr>
          <a:xfrm>
            <a:off x="3286894" y="1818598"/>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7" name="椭圆 6"/>
          <p:cNvSpPr/>
          <p:nvPr>
            <p:custDataLst>
              <p:tags r:id="rId5"/>
            </p:custDataLst>
          </p:nvPr>
        </p:nvSpPr>
        <p:spPr>
          <a:xfrm>
            <a:off x="4480427" y="1286916"/>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9" name="椭圆 8"/>
          <p:cNvSpPr/>
          <p:nvPr>
            <p:custDataLst>
              <p:tags r:id="rId6"/>
            </p:custDataLst>
          </p:nvPr>
        </p:nvSpPr>
        <p:spPr>
          <a:xfrm>
            <a:off x="4480427" y="4698919"/>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2" name="椭圆 11"/>
          <p:cNvSpPr/>
          <p:nvPr>
            <p:custDataLst>
              <p:tags r:id="rId7"/>
            </p:custDataLst>
          </p:nvPr>
        </p:nvSpPr>
        <p:spPr>
          <a:xfrm>
            <a:off x="4572401" y="137889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3" name="椭圆 12"/>
          <p:cNvSpPr/>
          <p:nvPr>
            <p:custDataLst>
              <p:tags r:id="rId8"/>
            </p:custDataLst>
          </p:nvPr>
        </p:nvSpPr>
        <p:spPr>
          <a:xfrm>
            <a:off x="4563039" y="4810554"/>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14" name="Freeform 175"/>
          <p:cNvSpPr>
            <a:spLocks noEditPoints="1"/>
          </p:cNvSpPr>
          <p:nvPr>
            <p:custDataLst>
              <p:tags r:id="rId9"/>
            </p:custDataLst>
          </p:nvPr>
        </p:nvSpPr>
        <p:spPr bwMode="auto">
          <a:xfrm>
            <a:off x="4787709" y="4937409"/>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5" name="Freeform 168"/>
          <p:cNvSpPr>
            <a:spLocks noEditPoints="1"/>
          </p:cNvSpPr>
          <p:nvPr>
            <p:custDataLst>
              <p:tags r:id="rId10"/>
            </p:custDataLst>
          </p:nvPr>
        </p:nvSpPr>
        <p:spPr bwMode="auto">
          <a:xfrm>
            <a:off x="4758075" y="1510623"/>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7" name="TextBox 33"/>
          <p:cNvSpPr txBox="1"/>
          <p:nvPr>
            <p:custDataLst>
              <p:tags r:id="rId11"/>
            </p:custDataLst>
          </p:nvPr>
        </p:nvSpPr>
        <p:spPr>
          <a:xfrm>
            <a:off x="5888218" y="1801642"/>
            <a:ext cx="5530380" cy="2064385"/>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marL="285750" indent="-285750">
              <a:lnSpc>
                <a:spcPct val="120000"/>
              </a:lnSpc>
              <a:buFont typeface="Wingdings" panose="05000000000000000000" charset="0"/>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1.块注释。块注释用于对代码段进行解释和概述，每行以一个#号和一个空格开头。</a:t>
            </a:r>
          </a:p>
          <a:p>
            <a:pPr marL="285750" indent="-285750">
              <a:lnSpc>
                <a:spcPct val="120000"/>
              </a:lnSpc>
              <a:buFont typeface="Wingdings" panose="05000000000000000000" charset="0"/>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2.行内注释。行内注释是与代码同处于一行的注释，用于对这行代码进行解释、补充或提醒关键细节。</a:t>
            </a:r>
          </a:p>
          <a:p>
            <a:pPr marL="285750" indent="-285750">
              <a:lnSpc>
                <a:spcPct val="120000"/>
              </a:lnSpc>
              <a:buFont typeface="Wingdings" panose="05000000000000000000" charset="0"/>
              <a:buChar char="Ø"/>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3.文档字符串。文档字符串指的是为所有公共模块、函数、类以及方法编写的文档说明，一般由三对单引号或三对双引号包裹。</a:t>
            </a:r>
          </a:p>
        </p:txBody>
      </p:sp>
      <p:sp>
        <p:nvSpPr>
          <p:cNvPr id="19" name="文本框 9"/>
          <p:cNvSpPr txBox="1"/>
          <p:nvPr>
            <p:custDataLst>
              <p:tags r:id="rId12"/>
            </p:custDataLst>
          </p:nvPr>
        </p:nvSpPr>
        <p:spPr>
          <a:xfrm>
            <a:off x="5899668" y="1378890"/>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smtClean="0">
                <a:solidFill>
                  <a:srgbClr val="595959"/>
                </a:solidFill>
                <a:latin typeface="微软雅黑" panose="020B0503020204020204" pitchFamily="34" charset="-122"/>
                <a:ea typeface="微软雅黑" panose="020B0503020204020204" pitchFamily="34" charset="-122"/>
              </a:rPr>
              <a:t>代码注释</a:t>
            </a:r>
          </a:p>
        </p:txBody>
      </p:sp>
      <p:sp>
        <p:nvSpPr>
          <p:cNvPr id="24" name="TextBox 33"/>
          <p:cNvSpPr txBox="1"/>
          <p:nvPr>
            <p:custDataLst>
              <p:tags r:id="rId13"/>
            </p:custDataLst>
          </p:nvPr>
        </p:nvSpPr>
        <p:spPr>
          <a:xfrm>
            <a:off x="5911116" y="4974793"/>
            <a:ext cx="5507481" cy="1474470"/>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1.模块名、包名应简短，一般全为小写字母，多个单词用下画线分隔。</a:t>
            </a:r>
          </a:p>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2.函数名一般全为小写字母，多个单词用下画线分隔。</a:t>
            </a:r>
          </a:p>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3.类名一般使用大写字母开头的单个或多个单词。</a:t>
            </a:r>
          </a:p>
          <a:p>
            <a:pPr marL="285750" lvl="0" indent="-285750">
              <a:lnSpc>
                <a:spcPct val="120000"/>
              </a:lnSpc>
              <a:buFont typeface="Wingdings" panose="05000000000000000000" charset="0"/>
              <a:buChar char="Ø"/>
            </a:pPr>
            <a:r>
              <a:rPr sz="1600" dirty="0">
                <a:latin typeface="微软雅黑" panose="020B0503020204020204" pitchFamily="34" charset="-122"/>
                <a:ea typeface="微软雅黑" panose="020B0503020204020204" pitchFamily="34" charset="-122"/>
                <a:sym typeface="+mn-ea"/>
              </a:rPr>
              <a:t>4.常量名一般全为大写字母，多个单词用下画线分隔。</a:t>
            </a:r>
          </a:p>
        </p:txBody>
      </p:sp>
      <p:sp>
        <p:nvSpPr>
          <p:cNvPr id="25" name="文本框 9"/>
          <p:cNvSpPr txBox="1"/>
          <p:nvPr>
            <p:custDataLst>
              <p:tags r:id="rId14"/>
            </p:custDataLst>
          </p:nvPr>
        </p:nvSpPr>
        <p:spPr>
          <a:xfrm>
            <a:off x="5922566" y="4552041"/>
            <a:ext cx="3191776"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smtClean="0">
                <a:solidFill>
                  <a:srgbClr val="595959"/>
                </a:solidFill>
                <a:latin typeface="微软雅黑" panose="020B0503020204020204" pitchFamily="34" charset="-122"/>
                <a:ea typeface="微软雅黑" panose="020B0503020204020204" pitchFamily="34" charset="-122"/>
              </a:rPr>
              <a:t>命名规范</a:t>
            </a:r>
          </a:p>
        </p:txBody>
      </p:sp>
      <p:sp>
        <p:nvSpPr>
          <p:cNvPr id="2" name="文本框 9"/>
          <p:cNvSpPr txBox="1"/>
          <p:nvPr>
            <p:custDataLst>
              <p:tags r:id="rId15"/>
            </p:custDataLst>
          </p:nvPr>
        </p:nvSpPr>
        <p:spPr>
          <a:xfrm>
            <a:off x="838622" y="3301271"/>
            <a:ext cx="2376264" cy="48346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良好的编程约定</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sz="2000" dirty="0">
                <a:solidFill>
                  <a:srgbClr val="0070C0"/>
                </a:solidFill>
                <a:latin typeface="微软雅黑" panose="020B0503020204020204" pitchFamily="34" charset="-122"/>
                <a:ea typeface="微软雅黑" panose="020B0503020204020204" pitchFamily="34" charset="-122"/>
              </a:rPr>
              <a:t>变量的定义方式</a:t>
            </a:r>
            <a:r>
              <a:rPr sz="2000" dirty="0">
                <a:latin typeface="微软雅黑" panose="020B0503020204020204" pitchFamily="34" charset="-122"/>
                <a:ea typeface="微软雅黑" panose="020B0503020204020204" pitchFamily="34" charset="-122"/>
              </a:rPr>
              <a:t>，能够在程序中定义合法的变量</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sz="2400" b="1" dirty="0">
                <a:solidFill>
                  <a:srgbClr val="595959"/>
                </a:solidFill>
                <a:latin typeface="微软雅黑" panose="020B0503020204020204" pitchFamily="34" charset="-122"/>
                <a:ea typeface="微软雅黑" panose="020B0503020204020204" pitchFamily="34" charset="-122"/>
                <a:cs typeface="+mn-ea"/>
                <a:sym typeface="+mn-lt"/>
              </a:rPr>
              <a:t>数据的表示——变量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sz="2400" b="1" dirty="0">
                <a:solidFill>
                  <a:srgbClr val="595959"/>
                </a:solidFill>
                <a:latin typeface="微软雅黑" panose="020B0503020204020204" pitchFamily="34" charset="-122"/>
                <a:ea typeface="微软雅黑" panose="020B0503020204020204" pitchFamily="34" charset="-122"/>
                <a:cs typeface="+mn-ea"/>
                <a:sym typeface="+mn-lt"/>
              </a:rPr>
              <a:t>数据的表示——变量</a:t>
            </a:r>
          </a:p>
        </p:txBody>
      </p:sp>
      <p:pic>
        <p:nvPicPr>
          <p:cNvPr id="11" name="图片 10"/>
          <p:cNvPicPr>
            <a:picLocks noChangeAspect="1"/>
          </p:cNvPicPr>
          <p:nvPr>
            <p:custDataLst>
              <p:tags r:id="rId1"/>
            </p:custDataLst>
          </p:nvPr>
        </p:nvPicPr>
        <p:blipFill>
          <a:blip r:embed="rId3"/>
          <a:stretch>
            <a:fillRect/>
          </a:stretch>
        </p:blipFill>
        <p:spPr>
          <a:xfrm>
            <a:off x="766614" y="1701472"/>
            <a:ext cx="3715858" cy="4006159"/>
          </a:xfrm>
          <a:prstGeom prst="rect">
            <a:avLst/>
          </a:prstGeom>
        </p:spPr>
      </p:pic>
      <p:sp>
        <p:nvSpPr>
          <p:cNvPr id="3" name="文本框 2"/>
          <p:cNvSpPr txBox="1"/>
          <p:nvPr/>
        </p:nvSpPr>
        <p:spPr>
          <a:xfrm>
            <a:off x="5302885" y="2273935"/>
            <a:ext cx="5725795" cy="2861310"/>
          </a:xfrm>
          <a:prstGeom prst="rect">
            <a:avLst/>
          </a:prstGeom>
          <a:noFill/>
        </p:spPr>
        <p:txBody>
          <a:bodyPr wrap="square" rtlCol="0" anchor="t">
            <a:sp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Python程序运行的过程中随时可能产生一些临时数据，应用程序会将这些数据保存在内存单元中，并使用不同的标识符来标识各个内存单元。这些具有不同标识、存储临时数据的内存单元称为</a:t>
            </a:r>
            <a:r>
              <a:rPr lang="zh-CN" altLang="en-US" sz="2000" dirty="0">
                <a:solidFill>
                  <a:srgbClr val="0070C0"/>
                </a:solidFill>
                <a:latin typeface="微软雅黑" panose="020B0503020204020204" pitchFamily="34" charset="-122"/>
                <a:ea typeface="微软雅黑" panose="020B0503020204020204" pitchFamily="34" charset="-122"/>
              </a:rPr>
              <a:t>变量</a:t>
            </a:r>
            <a:r>
              <a:rPr lang="zh-CN" altLang="en-US" sz="2000" dirty="0">
                <a:solidFill>
                  <a:srgbClr val="595959"/>
                </a:solidFill>
                <a:latin typeface="微软雅黑" panose="020B0503020204020204" pitchFamily="34" charset="-122"/>
                <a:ea typeface="微软雅黑" panose="020B0503020204020204" pitchFamily="34" charset="-122"/>
              </a:rPr>
              <a:t>，标识内存单元的符号则为</a:t>
            </a:r>
            <a:r>
              <a:rPr lang="zh-CN" altLang="en-US" sz="2000" dirty="0">
                <a:solidFill>
                  <a:srgbClr val="0070C0"/>
                </a:solidFill>
                <a:latin typeface="微软雅黑" panose="020B0503020204020204" pitchFamily="34" charset="-122"/>
                <a:ea typeface="微软雅黑" panose="020B0503020204020204" pitchFamily="34" charset="-122"/>
              </a:rPr>
              <a:t>变量名</a:t>
            </a:r>
            <a:r>
              <a:rPr lang="zh-CN" altLang="en-US" sz="2000" dirty="0">
                <a:solidFill>
                  <a:srgbClr val="595959"/>
                </a:solidFill>
                <a:latin typeface="微软雅黑" panose="020B0503020204020204" pitchFamily="34" charset="-122"/>
                <a:ea typeface="微软雅黑" panose="020B0503020204020204" pitchFamily="34" charset="-122"/>
              </a:rPr>
              <a:t>，内存单元中存储的数据就是变量的值。</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sz="2400" b="1" dirty="0">
                <a:solidFill>
                  <a:srgbClr val="595959"/>
                </a:solidFill>
                <a:latin typeface="微软雅黑" panose="020B0503020204020204" pitchFamily="34" charset="-122"/>
                <a:ea typeface="微软雅黑" panose="020B0503020204020204" pitchFamily="34" charset="-122"/>
                <a:cs typeface="+mn-ea"/>
                <a:sym typeface="+mn-lt"/>
              </a:rPr>
              <a:t>数据的表示——变量</a:t>
            </a:r>
          </a:p>
        </p:txBody>
      </p:sp>
      <p:pic>
        <p:nvPicPr>
          <p:cNvPr id="11" name="图片 10"/>
          <p:cNvPicPr>
            <a:picLocks noChangeAspect="1"/>
          </p:cNvPicPr>
          <p:nvPr>
            <p:custDataLst>
              <p:tags r:id="rId1"/>
            </p:custDataLst>
          </p:nvPr>
        </p:nvPicPr>
        <p:blipFill>
          <a:blip r:embed="rId4"/>
          <a:stretch>
            <a:fillRect/>
          </a:stretch>
        </p:blipFill>
        <p:spPr>
          <a:xfrm>
            <a:off x="766614" y="1701472"/>
            <a:ext cx="3715858" cy="4006159"/>
          </a:xfrm>
          <a:prstGeom prst="rect">
            <a:avLst/>
          </a:prstGeom>
        </p:spPr>
      </p:pic>
      <p:sp>
        <p:nvSpPr>
          <p:cNvPr id="3" name="文本框 2"/>
          <p:cNvSpPr txBox="1"/>
          <p:nvPr/>
        </p:nvSpPr>
        <p:spPr>
          <a:xfrm>
            <a:off x="5302885" y="2273935"/>
            <a:ext cx="5725795" cy="1014730"/>
          </a:xfrm>
          <a:prstGeom prst="rect">
            <a:avLst/>
          </a:prstGeom>
          <a:noFill/>
        </p:spPr>
        <p:txBody>
          <a:bodyPr wrap="square" rtlCol="0" anchor="t">
            <a:sp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Python中定义变量的方式非常简单，只需要指定数据和变量名即可。</a:t>
            </a:r>
          </a:p>
        </p:txBody>
      </p:sp>
      <p:sp>
        <p:nvSpPr>
          <p:cNvPr id="2" name="矩形 1"/>
          <p:cNvSpPr/>
          <p:nvPr>
            <p:custDataLst>
              <p:tags r:id="rId2"/>
            </p:custDataLst>
          </p:nvPr>
        </p:nvSpPr>
        <p:spPr bwMode="auto">
          <a:xfrm>
            <a:off x="6123940" y="4221480"/>
            <a:ext cx="4083685" cy="8356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变量名 = 数据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sz="2400" b="1" dirty="0">
                <a:solidFill>
                  <a:srgbClr val="595959"/>
                </a:solidFill>
                <a:latin typeface="微软雅黑" panose="020B0503020204020204" pitchFamily="34" charset="-122"/>
                <a:ea typeface="微软雅黑" panose="020B0503020204020204" pitchFamily="34" charset="-122"/>
                <a:cs typeface="+mn-ea"/>
                <a:sym typeface="+mn-lt"/>
              </a:rPr>
              <a:t>数据的表示——变量</a:t>
            </a:r>
          </a:p>
        </p:txBody>
      </p:sp>
      <p:pic>
        <p:nvPicPr>
          <p:cNvPr id="11" name="图片 10"/>
          <p:cNvPicPr>
            <a:picLocks noChangeAspect="1"/>
          </p:cNvPicPr>
          <p:nvPr>
            <p:custDataLst>
              <p:tags r:id="rId1"/>
            </p:custDataLst>
          </p:nvPr>
        </p:nvPicPr>
        <p:blipFill>
          <a:blip r:embed="rId4"/>
          <a:stretch>
            <a:fillRect/>
          </a:stretch>
        </p:blipFill>
        <p:spPr>
          <a:xfrm>
            <a:off x="766614" y="1701472"/>
            <a:ext cx="3715858" cy="4006159"/>
          </a:xfrm>
          <a:prstGeom prst="rect">
            <a:avLst/>
          </a:prstGeom>
        </p:spPr>
      </p:pic>
      <p:sp>
        <p:nvSpPr>
          <p:cNvPr id="3" name="文本框 2"/>
          <p:cNvSpPr txBox="1"/>
          <p:nvPr/>
        </p:nvSpPr>
        <p:spPr>
          <a:xfrm>
            <a:off x="5047615" y="2273935"/>
            <a:ext cx="5936615" cy="553085"/>
          </a:xfrm>
          <a:prstGeom prst="rect">
            <a:avLst/>
          </a:prstGeom>
          <a:noFill/>
        </p:spPr>
        <p:txBody>
          <a:bodyPr wrap="square" rtlCol="0" anchor="t">
            <a:sp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变量名不能随意命名，需要应遵循一定的命名规则。</a:t>
            </a:r>
          </a:p>
        </p:txBody>
      </p:sp>
      <p:sp>
        <p:nvSpPr>
          <p:cNvPr id="2" name="矩形 1"/>
          <p:cNvSpPr/>
          <p:nvPr>
            <p:custDataLst>
              <p:tags r:id="rId2"/>
            </p:custDataLst>
          </p:nvPr>
        </p:nvSpPr>
        <p:spPr bwMode="auto">
          <a:xfrm>
            <a:off x="5047615" y="3208655"/>
            <a:ext cx="6476365" cy="2629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（1）变量名由字母、数字和下画线组成，且不以数字开头，例如name、age。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（2）变量名区分大小写。例如，andy和Andy是不同的变量名。</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（3）变量名不允许使用关键字。例如if、import、while、global等。</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4"/>
              </p:custDataLst>
            </p:nvPr>
          </p:nvSpPr>
          <p:spPr>
            <a:xfrm>
              <a:off x="1019175" y="881033"/>
              <a:ext cx="3533775" cy="398780"/>
            </a:xfrm>
            <a:prstGeom prst="rect">
              <a:avLst/>
            </a:prstGeom>
          </p:spPr>
          <p:txBody>
            <a:bodyPr wrap="square">
              <a:spAutoFit/>
            </a:bodyPr>
            <a:lstStyle/>
            <a:p>
              <a:pPr marL="0" lvl="3" algn="ctr"/>
              <a:r>
                <a:rPr lang="zh-CN" sz="2000" dirty="0">
                  <a:solidFill>
                    <a:srgbClr val="595959"/>
                  </a:solidFill>
                  <a:latin typeface="微软雅黑" panose="020B0503020204020204" pitchFamily="34" charset="-122"/>
                  <a:ea typeface="微软雅黑" panose="020B0503020204020204" pitchFamily="34" charset="-122"/>
                </a:rPr>
                <a:t>关键字</a:t>
              </a:r>
            </a:p>
          </p:txBody>
        </p:sp>
      </p:grpSp>
      <p:pic>
        <p:nvPicPr>
          <p:cNvPr id="4" name="图片 3"/>
          <p:cNvPicPr>
            <a:picLocks noChangeAspect="1"/>
          </p:cNvPicPr>
          <p:nvPr>
            <p:custDataLst>
              <p:tags r:id="rId1"/>
            </p:custDataLst>
          </p:nvPr>
        </p:nvPicPr>
        <p:blipFill>
          <a:blip r:embed="rId6"/>
          <a:stretch>
            <a:fillRect/>
          </a:stretch>
        </p:blipFill>
        <p:spPr>
          <a:xfrm>
            <a:off x="694055" y="2205355"/>
            <a:ext cx="2295525" cy="3514725"/>
          </a:xfrm>
          <a:prstGeom prst="rect">
            <a:avLst/>
          </a:prstGeom>
        </p:spPr>
      </p:pic>
      <p:sp>
        <p:nvSpPr>
          <p:cNvPr id="5" name="文本框 4"/>
          <p:cNvSpPr txBox="1"/>
          <p:nvPr/>
        </p:nvSpPr>
        <p:spPr>
          <a:xfrm>
            <a:off x="3575050" y="1701165"/>
            <a:ext cx="7706995" cy="1014730"/>
          </a:xfrm>
          <a:prstGeom prst="rect">
            <a:avLst/>
          </a:prstGeom>
          <a:noFill/>
        </p:spPr>
        <p:txBody>
          <a:bodyPr wrap="square" rtlCol="0" anchor="t">
            <a:spAutoFit/>
          </a:bodyPr>
          <a:lstStyle/>
          <a:p>
            <a:pPr algn="just">
              <a:lnSpc>
                <a:spcPct val="150000"/>
              </a:lnSpc>
              <a:buClrTx/>
              <a:buSzTx/>
              <a:buFontTx/>
            </a:pPr>
            <a:r>
              <a:rPr lang="zh-CN" altLang="en-US" sz="2000" dirty="0">
                <a:solidFill>
                  <a:srgbClr val="0070C0"/>
                </a:solidFill>
                <a:latin typeface="微软雅黑" panose="020B0503020204020204" pitchFamily="34" charset="-122"/>
                <a:ea typeface="微软雅黑" panose="020B0503020204020204" pitchFamily="34" charset="-122"/>
              </a:rPr>
              <a:t>关键字</a:t>
            </a:r>
            <a:r>
              <a:rPr lang="zh-CN" altLang="en-US" sz="2000" dirty="0">
                <a:solidFill>
                  <a:srgbClr val="595959"/>
                </a:solidFill>
                <a:latin typeface="微软雅黑" panose="020B0503020204020204" pitchFamily="34" charset="-122"/>
                <a:ea typeface="微软雅黑" panose="020B0503020204020204" pitchFamily="34" charset="-122"/>
              </a:rPr>
              <a:t>又称保留字，它是Python语言预先定义好、具有特定含义的标识符，用于记录特殊值或标识程序结构。</a:t>
            </a:r>
          </a:p>
        </p:txBody>
      </p:sp>
      <p:graphicFrame>
        <p:nvGraphicFramePr>
          <p:cNvPr id="6" name="表格 5"/>
          <p:cNvGraphicFramePr/>
          <p:nvPr>
            <p:custDataLst>
              <p:tags r:id="rId2"/>
            </p:custDataLst>
          </p:nvPr>
        </p:nvGraphicFramePr>
        <p:xfrm>
          <a:off x="3574415" y="2925445"/>
          <a:ext cx="7724140" cy="2702560"/>
        </p:xfrm>
        <a:graphic>
          <a:graphicData uri="http://schemas.openxmlformats.org/drawingml/2006/table">
            <a:tbl>
              <a:tblPr/>
              <a:tblGrid>
                <a:gridCol w="1357630">
                  <a:extLst>
                    <a:ext uri="{9D8B030D-6E8A-4147-A177-3AD203B41FA5}">
                      <a16:colId xmlns:a16="http://schemas.microsoft.com/office/drawing/2014/main" val="20000"/>
                    </a:ext>
                  </a:extLst>
                </a:gridCol>
                <a:gridCol w="1588770">
                  <a:extLst>
                    <a:ext uri="{9D8B030D-6E8A-4147-A177-3AD203B41FA5}">
                      <a16:colId xmlns:a16="http://schemas.microsoft.com/office/drawing/2014/main" val="20001"/>
                    </a:ext>
                  </a:extLst>
                </a:gridCol>
                <a:gridCol w="1592580">
                  <a:extLst>
                    <a:ext uri="{9D8B030D-6E8A-4147-A177-3AD203B41FA5}">
                      <a16:colId xmlns:a16="http://schemas.microsoft.com/office/drawing/2014/main" val="20002"/>
                    </a:ext>
                  </a:extLst>
                </a:gridCol>
                <a:gridCol w="1592580">
                  <a:extLst>
                    <a:ext uri="{9D8B030D-6E8A-4147-A177-3AD203B41FA5}">
                      <a16:colId xmlns:a16="http://schemas.microsoft.com/office/drawing/2014/main" val="20003"/>
                    </a:ext>
                  </a:extLst>
                </a:gridCol>
                <a:gridCol w="1592580">
                  <a:extLst>
                    <a:ext uri="{9D8B030D-6E8A-4147-A177-3AD203B41FA5}">
                      <a16:colId xmlns:a16="http://schemas.microsoft.com/office/drawing/2014/main" val="20004"/>
                    </a:ext>
                  </a:extLst>
                </a:gridCol>
              </a:tblGrid>
              <a:tr h="386080">
                <a:tc>
                  <a:txBody>
                    <a:bodyPr/>
                    <a:lstStyle/>
                    <a:p>
                      <a:pPr indent="0" algn="ctr">
                        <a:buNone/>
                      </a:pPr>
                      <a:r>
                        <a:rPr lang="en-US" sz="1800" b="0">
                          <a:latin typeface="Times New Roman" panose="02020603050405020304" charset="0"/>
                          <a:cs typeface="Times New Roman" panose="02020603050405020304" charset="0"/>
                        </a:rPr>
                        <a:t>False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await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else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import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pass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28575"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6080">
                <a:tc>
                  <a:txBody>
                    <a:bodyPr/>
                    <a:lstStyle/>
                    <a:p>
                      <a:pPr indent="0" algn="ctr">
                        <a:buNone/>
                      </a:pPr>
                      <a:r>
                        <a:rPr lang="en-US" sz="1800" b="0">
                          <a:latin typeface="Times New Roman" panose="02020603050405020304" charset="0"/>
                          <a:cs typeface="Times New Roman" panose="02020603050405020304" charset="0"/>
                        </a:rPr>
                        <a:t>None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break</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except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in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raise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080">
                <a:tc>
                  <a:txBody>
                    <a:bodyPr/>
                    <a:lstStyle/>
                    <a:p>
                      <a:pPr indent="0" algn="ctr">
                        <a:buNone/>
                      </a:pPr>
                      <a:r>
                        <a:rPr lang="en-US" sz="1800" b="0">
                          <a:latin typeface="Times New Roman" panose="02020603050405020304" charset="0"/>
                          <a:cs typeface="Times New Roman" panose="02020603050405020304" charset="0"/>
                        </a:rPr>
                        <a:t>True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class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finally</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is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return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6080">
                <a:tc>
                  <a:txBody>
                    <a:bodyPr/>
                    <a:lstStyle/>
                    <a:p>
                      <a:pPr indent="0" algn="ctr">
                        <a:buNone/>
                      </a:pPr>
                      <a:r>
                        <a:rPr lang="en-US" sz="1800" b="0">
                          <a:latin typeface="Times New Roman" panose="02020603050405020304" charset="0"/>
                          <a:cs typeface="Times New Roman" panose="02020603050405020304" charset="0"/>
                        </a:rPr>
                        <a:t>and</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continue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for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lambda</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try</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080">
                <a:tc>
                  <a:txBody>
                    <a:bodyPr/>
                    <a:lstStyle/>
                    <a:p>
                      <a:pPr indent="0" algn="ctr">
                        <a:buNone/>
                      </a:pPr>
                      <a:r>
                        <a:rPr lang="en-US" sz="1800" b="0">
                          <a:latin typeface="Times New Roman" panose="02020603050405020304" charset="0"/>
                          <a:cs typeface="Times New Roman" panose="02020603050405020304" charset="0"/>
                        </a:rPr>
                        <a:t>as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def</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from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nonlocal</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while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6080">
                <a:tc>
                  <a:txBody>
                    <a:bodyPr/>
                    <a:lstStyle/>
                    <a:p>
                      <a:pPr indent="0" algn="ctr">
                        <a:buNone/>
                      </a:pPr>
                      <a:r>
                        <a:rPr lang="en-US" sz="1800" b="0">
                          <a:latin typeface="Times New Roman" panose="02020603050405020304" charset="0"/>
                          <a:cs typeface="Times New Roman" panose="02020603050405020304" charset="0"/>
                        </a:rPr>
                        <a:t>assert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del</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global</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not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with</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080">
                <a:tc>
                  <a:txBody>
                    <a:bodyPr/>
                    <a:lstStyle/>
                    <a:p>
                      <a:pPr indent="0" algn="ctr">
                        <a:buNone/>
                      </a:pPr>
                      <a:r>
                        <a:rPr lang="en-US" sz="1800" b="0">
                          <a:latin typeface="Times New Roman" panose="02020603050405020304" charset="0"/>
                          <a:cs typeface="Times New Roman" panose="02020603050405020304" charset="0"/>
                        </a:rPr>
                        <a:t>async</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elif</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if</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or</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yield</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28575"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sz="2000" dirty="0">
                <a:solidFill>
                  <a:srgbClr val="0070C0"/>
                </a:solidFill>
                <a:latin typeface="微软雅黑" panose="020B0503020204020204" pitchFamily="34" charset="-122"/>
                <a:ea typeface="微软雅黑" panose="020B0503020204020204" pitchFamily="34" charset="-122"/>
              </a:rPr>
              <a:t>输入与输出的方式</a:t>
            </a:r>
            <a:r>
              <a:rPr sz="2000" dirty="0">
                <a:latin typeface="微软雅黑" panose="020B0503020204020204" pitchFamily="34" charset="-122"/>
                <a:ea typeface="微软雅黑" panose="020B0503020204020204" pitchFamily="34" charset="-122"/>
              </a:rPr>
              <a:t>，能够通过input()和print()函数实现输入与输出功能</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基本输入输出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基本输入输出</a:t>
            </a:r>
          </a:p>
        </p:txBody>
      </p:sp>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2"/>
            </p:custDataLst>
          </p:nvPr>
        </p:nvPicPr>
        <p:blipFill rotWithShape="1">
          <a:blip r:embed="rId7">
            <a:extLst>
              <a:ext uri="{28A0092B-C50C-407E-A947-70E740481C1C}">
                <a14:useLocalDpi xmlns:a14="http://schemas.microsoft.com/office/drawing/2010/main" val="0"/>
              </a:ext>
            </a:extLst>
          </a:blip>
          <a:srcRect b="5357"/>
          <a:stretch>
            <a:fillRect/>
          </a:stretch>
        </p:blipFill>
        <p:spPr bwMode="auto">
          <a:xfrm>
            <a:off x="189865" y="2133600"/>
            <a:ext cx="3914140" cy="361505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custDataLst>
              <p:tags r:id="rId3"/>
            </p:custDataLst>
          </p:nvPr>
        </p:nvSpPr>
        <p:spPr bwMode="auto">
          <a:xfrm>
            <a:off x="4078605" y="3789680"/>
            <a:ext cx="6602095" cy="8947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input(prompt)</a:t>
            </a:r>
          </a:p>
        </p:txBody>
      </p:sp>
      <p:sp>
        <p:nvSpPr>
          <p:cNvPr id="8" name="文本框 7"/>
          <p:cNvSpPr txBox="1"/>
          <p:nvPr>
            <p:custDataLst>
              <p:tags r:id="rId4"/>
            </p:custDataLst>
          </p:nvPr>
        </p:nvSpPr>
        <p:spPr>
          <a:xfrm>
            <a:off x="4006215" y="1845310"/>
            <a:ext cx="6096000" cy="460375"/>
          </a:xfrm>
          <a:prstGeom prst="rect">
            <a:avLst/>
          </a:prstGeom>
          <a:noFill/>
        </p:spPr>
        <p:txBody>
          <a:bodyPr wrap="square" rtlCol="0" anchor="t">
            <a:spAutoFit/>
          </a:bodyPr>
          <a:lstStyle/>
          <a:p>
            <a:r>
              <a:rPr lang="en-US" altLang="zh-CN" b="1" dirty="0">
                <a:solidFill>
                  <a:srgbClr val="595959"/>
                </a:solidFill>
                <a:latin typeface="微软雅黑" panose="020B0503020204020204" pitchFamily="34" charset="-122"/>
                <a:ea typeface="微软雅黑" panose="020B0503020204020204" pitchFamily="34" charset="-122"/>
                <a:sym typeface="+mn-ea"/>
              </a:rPr>
              <a:t>input()</a:t>
            </a:r>
            <a:r>
              <a:rPr lang="zh-CN" altLang="en-US" b="1" dirty="0">
                <a:solidFill>
                  <a:srgbClr val="595959"/>
                </a:solidFill>
                <a:latin typeface="微软雅黑" panose="020B0503020204020204" pitchFamily="34" charset="-122"/>
                <a:ea typeface="微软雅黑" panose="020B0503020204020204" pitchFamily="34" charset="-122"/>
                <a:sym typeface="+mn-ea"/>
              </a:rPr>
              <a:t>函数</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5"/>
            </p:custDataLst>
          </p:nvPr>
        </p:nvSpPr>
        <p:spPr>
          <a:xfrm>
            <a:off x="4006215" y="2709545"/>
            <a:ext cx="6784975" cy="1014730"/>
          </a:xfrm>
          <a:prstGeom prst="rect">
            <a:avLst/>
          </a:prstGeom>
          <a:noFill/>
        </p:spPr>
        <p:txBody>
          <a:bodyPr wrap="square" rtlCol="0" anchor="t">
            <a:spAutoFit/>
          </a:bodyPr>
          <a:lstStyle/>
          <a:p>
            <a:pPr algn="just">
              <a:lnSpc>
                <a:spcPct val="150000"/>
              </a:lnSpc>
              <a:buClrTx/>
              <a:buSzTx/>
              <a:buFontTx/>
            </a:pPr>
            <a:r>
              <a:rPr lang="zh-CN" altLang="en-US" sz="2000" dirty="0">
                <a:solidFill>
                  <a:srgbClr val="0070C0"/>
                </a:solidFill>
                <a:latin typeface="微软雅黑" panose="020B0503020204020204" pitchFamily="34" charset="-122"/>
                <a:ea typeface="微软雅黑" panose="020B0503020204020204" pitchFamily="34" charset="-122"/>
              </a:rPr>
              <a:t>input()函数</a:t>
            </a:r>
            <a:r>
              <a:rPr lang="zh-CN" altLang="en-US" sz="2000" dirty="0">
                <a:solidFill>
                  <a:srgbClr val="595959"/>
                </a:solidFill>
                <a:latin typeface="微软雅黑" panose="020B0503020204020204" pitchFamily="34" charset="-122"/>
                <a:ea typeface="微软雅黑" panose="020B0503020204020204" pitchFamily="34" charset="-122"/>
              </a:rPr>
              <a:t>用于接收用户从键盘输入的数据，该函数返回一个字符串类型数据。</a:t>
            </a:r>
          </a:p>
        </p:txBody>
      </p:sp>
      <p:sp>
        <p:nvSpPr>
          <p:cNvPr id="100" name="文本框 99"/>
          <p:cNvSpPr txBox="1"/>
          <p:nvPr/>
        </p:nvSpPr>
        <p:spPr>
          <a:xfrm>
            <a:off x="4078605" y="4725670"/>
            <a:ext cx="6063615" cy="1014730"/>
          </a:xfrm>
          <a:prstGeom prst="rect">
            <a:avLst/>
          </a:prstGeom>
          <a:noFill/>
          <a:ln w="9525">
            <a:noFill/>
          </a:ln>
        </p:spPr>
        <p:txBody>
          <a:bodyPr wrap="square">
            <a:spAutoFit/>
          </a:bodyPr>
          <a:lstStyle/>
          <a:p>
            <a:pPr algn="just">
              <a:lnSpc>
                <a:spcPct val="150000"/>
              </a:lnSpc>
              <a:buClrTx/>
              <a:buSzTx/>
              <a:buFontTx/>
            </a:pPr>
            <a:r>
              <a:rPr lang="zh-CN" altLang="en-US" sz="2000" b="0" dirty="0">
                <a:solidFill>
                  <a:srgbClr val="595959"/>
                </a:solidFill>
                <a:latin typeface="微软雅黑" panose="020B0503020204020204" pitchFamily="34" charset="-122"/>
                <a:ea typeface="微软雅黑" panose="020B0503020204020204" pitchFamily="34" charset="-122"/>
              </a:rPr>
              <a:t>prompt是函数的参数，用于设置接收用户输入时的提示信息，可以省略。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7">
            <a:extLst>
              <a:ext uri="{28A0092B-C50C-407E-A947-70E740481C1C}">
                <a14:useLocalDpi xmlns:a14="http://schemas.microsoft.com/office/drawing/2010/main" val="0"/>
              </a:ext>
            </a:extLst>
          </a:blip>
          <a:srcRect b="5357"/>
          <a:stretch>
            <a:fillRect/>
          </a:stretch>
        </p:blipFill>
        <p:spPr bwMode="auto">
          <a:xfrm>
            <a:off x="189865" y="2133600"/>
            <a:ext cx="3914140" cy="36150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custDataLst>
              <p:tags r:id="rId2"/>
            </p:custDataLst>
          </p:nvPr>
        </p:nvSpPr>
        <p:spPr bwMode="auto">
          <a:xfrm>
            <a:off x="4104005" y="2061210"/>
            <a:ext cx="7182485" cy="15246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user_name = input('请输入账号：')      # 接收用户输入的账号</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password = input('请输入密码：')       # 接收用户输入的密码</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print('登录成功！')</a:t>
            </a:r>
          </a:p>
        </p:txBody>
      </p:sp>
      <p:sp>
        <p:nvSpPr>
          <p:cNvPr id="4" name="矩形 3"/>
          <p:cNvSpPr/>
          <p:nvPr>
            <p:custDataLst>
              <p:tags r:id="rId3"/>
            </p:custDataLst>
          </p:nvPr>
        </p:nvSpPr>
        <p:spPr bwMode="auto">
          <a:xfrm>
            <a:off x="4104005" y="4149725"/>
            <a:ext cx="7182485" cy="15246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请输入账号：itcast</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请输入密码：12345</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登录成功！</a:t>
            </a:r>
          </a:p>
        </p:txBody>
      </p:sp>
      <p:sp>
        <p:nvSpPr>
          <p:cNvPr id="5" name="文本框 4"/>
          <p:cNvSpPr txBox="1"/>
          <p:nvPr/>
        </p:nvSpPr>
        <p:spPr>
          <a:xfrm>
            <a:off x="4006215" y="1549400"/>
            <a:ext cx="6096000" cy="460375"/>
          </a:xfrm>
          <a:prstGeom prst="rect">
            <a:avLst/>
          </a:prstGeom>
          <a:noFill/>
        </p:spPr>
        <p:txBody>
          <a:bodyPr wrap="square" rtlCol="0" anchor="t">
            <a:spAutoFit/>
          </a:bodyPr>
          <a:lstStyle/>
          <a:p>
            <a:r>
              <a:rPr lang="zh-CN" altLang="en-US" b="1" dirty="0">
                <a:solidFill>
                  <a:srgbClr val="595959"/>
                </a:solidFill>
                <a:latin typeface="微软雅黑" panose="020B0503020204020204" pitchFamily="34" charset="-122"/>
                <a:ea typeface="微软雅黑" panose="020B0503020204020204" pitchFamily="34" charset="-122"/>
                <a:sym typeface="+mn-ea"/>
              </a:rPr>
              <a:t>编写代码</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4"/>
            </p:custDataLst>
          </p:nvPr>
        </p:nvSpPr>
        <p:spPr>
          <a:xfrm>
            <a:off x="4150360" y="3637280"/>
            <a:ext cx="6096000" cy="460375"/>
          </a:xfrm>
          <a:prstGeom prst="rect">
            <a:avLst/>
          </a:prstGeom>
          <a:noFill/>
        </p:spPr>
        <p:txBody>
          <a:bodyPr wrap="square" rtlCol="0" anchor="t">
            <a:spAutoFit/>
          </a:bodyPr>
          <a:lstStyle/>
          <a:p>
            <a:r>
              <a:rPr lang="zh-CN" altLang="en-US" b="1" dirty="0">
                <a:solidFill>
                  <a:srgbClr val="595959"/>
                </a:solidFill>
                <a:latin typeface="微软雅黑" panose="020B0503020204020204" pitchFamily="34" charset="-122"/>
                <a:ea typeface="微软雅黑" panose="020B0503020204020204" pitchFamily="34" charset="-122"/>
                <a:sym typeface="+mn-ea"/>
              </a:rPr>
              <a:t>运行程序</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2" name="Title 1"/>
          <p:cNvSpPr txBox="1"/>
          <p:nvPr>
            <p:custDataLst>
              <p:tags r:id="rId5"/>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基本输入输出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基本输入输出</a:t>
            </a:r>
          </a:p>
        </p:txBody>
      </p:sp>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2"/>
            </p:custDataLst>
          </p:nvPr>
        </p:nvPicPr>
        <p:blipFill rotWithShape="1">
          <a:blip r:embed="rId7">
            <a:extLst>
              <a:ext uri="{28A0092B-C50C-407E-A947-70E740481C1C}">
                <a14:useLocalDpi xmlns:a14="http://schemas.microsoft.com/office/drawing/2010/main" val="0"/>
              </a:ext>
            </a:extLst>
          </a:blip>
          <a:srcRect b="5357"/>
          <a:stretch>
            <a:fillRect/>
          </a:stretch>
        </p:blipFill>
        <p:spPr bwMode="auto">
          <a:xfrm>
            <a:off x="189865" y="2133600"/>
            <a:ext cx="3914140" cy="361505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custDataLst>
              <p:tags r:id="rId3"/>
            </p:custDataLst>
          </p:nvPr>
        </p:nvSpPr>
        <p:spPr bwMode="auto">
          <a:xfrm>
            <a:off x="4078605" y="2785110"/>
            <a:ext cx="7167880" cy="8947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print(*objects, sep=' ', end='\n', file=None, flush=False)</a:t>
            </a:r>
          </a:p>
        </p:txBody>
      </p:sp>
      <p:sp>
        <p:nvSpPr>
          <p:cNvPr id="8" name="文本框 7"/>
          <p:cNvSpPr txBox="1"/>
          <p:nvPr>
            <p:custDataLst>
              <p:tags r:id="rId4"/>
            </p:custDataLst>
          </p:nvPr>
        </p:nvSpPr>
        <p:spPr>
          <a:xfrm>
            <a:off x="4006215" y="840740"/>
            <a:ext cx="6096000" cy="460375"/>
          </a:xfrm>
          <a:prstGeom prst="rect">
            <a:avLst/>
          </a:prstGeom>
          <a:noFill/>
        </p:spPr>
        <p:txBody>
          <a:bodyPr wrap="square" rtlCol="0" anchor="t">
            <a:spAutoFit/>
          </a:bodyPr>
          <a:lstStyle/>
          <a:p>
            <a:r>
              <a:rPr lang="en-US" altLang="zh-CN" b="1" dirty="0">
                <a:solidFill>
                  <a:srgbClr val="595959"/>
                </a:solidFill>
                <a:latin typeface="微软雅黑" panose="020B0503020204020204" pitchFamily="34" charset="-122"/>
                <a:ea typeface="微软雅黑" panose="020B0503020204020204" pitchFamily="34" charset="-122"/>
                <a:sym typeface="+mn-ea"/>
              </a:rPr>
              <a:t>print()</a:t>
            </a:r>
            <a:r>
              <a:rPr lang="zh-CN" altLang="en-US" b="1" dirty="0">
                <a:solidFill>
                  <a:srgbClr val="595959"/>
                </a:solidFill>
                <a:latin typeface="微软雅黑" panose="020B0503020204020204" pitchFamily="34" charset="-122"/>
                <a:ea typeface="微软雅黑" panose="020B0503020204020204" pitchFamily="34" charset="-122"/>
                <a:sym typeface="+mn-ea"/>
              </a:rPr>
              <a:t>函数</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10" name="文本框 9"/>
          <p:cNvSpPr txBox="1"/>
          <p:nvPr>
            <p:custDataLst>
              <p:tags r:id="rId5"/>
            </p:custDataLst>
          </p:nvPr>
        </p:nvSpPr>
        <p:spPr>
          <a:xfrm>
            <a:off x="4006215" y="1704975"/>
            <a:ext cx="6784975" cy="1014730"/>
          </a:xfrm>
          <a:prstGeom prst="rect">
            <a:avLst/>
          </a:prstGeom>
          <a:noFill/>
        </p:spPr>
        <p:txBody>
          <a:bodyPr wrap="square" rtlCol="0" anchor="t">
            <a:spAutoFit/>
          </a:bodyPr>
          <a:lstStyle/>
          <a:p>
            <a:pPr algn="just">
              <a:lnSpc>
                <a:spcPct val="150000"/>
              </a:lnSpc>
              <a:buClrTx/>
              <a:buSzTx/>
              <a:buFontTx/>
            </a:pPr>
            <a:r>
              <a:rPr lang="zh-CN" altLang="en-US" sz="2000" dirty="0">
                <a:solidFill>
                  <a:srgbClr val="0070C0"/>
                </a:solidFill>
                <a:latin typeface="微软雅黑" panose="020B0503020204020204" pitchFamily="34" charset="-122"/>
                <a:ea typeface="微软雅黑" panose="020B0503020204020204" pitchFamily="34" charset="-122"/>
              </a:rPr>
              <a:t>print()函数</a:t>
            </a:r>
            <a:r>
              <a:rPr lang="zh-CN" altLang="en-US" sz="2000" dirty="0">
                <a:solidFill>
                  <a:srgbClr val="595959"/>
                </a:solidFill>
                <a:latin typeface="微软雅黑" panose="020B0503020204020204" pitchFamily="34" charset="-122"/>
                <a:ea typeface="微软雅黑" panose="020B0503020204020204" pitchFamily="34" charset="-122"/>
              </a:rPr>
              <a:t>用于向控制台中输出数据，它可以输出任何类型的数据。</a:t>
            </a:r>
          </a:p>
        </p:txBody>
      </p:sp>
      <p:sp>
        <p:nvSpPr>
          <p:cNvPr id="100" name="文本框 99"/>
          <p:cNvSpPr txBox="1"/>
          <p:nvPr/>
        </p:nvSpPr>
        <p:spPr>
          <a:xfrm>
            <a:off x="4078605" y="3721100"/>
            <a:ext cx="7438390" cy="2168525"/>
          </a:xfrm>
          <a:prstGeom prst="rect">
            <a:avLst/>
          </a:prstGeom>
          <a:noFill/>
          <a:ln w="9525">
            <a:noFill/>
          </a:ln>
        </p:spPr>
        <p:txBody>
          <a:bodyPr wrap="square">
            <a:spAutoFit/>
          </a:bodyPr>
          <a:lstStyle/>
          <a:p>
            <a:pPr marL="285750" indent="-285750" algn="just">
              <a:lnSpc>
                <a:spcPct val="150000"/>
              </a:lnSpc>
              <a:buClrTx/>
              <a:buSzTx/>
              <a:buFont typeface="Wingdings" panose="05000000000000000000" charset="0"/>
              <a:buChar char="Ø"/>
            </a:pPr>
            <a:r>
              <a:rPr lang="zh-CN" altLang="en-US" sz="1800" b="0" dirty="0">
                <a:solidFill>
                  <a:srgbClr val="595959"/>
                </a:solidFill>
                <a:latin typeface="微软雅黑" panose="020B0503020204020204" pitchFamily="34" charset="-122"/>
                <a:ea typeface="微软雅黑" panose="020B0503020204020204" pitchFamily="34" charset="-122"/>
              </a:rPr>
              <a:t>objects：表示输出的数据。输出多个数据时，需要用逗号分隔。</a:t>
            </a:r>
          </a:p>
          <a:p>
            <a:pPr marL="285750" indent="-285750" algn="just">
              <a:lnSpc>
                <a:spcPct val="150000"/>
              </a:lnSpc>
              <a:buClrTx/>
              <a:buSzTx/>
              <a:buFont typeface="Wingdings" panose="05000000000000000000" charset="0"/>
              <a:buChar char="Ø"/>
            </a:pPr>
            <a:r>
              <a:rPr lang="zh-CN" altLang="en-US" sz="1800" b="0" dirty="0">
                <a:solidFill>
                  <a:srgbClr val="595959"/>
                </a:solidFill>
                <a:latin typeface="微软雅黑" panose="020B0503020204020204" pitchFamily="34" charset="-122"/>
                <a:ea typeface="微软雅黑" panose="020B0503020204020204" pitchFamily="34" charset="-122"/>
              </a:rPr>
              <a:t>sep：可选参数，用于设定数据之间使用的分隔符，默认值为空格。</a:t>
            </a:r>
          </a:p>
          <a:p>
            <a:pPr marL="285750" indent="-285750" algn="just">
              <a:lnSpc>
                <a:spcPct val="150000"/>
              </a:lnSpc>
              <a:buClrTx/>
              <a:buSzTx/>
              <a:buFont typeface="Wingdings" panose="05000000000000000000" charset="0"/>
              <a:buChar char="Ø"/>
            </a:pPr>
            <a:r>
              <a:rPr lang="zh-CN" altLang="en-US" sz="1800" b="0" dirty="0">
                <a:solidFill>
                  <a:srgbClr val="595959"/>
                </a:solidFill>
                <a:latin typeface="微软雅黑" panose="020B0503020204020204" pitchFamily="34" charset="-122"/>
                <a:ea typeface="微软雅黑" panose="020B0503020204020204" pitchFamily="34" charset="-122"/>
              </a:rPr>
              <a:t>end：可选参数，用于设定输出结果以什么结尾，默认值为换行符 \n。</a:t>
            </a:r>
          </a:p>
          <a:p>
            <a:pPr marL="285750" indent="-285750" algn="just">
              <a:lnSpc>
                <a:spcPct val="150000"/>
              </a:lnSpc>
              <a:buClrTx/>
              <a:buSzTx/>
              <a:buFont typeface="Wingdings" panose="05000000000000000000" charset="0"/>
              <a:buChar char="Ø"/>
            </a:pPr>
            <a:r>
              <a:rPr lang="zh-CN" altLang="en-US" sz="1800" b="0" dirty="0">
                <a:solidFill>
                  <a:srgbClr val="595959"/>
                </a:solidFill>
                <a:latin typeface="微软雅黑" panose="020B0503020204020204" pitchFamily="34" charset="-122"/>
                <a:ea typeface="微软雅黑" panose="020B0503020204020204" pitchFamily="34" charset="-122"/>
              </a:rPr>
              <a:t>file：可选参数，表示数据要写入的文件对象，默认值为sys.stdout，表示标准输出流，默认情况下程序会将结果输出到控制台。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Python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7">
            <a:extLst>
              <a:ext uri="{28A0092B-C50C-407E-A947-70E740481C1C}">
                <a14:useLocalDpi xmlns:a14="http://schemas.microsoft.com/office/drawing/2010/main" val="0"/>
              </a:ext>
            </a:extLst>
          </a:blip>
          <a:srcRect b="5357"/>
          <a:stretch>
            <a:fillRect/>
          </a:stretch>
        </p:blipFill>
        <p:spPr bwMode="auto">
          <a:xfrm>
            <a:off x="189865" y="2133600"/>
            <a:ext cx="3914140" cy="361505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custDataLst>
              <p:tags r:id="rId2"/>
            </p:custDataLst>
          </p:nvPr>
        </p:nvSpPr>
        <p:spPr bwMode="auto">
          <a:xfrm>
            <a:off x="4078605" y="1084580"/>
            <a:ext cx="7182485" cy="32092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name = '小明'</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 输出多个数据，第一个是字符串，第二个是变量保存的数据</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print('姓名：', name)</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 输出一个数据</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print('年龄: 22')          </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address = '北京'</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 输出多个数据，第一个是字符串，第二个是变量保存的数据</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print('地址：', address) </a:t>
            </a:r>
          </a:p>
        </p:txBody>
      </p:sp>
      <p:sp>
        <p:nvSpPr>
          <p:cNvPr id="4" name="矩形 3"/>
          <p:cNvSpPr/>
          <p:nvPr>
            <p:custDataLst>
              <p:tags r:id="rId3"/>
            </p:custDataLst>
          </p:nvPr>
        </p:nvSpPr>
        <p:spPr bwMode="auto">
          <a:xfrm>
            <a:off x="4104005" y="4797425"/>
            <a:ext cx="7182485" cy="12909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姓名： 小明</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年龄: 22</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地址： 北京</a:t>
            </a:r>
          </a:p>
        </p:txBody>
      </p:sp>
      <p:sp>
        <p:nvSpPr>
          <p:cNvPr id="5" name="文本框 4"/>
          <p:cNvSpPr txBox="1"/>
          <p:nvPr/>
        </p:nvSpPr>
        <p:spPr>
          <a:xfrm>
            <a:off x="9766935" y="1084580"/>
            <a:ext cx="1489710" cy="460375"/>
          </a:xfrm>
          <a:prstGeom prst="rect">
            <a:avLst/>
          </a:prstGeom>
          <a:noFill/>
        </p:spPr>
        <p:txBody>
          <a:bodyPr wrap="square" rtlCol="0" anchor="t">
            <a:spAutoFit/>
          </a:bodyPr>
          <a:lstStyle/>
          <a:p>
            <a:r>
              <a:rPr lang="zh-CN" altLang="en-US" b="1" dirty="0">
                <a:solidFill>
                  <a:srgbClr val="595959"/>
                </a:solidFill>
                <a:latin typeface="微软雅黑" panose="020B0503020204020204" pitchFamily="34" charset="-122"/>
                <a:ea typeface="微软雅黑" panose="020B0503020204020204" pitchFamily="34" charset="-122"/>
                <a:sym typeface="+mn-ea"/>
              </a:rPr>
              <a:t>编写代码</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7" name="文本框 6"/>
          <p:cNvSpPr txBox="1"/>
          <p:nvPr>
            <p:custDataLst>
              <p:tags r:id="rId4"/>
            </p:custDataLst>
          </p:nvPr>
        </p:nvSpPr>
        <p:spPr>
          <a:xfrm>
            <a:off x="9839325" y="4797425"/>
            <a:ext cx="1448435" cy="460375"/>
          </a:xfrm>
          <a:prstGeom prst="rect">
            <a:avLst/>
          </a:prstGeom>
          <a:noFill/>
        </p:spPr>
        <p:txBody>
          <a:bodyPr wrap="square" rtlCol="0" anchor="t">
            <a:spAutoFit/>
          </a:bodyPr>
          <a:lstStyle/>
          <a:p>
            <a:r>
              <a:rPr lang="zh-CN" altLang="en-US" b="1" dirty="0">
                <a:solidFill>
                  <a:srgbClr val="595959"/>
                </a:solidFill>
                <a:latin typeface="微软雅黑" panose="020B0503020204020204" pitchFamily="34" charset="-122"/>
                <a:ea typeface="微软雅黑" panose="020B0503020204020204" pitchFamily="34" charset="-122"/>
                <a:sym typeface="+mn-ea"/>
              </a:rPr>
              <a:t>运行程序</a:t>
            </a:r>
            <a:endParaRPr lang="zh-CN" altLang="en-US" sz="1200" b="1" dirty="0" smtClean="0">
              <a:solidFill>
                <a:srgbClr val="595959"/>
              </a:solidFill>
              <a:latin typeface="微软雅黑" panose="020B0503020204020204" pitchFamily="34" charset="-122"/>
              <a:ea typeface="微软雅黑" panose="020B0503020204020204" pitchFamily="34" charset="-122"/>
              <a:sym typeface="+mn-ea"/>
            </a:endParaRPr>
          </a:p>
        </p:txBody>
      </p:sp>
      <p:sp>
        <p:nvSpPr>
          <p:cNvPr id="2" name="Title 1"/>
          <p:cNvSpPr txBox="1"/>
          <p:nvPr>
            <p:custDataLst>
              <p:tags r:id="rId5"/>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基本输入输出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：打印购物小票</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：打印购物小票</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：打印购物小票</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09955" y="2205658"/>
            <a:ext cx="5329267" cy="3323987"/>
          </a:xfrm>
          <a:prstGeom prst="rect">
            <a:avLst/>
          </a:prstGeom>
          <a:noFill/>
        </p:spPr>
        <p:txBody>
          <a:bodyPr wrap="square" rtlCol="0" anchor="t">
            <a:sp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当我们在商场购物时，购物小票是一个不可或缺的角色，它不仅是用户购物经历的消费凭证，还可以用于核对商品准确性和退换货的依据。购物小票上面一般会包含用户购买的商品名称、数量、单价及总金额等信息。已知用户小明在某商场购物，依次在自动结账机扫描了商品，结账后拿到的购物小票如图所示。 </a:t>
            </a:r>
          </a:p>
        </p:txBody>
      </p:sp>
      <p:pic>
        <p:nvPicPr>
          <p:cNvPr id="7" name="图片 1"/>
          <p:cNvPicPr>
            <a:picLocks noChangeAspect="1"/>
          </p:cNvPicPr>
          <p:nvPr>
            <p:custDataLst>
              <p:tags r:id="rId1"/>
            </p:custDataLst>
          </p:nvPr>
        </p:nvPicPr>
        <p:blipFill>
          <a:blip r:embed="rId7"/>
          <a:stretch>
            <a:fillRect/>
          </a:stretch>
        </p:blipFill>
        <p:spPr>
          <a:xfrm>
            <a:off x="7463358" y="1917626"/>
            <a:ext cx="3456384" cy="4069509"/>
          </a:xfrm>
          <a:prstGeom prst="rect">
            <a:avLst/>
          </a:prstGeom>
          <a:ln>
            <a:solidFill>
              <a:schemeClr val="tx1"/>
            </a:solidFill>
          </a:ln>
        </p:spPr>
      </p:pic>
      <p:sp>
        <p:nvSpPr>
          <p:cNvPr id="8"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：打印购物小票</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：打印购物小票</a:t>
            </a:r>
          </a:p>
        </p:txBody>
      </p:sp>
      <p:sp>
        <p:nvSpPr>
          <p:cNvPr id="22" name="原创设计师QQ598969553          _3"/>
          <p:cNvSpPr/>
          <p:nvPr>
            <p:custDataLst>
              <p:tags r:id="rId2"/>
            </p:custDataLst>
          </p:nvPr>
        </p:nvSpPr>
        <p:spPr>
          <a:xfrm>
            <a:off x="4078982" y="2997746"/>
            <a:ext cx="6912768" cy="2448272"/>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原创设计师QQ598969553          _4"/>
          <p:cNvSpPr/>
          <p:nvPr>
            <p:custDataLst>
              <p:tags r:id="rId3"/>
            </p:custDataLst>
          </p:nvPr>
        </p:nvSpPr>
        <p:spPr>
          <a:xfrm>
            <a:off x="4396533" y="3761172"/>
            <a:ext cx="6277666" cy="922020"/>
          </a:xfrm>
          <a:prstGeom prst="rect">
            <a:avLst/>
          </a:prstGeom>
        </p:spPr>
        <p:txBody>
          <a:bodyPr wrap="square">
            <a:spAutoFit/>
          </a:body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本实例要求编写代码，依次接收用户从键盘输入的商品价格，并根据价格输出购物小票的信息。</a:t>
            </a:r>
          </a:p>
        </p:txBody>
      </p:sp>
      <p:pic>
        <p:nvPicPr>
          <p:cNvPr id="9" name="图片 8"/>
          <p:cNvPicPr>
            <a:picLocks noChangeAspect="1"/>
          </p:cNvPicPr>
          <p:nvPr>
            <p:custDataLst>
              <p:tags r:id="rId4"/>
            </p:custDataLst>
          </p:nvPr>
        </p:nvPicPr>
        <p:blipFill>
          <a:blip r:embed="rId6"/>
          <a:stretch>
            <a:fillRect/>
          </a:stretch>
        </p:blipFill>
        <p:spPr>
          <a:xfrm>
            <a:off x="838200" y="1701165"/>
            <a:ext cx="2447925" cy="39338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2</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：打印功能菜单</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609990"/>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：打印功能菜单</a:t>
            </a:r>
          </a:p>
        </p:txBody>
      </p:sp>
      <p:grpSp>
        <p:nvGrpSpPr>
          <p:cNvPr id="11" name="组合 10"/>
          <p:cNvGrpSpPr/>
          <p:nvPr/>
        </p:nvGrpSpPr>
        <p:grpSpPr>
          <a:xfrm>
            <a:off x="5299308" y="392926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：打印功能菜单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09955" y="2997746"/>
            <a:ext cx="5118735" cy="1938992"/>
          </a:xfrm>
          <a:prstGeom prst="rect">
            <a:avLst/>
          </a:prstGeom>
          <a:noFill/>
        </p:spPr>
        <p:txBody>
          <a:bodyPr wrap="square" rtlCol="0" anchor="t">
            <a:sp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功能菜单在程序中比较常见，它为用户提供了功能菜单列表，方便用户浏览程序中包含的所有功能，并根据需要选择相应的菜单来执行相应的功能</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：打印功能菜单</a:t>
            </a:r>
          </a:p>
        </p:txBody>
      </p:sp>
      <p:pic>
        <p:nvPicPr>
          <p:cNvPr id="3" name="图片 3"/>
          <p:cNvPicPr>
            <a:picLocks noChangeAspect="1"/>
          </p:cNvPicPr>
          <p:nvPr>
            <p:custDataLst>
              <p:tags r:id="rId2"/>
            </p:custDataLst>
          </p:nvPr>
        </p:nvPicPr>
        <p:blipFill>
          <a:blip r:embed="rId7"/>
          <a:stretch>
            <a:fillRect/>
          </a:stretch>
        </p:blipFill>
        <p:spPr>
          <a:xfrm>
            <a:off x="6959302" y="2133650"/>
            <a:ext cx="3312368" cy="368886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原创设计师QQ598969553          _3"/>
          <p:cNvSpPr/>
          <p:nvPr>
            <p:custDataLst>
              <p:tags r:id="rId1"/>
            </p:custDataLst>
          </p:nvPr>
        </p:nvSpPr>
        <p:spPr>
          <a:xfrm>
            <a:off x="4079240" y="2997835"/>
            <a:ext cx="6912610" cy="146113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原创设计师QQ598969553          _4"/>
          <p:cNvSpPr/>
          <p:nvPr>
            <p:custDataLst>
              <p:tags r:id="rId2"/>
            </p:custDataLst>
          </p:nvPr>
        </p:nvSpPr>
        <p:spPr>
          <a:xfrm>
            <a:off x="4383198" y="3429702"/>
            <a:ext cx="6277666" cy="506730"/>
          </a:xfrm>
          <a:prstGeom prst="rect">
            <a:avLst/>
          </a:prstGeom>
        </p:spPr>
        <p:txBody>
          <a:bodyPr wrap="square">
            <a:spAutoFit/>
          </a:body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本实例要求编写代码，实现打印名片管理器功能菜单的功能。</a:t>
            </a:r>
          </a:p>
        </p:txBody>
      </p:sp>
      <p:pic>
        <p:nvPicPr>
          <p:cNvPr id="9" name="图片 8"/>
          <p:cNvPicPr>
            <a:picLocks noChangeAspect="1"/>
          </p:cNvPicPr>
          <p:nvPr>
            <p:custDataLst>
              <p:tags r:id="rId3"/>
            </p:custDataLst>
          </p:nvPr>
        </p:nvPicPr>
        <p:blipFill>
          <a:blip r:embed="rId6"/>
          <a:stretch>
            <a:fillRect/>
          </a:stretch>
        </p:blipFill>
        <p:spPr>
          <a:xfrm>
            <a:off x="838200" y="1701165"/>
            <a:ext cx="2447925" cy="3933825"/>
          </a:xfrm>
          <a:prstGeom prst="rect">
            <a:avLst/>
          </a:prstGeom>
        </p:spPr>
      </p:pic>
      <p:sp>
        <p:nvSpPr>
          <p:cNvPr id="2"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：打印功能菜单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184658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本章主要介绍了一些Python的入门知识，包括</a:t>
            </a:r>
            <a:r>
              <a:rPr lang="zh-CN" altLang="en-US" sz="2000" dirty="0">
                <a:solidFill>
                  <a:srgbClr val="0070C0"/>
                </a:solidFill>
                <a:latin typeface="微软雅黑" panose="020B0503020204020204" pitchFamily="34" charset="-122"/>
                <a:ea typeface="微软雅黑" panose="020B0503020204020204" pitchFamily="34" charset="-122"/>
                <a:sym typeface="+mn-lt"/>
              </a:rPr>
              <a:t>Python的特点</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应用领域</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开发环境的搭建</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编程约定</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变量</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基本输入输出</a:t>
            </a:r>
            <a:r>
              <a:rPr lang="zh-CN" altLang="en-US" sz="2000" dirty="0">
                <a:solidFill>
                  <a:srgbClr val="595959"/>
                </a:solidFill>
                <a:latin typeface="微软雅黑" panose="020B0503020204020204" pitchFamily="34" charset="-122"/>
                <a:ea typeface="微软雅黑" panose="020B0503020204020204" pitchFamily="34" charset="-122"/>
                <a:sym typeface="+mn-lt"/>
              </a:rPr>
              <a:t>等。通过学习本章的内容，读者能够独立搭建Python开发环境，并对Python开发有个初步的认识，为后续学习做好准备。</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lang="zh-CN" altLang="en-US" sz="2000" dirty="0">
                <a:solidFill>
                  <a:srgbClr val="0070C0"/>
                </a:solidFill>
                <a:latin typeface="微软雅黑" panose="020B0503020204020204" pitchFamily="34" charset="-122"/>
                <a:ea typeface="微软雅黑" panose="020B0503020204020204" pitchFamily="34" charset="-122"/>
              </a:rPr>
              <a:t>Python语言的特点</a:t>
            </a:r>
            <a:r>
              <a:rPr lang="zh-CN" altLang="en-US" sz="2000" dirty="0">
                <a:solidFill>
                  <a:srgbClr val="595959"/>
                </a:solidFill>
                <a:latin typeface="微软雅黑" panose="020B0503020204020204" pitchFamily="34" charset="-122"/>
                <a:ea typeface="微软雅黑" panose="020B0503020204020204" pitchFamily="34" charset="-122"/>
              </a:rPr>
              <a:t>，能够列举至少3个特点 </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Python</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的特点</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Python</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的特点</a:t>
            </a:r>
          </a:p>
        </p:txBody>
      </p:sp>
      <p:sp>
        <p:nvSpPr>
          <p:cNvPr id="9" name="矩形 8"/>
          <p:cNvSpPr/>
          <p:nvPr>
            <p:custDataLst>
              <p:tags r:id="rId2"/>
            </p:custDataLst>
          </p:nvPr>
        </p:nvSpPr>
        <p:spPr>
          <a:xfrm>
            <a:off x="1771814" y="1885114"/>
            <a:ext cx="1637671" cy="543632"/>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830709" y="1989556"/>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简单易学</a:t>
            </a:r>
          </a:p>
        </p:txBody>
      </p:sp>
      <p:sp>
        <p:nvSpPr>
          <p:cNvPr id="20" name="矩形 19"/>
          <p:cNvSpPr/>
          <p:nvPr>
            <p:custDataLst>
              <p:tags r:id="rId4"/>
            </p:custDataLst>
          </p:nvPr>
        </p:nvSpPr>
        <p:spPr>
          <a:xfrm>
            <a:off x="3539337"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5"/>
            </p:custDataLst>
          </p:nvPr>
        </p:nvSpPr>
        <p:spPr>
          <a:xfrm>
            <a:off x="7105099"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6"/>
            </p:custDataLst>
          </p:nvPr>
        </p:nvSpPr>
        <p:spPr>
          <a:xfrm>
            <a:off x="8863197"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7"/>
            </p:custDataLst>
          </p:nvPr>
        </p:nvSpPr>
        <p:spPr>
          <a:xfrm>
            <a:off x="8811125" y="1991462"/>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良好的中文支持</a:t>
            </a:r>
          </a:p>
        </p:txBody>
      </p:sp>
      <p:sp>
        <p:nvSpPr>
          <p:cNvPr id="27" name="矩形 26"/>
          <p:cNvSpPr/>
          <p:nvPr>
            <p:custDataLst>
              <p:tags r:id="rId8"/>
            </p:custDataLst>
          </p:nvPr>
        </p:nvSpPr>
        <p:spPr>
          <a:xfrm>
            <a:off x="9955812" y="1610401"/>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custDataLst>
              <p:tags r:id="rId9"/>
            </p:custDataLst>
          </p:nvPr>
        </p:nvSpPr>
        <p:spPr>
          <a:xfrm>
            <a:off x="1054735" y="1195070"/>
            <a:ext cx="10379075" cy="398780"/>
          </a:xfrm>
          <a:prstGeom prst="rect">
            <a:avLst/>
          </a:prstGeom>
        </p:spPr>
        <p:txBody>
          <a:bodyPr wrap="square">
            <a:spAutoFit/>
          </a:bodyPr>
          <a:lstStyle/>
          <a:p>
            <a:r>
              <a:rPr lang="en-US" altLang="zh-CN" sz="2000">
                <a:solidFill>
                  <a:srgbClr val="595959"/>
                </a:solidFill>
                <a:latin typeface="微软雅黑" panose="020B0503020204020204" pitchFamily="34" charset="-122"/>
                <a:ea typeface="微软雅黑" panose="020B0503020204020204" pitchFamily="34" charset="-122"/>
              </a:rPr>
              <a:t>Python语言之所以能够迅速发展，受到开发人员的青睐，这与它自身具有的特点密不可分</a:t>
            </a:r>
            <a:r>
              <a:rPr lang="zh-CN" altLang="en-US" sz="2000">
                <a:solidFill>
                  <a:srgbClr val="595959"/>
                </a:solidFill>
                <a:latin typeface="微软雅黑" panose="020B0503020204020204" pitchFamily="34" charset="-122"/>
                <a:ea typeface="微软雅黑" panose="020B0503020204020204" pitchFamily="34" charset="-122"/>
              </a:rPr>
              <a:t>。</a:t>
            </a:r>
          </a:p>
        </p:txBody>
      </p:sp>
      <p:pic>
        <p:nvPicPr>
          <p:cNvPr id="29" name="图片 15"/>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11"/>
            </p:custDataLst>
          </p:nvPr>
        </p:nvSpPr>
        <p:spPr>
          <a:xfrm>
            <a:off x="3501734" y="2866210"/>
            <a:ext cx="7304637" cy="2168525"/>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Python的语法规则十分简洁，使用它编写的代码非常接近自然语言，用户只需要具备英语基础，就能够大致读懂代码。与其它编程语言相比，Python可以使用更少的代码实现相同的功能。此外，Python社区非常活跃，拥有大量的教程、文档和示例代码，这些资源可以帮助初学者快速入门并解决问题。</a:t>
            </a:r>
          </a:p>
        </p:txBody>
      </p:sp>
      <p:sp>
        <p:nvSpPr>
          <p:cNvPr id="32" name="矩形 31"/>
          <p:cNvSpPr/>
          <p:nvPr>
            <p:custDataLst>
              <p:tags r:id="rId12"/>
            </p:custDataLst>
          </p:nvPr>
        </p:nvSpPr>
        <p:spPr>
          <a:xfrm>
            <a:off x="5303003" y="1885846"/>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3"/>
            </p:custDataLst>
          </p:nvPr>
        </p:nvSpPr>
        <p:spPr>
          <a:xfrm>
            <a:off x="5291471" y="1991454"/>
            <a:ext cx="1637672" cy="337185"/>
          </a:xfrm>
          <a:prstGeom prst="rect">
            <a:avLst/>
          </a:prstGeom>
          <a:noFill/>
        </p:spPr>
        <p:txBody>
          <a:bodyPr wrap="square">
            <a:spAutoFit/>
          </a:bodyPr>
          <a:lstStyle/>
          <a:p>
            <a:pPr algn="ctr"/>
            <a:r>
              <a:rPr lang="zh-CN" altLang="en-US" sz="1600" smtClean="0">
                <a:solidFill>
                  <a:schemeClr val="bg1"/>
                </a:solidFill>
                <a:latin typeface="微软雅黑" panose="020B0503020204020204" pitchFamily="34" charset="-122"/>
                <a:ea typeface="微软雅黑" panose="020B0503020204020204" pitchFamily="34" charset="-122"/>
              </a:rPr>
              <a:t>可移植性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custDataLst>
              <p:tags r:id="rId14"/>
            </p:custDataLst>
          </p:nvPr>
        </p:nvSpPr>
        <p:spPr>
          <a:xfrm>
            <a:off x="7105798" y="1989226"/>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丰富的库</a:t>
            </a:r>
          </a:p>
        </p:txBody>
      </p:sp>
      <p:sp>
        <p:nvSpPr>
          <p:cNvPr id="18" name="矩形 17"/>
          <p:cNvSpPr/>
          <p:nvPr>
            <p:custDataLst>
              <p:tags r:id="rId15"/>
            </p:custDataLst>
          </p:nvPr>
        </p:nvSpPr>
        <p:spPr>
          <a:xfrm>
            <a:off x="3497630" y="1989555"/>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免费开源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  Python</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的特点</a:t>
            </a:r>
          </a:p>
        </p:txBody>
      </p:sp>
      <p:sp>
        <p:nvSpPr>
          <p:cNvPr id="9" name="矩形 8"/>
          <p:cNvSpPr/>
          <p:nvPr>
            <p:custDataLst>
              <p:tags r:id="rId2"/>
            </p:custDataLst>
          </p:nvPr>
        </p:nvSpPr>
        <p:spPr>
          <a:xfrm>
            <a:off x="1771814" y="1885114"/>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830709" y="1989556"/>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简单易学</a:t>
            </a:r>
          </a:p>
        </p:txBody>
      </p:sp>
      <p:sp>
        <p:nvSpPr>
          <p:cNvPr id="20" name="矩形 19"/>
          <p:cNvSpPr/>
          <p:nvPr>
            <p:custDataLst>
              <p:tags r:id="rId4"/>
            </p:custDataLst>
          </p:nvPr>
        </p:nvSpPr>
        <p:spPr>
          <a:xfrm>
            <a:off x="3539337" y="1885114"/>
            <a:ext cx="1637671" cy="5436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5"/>
            </p:custDataLst>
          </p:nvPr>
        </p:nvSpPr>
        <p:spPr>
          <a:xfrm>
            <a:off x="7105099"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custDataLst>
              <p:tags r:id="rId6"/>
            </p:custDataLst>
          </p:nvPr>
        </p:nvSpPr>
        <p:spPr>
          <a:xfrm>
            <a:off x="8863197" y="1887165"/>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custDataLst>
              <p:tags r:id="rId7"/>
            </p:custDataLst>
          </p:nvPr>
        </p:nvSpPr>
        <p:spPr>
          <a:xfrm>
            <a:off x="8811125" y="1991462"/>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良好的中文支持</a:t>
            </a:r>
          </a:p>
        </p:txBody>
      </p:sp>
      <p:sp>
        <p:nvSpPr>
          <p:cNvPr id="27" name="矩形 26"/>
          <p:cNvSpPr/>
          <p:nvPr>
            <p:custDataLst>
              <p:tags r:id="rId8"/>
            </p:custDataLst>
          </p:nvPr>
        </p:nvSpPr>
        <p:spPr>
          <a:xfrm>
            <a:off x="9955812" y="1610401"/>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custDataLst>
              <p:tags r:id="rId9"/>
            </p:custDataLst>
          </p:nvPr>
        </p:nvSpPr>
        <p:spPr>
          <a:xfrm>
            <a:off x="1054735" y="1195070"/>
            <a:ext cx="10379075" cy="398780"/>
          </a:xfrm>
          <a:prstGeom prst="rect">
            <a:avLst/>
          </a:prstGeom>
        </p:spPr>
        <p:txBody>
          <a:bodyPr wrap="square">
            <a:spAutoFit/>
          </a:bodyPr>
          <a:lstStyle/>
          <a:p>
            <a:r>
              <a:rPr lang="en-US" altLang="zh-CN" sz="2000">
                <a:solidFill>
                  <a:srgbClr val="595959"/>
                </a:solidFill>
                <a:latin typeface="微软雅黑" panose="020B0503020204020204" pitchFamily="34" charset="-122"/>
                <a:ea typeface="微软雅黑" panose="020B0503020204020204" pitchFamily="34" charset="-122"/>
              </a:rPr>
              <a:t>Python语言之所以能够迅速发展，受到开发人员的青睐，这与它自身具有的特点密不可分</a:t>
            </a:r>
            <a:r>
              <a:rPr lang="zh-CN" altLang="en-US" sz="2000">
                <a:solidFill>
                  <a:srgbClr val="595959"/>
                </a:solidFill>
                <a:latin typeface="微软雅黑" panose="020B0503020204020204" pitchFamily="34" charset="-122"/>
                <a:ea typeface="微软雅黑" panose="020B0503020204020204" pitchFamily="34" charset="-122"/>
              </a:rPr>
              <a:t>。</a:t>
            </a:r>
          </a:p>
        </p:txBody>
      </p:sp>
      <p:pic>
        <p:nvPicPr>
          <p:cNvPr id="29" name="图片 15"/>
          <p:cNvPicPr>
            <a:picLocks noChangeAspect="1"/>
          </p:cNvPicPr>
          <p:nvPr>
            <p:custDataLst>
              <p:tags r:id="rId10"/>
            </p:custDataLst>
          </p:nvPr>
        </p:nvPicPr>
        <p:blipFill>
          <a:blip r:embed="rId17">
            <a:extLst>
              <a:ext uri="{28A0092B-C50C-407E-A947-70E740481C1C}">
                <a14:useLocalDpi xmlns:a14="http://schemas.microsoft.com/office/drawing/2010/main" val="0"/>
              </a:ext>
            </a:extLst>
          </a:blip>
          <a:srcRect/>
          <a:stretch>
            <a:fillRect/>
          </a:stretch>
        </p:blipFill>
        <p:spPr bwMode="auto">
          <a:xfrm>
            <a:off x="1053809" y="237815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11"/>
            </p:custDataLst>
          </p:nvPr>
        </p:nvSpPr>
        <p:spPr>
          <a:xfrm>
            <a:off x="3501734" y="2866210"/>
            <a:ext cx="7304637" cy="2584450"/>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Python是开源的，这意味着你不需要花一分钱便能获取Python源码，并能自由复制、阅读、改动它，提高其灵活性和可扩展性，使其能够适应不断变化的技术需求和不同领域的应用场景。此外，用户可以自由地在共享和协作的环境中交流和贡献代码，加速Python生态系统的发展，使得大量的第三方库和框架得以产生，为各种任务提供了丰富的解决方案。 </a:t>
            </a:r>
          </a:p>
        </p:txBody>
      </p:sp>
      <p:sp>
        <p:nvSpPr>
          <p:cNvPr id="32" name="矩形 31"/>
          <p:cNvSpPr/>
          <p:nvPr>
            <p:custDataLst>
              <p:tags r:id="rId12"/>
            </p:custDataLst>
          </p:nvPr>
        </p:nvSpPr>
        <p:spPr>
          <a:xfrm>
            <a:off x="5303003" y="1885846"/>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3"/>
            </p:custDataLst>
          </p:nvPr>
        </p:nvSpPr>
        <p:spPr>
          <a:xfrm>
            <a:off x="5291471" y="1991454"/>
            <a:ext cx="1637672" cy="337185"/>
          </a:xfrm>
          <a:prstGeom prst="rect">
            <a:avLst/>
          </a:prstGeom>
          <a:noFill/>
        </p:spPr>
        <p:txBody>
          <a:bodyPr wrap="square">
            <a:spAutoFit/>
          </a:bodyPr>
          <a:lstStyle/>
          <a:p>
            <a:pPr algn="ctr"/>
            <a:r>
              <a:rPr lang="zh-CN" altLang="en-US" sz="1600" smtClean="0">
                <a:solidFill>
                  <a:schemeClr val="bg1"/>
                </a:solidFill>
                <a:latin typeface="微软雅黑" panose="020B0503020204020204" pitchFamily="34" charset="-122"/>
                <a:ea typeface="微软雅黑" panose="020B0503020204020204" pitchFamily="34" charset="-122"/>
              </a:rPr>
              <a:t>可移植性</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custDataLst>
              <p:tags r:id="rId14"/>
            </p:custDataLst>
          </p:nvPr>
        </p:nvSpPr>
        <p:spPr>
          <a:xfrm>
            <a:off x="7105798" y="1989226"/>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丰富的库</a:t>
            </a:r>
          </a:p>
        </p:txBody>
      </p:sp>
      <p:sp>
        <p:nvSpPr>
          <p:cNvPr id="18" name="矩形 17"/>
          <p:cNvSpPr/>
          <p:nvPr>
            <p:custDataLst>
              <p:tags r:id="rId15"/>
            </p:custDataLst>
          </p:nvPr>
        </p:nvSpPr>
        <p:spPr>
          <a:xfrm>
            <a:off x="3497630" y="1989555"/>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免费开源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NWE2YTlhYTM0NWI3NzliNTMxOGE4MTFkZTBjZGFjM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PA" val="v5.2.7"/>
  <p:tag name="RESOURCELIBID_ANIM" val="450"/>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TABLE_ENDDRAG_ORIGIN_RECT" val="608*212"/>
  <p:tag name="TABLE_ENDDRAG_RECT" val="266*278*608*212"/>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3432</Words>
  <Application>Microsoft Office PowerPoint</Application>
  <PresentationFormat>自定义</PresentationFormat>
  <Paragraphs>417</Paragraphs>
  <Slides>70</Slides>
  <Notes>42</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70</vt:i4>
      </vt:variant>
    </vt:vector>
  </HeadingPairs>
  <TitlesOfParts>
    <vt:vector size="85" baseType="lpstr">
      <vt:lpstr>Source Han Sans K Bold</vt:lpstr>
      <vt:lpstr>等线</vt:lpstr>
      <vt:lpstr>思源黑体 CN Medium</vt:lpstr>
      <vt:lpstr>思源黑体 CN Regular</vt:lpstr>
      <vt:lpstr>宋体</vt:lpstr>
      <vt:lpstr>微软雅黑</vt:lpstr>
      <vt:lpstr>字魂105号-简雅黑</vt:lpstr>
      <vt:lpstr>字魂58号-创中黑</vt:lpstr>
      <vt:lpstr>Arial</vt:lpstr>
      <vt:lpstr>Calibri</vt:lpstr>
      <vt:lpstr>Impact</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1961</cp:revision>
  <dcterms:created xsi:type="dcterms:W3CDTF">2020-11-11T09:29:00Z</dcterms:created>
  <dcterms:modified xsi:type="dcterms:W3CDTF">2024-07-18T05:22:48Z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