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0.xml" ContentType="application/vnd.openxmlformats-officedocument.presentationml.notesSlide+xml"/>
  <Override PartName="/ppt/tags/tag78.xml" ContentType="application/vnd.openxmlformats-officedocument.presentationml.tags+xml"/>
  <Override PartName="/ppt/notesSlides/notesSlide11.xml" ContentType="application/vnd.openxmlformats-officedocument.presentationml.notesSlide+xml"/>
  <Override PartName="/ppt/tags/tag79.xml" ContentType="application/vnd.openxmlformats-officedocument.presentationml.tags+xml"/>
  <Override PartName="/ppt/notesSlides/notesSlide12.xml" ContentType="application/vnd.openxmlformats-officedocument.presentationml.notesSlide+xml"/>
  <Override PartName="/ppt/tags/tag80.xml" ContentType="application/vnd.openxmlformats-officedocument.presentationml.tags+xml"/>
  <Override PartName="/ppt/notesSlides/notesSlide13.xml" ContentType="application/vnd.openxmlformats-officedocument.presentationml.notesSlide+xml"/>
  <Override PartName="/ppt/tags/tag81.xml" ContentType="application/vnd.openxmlformats-officedocument.presentationml.tags+xml"/>
  <Override PartName="/ppt/notesSlides/notesSlide14.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15.xml" ContentType="application/vnd.openxmlformats-officedocument.presentationml.notesSlide+xml"/>
  <Override PartName="/ppt/tags/tag84.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notesSlides/notesSlide17.xml" ContentType="application/vnd.openxmlformats-officedocument.presentationml.notesSlide+xml"/>
  <Override PartName="/ppt/tags/tag86.xml" ContentType="application/vnd.openxmlformats-officedocument.presentationml.tags+xml"/>
  <Override PartName="/ppt/notesSlides/notesSlide18.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19.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20.xml" ContentType="application/vnd.openxmlformats-officedocument.presentationml.notesSlide+xml"/>
  <Override PartName="/ppt/tags/tag91.xml" ContentType="application/vnd.openxmlformats-officedocument.presentationml.tags+xml"/>
  <Override PartName="/ppt/notesSlides/notesSlide21.xml" ContentType="application/vnd.openxmlformats-officedocument.presentationml.notesSlide+xml"/>
  <Override PartName="/ppt/tags/tag9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93.xml" ContentType="application/vnd.openxmlformats-officedocument.presentationml.tags+xml"/>
  <Override PartName="/ppt/notesSlides/notesSlide24.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25.xml" ContentType="application/vnd.openxmlformats-officedocument.presentationml.notesSlide+xml"/>
  <Override PartName="/ppt/tags/tag104.xml" ContentType="application/vnd.openxmlformats-officedocument.presentationml.tags+xml"/>
  <Override PartName="/ppt/notesSlides/notesSlide26.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27.xml" ContentType="application/vnd.openxmlformats-officedocument.presentationml.notesSlide+xml"/>
  <Override PartName="/ppt/tags/tag113.xml" ContentType="application/vnd.openxmlformats-officedocument.presentationml.tags+xml"/>
  <Override PartName="/ppt/notesSlides/notesSlide28.xml" ContentType="application/vnd.openxmlformats-officedocument.presentationml.notesSlide+xml"/>
  <Override PartName="/ppt/tags/tag114.xml" ContentType="application/vnd.openxmlformats-officedocument.presentationml.tags+xml"/>
  <Override PartName="/ppt/notesSlides/notesSlide29.xml" ContentType="application/vnd.openxmlformats-officedocument.presentationml.notesSlide+xml"/>
  <Override PartName="/ppt/tags/tag115.xml" ContentType="application/vnd.openxmlformats-officedocument.presentationml.tags+xml"/>
  <Override PartName="/ppt/notesSlides/notesSlide30.xml" ContentType="application/vnd.openxmlformats-officedocument.presentationml.notesSlide+xml"/>
  <Override PartName="/ppt/tags/tag116.xml" ContentType="application/vnd.openxmlformats-officedocument.presentationml.tags+xml"/>
  <Override PartName="/ppt/notesSlides/notesSlide31.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32.xml" ContentType="application/vnd.openxmlformats-officedocument.presentationml.notesSlide+xml"/>
  <Override PartName="/ppt/tags/tag119.xml" ContentType="application/vnd.openxmlformats-officedocument.presentationml.tags+xml"/>
  <Override PartName="/ppt/notesSlides/notesSlide33.xml" ContentType="application/vnd.openxmlformats-officedocument.presentationml.notesSlide+xml"/>
  <Override PartName="/ppt/tags/tag120.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37.xml" ContentType="application/vnd.openxmlformats-officedocument.presentationml.notesSlide+xml"/>
  <Override PartName="/ppt/tags/tag136.xml" ContentType="application/vnd.openxmlformats-officedocument.presentationml.tags+xml"/>
  <Override PartName="/ppt/notesSlides/notesSlide38.xml" ContentType="application/vnd.openxmlformats-officedocument.presentationml.notesSlide+xml"/>
  <Override PartName="/ppt/tags/tag137.xml" ContentType="application/vnd.openxmlformats-officedocument.presentationml.tags+xml"/>
  <Override PartName="/ppt/notesSlides/notesSlide39.xml" ContentType="application/vnd.openxmlformats-officedocument.presentationml.notesSlide+xml"/>
  <Override PartName="/ppt/tags/tag138.xml" ContentType="application/vnd.openxmlformats-officedocument.presentationml.tags+xml"/>
  <Override PartName="/ppt/notesSlides/notesSlide40.xml" ContentType="application/vnd.openxmlformats-officedocument.presentationml.notesSlide+xml"/>
  <Override PartName="/ppt/tags/tag139.xml" ContentType="application/vnd.openxmlformats-officedocument.presentationml.tags+xml"/>
  <Override PartName="/ppt/notesSlides/notesSlide41.xml" ContentType="application/vnd.openxmlformats-officedocument.presentationml.notesSlide+xml"/>
  <Override PartName="/ppt/tags/tag140.xml" ContentType="application/vnd.openxmlformats-officedocument.presentationml.tags+xml"/>
  <Override PartName="/ppt/notesSlides/notesSlide42.xml" ContentType="application/vnd.openxmlformats-officedocument.presentationml.notesSlide+xml"/>
  <Override PartName="/ppt/tags/tag141.xml" ContentType="application/vnd.openxmlformats-officedocument.presentationml.tags+xml"/>
  <Override PartName="/ppt/notesSlides/notesSlide43.xml" ContentType="application/vnd.openxmlformats-officedocument.presentationml.notesSlide+xml"/>
  <Override PartName="/ppt/tags/tag142.xml" ContentType="application/vnd.openxmlformats-officedocument.presentationml.tags+xml"/>
  <Override PartName="/ppt/notesSlides/notesSlide44.xml" ContentType="application/vnd.openxmlformats-officedocument.presentationml.notesSlide+xml"/>
  <Override PartName="/ppt/tags/tag143.xml" ContentType="application/vnd.openxmlformats-officedocument.presentationml.tags+xml"/>
  <Override PartName="/ppt/notesSlides/notesSlide45.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46.xml" ContentType="application/vnd.openxmlformats-officedocument.presentationml.notesSlide+xml"/>
  <Override PartName="/ppt/tags/tag163.xml" ContentType="application/vnd.openxmlformats-officedocument.presentationml.tags+xml"/>
  <Override PartName="/ppt/notesSlides/notesSlide47.xml" ContentType="application/vnd.openxmlformats-officedocument.presentationml.notesSlide+xml"/>
  <Override PartName="/ppt/tags/tag164.xml" ContentType="application/vnd.openxmlformats-officedocument.presentationml.tags+xml"/>
  <Override PartName="/ppt/notesSlides/notesSlide48.xml" ContentType="application/vnd.openxmlformats-officedocument.presentationml.notesSlide+xml"/>
  <Override PartName="/ppt/tags/tag16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166.xml" ContentType="application/vnd.openxmlformats-officedocument.presentationml.tags+xml"/>
  <Override PartName="/ppt/notesSlides/notesSlide51.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52.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53.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54.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55.xml" ContentType="application/vnd.openxmlformats-officedocument.presentationml.notesSlide+xml"/>
  <Override PartName="/ppt/tags/tag205.xml" ContentType="application/vnd.openxmlformats-officedocument.presentationml.tags+xml"/>
  <Override PartName="/ppt/notesSlides/notesSlide56.xml" ContentType="application/vnd.openxmlformats-officedocument.presentationml.notesSlide+xml"/>
  <Override PartName="/ppt/tags/tag206.xml" ContentType="application/vnd.openxmlformats-officedocument.presentationml.tags+xml"/>
  <Override PartName="/ppt/notesSlides/notesSlide57.xml" ContentType="application/vnd.openxmlformats-officedocument.presentationml.notesSlide+xml"/>
  <Override PartName="/ppt/tags/tag207.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208.xml" ContentType="application/vnd.openxmlformats-officedocument.presentationml.tags+xml"/>
  <Override PartName="/ppt/notesSlides/notesSlide60.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61.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62.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63.xml" ContentType="application/vnd.openxmlformats-officedocument.presentationml.notesSlide+xml"/>
  <Override PartName="/ppt/tags/tag233.xml" ContentType="application/vnd.openxmlformats-officedocument.presentationml.tags+xml"/>
  <Override PartName="/ppt/notesSlides/notesSlide64.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65.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66.xml" ContentType="application/vnd.openxmlformats-officedocument.presentationml.notesSlide+xml"/>
  <Override PartName="/ppt/tags/tag247.xml" ContentType="application/vnd.openxmlformats-officedocument.presentationml.tags+xml"/>
  <Override PartName="/ppt/notesSlides/notesSlide67.xml" ContentType="application/vnd.openxmlformats-officedocument.presentationml.notesSlide+xml"/>
  <Override PartName="/ppt/tags/tag248.xml" ContentType="application/vnd.openxmlformats-officedocument.presentationml.tags+xml"/>
  <Override PartName="/ppt/notesSlides/notesSlide68.xml" ContentType="application/vnd.openxmlformats-officedocument.presentationml.notesSlide+xml"/>
  <Override PartName="/ppt/tags/tag249.xml" ContentType="application/vnd.openxmlformats-officedocument.presentationml.tags+xml"/>
  <Override PartName="/ppt/notesSlides/notesSlide69.xml" ContentType="application/vnd.openxmlformats-officedocument.presentationml.notesSlide+xml"/>
  <Override PartName="/ppt/tags/tag250.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90"/>
  </p:notesMasterIdLst>
  <p:handoutMasterIdLst>
    <p:handoutMasterId r:id="rId91"/>
  </p:handoutMasterIdLst>
  <p:sldIdLst>
    <p:sldId id="325" r:id="rId3"/>
    <p:sldId id="264" r:id="rId4"/>
    <p:sldId id="328" r:id="rId5"/>
    <p:sldId id="327" r:id="rId6"/>
    <p:sldId id="309" r:id="rId7"/>
    <p:sldId id="259" r:id="rId8"/>
    <p:sldId id="351" r:id="rId9"/>
    <p:sldId id="997" r:id="rId10"/>
    <p:sldId id="998" r:id="rId11"/>
    <p:sldId id="833" r:id="rId12"/>
    <p:sldId id="999" r:id="rId13"/>
    <p:sldId id="1000" r:id="rId14"/>
    <p:sldId id="1001" r:id="rId15"/>
    <p:sldId id="1002" r:id="rId16"/>
    <p:sldId id="1003" r:id="rId17"/>
    <p:sldId id="1007" r:id="rId18"/>
    <p:sldId id="1006" r:id="rId19"/>
    <p:sldId id="1005" r:id="rId20"/>
    <p:sldId id="1021" r:id="rId21"/>
    <p:sldId id="1008" r:id="rId22"/>
    <p:sldId id="1009" r:id="rId23"/>
    <p:sldId id="1010" r:id="rId24"/>
    <p:sldId id="1022" r:id="rId25"/>
    <p:sldId id="1011" r:id="rId26"/>
    <p:sldId id="1014" r:id="rId27"/>
    <p:sldId id="1012" r:id="rId28"/>
    <p:sldId id="1013" r:id="rId29"/>
    <p:sldId id="1023" r:id="rId30"/>
    <p:sldId id="597" r:id="rId31"/>
    <p:sldId id="355" r:id="rId32"/>
    <p:sldId id="375" r:id="rId33"/>
    <p:sldId id="1016" r:id="rId34"/>
    <p:sldId id="1017" r:id="rId35"/>
    <p:sldId id="1018" r:id="rId36"/>
    <p:sldId id="1019" r:id="rId37"/>
    <p:sldId id="1034" r:id="rId38"/>
    <p:sldId id="1024" r:id="rId39"/>
    <p:sldId id="1025" r:id="rId40"/>
    <p:sldId id="1026" r:id="rId41"/>
    <p:sldId id="1027" r:id="rId42"/>
    <p:sldId id="1028" r:id="rId43"/>
    <p:sldId id="422" r:id="rId44"/>
    <p:sldId id="423" r:id="rId45"/>
    <p:sldId id="586" r:id="rId46"/>
    <p:sldId id="1035" r:id="rId47"/>
    <p:sldId id="1036" r:id="rId48"/>
    <p:sldId id="1037" r:id="rId49"/>
    <p:sldId id="1038" r:id="rId50"/>
    <p:sldId id="1039" r:id="rId51"/>
    <p:sldId id="1040" r:id="rId52"/>
    <p:sldId id="1041" r:id="rId53"/>
    <p:sldId id="1042" r:id="rId54"/>
    <p:sldId id="1043" r:id="rId55"/>
    <p:sldId id="861" r:id="rId56"/>
    <p:sldId id="862" r:id="rId57"/>
    <p:sldId id="1044" r:id="rId58"/>
    <p:sldId id="1048" r:id="rId59"/>
    <p:sldId id="1045" r:id="rId60"/>
    <p:sldId id="1046" r:id="rId61"/>
    <p:sldId id="1047" r:id="rId62"/>
    <p:sldId id="1050" r:id="rId63"/>
    <p:sldId id="1049" r:id="rId64"/>
    <p:sldId id="865" r:id="rId65"/>
    <p:sldId id="1052" r:id="rId66"/>
    <p:sldId id="1053" r:id="rId67"/>
    <p:sldId id="1054" r:id="rId68"/>
    <p:sldId id="1055" r:id="rId69"/>
    <p:sldId id="1056" r:id="rId70"/>
    <p:sldId id="1057" r:id="rId71"/>
    <p:sldId id="1058" r:id="rId72"/>
    <p:sldId id="1059" r:id="rId73"/>
    <p:sldId id="1060" r:id="rId74"/>
    <p:sldId id="1061" r:id="rId75"/>
    <p:sldId id="429" r:id="rId76"/>
    <p:sldId id="430" r:id="rId77"/>
    <p:sldId id="812" r:id="rId78"/>
    <p:sldId id="1062" r:id="rId79"/>
    <p:sldId id="1086" r:id="rId80"/>
    <p:sldId id="1087" r:id="rId81"/>
    <p:sldId id="1088" r:id="rId82"/>
    <p:sldId id="1090" r:id="rId83"/>
    <p:sldId id="1091" r:id="rId84"/>
    <p:sldId id="1092" r:id="rId85"/>
    <p:sldId id="1093" r:id="rId86"/>
    <p:sldId id="1094" r:id="rId87"/>
    <p:sldId id="338" r:id="rId88"/>
    <p:sldId id="326" r:id="rId89"/>
  </p:sldIdLst>
  <p:sldSz cx="12190413" cy="6859588"/>
  <p:notesSz cx="6858000" cy="9144000"/>
  <p:custDataLst>
    <p:tags r:id="rId92"/>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4" userDrawn="1">
          <p15:clr>
            <a:srgbClr val="A4A3A4"/>
          </p15:clr>
        </p15:guide>
        <p15:guide id="2" pos="256" userDrawn="1">
          <p15:clr>
            <a:srgbClr val="A4A3A4"/>
          </p15:clr>
        </p15:guide>
        <p15:guide id="3" pos="6606" userDrawn="1">
          <p15:clr>
            <a:srgbClr val="A4A3A4"/>
          </p15:clr>
        </p15:guide>
      </p15:sldGuideLst>
    </p:ext>
    <p:ext uri="{2D200454-40CA-4A62-9FC3-DE9A4176ACB9}">
      <p15:notesGuideLst xmlns:p15="http://schemas.microsoft.com/office/powerpoint/2012/main">
        <p15:guide id="1" orient="horz" pos="3031">
          <p15:clr>
            <a:srgbClr val="A4A3A4"/>
          </p15:clr>
        </p15:guide>
        <p15:guide id="2" pos="221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 id="2" name="LD" initials="L" lastIdx="2" clrIdx="1"/>
  <p:cmAuthor id="3" name="Lv0593" initials="L"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C"/>
    <a:srgbClr val="595959"/>
    <a:srgbClr val="0075CC"/>
    <a:srgbClr val="005DA2"/>
    <a:srgbClr val="1369B2"/>
    <a:srgbClr val="FAFAFA"/>
    <a:srgbClr val="F2F2F2"/>
    <a:srgbClr val="008DF6"/>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55672" autoAdjust="0"/>
  </p:normalViewPr>
  <p:slideViewPr>
    <p:cSldViewPr showGuides="1">
      <p:cViewPr varScale="1">
        <p:scale>
          <a:sx n="100" d="100"/>
          <a:sy n="100" d="100"/>
        </p:scale>
        <p:origin x="78" y="180"/>
      </p:cViewPr>
      <p:guideLst>
        <p:guide orient="horz" pos="2274"/>
        <p:guide pos="256"/>
        <p:guide pos="66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106"/>
    </p:cViewPr>
  </p:sorterViewPr>
  <p:notesViewPr>
    <p:cSldViewPr>
      <p:cViewPr varScale="1">
        <p:scale>
          <a:sx n="86" d="100"/>
          <a:sy n="86" d="100"/>
        </p:scale>
        <p:origin x="-3810" y="-90"/>
      </p:cViewPr>
      <p:guideLst>
        <p:guide orient="horz" pos="3031"/>
        <p:guide pos="221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notesMaster" Target="notesMasters/notesMaster1.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handoutMaster" Target="handoutMasters/handout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2024/7/18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2024/7/18</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media/image7.png"/><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slideLayout" Target="../slideLayouts/slideLayout10.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s>
</file>

<file path=ppt/slides/_rels/slide11.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5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8.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notesSlide" Target="../notesSlides/notesSlide9.xml"/><Relationship Id="rId5" Type="http://schemas.openxmlformats.org/officeDocument/2006/relationships/tags" Target="../tags/tag57.xml"/><Relationship Id="rId10" Type="http://schemas.openxmlformats.org/officeDocument/2006/relationships/slideLayout" Target="../slideLayouts/slideLayout10.xml"/><Relationship Id="rId4" Type="http://schemas.openxmlformats.org/officeDocument/2006/relationships/tags" Target="../tags/tag56.xml"/><Relationship Id="rId9" Type="http://schemas.openxmlformats.org/officeDocument/2006/relationships/tags" Target="../tags/tag61.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s/_rels/slide15.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7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7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79.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80.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8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9.png"/><Relationship Id="rId4"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84.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85.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86.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9.png"/><Relationship Id="rId4"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9.png"/><Relationship Id="rId4"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91.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92.xml"/><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tags" Target="../tags/tag9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image" Target="../media/image12.png"/><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notesSlide" Target="../notesSlides/notesSlide25.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slideLayout" Target="../slideLayouts/slideLayout10.xml"/><Relationship Id="rId5" Type="http://schemas.openxmlformats.org/officeDocument/2006/relationships/tags" Target="../tags/tag98.xml"/><Relationship Id="rId10" Type="http://schemas.openxmlformats.org/officeDocument/2006/relationships/tags" Target="../tags/tag103.xml"/><Relationship Id="rId4" Type="http://schemas.openxmlformats.org/officeDocument/2006/relationships/tags" Target="../tags/tag97.xml"/><Relationship Id="rId9" Type="http://schemas.openxmlformats.org/officeDocument/2006/relationships/tags" Target="../tags/tag10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104.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107.xml"/><Relationship Id="rId7" Type="http://schemas.openxmlformats.org/officeDocument/2006/relationships/tags" Target="../tags/tag111.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11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113.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114.xml"/><Relationship Id="rId4" Type="http://schemas.openxmlformats.org/officeDocument/2006/relationships/image" Target="../media/image10.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115.xml"/><Relationship Id="rId4" Type="http://schemas.openxmlformats.org/officeDocument/2006/relationships/image" Target="../media/image11.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116.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9.png"/><Relationship Id="rId4"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10" Type="http://schemas.openxmlformats.org/officeDocument/2006/relationships/notesSlide" Target="../notesSlides/notesSlide4.xml"/><Relationship Id="rId4" Type="http://schemas.openxmlformats.org/officeDocument/2006/relationships/tags" Target="../tags/tag7.xml"/><Relationship Id="rId9"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119.xml"/><Relationship Id="rId4" Type="http://schemas.openxmlformats.org/officeDocument/2006/relationships/image" Target="../media/image10.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120.xml"/><Relationship Id="rId4" Type="http://schemas.openxmlformats.org/officeDocument/2006/relationships/image" Target="../media/image11.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8" Type="http://schemas.openxmlformats.org/officeDocument/2006/relationships/tags" Target="../tags/tag128.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slideLayout" Target="../slideLayouts/slideLayout10.xml"/><Relationship Id="rId4" Type="http://schemas.openxmlformats.org/officeDocument/2006/relationships/tags" Target="../tags/tag124.xml"/><Relationship Id="rId9" Type="http://schemas.openxmlformats.org/officeDocument/2006/relationships/tags" Target="../tags/tag129.xml"/></Relationships>
</file>

<file path=ppt/slides/_rels/slide45.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slideLayout" Target="../slideLayouts/slideLayout10.xml"/><Relationship Id="rId5" Type="http://schemas.openxmlformats.org/officeDocument/2006/relationships/tags" Target="../tags/tag134.xml"/><Relationship Id="rId4" Type="http://schemas.openxmlformats.org/officeDocument/2006/relationships/tags" Target="../tags/tag13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13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136.xml"/><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137.xml"/><Relationship Id="rId4" Type="http://schemas.openxmlformats.org/officeDocument/2006/relationships/image" Target="../media/image10.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tags" Target="../tags/tag138.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139.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ags" Target="../tags/tag140.xml"/><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141.xml"/><Relationship Id="rId4" Type="http://schemas.openxmlformats.org/officeDocument/2006/relationships/image" Target="../media/image10.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142.xml"/><Relationship Id="rId4" Type="http://schemas.openxmlformats.org/officeDocument/2006/relationships/image" Target="../media/image11.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tags" Target="../tags/tag143.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image" Target="../media/image13.png"/><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slideLayout" Target="../slideLayouts/slideLayout10.xml"/><Relationship Id="rId5" Type="http://schemas.openxmlformats.org/officeDocument/2006/relationships/tags" Target="../tags/tag148.xml"/><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s>
</file>

<file path=ppt/slides/_rels/slide56.xml.rels><?xml version="1.0" encoding="UTF-8" standalone="yes"?>
<Relationships xmlns="http://schemas.openxmlformats.org/package/2006/relationships"><Relationship Id="rId8" Type="http://schemas.openxmlformats.org/officeDocument/2006/relationships/tags" Target="../tags/tag161.xml"/><Relationship Id="rId3" Type="http://schemas.openxmlformats.org/officeDocument/2006/relationships/tags" Target="../tags/tag156.xml"/><Relationship Id="rId7" Type="http://schemas.openxmlformats.org/officeDocument/2006/relationships/tags" Target="../tags/tag160.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9"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162.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163.xml"/><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tags" Target="../tags/tag164.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1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165.xml"/><Relationship Id="rId4" Type="http://schemas.openxmlformats.org/officeDocument/2006/relationships/image" Target="../media/image11.jpe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0.xml"/><Relationship Id="rId1" Type="http://schemas.openxmlformats.org/officeDocument/2006/relationships/tags" Target="../tags/tag166.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8" Type="http://schemas.openxmlformats.org/officeDocument/2006/relationships/tags" Target="../tags/tag174.xml"/><Relationship Id="rId3" Type="http://schemas.openxmlformats.org/officeDocument/2006/relationships/tags" Target="../tags/tag169.xml"/><Relationship Id="rId7" Type="http://schemas.openxmlformats.org/officeDocument/2006/relationships/tags" Target="../tags/tag17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9"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175.xml"/><Relationship Id="rId4" Type="http://schemas.openxmlformats.org/officeDocument/2006/relationships/image" Target="../media/image9.png"/></Relationships>
</file>

<file path=ppt/slides/_rels/slide65.xml.rels><?xml version="1.0" encoding="UTF-8" standalone="yes"?>
<Relationships xmlns="http://schemas.openxmlformats.org/package/2006/relationships"><Relationship Id="rId8" Type="http://schemas.openxmlformats.org/officeDocument/2006/relationships/tags" Target="../tags/tag183.xml"/><Relationship Id="rId3" Type="http://schemas.openxmlformats.org/officeDocument/2006/relationships/tags" Target="../tags/tag178.xml"/><Relationship Id="rId7" Type="http://schemas.openxmlformats.org/officeDocument/2006/relationships/tags" Target="../tags/tag182.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9"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184.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8" Type="http://schemas.openxmlformats.org/officeDocument/2006/relationships/tags" Target="../tags/tag192.xml"/><Relationship Id="rId3" Type="http://schemas.openxmlformats.org/officeDocument/2006/relationships/tags" Target="../tags/tag187.xml"/><Relationship Id="rId7" Type="http://schemas.openxmlformats.org/officeDocument/2006/relationships/tags" Target="../tags/tag191.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9"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image" Target="../media/image9.png"/><Relationship Id="rId5" Type="http://schemas.openxmlformats.org/officeDocument/2006/relationships/notesSlide" Target="../notesSlides/notesSlide54.xml"/><Relationship Id="rId4"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8" Type="http://schemas.openxmlformats.org/officeDocument/2006/relationships/tags" Target="../tags/tag203.xml"/><Relationship Id="rId3" Type="http://schemas.openxmlformats.org/officeDocument/2006/relationships/tags" Target="../tags/tag198.xml"/><Relationship Id="rId7" Type="http://schemas.openxmlformats.org/officeDocument/2006/relationships/tags" Target="../tags/tag202.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9"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10.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204.xml"/><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0.xml"/><Relationship Id="rId1" Type="http://schemas.openxmlformats.org/officeDocument/2006/relationships/tags" Target="../tags/tag205.xml"/><Relationship Id="rId4" Type="http://schemas.openxmlformats.org/officeDocument/2006/relationships/image" Target="../media/image9.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0.xml"/><Relationship Id="rId1" Type="http://schemas.openxmlformats.org/officeDocument/2006/relationships/tags" Target="../tags/tag206.xml"/><Relationship Id="rId4" Type="http://schemas.openxmlformats.org/officeDocument/2006/relationships/image" Target="../media/image10.jpe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0.xml"/><Relationship Id="rId1" Type="http://schemas.openxmlformats.org/officeDocument/2006/relationships/tags" Target="../tags/tag207.xml"/><Relationship Id="rId4" Type="http://schemas.openxmlformats.org/officeDocument/2006/relationships/image" Target="../media/image11.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tags" Target="../tags/tag208.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8" Type="http://schemas.openxmlformats.org/officeDocument/2006/relationships/notesSlide" Target="../notesSlides/notesSlide61.xml"/><Relationship Id="rId3" Type="http://schemas.openxmlformats.org/officeDocument/2006/relationships/tags" Target="../tags/tag211.xml"/><Relationship Id="rId7" Type="http://schemas.openxmlformats.org/officeDocument/2006/relationships/slideLayout" Target="../slideLayouts/slideLayout10.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 Id="rId9" Type="http://schemas.openxmlformats.org/officeDocument/2006/relationships/image" Target="../media/image14.png"/></Relationships>
</file>

<file path=ppt/slides/_rels/slide77.xml.rels><?xml version="1.0" encoding="UTF-8" standalone="yes"?>
<Relationships xmlns="http://schemas.openxmlformats.org/package/2006/relationships"><Relationship Id="rId8" Type="http://schemas.openxmlformats.org/officeDocument/2006/relationships/tags" Target="../tags/tag222.xml"/><Relationship Id="rId3" Type="http://schemas.openxmlformats.org/officeDocument/2006/relationships/tags" Target="../tags/tag217.xml"/><Relationship Id="rId7" Type="http://schemas.openxmlformats.org/officeDocument/2006/relationships/tags" Target="../tags/tag221.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11" Type="http://schemas.openxmlformats.org/officeDocument/2006/relationships/notesSlide" Target="../notesSlides/notesSlide62.xml"/><Relationship Id="rId5" Type="http://schemas.openxmlformats.org/officeDocument/2006/relationships/tags" Target="../tags/tag219.xml"/><Relationship Id="rId10" Type="http://schemas.openxmlformats.org/officeDocument/2006/relationships/slideLayout" Target="../slideLayouts/slideLayout10.xml"/><Relationship Id="rId4" Type="http://schemas.openxmlformats.org/officeDocument/2006/relationships/tags" Target="../tags/tag218.xml"/><Relationship Id="rId9" Type="http://schemas.openxmlformats.org/officeDocument/2006/relationships/tags" Target="../tags/tag223.xml"/></Relationships>
</file>

<file path=ppt/slides/_rels/slide78.xml.rels><?xml version="1.0" encoding="UTF-8" standalone="yes"?>
<Relationships xmlns="http://schemas.openxmlformats.org/package/2006/relationships"><Relationship Id="rId8" Type="http://schemas.openxmlformats.org/officeDocument/2006/relationships/tags" Target="../tags/tag231.xml"/><Relationship Id="rId3" Type="http://schemas.openxmlformats.org/officeDocument/2006/relationships/tags" Target="../tags/tag226.xml"/><Relationship Id="rId7" Type="http://schemas.openxmlformats.org/officeDocument/2006/relationships/tags" Target="../tags/tag230.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notesSlide" Target="../notesSlides/notesSlide63.xml"/><Relationship Id="rId5" Type="http://schemas.openxmlformats.org/officeDocument/2006/relationships/tags" Target="../tags/tag228.xml"/><Relationship Id="rId10" Type="http://schemas.openxmlformats.org/officeDocument/2006/relationships/slideLayout" Target="../slideLayouts/slideLayout10.xml"/><Relationship Id="rId4" Type="http://schemas.openxmlformats.org/officeDocument/2006/relationships/tags" Target="../tags/tag227.xml"/><Relationship Id="rId9" Type="http://schemas.openxmlformats.org/officeDocument/2006/relationships/tags" Target="../tags/tag23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0.xml"/><Relationship Id="rId1" Type="http://schemas.openxmlformats.org/officeDocument/2006/relationships/tags" Target="../tags/tag23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65.xml"/><Relationship Id="rId3" Type="http://schemas.openxmlformats.org/officeDocument/2006/relationships/tags" Target="../tags/tag236.xml"/><Relationship Id="rId7" Type="http://schemas.openxmlformats.org/officeDocument/2006/relationships/slideLayout" Target="../slideLayouts/slideLayout10.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9" Type="http://schemas.openxmlformats.org/officeDocument/2006/relationships/image" Target="../media/image14.png"/></Relationships>
</file>

<file path=ppt/slides/_rels/slide81.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242.xml"/><Relationship Id="rId7" Type="http://schemas.openxmlformats.org/officeDocument/2006/relationships/tags" Target="../tags/tag246.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9" Type="http://schemas.openxmlformats.org/officeDocument/2006/relationships/notesSlide" Target="../notesSlides/notesSlide66.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0.xml"/><Relationship Id="rId1" Type="http://schemas.openxmlformats.org/officeDocument/2006/relationships/tags" Target="../tags/tag247.xml"/><Relationship Id="rId4" Type="http://schemas.openxmlformats.org/officeDocument/2006/relationships/image" Target="../media/image5.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0.xml"/><Relationship Id="rId1" Type="http://schemas.openxmlformats.org/officeDocument/2006/relationships/tags" Target="../tags/tag248.xml"/><Relationship Id="rId4" Type="http://schemas.openxmlformats.org/officeDocument/2006/relationships/image" Target="../media/image9.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0.xml"/><Relationship Id="rId1" Type="http://schemas.openxmlformats.org/officeDocument/2006/relationships/tags" Target="../tags/tag249.xml"/><Relationship Id="rId4" Type="http://schemas.openxmlformats.org/officeDocument/2006/relationships/image" Target="../media/image10.jpe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tags" Target="../tags/tag250.xml"/><Relationship Id="rId4" Type="http://schemas.openxmlformats.org/officeDocument/2006/relationships/image" Target="../media/image11.jpe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3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831975" y="2534285"/>
            <a:ext cx="8696960" cy="922020"/>
          </a:xfrm>
          <a:prstGeom prst="rect">
            <a:avLst/>
          </a:prstGeom>
          <a:noFill/>
        </p:spPr>
        <p:txBody>
          <a:bodyPr wrap="square" rtlCol="0">
            <a:spAutoFit/>
          </a:bodyPr>
          <a:lstStyle/>
          <a:p>
            <a:pPr algn="ct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3</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流程控制</a:t>
            </a:r>
          </a:p>
        </p:txBody>
      </p:sp>
      <p:sp>
        <p:nvSpPr>
          <p:cNvPr id="68" name="Rectangle 4"/>
          <p:cNvSpPr txBox="1">
            <a:spLocks noChangeArrowheads="1"/>
          </p:cNvSpPr>
          <p:nvPr/>
        </p:nvSpPr>
        <p:spPr>
          <a:xfrm>
            <a:off x="3192145" y="3861435"/>
            <a:ext cx="580517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r>
              <a:rPr sz="2400" dirty="0">
                <a:solidFill>
                  <a:srgbClr val="595959"/>
                </a:solidFill>
                <a:latin typeface="微软雅黑" panose="020B0503020204020204" pitchFamily="34" charset="-122"/>
                <a:ea typeface="微软雅黑" panose="020B0503020204020204" pitchFamily="34" charset="-122"/>
                <a:cs typeface="+mn-ea"/>
                <a:sym typeface="+mn-lt"/>
              </a:rPr>
              <a:t>Python程序开发案例教程（第2版）</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7302500" y="1569085"/>
            <a:ext cx="4063365" cy="275590"/>
          </a:xfrm>
          <a:prstGeom prst="rect">
            <a:avLst/>
          </a:prstGeom>
          <a:noFill/>
        </p:spPr>
        <p:txBody>
          <a:bodyPr wrap="squar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custDataLst>
              <p:tags r:id="rId1"/>
            </p:custDataLst>
          </p:nvPr>
        </p:nvSpPr>
        <p:spPr>
          <a:xfrm>
            <a:off x="9955812" y="1969176"/>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019175" y="857056"/>
            <a:ext cx="3533775" cy="466725"/>
            <a:chOff x="1019175" y="847725"/>
            <a:chExt cx="3533775" cy="466725"/>
          </a:xfrm>
        </p:grpSpPr>
        <p:sp>
          <p:nvSpPr>
            <p:cNvPr id="10"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11"/>
              </p:custDataLst>
            </p:nvPr>
          </p:nvSpPr>
          <p:spPr>
            <a:xfrm>
              <a:off x="1019175" y="881033"/>
              <a:ext cx="3533775" cy="40011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if-else</a:t>
              </a:r>
              <a:r>
                <a:rPr lang="zh-CN" altLang="zh-CN" sz="2000" dirty="0">
                  <a:solidFill>
                    <a:srgbClr val="595959"/>
                  </a:solidFill>
                  <a:latin typeface="微软雅黑" panose="020B0503020204020204" pitchFamily="34" charset="-122"/>
                  <a:ea typeface="微软雅黑" panose="020B0503020204020204" pitchFamily="34" charset="-122"/>
                </a:rPr>
                <a:t>语句</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
        <p:nvSpPr>
          <p:cNvPr id="17" name="TextBox 35"/>
          <p:cNvSpPr txBox="1">
            <a:spLocks noChangeArrowheads="1"/>
          </p:cNvSpPr>
          <p:nvPr>
            <p:custDataLst>
              <p:tags r:id="rId2"/>
            </p:custDataLst>
          </p:nvPr>
        </p:nvSpPr>
        <p:spPr bwMode="auto">
          <a:xfrm>
            <a:off x="1088404" y="2349673"/>
            <a:ext cx="4646762"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为了能够同时处理满足条件表达式和不满足条件表达式两种情况，需使用</a:t>
            </a:r>
            <a:r>
              <a:rPr lang="zh-CN" altLang="zh-CN" sz="1800" dirty="0">
                <a:solidFill>
                  <a:srgbClr val="1369B2"/>
                </a:solidFill>
                <a:latin typeface="微软雅黑" panose="020B0503020204020204" pitchFamily="34" charset="-122"/>
                <a:ea typeface="微软雅黑" panose="020B0503020204020204" pitchFamily="34" charset="-122"/>
              </a:rPr>
              <a:t>if-else语句</a:t>
            </a:r>
            <a:r>
              <a:rPr lang="zh-CN" altLang="zh-CN"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43691" y="3447793"/>
            <a:ext cx="4447459" cy="1995076"/>
            <a:chOff x="1143691" y="2082765"/>
            <a:chExt cx="4447459" cy="1995076"/>
          </a:xfrm>
        </p:grpSpPr>
        <p:sp>
          <p:nvSpPr>
            <p:cNvPr id="7" name="矩形 6"/>
            <p:cNvSpPr/>
            <p:nvPr>
              <p:custDataLst>
                <p:tags r:id="rId6"/>
              </p:custDataLst>
            </p:nvPr>
          </p:nvSpPr>
          <p:spPr bwMode="auto">
            <a:xfrm>
              <a:off x="2062758" y="2082765"/>
              <a:ext cx="3528392" cy="185105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条件表达式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代码段</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1</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else:</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代码段</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2</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9" name="剪去单角的矩形 18"/>
            <p:cNvSpPr/>
            <p:nvPr>
              <p:custDataLst>
                <p:tags r:id="rId7"/>
              </p:custDataLst>
            </p:nvPr>
          </p:nvSpPr>
          <p:spPr>
            <a:xfrm flipH="1">
              <a:off x="1143691" y="2082766"/>
              <a:ext cx="808346" cy="1851058"/>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8"/>
              </p:custDataLst>
            </p:nvPr>
          </p:nvSpPr>
          <p:spPr>
            <a:xfrm>
              <a:off x="1199050" y="2654351"/>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8" name="Freeform 16"/>
            <p:cNvSpPr/>
            <p:nvPr>
              <p:custDataLst>
                <p:tags r:id="rId9"/>
              </p:custDataLst>
            </p:nvPr>
          </p:nvSpPr>
          <p:spPr bwMode="auto">
            <a:xfrm>
              <a:off x="1952036" y="2105349"/>
              <a:ext cx="110722" cy="1972492"/>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2" name="矩形 11"/>
          <p:cNvSpPr/>
          <p:nvPr>
            <p:custDataLst>
              <p:tags r:id="rId3"/>
            </p:custDataLst>
          </p:nvPr>
        </p:nvSpPr>
        <p:spPr>
          <a:xfrm>
            <a:off x="7811000" y="5111813"/>
            <a:ext cx="2185035" cy="337185"/>
          </a:xfrm>
          <a:prstGeom prst="rect">
            <a:avLst/>
          </a:prstGeom>
          <a:solidFill>
            <a:srgbClr val="FFFF00"/>
          </a:solidFill>
        </p:spPr>
        <p:txBody>
          <a:bodyPr wrap="none">
            <a:spAutoFit/>
          </a:bodyPr>
          <a:lstStyle/>
          <a:p>
            <a:pPr algn="ct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if-else语句的执行流程</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3.1.2  if-else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pic>
        <p:nvPicPr>
          <p:cNvPr id="14" name="图片 3"/>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7319962" y="2276793"/>
            <a:ext cx="2847340" cy="25622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custDataLst>
              <p:tags r:id="rId1"/>
            </p:custDataLst>
          </p:nvPr>
        </p:nvSpPr>
        <p:spPr>
          <a:xfrm>
            <a:off x="9955812" y="1969176"/>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3.1.2  if-else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grpSp>
        <p:nvGrpSpPr>
          <p:cNvPr id="9" name="组合 8"/>
          <p:cNvGrpSpPr/>
          <p:nvPr/>
        </p:nvGrpSpPr>
        <p:grpSpPr>
          <a:xfrm>
            <a:off x="1019175" y="857056"/>
            <a:ext cx="3533775" cy="466725"/>
            <a:chOff x="1019175" y="847725"/>
            <a:chExt cx="3533775" cy="466725"/>
          </a:xfrm>
        </p:grpSpPr>
        <p:sp>
          <p:nvSpPr>
            <p:cNvPr id="3"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8"/>
              </p:custDataLst>
            </p:nvPr>
          </p:nvSpPr>
          <p:spPr>
            <a:xfrm>
              <a:off x="1019175" y="881033"/>
              <a:ext cx="3533775" cy="40011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if-else</a:t>
              </a:r>
              <a:r>
                <a:rPr lang="zh-CN" altLang="zh-CN" sz="2000" dirty="0">
                  <a:solidFill>
                    <a:srgbClr val="595959"/>
                  </a:solidFill>
                  <a:latin typeface="微软雅黑" panose="020B0503020204020204" pitchFamily="34" charset="-122"/>
                  <a:ea typeface="微软雅黑" panose="020B0503020204020204" pitchFamily="34" charset="-122"/>
                </a:rPr>
                <a:t>语句</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
        <p:nvSpPr>
          <p:cNvPr id="16" name="矩形 15"/>
          <p:cNvSpPr/>
          <p:nvPr>
            <p:custDataLst>
              <p:tags r:id="rId3"/>
            </p:custDataLst>
          </p:nvPr>
        </p:nvSpPr>
        <p:spPr bwMode="auto">
          <a:xfrm>
            <a:off x="5807174" y="2565698"/>
            <a:ext cx="5616624" cy="2616097"/>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u_name = input("请输入用户名：")</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pwd = input("请输入密码：")</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u_name == "admin" and pwd == "123":</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print("登录成功！即将进入主界面。")</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else:</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print("您输入的用户名或密码错误，请重新输入。")</a:t>
            </a:r>
          </a:p>
        </p:txBody>
      </p:sp>
      <p:sp>
        <p:nvSpPr>
          <p:cNvPr id="23" name="剪去单角的矩形 22"/>
          <p:cNvSpPr/>
          <p:nvPr>
            <p:custDataLst>
              <p:tags r:id="rId4"/>
            </p:custDataLst>
          </p:nvPr>
        </p:nvSpPr>
        <p:spPr>
          <a:xfrm rot="5400000" flipH="1">
            <a:off x="1393627" y="1609585"/>
            <a:ext cx="473622" cy="1222526"/>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5"/>
            </p:custDataLst>
          </p:nvPr>
        </p:nvSpPr>
        <p:spPr>
          <a:xfrm>
            <a:off x="1243152" y="2020792"/>
            <a:ext cx="774571"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示 例</a:t>
            </a:r>
          </a:p>
        </p:txBody>
      </p:sp>
      <p:sp>
        <p:nvSpPr>
          <p:cNvPr id="25" name="TextBox 35"/>
          <p:cNvSpPr txBox="1">
            <a:spLocks noChangeArrowheads="1"/>
          </p:cNvSpPr>
          <p:nvPr>
            <p:custDataLst>
              <p:tags r:id="rId6"/>
            </p:custDataLst>
          </p:nvPr>
        </p:nvSpPr>
        <p:spPr bwMode="auto">
          <a:xfrm>
            <a:off x="910630" y="3141222"/>
            <a:ext cx="4392488" cy="219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使用if-else语句描述用户登录场景：假设小明要登录软件，他的用户名为admin，密码为123，若他同时输入了正确的用户名与密码，则给出登录成功的提示信息，否则给出输入有误的提示信息。</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掌握</a:t>
            </a:r>
            <a:r>
              <a:rPr lang="zh-CN" altLang="zh-CN" sz="1800" dirty="0">
                <a:solidFill>
                  <a:srgbClr val="006BBC"/>
                </a:solidFill>
                <a:latin typeface="微软雅黑" panose="020B0503020204020204" pitchFamily="34" charset="-122"/>
                <a:ea typeface="微软雅黑" panose="020B0503020204020204" pitchFamily="34" charset="-122"/>
                <a:cs typeface="+mn-ea"/>
                <a:sym typeface="+mn-ea"/>
              </a:rPr>
              <a:t>if-elif-else语句的用法</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，能够使用if-elif-else语句处理多种情况的逻辑</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3.1.3  if-elif-else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3.1.3  if-elif-else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grpSp>
        <p:nvGrpSpPr>
          <p:cNvPr id="3" name="组合 2"/>
          <p:cNvGrpSpPr/>
          <p:nvPr/>
        </p:nvGrpSpPr>
        <p:grpSpPr>
          <a:xfrm>
            <a:off x="1019175" y="857056"/>
            <a:ext cx="3533775" cy="466725"/>
            <a:chOff x="1019175" y="847725"/>
            <a:chExt cx="3533775" cy="466725"/>
          </a:xfrm>
        </p:grpSpPr>
        <p:sp>
          <p:nvSpPr>
            <p:cNvPr id="10"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9"/>
              </p:custDataLst>
            </p:nvPr>
          </p:nvSpPr>
          <p:spPr>
            <a:xfrm>
              <a:off x="1019175" y="881033"/>
              <a:ext cx="3533775" cy="40011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if-</a:t>
              </a:r>
              <a:r>
                <a:rPr lang="en-US" altLang="zh-CN" sz="2000" dirty="0" err="1">
                  <a:solidFill>
                    <a:srgbClr val="595959"/>
                  </a:solidFill>
                  <a:latin typeface="微软雅黑" panose="020B0503020204020204" pitchFamily="34" charset="-122"/>
                  <a:ea typeface="微软雅黑" panose="020B0503020204020204" pitchFamily="34" charset="-122"/>
                </a:rPr>
                <a:t>elif</a:t>
              </a:r>
              <a:r>
                <a:rPr lang="en-US" altLang="zh-CN" sz="2000" dirty="0">
                  <a:solidFill>
                    <a:srgbClr val="595959"/>
                  </a:solidFill>
                  <a:latin typeface="微软雅黑" panose="020B0503020204020204" pitchFamily="34" charset="-122"/>
                  <a:ea typeface="微软雅黑" panose="020B0503020204020204" pitchFamily="34" charset="-122"/>
                </a:rPr>
                <a:t>-else</a:t>
              </a:r>
              <a:r>
                <a:rPr lang="zh-CN" altLang="zh-CN" sz="2000" dirty="0">
                  <a:solidFill>
                    <a:srgbClr val="595959"/>
                  </a:solidFill>
                  <a:latin typeface="微软雅黑" panose="020B0503020204020204" pitchFamily="34" charset="-122"/>
                  <a:ea typeface="微软雅黑" panose="020B0503020204020204" pitchFamily="34" charset="-122"/>
                </a:rPr>
                <a:t>语句</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910496" y="1917535"/>
            <a:ext cx="4447459" cy="3697006"/>
            <a:chOff x="1143691" y="2082765"/>
            <a:chExt cx="4447459" cy="3697006"/>
          </a:xfrm>
        </p:grpSpPr>
        <p:sp>
          <p:nvSpPr>
            <p:cNvPr id="15" name="矩形 14"/>
            <p:cNvSpPr/>
            <p:nvPr>
              <p:custDataLst>
                <p:tags r:id="rId4"/>
              </p:custDataLst>
            </p:nvPr>
          </p:nvSpPr>
          <p:spPr bwMode="auto">
            <a:xfrm>
              <a:off x="2062758" y="2082765"/>
              <a:ext cx="3528392" cy="3697006"/>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条件表达式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1: </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代码段</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1</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elif</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条件表达式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2:</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代码段</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2</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elif</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条件表达式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代码段</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else: </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代码段</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n+1</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6" name="剪去单角的矩形 15"/>
            <p:cNvSpPr/>
            <p:nvPr>
              <p:custDataLst>
                <p:tags r:id="rId5"/>
              </p:custDataLst>
            </p:nvPr>
          </p:nvSpPr>
          <p:spPr>
            <a:xfrm flipH="1">
              <a:off x="1143691" y="2082765"/>
              <a:ext cx="808346" cy="3697005"/>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6"/>
              </p:custDataLst>
            </p:nvPr>
          </p:nvSpPr>
          <p:spPr>
            <a:xfrm>
              <a:off x="1327290" y="2988958"/>
              <a:ext cx="441146" cy="1884618"/>
            </a:xfrm>
            <a:prstGeom prst="rect">
              <a:avLst/>
            </a:prstGeom>
            <a:noFill/>
          </p:spPr>
          <p:txBody>
            <a:bodyPr wrap="none" rtlCol="0">
              <a:spAutoFit/>
            </a:bodyPr>
            <a:lstStyle/>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语</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格</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式</a:t>
              </a:r>
            </a:p>
          </p:txBody>
        </p:sp>
        <p:sp>
          <p:nvSpPr>
            <p:cNvPr id="18" name="Freeform 16"/>
            <p:cNvSpPr/>
            <p:nvPr>
              <p:custDataLst>
                <p:tags r:id="rId7"/>
              </p:custDataLst>
            </p:nvPr>
          </p:nvSpPr>
          <p:spPr bwMode="auto">
            <a:xfrm>
              <a:off x="1952035" y="2105348"/>
              <a:ext cx="110723" cy="3674421"/>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9" name="矩形 18"/>
          <p:cNvSpPr/>
          <p:nvPr>
            <p:custDataLst>
              <p:tags r:id="rId2"/>
            </p:custDataLst>
          </p:nvPr>
        </p:nvSpPr>
        <p:spPr>
          <a:xfrm>
            <a:off x="7103245" y="5483839"/>
            <a:ext cx="2555240" cy="337185"/>
          </a:xfrm>
          <a:prstGeom prst="rect">
            <a:avLst/>
          </a:prstGeom>
          <a:solidFill>
            <a:srgbClr val="FFFF00"/>
          </a:solidFill>
        </p:spPr>
        <p:txBody>
          <a:bodyPr wrap="none">
            <a:spAutoFit/>
          </a:bodyPr>
          <a:lstStyle/>
          <a:p>
            <a:pPr algn="ct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if-elif-else语句的执行流程</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1"/>
          <p:cNvPicPr>
            <a:picLocks noChangeAspect="1"/>
          </p:cNvPicPr>
          <p:nvPr>
            <p:custDataLst>
              <p:tags r:id="rId3"/>
            </p:custDataLst>
          </p:nvPr>
        </p:nvPicPr>
        <p:blipFill>
          <a:blip r:embed="rId12"/>
          <a:stretch>
            <a:fillRect/>
          </a:stretch>
        </p:blipFill>
        <p:spPr>
          <a:xfrm>
            <a:off x="5807075" y="1845945"/>
            <a:ext cx="5300980" cy="35013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3"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1019175" y="881033"/>
              <a:ext cx="3533775" cy="40011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if-else</a:t>
              </a:r>
              <a:r>
                <a:rPr lang="zh-CN" altLang="zh-CN" sz="2000" dirty="0">
                  <a:solidFill>
                    <a:srgbClr val="595959"/>
                  </a:solidFill>
                  <a:latin typeface="微软雅黑" panose="020B0503020204020204" pitchFamily="34" charset="-122"/>
                  <a:ea typeface="微软雅黑" panose="020B0503020204020204" pitchFamily="34" charset="-122"/>
                </a:rPr>
                <a:t>语句</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
        <p:nvSpPr>
          <p:cNvPr id="23" name="剪去单角的矩形 22"/>
          <p:cNvSpPr/>
          <p:nvPr>
            <p:custDataLst>
              <p:tags r:id="rId1"/>
            </p:custDataLst>
          </p:nvPr>
        </p:nvSpPr>
        <p:spPr>
          <a:xfrm rot="5400000" flipH="1">
            <a:off x="1393627" y="1609585"/>
            <a:ext cx="473622" cy="1222526"/>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2"/>
            </p:custDataLst>
          </p:nvPr>
        </p:nvSpPr>
        <p:spPr>
          <a:xfrm>
            <a:off x="1243152" y="2020792"/>
            <a:ext cx="774571"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示 例</a:t>
            </a:r>
          </a:p>
        </p:txBody>
      </p:sp>
      <p:sp>
        <p:nvSpPr>
          <p:cNvPr id="25" name="TextBox 35"/>
          <p:cNvSpPr txBox="1">
            <a:spLocks noChangeArrowheads="1"/>
          </p:cNvSpPr>
          <p:nvPr>
            <p:custDataLst>
              <p:tags r:id="rId3"/>
            </p:custDataLst>
          </p:nvPr>
        </p:nvSpPr>
        <p:spPr bwMode="auto">
          <a:xfrm>
            <a:off x="910630" y="3141222"/>
            <a:ext cx="4392488"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通过一个判断会员级别的案例演示if-elif-else语句的基本使用。假设某商场会员的积分规则如表所示。</a:t>
            </a:r>
          </a:p>
        </p:txBody>
      </p:sp>
      <p:sp>
        <p:nvSpPr>
          <p:cNvPr id="4"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3.1.3  if-elif-else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graphicFrame>
        <p:nvGraphicFramePr>
          <p:cNvPr id="5" name="表格 4"/>
          <p:cNvGraphicFramePr>
            <a:graphicFrameLocks noGrp="1"/>
          </p:cNvGraphicFramePr>
          <p:nvPr>
            <p:custDataLst>
              <p:tags r:id="rId5"/>
            </p:custDataLst>
          </p:nvPr>
        </p:nvGraphicFramePr>
        <p:xfrm>
          <a:off x="5662930" y="2853690"/>
          <a:ext cx="5320800" cy="2042160"/>
        </p:xfrm>
        <a:graphic>
          <a:graphicData uri="http://schemas.openxmlformats.org/drawingml/2006/table">
            <a:tbl>
              <a:tblPr>
                <a:tableStyleId>{F5AB1C69-6EDB-4FF4-983F-18BD219EF322}</a:tableStyleId>
              </a:tblPr>
              <a:tblGrid>
                <a:gridCol w="2660400">
                  <a:extLst>
                    <a:ext uri="{9D8B030D-6E8A-4147-A177-3AD203B41FA5}">
                      <a16:colId xmlns:a16="http://schemas.microsoft.com/office/drawing/2014/main" val="20000"/>
                    </a:ext>
                  </a:extLst>
                </a:gridCol>
                <a:gridCol w="2660400">
                  <a:extLst>
                    <a:ext uri="{9D8B030D-6E8A-4147-A177-3AD203B41FA5}">
                      <a16:colId xmlns:a16="http://schemas.microsoft.com/office/drawing/2014/main" val="20001"/>
                    </a:ext>
                  </a:extLst>
                </a:gridCol>
              </a:tblGrid>
              <a:tr h="3657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kern="1200" dirty="0">
                          <a:solidFill>
                            <a:srgbClr val="595959"/>
                          </a:solidFill>
                          <a:latin typeface="微软雅黑" panose="020B0503020204020204" pitchFamily="34" charset="-122"/>
                          <a:ea typeface="微软雅黑" panose="020B0503020204020204" pitchFamily="34" charset="-122"/>
                          <a:cs typeface="+mn-cs"/>
                        </a:rPr>
                        <a:t>会员积分</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rgbClr val="595959"/>
                          </a:solidFill>
                          <a:latin typeface="微软雅黑" panose="020B0503020204020204" pitchFamily="34" charset="-122"/>
                          <a:ea typeface="微软雅黑" panose="020B0503020204020204" pitchFamily="34" charset="-122"/>
                        </a:rPr>
                        <a:t>会员级别</a:t>
                      </a:r>
                      <a:endParaRPr lang="en-US" altLang="zh-CN" sz="1800" b="1" dirty="0">
                        <a:solidFill>
                          <a:srgbClr val="595959"/>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rPr>
                        <a:t>0</a:t>
                      </a:r>
                    </a:p>
                  </a:txBody>
                  <a:tcPr anchor="ctr"/>
                </a:tc>
                <a:tc>
                  <a:txBody>
                    <a:bodyPr/>
                    <a:lstStyle/>
                    <a:p>
                      <a:pPr algn="ctr"/>
                      <a:r>
                        <a:rPr lang="zh-CN" altLang="en-US" sz="1600" dirty="0">
                          <a:solidFill>
                            <a:srgbClr val="595959"/>
                          </a:solidFill>
                          <a:latin typeface="微软雅黑" panose="020B0503020204020204" pitchFamily="34" charset="-122"/>
                          <a:ea typeface="微软雅黑" panose="020B0503020204020204" pitchFamily="34" charset="-122"/>
                        </a:rPr>
                        <a:t>注册会员</a:t>
                      </a:r>
                    </a:p>
                  </a:txBody>
                  <a:tcPr anchor="ctr"/>
                </a:tc>
                <a:extLst>
                  <a:ext uri="{0D108BD9-81ED-4DB2-BD59-A6C34878D82A}">
                    <a16:rowId xmlns:a16="http://schemas.microsoft.com/office/drawing/2014/main" val="10001"/>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dirty="0">
                          <a:solidFill>
                            <a:srgbClr val="595959"/>
                          </a:solidFill>
                          <a:latin typeface="微软雅黑" panose="020B0503020204020204" pitchFamily="34" charset="-122"/>
                          <a:ea typeface="微软雅黑" panose="020B0503020204020204" pitchFamily="34" charset="-122"/>
                          <a:cs typeface="Times New Roman" panose="02020603050405020304" charset="0"/>
                        </a:rPr>
                        <a:t>0&lt;score≤2000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rgbClr val="595959"/>
                          </a:solidFill>
                          <a:latin typeface="微软雅黑" panose="020B0503020204020204" pitchFamily="34" charset="-122"/>
                          <a:ea typeface="微软雅黑" panose="020B0503020204020204" pitchFamily="34" charset="-122"/>
                        </a:rPr>
                        <a:t>铜牌会员</a:t>
                      </a:r>
                    </a:p>
                  </a:txBody>
                  <a:tcPr anchor="ctr"/>
                </a:tc>
                <a:extLst>
                  <a:ext uri="{0D108BD9-81ED-4DB2-BD59-A6C34878D82A}">
                    <a16:rowId xmlns:a16="http://schemas.microsoft.com/office/drawing/2014/main" val="10002"/>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2000&lt;score≤10000</a:t>
                      </a:r>
                      <a:endParaRPr lang="zh-CN"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endParaRPr>
                    </a:p>
                  </a:txBody>
                  <a:tcPr anchor="ctr"/>
                </a:tc>
                <a:tc>
                  <a:txBody>
                    <a:bodyPr/>
                    <a:lstStyle/>
                    <a:p>
                      <a:pPr algn="ctr"/>
                      <a:r>
                        <a:rPr lang="zh-CN" altLang="en-US" sz="1600" dirty="0">
                          <a:solidFill>
                            <a:srgbClr val="595959"/>
                          </a:solidFill>
                          <a:latin typeface="微软雅黑" panose="020B0503020204020204" pitchFamily="34" charset="-122"/>
                          <a:ea typeface="微软雅黑" panose="020B0503020204020204" pitchFamily="34" charset="-122"/>
                        </a:rPr>
                        <a:t>银牌会员</a:t>
                      </a:r>
                    </a:p>
                  </a:txBody>
                  <a:tcPr anchor="ctr"/>
                </a:tc>
                <a:extLst>
                  <a:ext uri="{0D108BD9-81ED-4DB2-BD59-A6C34878D82A}">
                    <a16:rowId xmlns:a16="http://schemas.microsoft.com/office/drawing/2014/main" val="10003"/>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10000&lt;score≤30000</a:t>
                      </a:r>
                      <a:endParaRPr lang="zh-CN"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endParaRPr>
                    </a:p>
                  </a:txBody>
                  <a:tcPr anchor="ctr"/>
                </a:tc>
                <a:tc>
                  <a:txBody>
                    <a:bodyPr/>
                    <a:lstStyle/>
                    <a:p>
                      <a:pPr algn="ctr"/>
                      <a:r>
                        <a:rPr lang="zh-CN" altLang="en-US" sz="1600" dirty="0">
                          <a:solidFill>
                            <a:srgbClr val="595959"/>
                          </a:solidFill>
                          <a:latin typeface="微软雅黑" panose="020B0503020204020204" pitchFamily="34" charset="-122"/>
                          <a:ea typeface="微软雅黑" panose="020B0503020204020204" pitchFamily="34" charset="-122"/>
                        </a:rPr>
                        <a:t>金牌会员</a:t>
                      </a:r>
                    </a:p>
                  </a:txBody>
                  <a:tcPr anchor="ctr"/>
                </a:tc>
                <a:extLst>
                  <a:ext uri="{0D108BD9-81ED-4DB2-BD59-A6C34878D82A}">
                    <a16:rowId xmlns:a16="http://schemas.microsoft.com/office/drawing/2014/main" val="10004"/>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score&gt;30000</a:t>
                      </a:r>
                      <a:endParaRPr lang="zh-CN"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endParaRPr>
                    </a:p>
                  </a:txBody>
                  <a:tcPr anchor="ctr"/>
                </a:tc>
                <a:tc>
                  <a:txBody>
                    <a:bodyPr/>
                    <a:lstStyle/>
                    <a:p>
                      <a:pPr algn="ctr"/>
                      <a:r>
                        <a:rPr lang="zh-CN" altLang="en-US" sz="1600" dirty="0">
                          <a:solidFill>
                            <a:srgbClr val="595959"/>
                          </a:solidFill>
                          <a:latin typeface="微软雅黑" panose="020B0503020204020204" pitchFamily="34" charset="-122"/>
                          <a:ea typeface="微软雅黑" panose="020B0503020204020204" pitchFamily="34" charset="-122"/>
                        </a:rPr>
                        <a:t>钻石会员</a:t>
                      </a:r>
                    </a:p>
                  </a:txBody>
                  <a:tcPr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custDataLst>
              <p:tags r:id="rId1"/>
            </p:custDataLst>
          </p:nvPr>
        </p:nvSpPr>
        <p:spPr>
          <a:xfrm>
            <a:off x="9955812" y="1969176"/>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019175" y="857056"/>
            <a:ext cx="3533775" cy="466725"/>
            <a:chOff x="1019175" y="847725"/>
            <a:chExt cx="3533775" cy="466725"/>
          </a:xfrm>
        </p:grpSpPr>
        <p:sp>
          <p:nvSpPr>
            <p:cNvPr id="3"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8"/>
              </p:custDataLst>
            </p:nvPr>
          </p:nvSpPr>
          <p:spPr>
            <a:xfrm>
              <a:off x="1019175" y="881033"/>
              <a:ext cx="3533775" cy="40011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if-else</a:t>
              </a:r>
              <a:r>
                <a:rPr lang="zh-CN" altLang="zh-CN" sz="2000" dirty="0">
                  <a:solidFill>
                    <a:srgbClr val="595959"/>
                  </a:solidFill>
                  <a:latin typeface="微软雅黑" panose="020B0503020204020204" pitchFamily="34" charset="-122"/>
                  <a:ea typeface="微软雅黑" panose="020B0503020204020204" pitchFamily="34" charset="-122"/>
                </a:rPr>
                <a:t>语句</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
        <p:nvSpPr>
          <p:cNvPr id="16" name="矩形 15"/>
          <p:cNvSpPr/>
          <p:nvPr>
            <p:custDataLst>
              <p:tags r:id="rId2"/>
            </p:custDataLst>
          </p:nvPr>
        </p:nvSpPr>
        <p:spPr bwMode="auto">
          <a:xfrm>
            <a:off x="5807075" y="2119630"/>
            <a:ext cx="5616575" cy="41630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score = int(input("请输入您的会员积分："))</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score == 0:</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print("注册会员")</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elif 0 &lt; score &lt;= 2000:</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print("铜牌会员")</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elif 2000 &lt; score &lt;= 10000:</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print("银牌会员")</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elif 10000 &lt; score &lt;= 30000: </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print("金牌会员")</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else:</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print('钻石会员')</a:t>
            </a:r>
          </a:p>
        </p:txBody>
      </p:sp>
      <p:sp>
        <p:nvSpPr>
          <p:cNvPr id="23" name="剪去单角的矩形 22"/>
          <p:cNvSpPr/>
          <p:nvPr>
            <p:custDataLst>
              <p:tags r:id="rId3"/>
            </p:custDataLst>
          </p:nvPr>
        </p:nvSpPr>
        <p:spPr>
          <a:xfrm rot="5400000" flipH="1">
            <a:off x="1393627" y="1609585"/>
            <a:ext cx="473622" cy="1222526"/>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4"/>
            </p:custDataLst>
          </p:nvPr>
        </p:nvSpPr>
        <p:spPr>
          <a:xfrm>
            <a:off x="1243152" y="2020792"/>
            <a:ext cx="774571"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示 例</a:t>
            </a:r>
          </a:p>
        </p:txBody>
      </p:sp>
      <p:sp>
        <p:nvSpPr>
          <p:cNvPr id="25" name="TextBox 35"/>
          <p:cNvSpPr txBox="1">
            <a:spLocks noChangeArrowheads="1"/>
          </p:cNvSpPr>
          <p:nvPr>
            <p:custDataLst>
              <p:tags r:id="rId5"/>
            </p:custDataLst>
          </p:nvPr>
        </p:nvSpPr>
        <p:spPr bwMode="auto">
          <a:xfrm>
            <a:off x="910630" y="3141222"/>
            <a:ext cx="4392488"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使用if-elif-else语句判断一个用户所属的会员级别。</a:t>
            </a:r>
          </a:p>
        </p:txBody>
      </p:sp>
      <p:sp>
        <p:nvSpPr>
          <p:cNvPr id="4" name="标题 1"/>
          <p:cNvSpPr>
            <a:spLocks noChangeArrowheads="1"/>
          </p:cNvSpPr>
          <p:nvPr>
            <p:custDataLst>
              <p:tags r:id="rId6"/>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3.1.3  if-elif-else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根据任务分析实现实例1：判断回文数</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3.1.4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：判断回文数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231110" y="2109115"/>
            <a:ext cx="6048672"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所谓</a:t>
            </a:r>
            <a:r>
              <a:rPr lang="zh-CN" altLang="zh-CN" sz="1800" dirty="0">
                <a:solidFill>
                  <a:srgbClr val="006BBC"/>
                </a:solidFill>
                <a:latin typeface="微软雅黑" panose="020B0503020204020204" pitchFamily="34" charset="-122"/>
                <a:ea typeface="微软雅黑" panose="020B0503020204020204" pitchFamily="34" charset="-122"/>
                <a:cs typeface="+mn-ea"/>
              </a:rPr>
              <a:t>回文数</a:t>
            </a:r>
            <a:r>
              <a:rPr lang="zh-CN" altLang="zh-CN" sz="1800" dirty="0">
                <a:solidFill>
                  <a:srgbClr val="595959"/>
                </a:solidFill>
                <a:latin typeface="微软雅黑" panose="020B0503020204020204" pitchFamily="34" charset="-122"/>
                <a:ea typeface="微软雅黑" panose="020B0503020204020204" pitchFamily="34" charset="-122"/>
                <a:cs typeface="+mn-ea"/>
              </a:rPr>
              <a:t>，就是各位数字从高位到低位正序排列和从低位到高位逆序排列都是同一数值的数。例如，数字1221按正序和逆序排列都为1221，因此1221就是一个回文数；数字1234按倒序排列是4321，4321与1234不是同一个数， 因此1234就不是一个回文数。</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本实例要求编写程序，实现判断输入的4位整数是否是回文数的功能。</a:t>
            </a:r>
          </a:p>
        </p:txBody>
      </p:sp>
      <p:pic>
        <p:nvPicPr>
          <p:cNvPr id="8" name="图片 7"/>
          <p:cNvPicPr>
            <a:picLocks noChangeAspect="1"/>
          </p:cNvPicPr>
          <p:nvPr/>
        </p:nvPicPr>
        <p:blipFill>
          <a:blip r:embed="rId4"/>
          <a:stretch>
            <a:fillRect/>
          </a:stretch>
        </p:blipFill>
        <p:spPr>
          <a:xfrm>
            <a:off x="1011196" y="1629594"/>
            <a:ext cx="3715858" cy="4006159"/>
          </a:xfrm>
          <a:prstGeom prst="rect">
            <a:avLst/>
          </a:prstGeom>
        </p:spPr>
      </p:pic>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3.1.4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：判断回文数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219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a:t>
            </a:r>
            <a:r>
              <a:rPr lang="en-US" altLang="zh-CN" sz="1800" dirty="0">
                <a:solidFill>
                  <a:srgbClr val="595959"/>
                </a:solidFill>
                <a:latin typeface="微软雅黑" panose="020B0503020204020204" pitchFamily="34" charset="-122"/>
                <a:ea typeface="微软雅黑" panose="020B0503020204020204" pitchFamily="34" charset="-122"/>
              </a:rPr>
              <a:t>input()</a:t>
            </a:r>
            <a:r>
              <a:rPr lang="zh-CN" altLang="zh-CN" sz="1800" dirty="0">
                <a:solidFill>
                  <a:srgbClr val="595959"/>
                </a:solidFill>
                <a:latin typeface="微软雅黑" panose="020B0503020204020204" pitchFamily="34" charset="-122"/>
                <a:ea typeface="微软雅黑" panose="020B0503020204020204" pitchFamily="34" charset="-122"/>
              </a:rPr>
              <a:t>函数接收输入四位数。</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分别获取四位数的各位数字。</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根据回文数规则组合新的四位数。</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a:t>
            </a:r>
            <a:r>
              <a:rPr lang="en-US" altLang="zh-CN" sz="1800" dirty="0">
                <a:solidFill>
                  <a:srgbClr val="595959"/>
                </a:solidFill>
                <a:latin typeface="微软雅黑" panose="020B0503020204020204" pitchFamily="34" charset="-122"/>
                <a:ea typeface="微软雅黑" panose="020B0503020204020204" pitchFamily="34" charset="-122"/>
              </a:rPr>
              <a:t>if-else</a:t>
            </a:r>
            <a:r>
              <a:rPr lang="zh-CN" altLang="zh-CN" sz="1800" dirty="0">
                <a:solidFill>
                  <a:srgbClr val="595959"/>
                </a:solidFill>
                <a:latin typeface="微软雅黑" panose="020B0503020204020204" pitchFamily="34" charset="-122"/>
                <a:ea typeface="微软雅黑" panose="020B0503020204020204" pitchFamily="34" charset="-122"/>
              </a:rPr>
              <a:t>语句判断输入的四位数和组合成的四位数是否相等</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：判断回文数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Chapter03</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01_palindrome.py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01_palindrome.py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rPr>
              <a:t>01_palindrome.py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：判断回文数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126490" y="1917700"/>
            <a:ext cx="8884285" cy="688340"/>
            <a:chOff x="978873" y="1800500"/>
            <a:chExt cx="7172522" cy="515937"/>
          </a:xfrm>
        </p:grpSpPr>
        <p:sp>
          <p:nvSpPr>
            <p:cNvPr id="81" name="Pentagon 3"/>
            <p:cNvSpPr/>
            <p:nvPr/>
          </p:nvSpPr>
          <p:spPr bwMode="auto">
            <a:xfrm>
              <a:off x="978873" y="1800500"/>
              <a:ext cx="7172522"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6BBC"/>
                  </a:solidFill>
                  <a:latin typeface="微软雅黑" panose="020B0503020204020204" pitchFamily="34" charset="-122"/>
                  <a:ea typeface="微软雅黑" panose="020B0503020204020204" pitchFamily="34" charset="-122"/>
                  <a:cs typeface="+mn-ea"/>
                  <a:sym typeface="字魂58号-创中黑" panose="00000500000000000000" pitchFamily="2" charset="-122"/>
                </a:rPr>
                <a:t>条件语句的使用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，能够根据需求选择合适的语句处理判断情况</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126490" y="2787650"/>
            <a:ext cx="8884285" cy="685800"/>
            <a:chOff x="978871" y="2570437"/>
            <a:chExt cx="5898704" cy="514350"/>
          </a:xfrm>
        </p:grpSpPr>
        <p:sp>
          <p:nvSpPr>
            <p:cNvPr id="84" name="Pentagon 5"/>
            <p:cNvSpPr/>
            <p:nvPr/>
          </p:nvSpPr>
          <p:spPr bwMode="auto">
            <a:xfrm>
              <a:off x="978871" y="2570437"/>
              <a:ext cx="589870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6BBC"/>
                  </a:solidFill>
                  <a:latin typeface="微软雅黑" panose="020B0503020204020204" pitchFamily="34" charset="-122"/>
                  <a:ea typeface="微软雅黑" panose="020B0503020204020204" pitchFamily="34" charset="-122"/>
                  <a:cs typeface="+mn-ea"/>
                  <a:sym typeface="字魂58号-创中黑" panose="00000500000000000000" pitchFamily="2" charset="-122"/>
                </a:rPr>
                <a:t>条件嵌套的使用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，能够使用条件嵌套处理多重判断情况</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1126490" y="3656330"/>
            <a:ext cx="8938895" cy="688340"/>
            <a:chOff x="978871" y="3338787"/>
            <a:chExt cx="7078443" cy="515938"/>
          </a:xfrm>
        </p:grpSpPr>
        <p:sp>
          <p:nvSpPr>
            <p:cNvPr id="87" name="Pentagon 6"/>
            <p:cNvSpPr/>
            <p:nvPr/>
          </p:nvSpPr>
          <p:spPr bwMode="auto">
            <a:xfrm>
              <a:off x="978871" y="3338787"/>
              <a:ext cx="7078443"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6BBC"/>
                  </a:solidFill>
                  <a:latin typeface="微软雅黑" panose="020B0503020204020204" pitchFamily="34" charset="-122"/>
                  <a:ea typeface="微软雅黑" panose="020B0503020204020204" pitchFamily="34" charset="-122"/>
                  <a:cs typeface="+mn-ea"/>
                  <a:sym typeface="字魂58号-创中黑" panose="00000500000000000000" pitchFamily="2" charset="-122"/>
                </a:rPr>
                <a:t>循环语句的使用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，能够使用for语句或while语句实现循环操作</a:t>
              </a: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9" name="组合 88"/>
          <p:cNvGrpSpPr/>
          <p:nvPr/>
        </p:nvGrpSpPr>
        <p:grpSpPr>
          <a:xfrm>
            <a:off x="1126490" y="4526280"/>
            <a:ext cx="8884285" cy="685800"/>
            <a:chOff x="978871" y="4108725"/>
            <a:chExt cx="7508611" cy="514350"/>
          </a:xfrm>
        </p:grpSpPr>
        <p:sp>
          <p:nvSpPr>
            <p:cNvPr id="90" name="Pentagon 7"/>
            <p:cNvSpPr/>
            <p:nvPr/>
          </p:nvSpPr>
          <p:spPr bwMode="auto">
            <a:xfrm>
              <a:off x="978871" y="4108725"/>
              <a:ext cx="7508611" cy="514231"/>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6BBC"/>
                  </a:solidFill>
                  <a:latin typeface="微软雅黑" panose="020B0503020204020204" pitchFamily="34" charset="-122"/>
                  <a:ea typeface="微软雅黑" panose="020B0503020204020204" pitchFamily="34" charset="-122"/>
                  <a:cs typeface="+mn-ea"/>
                  <a:sym typeface="字魂58号-创中黑" panose="00000500000000000000" pitchFamily="2" charset="-122"/>
                </a:rPr>
                <a:t>循环嵌套的使用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，能够使用循环嵌套处理多层循环的操作</a:t>
              </a:r>
            </a:p>
          </p:txBody>
        </p:sp>
        <p:sp>
          <p:nvSpPr>
            <p:cNvPr id="9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096010" y="5445760"/>
            <a:ext cx="8914765" cy="685800"/>
            <a:chOff x="978871" y="4108725"/>
            <a:chExt cx="7508611" cy="514350"/>
          </a:xfrm>
        </p:grpSpPr>
        <p:sp>
          <p:nvSpPr>
            <p:cNvPr id="3" name="Pentagon 7"/>
            <p:cNvSpPr/>
            <p:nvPr>
              <p:custDataLst>
                <p:tags r:id="rId1"/>
              </p:custDataLst>
            </p:nvPr>
          </p:nvSpPr>
          <p:spPr bwMode="auto">
            <a:xfrm>
              <a:off x="978871" y="4108725"/>
              <a:ext cx="7508611" cy="514231"/>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6BBC"/>
                  </a:solidFill>
                  <a:latin typeface="微软雅黑" panose="020B0503020204020204" pitchFamily="34" charset="-122"/>
                  <a:ea typeface="微软雅黑" panose="020B0503020204020204" pitchFamily="34" charset="-122"/>
                  <a:cs typeface="+mn-ea"/>
                  <a:sym typeface="字魂58号-创中黑" panose="00000500000000000000" pitchFamily="2" charset="-122"/>
                </a:rPr>
                <a:t>跳转语句</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，能够使用break和continue语句控制循环的执行情况</a:t>
              </a:r>
            </a:p>
          </p:txBody>
        </p:sp>
        <p:sp>
          <p:nvSpPr>
            <p:cNvPr id="4" name="MH_Others_1"/>
            <p:cNvSpPr/>
            <p:nvPr>
              <p:custDataLst>
                <p:tags r:id="rId2"/>
              </p:custDataLst>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根据任务分析实现实例2：奖金发放</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3.1.5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：奖金发放</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231110" y="1248055"/>
            <a:ext cx="6048672"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奖金发放在工作环境中起到了积极的激励和奖励作用，能够提高员工的工作动力和士气。奖金的具体金额可能与个人的绩效评估、团队的成果、公司的利润或特定的项目成果相关联。已知某企业发放的奖金是根据利润提成计算的。</a:t>
            </a:r>
          </a:p>
        </p:txBody>
      </p:sp>
      <p:pic>
        <p:nvPicPr>
          <p:cNvPr id="8" name="图片 7"/>
          <p:cNvPicPr>
            <a:picLocks noChangeAspect="1"/>
          </p:cNvPicPr>
          <p:nvPr/>
        </p:nvPicPr>
        <p:blipFill>
          <a:blip r:embed="rId5"/>
          <a:stretch>
            <a:fillRect/>
          </a:stretch>
        </p:blipFill>
        <p:spPr>
          <a:xfrm>
            <a:off x="1011196" y="1629594"/>
            <a:ext cx="3715858" cy="4006159"/>
          </a:xfrm>
          <a:prstGeom prst="rect">
            <a:avLst/>
          </a:prstGeom>
        </p:spPr>
      </p:pic>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3.1.5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：奖金发放</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5" name="表格 4"/>
          <p:cNvGraphicFramePr>
            <a:graphicFrameLocks noGrp="1"/>
          </p:cNvGraphicFramePr>
          <p:nvPr>
            <p:custDataLst>
              <p:tags r:id="rId2"/>
            </p:custDataLst>
          </p:nvPr>
        </p:nvGraphicFramePr>
        <p:xfrm>
          <a:off x="5447030" y="3072765"/>
          <a:ext cx="5320800" cy="2377440"/>
        </p:xfrm>
        <a:graphic>
          <a:graphicData uri="http://schemas.openxmlformats.org/drawingml/2006/table">
            <a:tbl>
              <a:tblPr>
                <a:tableStyleId>{F5AB1C69-6EDB-4FF4-983F-18BD219EF322}</a:tableStyleId>
              </a:tblPr>
              <a:tblGrid>
                <a:gridCol w="2660400">
                  <a:extLst>
                    <a:ext uri="{9D8B030D-6E8A-4147-A177-3AD203B41FA5}">
                      <a16:colId xmlns:a16="http://schemas.microsoft.com/office/drawing/2014/main" val="20000"/>
                    </a:ext>
                  </a:extLst>
                </a:gridCol>
                <a:gridCol w="2660400">
                  <a:extLst>
                    <a:ext uri="{9D8B030D-6E8A-4147-A177-3AD203B41FA5}">
                      <a16:colId xmlns:a16="http://schemas.microsoft.com/office/drawing/2014/main" val="20001"/>
                    </a:ext>
                  </a:extLst>
                </a:gridCol>
              </a:tblGrid>
              <a:tr h="3657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kern="1200" dirty="0">
                          <a:solidFill>
                            <a:srgbClr val="595959"/>
                          </a:solidFill>
                          <a:latin typeface="微软雅黑" panose="020B0503020204020204" pitchFamily="34" charset="-122"/>
                          <a:ea typeface="微软雅黑" panose="020B0503020204020204" pitchFamily="34" charset="-122"/>
                          <a:cs typeface="+mn-cs"/>
                        </a:rPr>
                        <a:t>利润（万元）</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rgbClr val="595959"/>
                          </a:solidFill>
                          <a:latin typeface="微软雅黑" panose="020B0503020204020204" pitchFamily="34" charset="-122"/>
                          <a:ea typeface="微软雅黑" panose="020B0503020204020204" pitchFamily="34" charset="-122"/>
                        </a:rPr>
                        <a:t>奖金提成</a:t>
                      </a:r>
                    </a:p>
                  </a:txBody>
                  <a:tcPr/>
                </a:tc>
                <a:extLst>
                  <a:ext uri="{0D108BD9-81ED-4DB2-BD59-A6C34878D82A}">
                    <a16:rowId xmlns:a16="http://schemas.microsoft.com/office/drawing/2014/main" val="10000"/>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rPr>
                        <a:t>0&lt;I</a:t>
                      </a:r>
                      <a:r>
                        <a:rPr lang="en-US" altLang="zh-CN" sz="1600" dirty="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≤10</a:t>
                      </a:r>
                      <a:endParaRPr lang="en-US"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endParaRPr>
                    </a:p>
                  </a:txBody>
                  <a:tcPr anchor="ctr"/>
                </a:tc>
                <a:tc>
                  <a:txBody>
                    <a:bodyPr/>
                    <a:lstStyle/>
                    <a:p>
                      <a:pPr algn="ctr"/>
                      <a:r>
                        <a:rPr lang="en-US" altLang="zh-CN" sz="1600" dirty="0">
                          <a:solidFill>
                            <a:srgbClr val="595959"/>
                          </a:solidFill>
                          <a:latin typeface="微软雅黑" panose="020B0503020204020204" pitchFamily="34" charset="-122"/>
                          <a:ea typeface="微软雅黑" panose="020B0503020204020204" pitchFamily="34" charset="-122"/>
                        </a:rPr>
                        <a:t>10%</a:t>
                      </a:r>
                    </a:p>
                  </a:txBody>
                  <a:tcPr anchor="ctr"/>
                </a:tc>
                <a:extLst>
                  <a:ext uri="{0D108BD9-81ED-4DB2-BD59-A6C34878D82A}">
                    <a16:rowId xmlns:a16="http://schemas.microsoft.com/office/drawing/2014/main" val="10001"/>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10&lt;I≤20</a:t>
                      </a:r>
                      <a:endParaRPr lang="en-US" altLang="zh-CN" sz="1600" b="0" dirty="0">
                        <a:solidFill>
                          <a:srgbClr val="595959"/>
                        </a:solidFill>
                        <a:latin typeface="微软雅黑" panose="020B0503020204020204" pitchFamily="34" charset="-122"/>
                        <a:ea typeface="微软雅黑" panose="020B0503020204020204" pitchFamily="34" charset="-122"/>
                        <a:cs typeface="Times New Roman" panose="0202060305040502030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rPr>
                        <a:t>7.5</a:t>
                      </a:r>
                      <a:r>
                        <a:rPr lang="en-US" altLang="zh-CN" sz="1600" dirty="0">
                          <a:solidFill>
                            <a:srgbClr val="595959"/>
                          </a:solidFill>
                          <a:latin typeface="微软雅黑" panose="020B0503020204020204" pitchFamily="34" charset="-122"/>
                          <a:ea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2"/>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20&lt;I≤40</a:t>
                      </a:r>
                      <a:endParaRPr lang="zh-CN"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endParaRPr>
                    </a:p>
                  </a:txBody>
                  <a:tcPr anchor="ctr"/>
                </a:tc>
                <a:tc>
                  <a:txBody>
                    <a:bodyPr/>
                    <a:lstStyle/>
                    <a:p>
                      <a:pPr algn="ctr"/>
                      <a:r>
                        <a:rPr lang="en-US" altLang="zh-CN" sz="1600" dirty="0">
                          <a:solidFill>
                            <a:srgbClr val="595959"/>
                          </a:solidFill>
                          <a:latin typeface="微软雅黑" panose="020B0503020204020204" pitchFamily="34" charset="-122"/>
                          <a:ea typeface="微软雅黑" panose="020B0503020204020204" pitchFamily="34" charset="-122"/>
                        </a:rPr>
                        <a:t>5</a:t>
                      </a:r>
                      <a:r>
                        <a:rPr lang="en-US" altLang="zh-CN" sz="1600" dirty="0">
                          <a:solidFill>
                            <a:srgbClr val="595959"/>
                          </a:solidFill>
                          <a:latin typeface="微软雅黑" panose="020B0503020204020204" pitchFamily="34" charset="-122"/>
                          <a:ea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3"/>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40&lt;I≤60</a:t>
                      </a:r>
                      <a:endParaRPr lang="zh-CN"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endParaRPr>
                    </a:p>
                  </a:txBody>
                  <a:tcPr anchor="ctr"/>
                </a:tc>
                <a:tc>
                  <a:txBody>
                    <a:bodyPr/>
                    <a:lstStyle/>
                    <a:p>
                      <a:pPr algn="ctr"/>
                      <a:r>
                        <a:rPr lang="en-US" altLang="zh-CN" sz="1600" dirty="0">
                          <a:solidFill>
                            <a:srgbClr val="595959"/>
                          </a:solidFill>
                          <a:latin typeface="微软雅黑" panose="020B0503020204020204" pitchFamily="34" charset="-122"/>
                          <a:ea typeface="微软雅黑" panose="020B0503020204020204" pitchFamily="34" charset="-122"/>
                        </a:rPr>
                        <a:t>3</a:t>
                      </a:r>
                      <a:r>
                        <a:rPr lang="en-US" altLang="zh-CN" sz="1600" dirty="0">
                          <a:solidFill>
                            <a:srgbClr val="595959"/>
                          </a:solidFill>
                          <a:latin typeface="微软雅黑" panose="020B0503020204020204" pitchFamily="34" charset="-122"/>
                          <a:ea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4"/>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60&lt;I≤100</a:t>
                      </a:r>
                      <a:endParaRPr lang="zh-CN"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endParaRPr>
                    </a:p>
                  </a:txBody>
                  <a:tcPr anchor="ctr"/>
                </a:tc>
                <a:tc>
                  <a:txBody>
                    <a:bodyPr/>
                    <a:lstStyle/>
                    <a:p>
                      <a:pPr algn="ctr"/>
                      <a:r>
                        <a:rPr lang="en-US" altLang="zh-CN" sz="1600" dirty="0">
                          <a:solidFill>
                            <a:srgbClr val="595959"/>
                          </a:solidFill>
                          <a:latin typeface="微软雅黑" panose="020B0503020204020204" pitchFamily="34" charset="-122"/>
                          <a:ea typeface="微软雅黑" panose="020B0503020204020204" pitchFamily="34" charset="-122"/>
                        </a:rPr>
                        <a:t>1.5</a:t>
                      </a:r>
                      <a:r>
                        <a:rPr lang="en-US" altLang="zh-CN" sz="1600" dirty="0">
                          <a:solidFill>
                            <a:srgbClr val="595959"/>
                          </a:solidFill>
                          <a:latin typeface="微软雅黑" panose="020B0503020204020204" pitchFamily="34" charset="-122"/>
                          <a:ea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5"/>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&gt;100</a:t>
                      </a:r>
                      <a:endParaRPr lang="zh-CN"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endParaRPr>
                    </a:p>
                  </a:txBody>
                  <a:tcPr anchor="ctr"/>
                </a:tc>
                <a:tc>
                  <a:txBody>
                    <a:bodyPr/>
                    <a:lstStyle/>
                    <a:p>
                      <a:pPr algn="ctr">
                        <a:buNone/>
                      </a:pPr>
                      <a:r>
                        <a:rPr lang="en-US" altLang="zh-CN" sz="1600" dirty="0">
                          <a:solidFill>
                            <a:srgbClr val="595959"/>
                          </a:solidFill>
                          <a:latin typeface="微软雅黑" panose="020B0503020204020204" pitchFamily="34" charset="-122"/>
                          <a:ea typeface="微软雅黑" panose="020B0503020204020204" pitchFamily="34" charset="-122"/>
                        </a:rPr>
                        <a:t>1</a:t>
                      </a:r>
                      <a:r>
                        <a:rPr lang="en-US" altLang="zh-CN" sz="1600" dirty="0">
                          <a:solidFill>
                            <a:srgbClr val="595959"/>
                          </a:solidFill>
                          <a:latin typeface="微软雅黑" panose="020B0503020204020204" pitchFamily="34" charset="-122"/>
                          <a:ea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6"/>
                  </a:ext>
                </a:extLst>
              </a:tr>
            </a:tbl>
          </a:graphicData>
        </a:graphic>
      </p:graphicFrame>
      <p:sp>
        <p:nvSpPr>
          <p:cNvPr id="2" name="文本框 1"/>
          <p:cNvSpPr txBox="1"/>
          <p:nvPr/>
        </p:nvSpPr>
        <p:spPr>
          <a:xfrm>
            <a:off x="5302885" y="5590540"/>
            <a:ext cx="6096000" cy="506730"/>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本实例要求编写程序，实现快速计算员工应得奖金的功能。</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261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a:t>
            </a:r>
            <a:r>
              <a:rPr lang="en-US" altLang="zh-CN" sz="1800" dirty="0">
                <a:solidFill>
                  <a:srgbClr val="595959"/>
                </a:solidFill>
                <a:latin typeface="微软雅黑" panose="020B0503020204020204" pitchFamily="34" charset="-122"/>
                <a:ea typeface="微软雅黑" panose="020B0503020204020204" pitchFamily="34" charset="-122"/>
              </a:rPr>
              <a:t>input()</a:t>
            </a:r>
            <a:r>
              <a:rPr lang="zh-CN" altLang="zh-CN" sz="1800" dirty="0">
                <a:solidFill>
                  <a:srgbClr val="595959"/>
                </a:solidFill>
                <a:latin typeface="微软雅黑" panose="020B0503020204020204" pitchFamily="34" charset="-122"/>
                <a:ea typeface="微软雅黑" panose="020B0503020204020204" pitchFamily="34" charset="-122"/>
              </a:rPr>
              <a:t>函数接收当月利润，并通过</a:t>
            </a:r>
            <a:r>
              <a:rPr lang="en-US" altLang="zh-CN" sz="1800" dirty="0">
                <a:solidFill>
                  <a:srgbClr val="595959"/>
                </a:solidFill>
                <a:latin typeface="微软雅黑" panose="020B0503020204020204" pitchFamily="34" charset="-122"/>
                <a:ea typeface="微软雅黑" panose="020B0503020204020204" pitchFamily="34" charset="-122"/>
              </a:rPr>
              <a:t>float()</a:t>
            </a:r>
            <a:r>
              <a:rPr lang="zh-CN" altLang="en-US" sz="1800" dirty="0">
                <a:solidFill>
                  <a:srgbClr val="595959"/>
                </a:solidFill>
                <a:latin typeface="微软雅黑" panose="020B0503020204020204" pitchFamily="34" charset="-122"/>
                <a:ea typeface="微软雅黑" panose="020B0503020204020204" pitchFamily="34" charset="-122"/>
              </a:rPr>
              <a:t>函数转换为浮点数</a:t>
            </a:r>
            <a:r>
              <a:rPr lang="zh-CN" altLang="zh-CN" sz="1800" dirty="0">
                <a:solidFill>
                  <a:srgbClr val="595959"/>
                </a:solidFill>
                <a:latin typeface="微软雅黑" panose="020B0503020204020204" pitchFamily="34" charset="-122"/>
                <a:ea typeface="微软雅黑" panose="020B0503020204020204" pitchFamily="34" charset="-122"/>
              </a:rPr>
              <a:t>。</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设置表示当月奖金的变量，并设置初始值为</a:t>
            </a:r>
            <a:r>
              <a:rPr lang="en-US" altLang="zh-CN" sz="1800" dirty="0">
                <a:solidFill>
                  <a:srgbClr val="595959"/>
                </a:solidFill>
                <a:latin typeface="微软雅黑" panose="020B0503020204020204" pitchFamily="34" charset="-122"/>
                <a:ea typeface="微软雅黑" panose="020B0503020204020204" pitchFamily="34" charset="-122"/>
              </a:rPr>
              <a:t>0</a:t>
            </a:r>
            <a:r>
              <a:rPr lang="zh-CN" altLang="zh-CN"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a:t>
            </a:r>
            <a:r>
              <a:rPr lang="en-US" altLang="zh-CN" sz="1800" dirty="0">
                <a:solidFill>
                  <a:srgbClr val="595959"/>
                </a:solidFill>
                <a:latin typeface="微软雅黑" panose="020B0503020204020204" pitchFamily="34" charset="-122"/>
                <a:ea typeface="微软雅黑" panose="020B0503020204020204" pitchFamily="34" charset="-122"/>
              </a:rPr>
              <a:t>if-elif-else</a:t>
            </a:r>
            <a:r>
              <a:rPr lang="zh-CN" altLang="zh-CN" sz="1800" dirty="0">
                <a:solidFill>
                  <a:srgbClr val="595959"/>
                </a:solidFill>
                <a:latin typeface="微软雅黑" panose="020B0503020204020204" pitchFamily="34" charset="-122"/>
                <a:ea typeface="微软雅黑" panose="020B0503020204020204" pitchFamily="34" charset="-122"/>
              </a:rPr>
              <a:t>语句根据奖金发放规则，计算应发奖金。</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3.1.5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：奖金发放</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Chapter03</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02_bonus.py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02_bonus.py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rPr>
              <a:t>02_bonus.py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3.1.5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：奖金发放</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根据任务分析实现实例3：判断身体胖瘦程度</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3.1.6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：判断身体胖瘦程度</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4666615" y="2821305"/>
            <a:ext cx="6942455" cy="219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006BBC"/>
                </a:solidFill>
                <a:latin typeface="微软雅黑" panose="020B0503020204020204" pitchFamily="34" charset="-122"/>
                <a:ea typeface="微软雅黑" panose="020B0503020204020204" pitchFamily="34" charset="-122"/>
                <a:cs typeface="+mn-ea"/>
              </a:rPr>
              <a:t>BMI指数</a:t>
            </a:r>
            <a:r>
              <a:rPr lang="zh-CN" altLang="zh-CN" sz="1800" dirty="0">
                <a:solidFill>
                  <a:srgbClr val="595959"/>
                </a:solidFill>
                <a:latin typeface="微软雅黑" panose="020B0503020204020204" pitchFamily="34" charset="-122"/>
                <a:ea typeface="微软雅黑" panose="020B0503020204020204" pitchFamily="34" charset="-122"/>
                <a:cs typeface="+mn-ea"/>
              </a:rPr>
              <a:t>又称为身体质量指数，它是国际上常用的衡量人体胖瘦程度以及是否健康的一个标准。BMI指数与身高和体重相关，其计算公式如下所示：</a:t>
            </a:r>
          </a:p>
          <a:p>
            <a:pPr>
              <a:lnSpc>
                <a:spcPct val="150000"/>
              </a:lnSpc>
            </a:pPr>
            <a:endParaRPr lang="zh-CN" altLang="zh-CN" sz="18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5"/>
          <a:stretch>
            <a:fillRect/>
          </a:stretch>
        </p:blipFill>
        <p:spPr>
          <a:xfrm>
            <a:off x="550186" y="1917249"/>
            <a:ext cx="3715858" cy="4006159"/>
          </a:xfrm>
          <a:prstGeom prst="rect">
            <a:avLst/>
          </a:prstGeom>
        </p:spPr>
      </p:pic>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3.1.6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：判断身体胖瘦程度</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矩形 5"/>
          <p:cNvSpPr/>
          <p:nvPr>
            <p:custDataLst>
              <p:tags r:id="rId2"/>
            </p:custDataLst>
          </p:nvPr>
        </p:nvSpPr>
        <p:spPr bwMode="auto">
          <a:xfrm>
            <a:off x="4879975" y="4260850"/>
            <a:ext cx="6666230" cy="599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身体质量指数（BMI）= 体重（kg）÷身高（m）÷身高（m）</a:t>
            </a:r>
            <a:endParaRPr sz="1800">
              <a:solidFill>
                <a:srgbClr val="595959"/>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4654550" y="1724025"/>
            <a:ext cx="694245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若知道了一个人的</a:t>
            </a:r>
            <a:r>
              <a:rPr lang="zh-CN" altLang="zh-CN" sz="1800" dirty="0">
                <a:solidFill>
                  <a:srgbClr val="006BBC"/>
                </a:solidFill>
                <a:latin typeface="微软雅黑" panose="020B0503020204020204" pitchFamily="34" charset="-122"/>
                <a:ea typeface="微软雅黑" panose="020B0503020204020204" pitchFamily="34" charset="-122"/>
                <a:cs typeface="+mn-ea"/>
              </a:rPr>
              <a:t>身高</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6BBC"/>
                </a:solidFill>
                <a:latin typeface="微软雅黑" panose="020B0503020204020204" pitchFamily="34" charset="-122"/>
                <a:ea typeface="微软雅黑" panose="020B0503020204020204" pitchFamily="34" charset="-122"/>
                <a:cs typeface="+mn-ea"/>
              </a:rPr>
              <a:t>体重</a:t>
            </a:r>
            <a:r>
              <a:rPr lang="zh-CN" altLang="zh-CN" sz="1800" dirty="0">
                <a:solidFill>
                  <a:srgbClr val="595959"/>
                </a:solidFill>
                <a:latin typeface="微软雅黑" panose="020B0503020204020204" pitchFamily="34" charset="-122"/>
                <a:ea typeface="微软雅黑" panose="020B0503020204020204" pitchFamily="34" charset="-122"/>
                <a:cs typeface="+mn-ea"/>
              </a:rPr>
              <a:t>，便可以按照上面的公式计算出BMI指数。我国制定的BMI指数的分类标准如表所示。</a:t>
            </a:r>
          </a:p>
        </p:txBody>
      </p:sp>
      <p:pic>
        <p:nvPicPr>
          <p:cNvPr id="8" name="图片 7"/>
          <p:cNvPicPr>
            <a:picLocks noChangeAspect="1"/>
          </p:cNvPicPr>
          <p:nvPr/>
        </p:nvPicPr>
        <p:blipFill>
          <a:blip r:embed="rId5"/>
          <a:stretch>
            <a:fillRect/>
          </a:stretch>
        </p:blipFill>
        <p:spPr>
          <a:xfrm>
            <a:off x="550186" y="1917249"/>
            <a:ext cx="3715858" cy="4006159"/>
          </a:xfrm>
          <a:prstGeom prst="rect">
            <a:avLst/>
          </a:prstGeom>
        </p:spPr>
      </p:pic>
      <p:graphicFrame>
        <p:nvGraphicFramePr>
          <p:cNvPr id="5" name="表格 4"/>
          <p:cNvGraphicFramePr>
            <a:graphicFrameLocks noGrp="1"/>
          </p:cNvGraphicFramePr>
          <p:nvPr>
            <p:custDataLst>
              <p:tags r:id="rId1"/>
            </p:custDataLst>
          </p:nvPr>
        </p:nvGraphicFramePr>
        <p:xfrm>
          <a:off x="5374640" y="2927350"/>
          <a:ext cx="5320800" cy="2377440"/>
        </p:xfrm>
        <a:graphic>
          <a:graphicData uri="http://schemas.openxmlformats.org/drawingml/2006/table">
            <a:tbl>
              <a:tblPr>
                <a:tableStyleId>{F5AB1C69-6EDB-4FF4-983F-18BD219EF322}</a:tableStyleId>
              </a:tblPr>
              <a:tblGrid>
                <a:gridCol w="2660400">
                  <a:extLst>
                    <a:ext uri="{9D8B030D-6E8A-4147-A177-3AD203B41FA5}">
                      <a16:colId xmlns:a16="http://schemas.microsoft.com/office/drawing/2014/main" val="20000"/>
                    </a:ext>
                  </a:extLst>
                </a:gridCol>
                <a:gridCol w="2660400">
                  <a:extLst>
                    <a:ext uri="{9D8B030D-6E8A-4147-A177-3AD203B41FA5}">
                      <a16:colId xmlns:a16="http://schemas.microsoft.com/office/drawing/2014/main" val="20001"/>
                    </a:ext>
                  </a:extLst>
                </a:gridCol>
              </a:tblGrid>
              <a:tr h="3657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kern="1200" dirty="0">
                          <a:solidFill>
                            <a:srgbClr val="595959"/>
                          </a:solidFill>
                          <a:latin typeface="微软雅黑" panose="020B0503020204020204" pitchFamily="34" charset="-122"/>
                          <a:ea typeface="微软雅黑" panose="020B0503020204020204" pitchFamily="34" charset="-122"/>
                          <a:cs typeface="+mn-cs"/>
                        </a:rPr>
                        <a:t>BMI</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rgbClr val="595959"/>
                          </a:solidFill>
                          <a:latin typeface="微软雅黑" panose="020B0503020204020204" pitchFamily="34" charset="-122"/>
                          <a:ea typeface="微软雅黑" panose="020B0503020204020204" pitchFamily="34" charset="-122"/>
                        </a:rPr>
                        <a:t>分类</a:t>
                      </a:r>
                    </a:p>
                  </a:txBody>
                  <a:tcPr/>
                </a:tc>
                <a:extLst>
                  <a:ext uri="{0D108BD9-81ED-4DB2-BD59-A6C34878D82A}">
                    <a16:rowId xmlns:a16="http://schemas.microsoft.com/office/drawing/2014/main" val="10000"/>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rPr>
                        <a:t>&lt;18.5</a:t>
                      </a:r>
                    </a:p>
                  </a:txBody>
                  <a:tcPr anchor="ctr"/>
                </a:tc>
                <a:tc>
                  <a:txBody>
                    <a:bodyPr/>
                    <a:lstStyle/>
                    <a:p>
                      <a:pPr algn="ctr"/>
                      <a:r>
                        <a:rPr lang="zh-CN" altLang="en-US" sz="1600" dirty="0">
                          <a:solidFill>
                            <a:srgbClr val="595959"/>
                          </a:solidFill>
                          <a:latin typeface="微软雅黑" panose="020B0503020204020204" pitchFamily="34" charset="-122"/>
                          <a:ea typeface="微软雅黑" panose="020B0503020204020204" pitchFamily="34" charset="-122"/>
                        </a:rPr>
                        <a:t>过轻</a:t>
                      </a:r>
                    </a:p>
                  </a:txBody>
                  <a:tcPr anchor="ctr"/>
                </a:tc>
                <a:extLst>
                  <a:ext uri="{0D108BD9-81ED-4DB2-BD59-A6C34878D82A}">
                    <a16:rowId xmlns:a16="http://schemas.microsoft.com/office/drawing/2014/main" val="10001"/>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18.5≤BMI&lt;24</a:t>
                      </a:r>
                      <a:endParaRPr lang="en-US" altLang="zh-CN" sz="1600" b="0" dirty="0">
                        <a:solidFill>
                          <a:srgbClr val="595959"/>
                        </a:solidFill>
                        <a:latin typeface="微软雅黑" panose="020B0503020204020204" pitchFamily="34" charset="-122"/>
                        <a:ea typeface="微软雅黑" panose="020B0503020204020204" pitchFamily="34" charset="-122"/>
                        <a:cs typeface="Times New Roman" panose="0202060305040502030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rgbClr val="595959"/>
                          </a:solidFill>
                          <a:latin typeface="微软雅黑" panose="020B0503020204020204" pitchFamily="34" charset="-122"/>
                          <a:ea typeface="微软雅黑" panose="020B0503020204020204" pitchFamily="34" charset="-122"/>
                        </a:rPr>
                        <a:t>正常</a:t>
                      </a:r>
                    </a:p>
                  </a:txBody>
                  <a:tcPr anchor="ctr"/>
                </a:tc>
                <a:extLst>
                  <a:ext uri="{0D108BD9-81ED-4DB2-BD59-A6C34878D82A}">
                    <a16:rowId xmlns:a16="http://schemas.microsoft.com/office/drawing/2014/main" val="10002"/>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24≤BMI&lt;28</a:t>
                      </a:r>
                      <a:endParaRPr lang="zh-CN"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endParaRPr>
                    </a:p>
                  </a:txBody>
                  <a:tcPr anchor="ctr"/>
                </a:tc>
                <a:tc>
                  <a:txBody>
                    <a:bodyPr/>
                    <a:lstStyle/>
                    <a:p>
                      <a:pPr algn="ctr"/>
                      <a:r>
                        <a:rPr lang="zh-CN" altLang="en-US" sz="1600" dirty="0">
                          <a:solidFill>
                            <a:srgbClr val="595959"/>
                          </a:solidFill>
                          <a:latin typeface="微软雅黑" panose="020B0503020204020204" pitchFamily="34" charset="-122"/>
                          <a:ea typeface="微软雅黑" panose="020B0503020204020204" pitchFamily="34" charset="-122"/>
                        </a:rPr>
                        <a:t>过重</a:t>
                      </a:r>
                    </a:p>
                  </a:txBody>
                  <a:tcPr anchor="ctr"/>
                </a:tc>
                <a:extLst>
                  <a:ext uri="{0D108BD9-81ED-4DB2-BD59-A6C34878D82A}">
                    <a16:rowId xmlns:a16="http://schemas.microsoft.com/office/drawing/2014/main" val="10003"/>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28≤BMI≤32</a:t>
                      </a:r>
                      <a:endParaRPr lang="zh-CN"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endParaRPr>
                    </a:p>
                  </a:txBody>
                  <a:tcPr anchor="ctr"/>
                </a:tc>
                <a:tc>
                  <a:txBody>
                    <a:bodyPr/>
                    <a:lstStyle/>
                    <a:p>
                      <a:pPr algn="ctr"/>
                      <a:r>
                        <a:rPr lang="zh-CN" altLang="en-US" sz="1600" dirty="0">
                          <a:solidFill>
                            <a:srgbClr val="595959"/>
                          </a:solidFill>
                          <a:latin typeface="微软雅黑" panose="020B0503020204020204" pitchFamily="34" charset="-122"/>
                          <a:ea typeface="微软雅黑" panose="020B0503020204020204" pitchFamily="34" charset="-122"/>
                        </a:rPr>
                        <a:t>肥胖</a:t>
                      </a:r>
                    </a:p>
                  </a:txBody>
                  <a:tcPr anchor="ctr"/>
                </a:tc>
                <a:extLst>
                  <a:ext uri="{0D108BD9-81ED-4DB2-BD59-A6C34878D82A}">
                    <a16:rowId xmlns:a16="http://schemas.microsoft.com/office/drawing/2014/main" val="10004"/>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BMI&gt;32</a:t>
                      </a:r>
                      <a:endParaRPr lang="zh-CN"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endParaRPr>
                    </a:p>
                  </a:txBody>
                  <a:tcPr anchor="ctr"/>
                </a:tc>
                <a:tc>
                  <a:txBody>
                    <a:bodyPr/>
                    <a:lstStyle/>
                    <a:p>
                      <a:pPr algn="ctr"/>
                      <a:r>
                        <a:rPr lang="zh-CN" altLang="en-US" sz="1600" dirty="0">
                          <a:solidFill>
                            <a:srgbClr val="595959"/>
                          </a:solidFill>
                          <a:latin typeface="微软雅黑" panose="020B0503020204020204" pitchFamily="34" charset="-122"/>
                          <a:ea typeface="微软雅黑" panose="020B0503020204020204" pitchFamily="34" charset="-122"/>
                        </a:rPr>
                        <a:t>非常肥胖</a:t>
                      </a:r>
                    </a:p>
                  </a:txBody>
                  <a:tcPr anchor="ctr"/>
                </a:tc>
                <a:extLst>
                  <a:ext uri="{0D108BD9-81ED-4DB2-BD59-A6C34878D82A}">
                    <a16:rowId xmlns:a16="http://schemas.microsoft.com/office/drawing/2014/main" val="10005"/>
                  </a:ext>
                </a:extLst>
              </a:tr>
            </a:tbl>
          </a:graphicData>
        </a:graphic>
      </p:graphicFrame>
      <p:sp>
        <p:nvSpPr>
          <p:cNvPr id="4"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3.1.6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：判断身体胖瘦程度</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p:cNvSpPr txBox="1"/>
          <p:nvPr/>
        </p:nvSpPr>
        <p:spPr>
          <a:xfrm>
            <a:off x="4654550" y="5015230"/>
            <a:ext cx="6943090" cy="1337945"/>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本实例要求编写程序，根据用户输入的身高和体重计算BMI指数，并根据表中BMI指数的分类标准找到对应的分类，以判断用户的身体胖瘦程度。</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a:t>
            </a:r>
            <a:r>
              <a:rPr lang="en-US" altLang="zh-CN" sz="1800" dirty="0">
                <a:solidFill>
                  <a:srgbClr val="595959"/>
                </a:solidFill>
                <a:latin typeface="微软雅黑" panose="020B0503020204020204" pitchFamily="34" charset="-122"/>
                <a:ea typeface="微软雅黑" panose="020B0503020204020204" pitchFamily="34" charset="-122"/>
              </a:rPr>
              <a:t>input()</a:t>
            </a:r>
            <a:r>
              <a:rPr lang="zh-CN" altLang="zh-CN" sz="1800" dirty="0">
                <a:solidFill>
                  <a:srgbClr val="595959"/>
                </a:solidFill>
                <a:latin typeface="微软雅黑" panose="020B0503020204020204" pitchFamily="34" charset="-122"/>
                <a:ea typeface="微软雅黑" panose="020B0503020204020204" pitchFamily="34" charset="-122"/>
              </a:rPr>
              <a:t>函数接收身高数据，并通过</a:t>
            </a:r>
            <a:r>
              <a:rPr lang="en-US" altLang="zh-CN" sz="1800" dirty="0">
                <a:solidFill>
                  <a:srgbClr val="595959"/>
                </a:solidFill>
                <a:latin typeface="微软雅黑" panose="020B0503020204020204" pitchFamily="34" charset="-122"/>
                <a:ea typeface="微软雅黑" panose="020B0503020204020204" pitchFamily="34" charset="-122"/>
              </a:rPr>
              <a:t>float()</a:t>
            </a:r>
            <a:r>
              <a:rPr lang="zh-CN" altLang="en-US" sz="1800" dirty="0">
                <a:solidFill>
                  <a:srgbClr val="595959"/>
                </a:solidFill>
                <a:latin typeface="微软雅黑" panose="020B0503020204020204" pitchFamily="34" charset="-122"/>
                <a:ea typeface="微软雅黑" panose="020B0503020204020204" pitchFamily="34" charset="-122"/>
              </a:rPr>
              <a:t>函数转换为浮点数</a:t>
            </a:r>
            <a:r>
              <a:rPr lang="zh-CN" altLang="zh-CN" sz="1800" dirty="0">
                <a:solidFill>
                  <a:srgbClr val="595959"/>
                </a:solidFill>
                <a:latin typeface="微软雅黑" panose="020B0503020204020204" pitchFamily="34" charset="-122"/>
                <a:ea typeface="微软雅黑" panose="020B0503020204020204" pitchFamily="34" charset="-122"/>
              </a:rPr>
              <a:t>。</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sym typeface="+mn-ea"/>
              </a:rPr>
              <a:t>使用</a:t>
            </a:r>
            <a:r>
              <a:rPr lang="en-US" altLang="zh-CN" sz="1800" dirty="0">
                <a:solidFill>
                  <a:srgbClr val="595959"/>
                </a:solidFill>
                <a:latin typeface="微软雅黑" panose="020B0503020204020204" pitchFamily="34" charset="-122"/>
                <a:ea typeface="微软雅黑" panose="020B0503020204020204" pitchFamily="34" charset="-122"/>
                <a:sym typeface="+mn-ea"/>
              </a:rPr>
              <a:t>input()</a:t>
            </a:r>
            <a:r>
              <a:rPr lang="zh-CN" altLang="zh-CN" sz="1800" dirty="0">
                <a:solidFill>
                  <a:srgbClr val="595959"/>
                </a:solidFill>
                <a:latin typeface="微软雅黑" panose="020B0503020204020204" pitchFamily="34" charset="-122"/>
                <a:ea typeface="微软雅黑" panose="020B0503020204020204" pitchFamily="34" charset="-122"/>
                <a:sym typeface="+mn-ea"/>
              </a:rPr>
              <a:t>函数接收体重数据，并通过</a:t>
            </a:r>
            <a:r>
              <a:rPr lang="en-US" altLang="zh-CN" sz="1800" dirty="0">
                <a:solidFill>
                  <a:srgbClr val="595959"/>
                </a:solidFill>
                <a:latin typeface="微软雅黑" panose="020B0503020204020204" pitchFamily="34" charset="-122"/>
                <a:ea typeface="微软雅黑" panose="020B0503020204020204" pitchFamily="34" charset="-122"/>
                <a:sym typeface="+mn-ea"/>
              </a:rPr>
              <a:t>float()</a:t>
            </a:r>
            <a:r>
              <a:rPr lang="zh-CN" altLang="en-US" sz="1800" dirty="0">
                <a:solidFill>
                  <a:srgbClr val="595959"/>
                </a:solidFill>
                <a:latin typeface="微软雅黑" panose="020B0503020204020204" pitchFamily="34" charset="-122"/>
                <a:ea typeface="微软雅黑" panose="020B0503020204020204" pitchFamily="34" charset="-122"/>
                <a:sym typeface="+mn-ea"/>
              </a:rPr>
              <a:t>函数转换为浮点数</a:t>
            </a:r>
            <a:r>
              <a:rPr lang="zh-CN" altLang="zh-CN" sz="1800" dirty="0">
                <a:solidFill>
                  <a:srgbClr val="595959"/>
                </a:solidFill>
                <a:latin typeface="微软雅黑" panose="020B0503020204020204" pitchFamily="34" charset="-122"/>
                <a:ea typeface="微软雅黑" panose="020B0503020204020204" pitchFamily="34" charset="-122"/>
                <a:sym typeface="+mn-ea"/>
              </a:rPr>
              <a:t>。</a:t>
            </a:r>
            <a:endParaRPr lang="zh-CN"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根据</a:t>
            </a:r>
            <a:r>
              <a:rPr lang="en-US" altLang="zh-CN" sz="1800" dirty="0">
                <a:solidFill>
                  <a:srgbClr val="595959"/>
                </a:solidFill>
                <a:latin typeface="微软雅黑" panose="020B0503020204020204" pitchFamily="34" charset="-122"/>
                <a:ea typeface="微软雅黑" panose="020B0503020204020204" pitchFamily="34" charset="-122"/>
              </a:rPr>
              <a:t>BMI</a:t>
            </a:r>
            <a:r>
              <a:rPr lang="zh-CN" altLang="en-US" sz="1800" dirty="0">
                <a:solidFill>
                  <a:srgbClr val="595959"/>
                </a:solidFill>
                <a:latin typeface="微软雅黑" panose="020B0503020204020204" pitchFamily="34" charset="-122"/>
                <a:ea typeface="微软雅黑" panose="020B0503020204020204" pitchFamily="34" charset="-122"/>
              </a:rPr>
              <a:t>指数公式计算</a:t>
            </a:r>
            <a:r>
              <a:rPr lang="en-US" altLang="zh-CN" sz="1800" dirty="0">
                <a:solidFill>
                  <a:srgbClr val="595959"/>
                </a:solidFill>
                <a:latin typeface="微软雅黑" panose="020B0503020204020204" pitchFamily="34" charset="-122"/>
                <a:ea typeface="微软雅黑" panose="020B0503020204020204" pitchFamily="34" charset="-122"/>
              </a:rPr>
              <a:t>BMI</a:t>
            </a:r>
            <a:r>
              <a:rPr lang="zh-CN" altLang="en-US" sz="1800" dirty="0">
                <a:solidFill>
                  <a:srgbClr val="595959"/>
                </a:solidFill>
                <a:latin typeface="微软雅黑" panose="020B0503020204020204" pitchFamily="34" charset="-122"/>
                <a:ea typeface="微软雅黑" panose="020B0503020204020204" pitchFamily="34" charset="-122"/>
              </a:rPr>
              <a:t>指数</a:t>
            </a:r>
            <a:endParaRPr lang="zh-CN"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a:t>
            </a:r>
            <a:r>
              <a:rPr lang="en-US" altLang="zh-CN" sz="1800" dirty="0">
                <a:solidFill>
                  <a:srgbClr val="595959"/>
                </a:solidFill>
                <a:latin typeface="微软雅黑" panose="020B0503020204020204" pitchFamily="34" charset="-122"/>
                <a:ea typeface="微软雅黑" panose="020B0503020204020204" pitchFamily="34" charset="-122"/>
              </a:rPr>
              <a:t>if-elif-else</a:t>
            </a:r>
            <a:r>
              <a:rPr lang="zh-CN" altLang="zh-CN" sz="1800" dirty="0">
                <a:solidFill>
                  <a:srgbClr val="595959"/>
                </a:solidFill>
                <a:latin typeface="微软雅黑" panose="020B0503020204020204" pitchFamily="34" charset="-122"/>
                <a:ea typeface="微软雅黑" panose="020B0503020204020204" pitchFamily="34" charset="-122"/>
              </a:rPr>
              <a:t>语句根据</a:t>
            </a:r>
            <a:r>
              <a:rPr lang="en-US" altLang="zh-CN" sz="1800" dirty="0">
                <a:solidFill>
                  <a:srgbClr val="595959"/>
                </a:solidFill>
                <a:latin typeface="微软雅黑" panose="020B0503020204020204" pitchFamily="34" charset="-122"/>
                <a:ea typeface="微软雅黑" panose="020B0503020204020204" pitchFamily="34" charset="-122"/>
              </a:rPr>
              <a:t>BMI</a:t>
            </a:r>
            <a:r>
              <a:rPr lang="zh-CN" altLang="en-US" sz="1800" dirty="0">
                <a:solidFill>
                  <a:srgbClr val="595959"/>
                </a:solidFill>
                <a:latin typeface="微软雅黑" panose="020B0503020204020204" pitchFamily="34" charset="-122"/>
                <a:ea typeface="微软雅黑" panose="020B0503020204020204" pitchFamily="34" charset="-122"/>
              </a:rPr>
              <a:t>指数用户的胖瘦程度</a:t>
            </a:r>
            <a:r>
              <a:rPr lang="zh-CN" altLang="zh-CN"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3.1.6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：判断身体胖瘦程度</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Chapter03</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03_bmi.py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03_bmi.py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rPr>
              <a:t>03_bmi.py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3.1.6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：判断身体胖瘦程度</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条件嵌套</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a:solidFill>
                  <a:srgbClr val="FAFAFA"/>
                </a:solidFill>
                <a:latin typeface="微软雅黑" panose="020B0503020204020204" pitchFamily="34" charset="-122"/>
                <a:ea typeface="微软雅黑" panose="020B0503020204020204" pitchFamily="34" charset="-122"/>
                <a:cs typeface="+mn-ea"/>
                <a:sym typeface="+mn-lt"/>
              </a:rPr>
              <a:t>3.2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zh-CN" sz="2000">
                <a:solidFill>
                  <a:srgbClr val="595959"/>
                </a:solidFill>
                <a:latin typeface="微软雅黑" panose="020B0503020204020204" pitchFamily="34" charset="-122"/>
                <a:ea typeface="微软雅黑" panose="020B0503020204020204" pitchFamily="34" charset="-122"/>
              </a:rPr>
              <a:t>程序中的语句默认</a:t>
            </a:r>
            <a:r>
              <a:rPr lang="zh-CN" altLang="zh-CN" sz="2000">
                <a:solidFill>
                  <a:srgbClr val="006BBC"/>
                </a:solidFill>
                <a:latin typeface="微软雅黑" panose="020B0503020204020204" pitchFamily="34" charset="-122"/>
                <a:ea typeface="微软雅黑" panose="020B0503020204020204" pitchFamily="34" charset="-122"/>
              </a:rPr>
              <a:t>自上而下</a:t>
            </a:r>
            <a:r>
              <a:rPr lang="zh-CN" altLang="zh-CN" sz="2000">
                <a:solidFill>
                  <a:srgbClr val="595959"/>
                </a:solidFill>
                <a:latin typeface="微软雅黑" panose="020B0503020204020204" pitchFamily="34" charset="-122"/>
                <a:ea typeface="微软雅黑" panose="020B0503020204020204" pitchFamily="34" charset="-122"/>
              </a:rPr>
              <a:t>顺序执行。流程控制意指在程序执行时，通过一些特定的指令更改程序中语句的</a:t>
            </a:r>
            <a:r>
              <a:rPr lang="zh-CN" altLang="zh-CN" sz="2000">
                <a:solidFill>
                  <a:srgbClr val="006BBC"/>
                </a:solidFill>
                <a:latin typeface="微软雅黑" panose="020B0503020204020204" pitchFamily="34" charset="-122"/>
                <a:ea typeface="微软雅黑" panose="020B0503020204020204" pitchFamily="34" charset="-122"/>
              </a:rPr>
              <a:t>执行顺序</a:t>
            </a:r>
            <a:r>
              <a:rPr lang="zh-CN" altLang="zh-CN" sz="2000">
                <a:solidFill>
                  <a:srgbClr val="595959"/>
                </a:solidFill>
                <a:latin typeface="微软雅黑" panose="020B0503020204020204" pitchFamily="34" charset="-122"/>
                <a:ea typeface="微软雅黑" panose="020B0503020204020204" pitchFamily="34" charset="-122"/>
              </a:rPr>
              <a:t>，使程序产生跳跃、回溯等现象。本章将对Python中的条</a:t>
            </a:r>
            <a:r>
              <a:rPr lang="zh-CN" altLang="zh-CN" sz="2000">
                <a:solidFill>
                  <a:srgbClr val="006BBC"/>
                </a:solidFill>
                <a:latin typeface="微软雅黑" panose="020B0503020204020204" pitchFamily="34" charset="-122"/>
                <a:ea typeface="微软雅黑" panose="020B0503020204020204" pitchFamily="34" charset="-122"/>
              </a:rPr>
              <a:t>件语句</a:t>
            </a:r>
            <a:r>
              <a:rPr lang="zh-CN" altLang="zh-CN" sz="2000">
                <a:solidFill>
                  <a:srgbClr val="595959"/>
                </a:solidFill>
                <a:latin typeface="微软雅黑" panose="020B0503020204020204" pitchFamily="34" charset="-122"/>
                <a:ea typeface="微软雅黑" panose="020B0503020204020204" pitchFamily="34" charset="-122"/>
              </a:rPr>
              <a:t>、</a:t>
            </a:r>
            <a:r>
              <a:rPr lang="zh-CN" altLang="zh-CN" sz="2000">
                <a:solidFill>
                  <a:srgbClr val="006BBC"/>
                </a:solidFill>
                <a:latin typeface="微软雅黑" panose="020B0503020204020204" pitchFamily="34" charset="-122"/>
                <a:ea typeface="微软雅黑" panose="020B0503020204020204" pitchFamily="34" charset="-122"/>
              </a:rPr>
              <a:t>循环语句</a:t>
            </a:r>
            <a:r>
              <a:rPr lang="zh-CN" altLang="zh-CN" sz="2000">
                <a:solidFill>
                  <a:srgbClr val="595959"/>
                </a:solidFill>
                <a:latin typeface="微软雅黑" panose="020B0503020204020204" pitchFamily="34" charset="-122"/>
                <a:ea typeface="微软雅黑" panose="020B0503020204020204" pitchFamily="34" charset="-122"/>
              </a:rPr>
              <a:t>和</a:t>
            </a:r>
            <a:r>
              <a:rPr lang="zh-CN" altLang="zh-CN" sz="2000">
                <a:solidFill>
                  <a:srgbClr val="006BBC"/>
                </a:solidFill>
                <a:latin typeface="微软雅黑" panose="020B0503020204020204" pitchFamily="34" charset="-122"/>
                <a:ea typeface="微软雅黑" panose="020B0503020204020204" pitchFamily="34" charset="-122"/>
              </a:rPr>
              <a:t>跳转语句</a:t>
            </a:r>
            <a:r>
              <a:rPr lang="zh-CN" altLang="zh-CN" sz="2000">
                <a:solidFill>
                  <a:srgbClr val="595959"/>
                </a:solidFill>
                <a:latin typeface="微软雅黑" panose="020B0503020204020204" pitchFamily="34" charset="-122"/>
                <a:ea typeface="微软雅黑" panose="020B0503020204020204" pitchFamily="34" charset="-122"/>
              </a:rPr>
              <a:t>进行讲解。</a:t>
            </a:r>
          </a:p>
        </p:txBody>
      </p:sp>
      <p:grpSp>
        <p:nvGrpSpPr>
          <p:cNvPr id="2" name="组合 1"/>
          <p:cNvGrpSpPr/>
          <p:nvPr/>
        </p:nvGrpSpPr>
        <p:grpSpPr>
          <a:xfrm>
            <a:off x="3745865" y="3559810"/>
            <a:ext cx="4551680" cy="2738120"/>
            <a:chOff x="5606" y="5942"/>
            <a:chExt cx="7168" cy="4312"/>
          </a:xfrm>
        </p:grpSpPr>
        <p:pic>
          <p:nvPicPr>
            <p:cNvPr id="4" name="Picture 2" descr="C:\Users\Administrator\Desktop\ppt展示模板-8.png"/>
            <p:cNvPicPr>
              <a:picLocks noChangeAspect="1" noChangeArrowheads="1"/>
            </p:cNvPicPr>
            <p:nvPr/>
          </p:nvPicPr>
          <p:blipFill>
            <a:blip r:embed="rId3"/>
            <a:srcRect/>
            <a:stretch>
              <a:fillRect/>
            </a:stretch>
          </p:blipFill>
          <p:spPr bwMode="auto">
            <a:xfrm>
              <a:off x="5606" y="5942"/>
              <a:ext cx="7168" cy="43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697" y="6534"/>
              <a:ext cx="5056" cy="2835"/>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324860"/>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掌握条件嵌套的使用，能够使用条件嵌套处理多重判断情况</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条件嵌套的格式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条件嵌套的格式</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9"/>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0"/>
              </p:custDataLst>
            </p:nvPr>
          </p:nvSpPr>
          <p:spPr>
            <a:xfrm>
              <a:off x="1019175" y="881033"/>
              <a:ext cx="3533775" cy="398780"/>
            </a:xfrm>
            <a:prstGeom prst="rect">
              <a:avLst/>
            </a:prstGeom>
          </p:spPr>
          <p:txBody>
            <a:bodyPr wrap="square">
              <a:spAutoFit/>
            </a:bodyPr>
            <a:lstStyle/>
            <a:p>
              <a:pPr algn="ctr"/>
              <a:r>
                <a:rPr lang="zh-CN" altLang="zh-CN" sz="2000" dirty="0">
                  <a:solidFill>
                    <a:srgbClr val="595959"/>
                  </a:solidFill>
                  <a:latin typeface="微软雅黑" panose="020B0503020204020204" pitchFamily="34" charset="-122"/>
                  <a:ea typeface="微软雅黑" panose="020B0503020204020204" pitchFamily="34" charset="-122"/>
                </a:rPr>
                <a:t>条件嵌套的格式</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
        <p:nvSpPr>
          <p:cNvPr id="12" name="TextBox 35"/>
          <p:cNvSpPr txBox="1">
            <a:spLocks noChangeArrowheads="1"/>
          </p:cNvSpPr>
          <p:nvPr>
            <p:custDataLst>
              <p:tags r:id="rId2"/>
            </p:custDataLst>
          </p:nvPr>
        </p:nvSpPr>
        <p:spPr bwMode="auto">
          <a:xfrm>
            <a:off x="1143691" y="1622731"/>
            <a:ext cx="4646762" cy="136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1369B2"/>
                </a:solidFill>
                <a:latin typeface="微软雅黑" panose="020B0503020204020204" pitchFamily="34" charset="-122"/>
                <a:ea typeface="微软雅黑" panose="020B0503020204020204" pitchFamily="34" charset="-122"/>
              </a:rPr>
              <a:t>if嵌套</a:t>
            </a:r>
            <a:r>
              <a:rPr lang="zh-CN" altLang="zh-CN" sz="1800" dirty="0">
                <a:solidFill>
                  <a:srgbClr val="595959"/>
                </a:solidFill>
                <a:latin typeface="微软雅黑" panose="020B0503020204020204" pitchFamily="34" charset="-122"/>
                <a:ea typeface="微软雅黑" panose="020B0503020204020204" pitchFamily="34" charset="-122"/>
              </a:rPr>
              <a:t>是指在if语句、if-else语句或if-elif-else语句中嵌套if语句、if-else语句或if-elif-else语句，if嵌套的</a:t>
            </a:r>
            <a:r>
              <a:rPr lang="zh-CN" altLang="zh-CN" sz="1800" dirty="0">
                <a:solidFill>
                  <a:srgbClr val="1369B2"/>
                </a:solidFill>
                <a:latin typeface="微软雅黑" panose="020B0503020204020204" pitchFamily="34" charset="-122"/>
                <a:ea typeface="微软雅黑" panose="020B0503020204020204" pitchFamily="34" charset="-122"/>
              </a:rPr>
              <a:t>一般语法格式</a:t>
            </a:r>
            <a:r>
              <a:rPr lang="zh-CN" altLang="zh-CN" sz="1800" dirty="0">
                <a:solidFill>
                  <a:srgbClr val="595959"/>
                </a:solidFill>
                <a:latin typeface="微软雅黑" panose="020B0503020204020204" pitchFamily="34" charset="-122"/>
                <a:ea typeface="微软雅黑" panose="020B0503020204020204" pitchFamily="34" charset="-122"/>
              </a:rPr>
              <a:t>具体如下。</a:t>
            </a:r>
            <a:endParaRPr lang="zh-CN" altLang="en-US" sz="1800" dirty="0">
              <a:solidFill>
                <a:srgbClr val="595959"/>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143691" y="3022282"/>
            <a:ext cx="4646761" cy="3222361"/>
            <a:chOff x="1143691" y="2082765"/>
            <a:chExt cx="4646761" cy="3222361"/>
          </a:xfrm>
        </p:grpSpPr>
        <p:sp>
          <p:nvSpPr>
            <p:cNvPr id="14" name="矩形 13"/>
            <p:cNvSpPr/>
            <p:nvPr>
              <p:custDataLst>
                <p:tags r:id="rId5"/>
              </p:custDataLst>
            </p:nvPr>
          </p:nvSpPr>
          <p:spPr bwMode="auto">
            <a:xfrm>
              <a:off x="2062757" y="2082765"/>
              <a:ext cx="3727695" cy="3222361"/>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条件表达式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1</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代码段</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1</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条件表达式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2:</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代码段</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2</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else</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代码段</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3</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else:</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代码段</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4</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5" name="剪去单角的矩形 14"/>
            <p:cNvSpPr/>
            <p:nvPr>
              <p:custDataLst>
                <p:tags r:id="rId6"/>
              </p:custDataLst>
            </p:nvPr>
          </p:nvSpPr>
          <p:spPr>
            <a:xfrm flipH="1">
              <a:off x="1143691" y="2082766"/>
              <a:ext cx="808346" cy="3222360"/>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7"/>
              </p:custDataLst>
            </p:nvPr>
          </p:nvSpPr>
          <p:spPr>
            <a:xfrm>
              <a:off x="1327290" y="2654351"/>
              <a:ext cx="441146" cy="1884618"/>
            </a:xfrm>
            <a:prstGeom prst="rect">
              <a:avLst/>
            </a:prstGeom>
            <a:noFill/>
          </p:spPr>
          <p:txBody>
            <a:bodyPr wrap="none" rtlCol="0">
              <a:spAutoFit/>
            </a:bodyPr>
            <a:lstStyle/>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语</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格</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式</a:t>
              </a:r>
            </a:p>
          </p:txBody>
        </p:sp>
        <p:sp>
          <p:nvSpPr>
            <p:cNvPr id="17" name="Freeform 16"/>
            <p:cNvSpPr/>
            <p:nvPr>
              <p:custDataLst>
                <p:tags r:id="rId8"/>
              </p:custDataLst>
            </p:nvPr>
          </p:nvSpPr>
          <p:spPr bwMode="auto">
            <a:xfrm>
              <a:off x="1952036" y="2105348"/>
              <a:ext cx="110722" cy="3199777"/>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8" name="矩形 17"/>
          <p:cNvSpPr/>
          <p:nvPr>
            <p:custDataLst>
              <p:tags r:id="rId3"/>
            </p:custDataLst>
          </p:nvPr>
        </p:nvSpPr>
        <p:spPr>
          <a:xfrm>
            <a:off x="8183355" y="5906088"/>
            <a:ext cx="1728358" cy="338554"/>
          </a:xfrm>
          <a:prstGeom prst="rect">
            <a:avLst/>
          </a:prstGeom>
          <a:solidFill>
            <a:srgbClr val="FFFF00"/>
          </a:solidFill>
        </p:spPr>
        <p:txBody>
          <a:bodyPr wrap="none">
            <a:spAutoFit/>
          </a:bodyPr>
          <a:lstStyle/>
          <a:p>
            <a:pPr algn="ctr"/>
            <a:r>
              <a:rPr lang="zh-CN" altLang="zh-CN" sz="1600" dirty="0">
                <a:latin typeface="等线" panose="02010600030101010101" pitchFamily="2" charset="-122"/>
                <a:ea typeface="等线" panose="02010600030101010101" pitchFamily="2" charset="-122"/>
              </a:rPr>
              <a:t>if嵌套的执行流程</a:t>
            </a:r>
            <a:endParaRPr lang="zh-CN" altLang="en-US" sz="1600" dirty="0">
              <a:latin typeface="等线" panose="02010600030101010101" pitchFamily="2" charset="-122"/>
              <a:ea typeface="等线" panose="02010600030101010101" pitchFamily="2" charset="-122"/>
            </a:endParaRPr>
          </a:p>
        </p:txBody>
      </p:sp>
      <p:pic>
        <p:nvPicPr>
          <p:cNvPr id="20" name="图片 19"/>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7175326" y="1773610"/>
            <a:ext cx="3744416" cy="386256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4582795" y="3028950"/>
            <a:ext cx="6942455"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针对</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条件嵌套</a:t>
            </a:r>
            <a:r>
              <a:rPr lang="zh-CN" altLang="zh-CN" sz="1800" dirty="0">
                <a:solidFill>
                  <a:srgbClr val="595959"/>
                </a:solidFill>
                <a:latin typeface="微软雅黑" panose="020B0503020204020204" pitchFamily="34" charset="-122"/>
                <a:ea typeface="微软雅黑" panose="020B0503020204020204" pitchFamily="34" charset="-122"/>
                <a:cs typeface="+mn-ea"/>
              </a:rPr>
              <a:t>，有两点需要说明：</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zh-CN" sz="1800" dirty="0">
                <a:solidFill>
                  <a:srgbClr val="595959"/>
                </a:solidFill>
                <a:latin typeface="微软雅黑" panose="020B0503020204020204" pitchFamily="34" charset="-122"/>
                <a:ea typeface="微软雅黑" panose="020B0503020204020204" pitchFamily="34" charset="-122"/>
                <a:cs typeface="+mn-ea"/>
              </a:rPr>
              <a:t>）条件嵌套</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可以多层嵌套</a:t>
            </a:r>
            <a:r>
              <a:rPr lang="zh-CN" altLang="zh-CN" sz="1800" dirty="0">
                <a:solidFill>
                  <a:srgbClr val="595959"/>
                </a:solidFill>
                <a:latin typeface="微软雅黑" panose="020B0503020204020204" pitchFamily="34" charset="-122"/>
                <a:ea typeface="微软雅黑" panose="020B0503020204020204" pitchFamily="34" charset="-122"/>
                <a:cs typeface="+mn-ea"/>
              </a:rPr>
              <a:t>，不仅限于两层。</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2</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外层</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内层</a:t>
            </a:r>
            <a:r>
              <a:rPr lang="zh-CN" altLang="zh-CN" sz="1800" dirty="0">
                <a:solidFill>
                  <a:srgbClr val="595959"/>
                </a:solidFill>
                <a:latin typeface="微软雅黑" panose="020B0503020204020204" pitchFamily="34" charset="-122"/>
                <a:ea typeface="微软雅黑" panose="020B0503020204020204" pitchFamily="34" charset="-122"/>
                <a:cs typeface="+mn-ea"/>
              </a:rPr>
              <a:t>的条件语句都</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可以使用if语句</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if-else语句</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if-elif-else语句</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pic>
        <p:nvPicPr>
          <p:cNvPr id="8" name="图片 7"/>
          <p:cNvPicPr>
            <a:picLocks noChangeAspect="1"/>
          </p:cNvPicPr>
          <p:nvPr/>
        </p:nvPicPr>
        <p:blipFill>
          <a:blip r:embed="rId4"/>
          <a:stretch>
            <a:fillRect/>
          </a:stretch>
        </p:blipFill>
        <p:spPr>
          <a:xfrm>
            <a:off x="550186" y="1917249"/>
            <a:ext cx="3715858" cy="4006159"/>
          </a:xfrm>
          <a:prstGeom prst="rect">
            <a:avLst/>
          </a:prstGeom>
        </p:spPr>
      </p:pic>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条件嵌套的格式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3"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条件嵌套的格式</a:t>
              </a:r>
            </a:p>
          </p:txBody>
        </p:sp>
      </p:grpSp>
      <p:sp>
        <p:nvSpPr>
          <p:cNvPr id="23" name="剪去单角的矩形 22"/>
          <p:cNvSpPr/>
          <p:nvPr>
            <p:custDataLst>
              <p:tags r:id="rId1"/>
            </p:custDataLst>
          </p:nvPr>
        </p:nvSpPr>
        <p:spPr>
          <a:xfrm rot="5400000" flipH="1">
            <a:off x="1393627" y="1609585"/>
            <a:ext cx="473622" cy="1222526"/>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2"/>
            </p:custDataLst>
          </p:nvPr>
        </p:nvSpPr>
        <p:spPr>
          <a:xfrm>
            <a:off x="1243152" y="2020792"/>
            <a:ext cx="774571"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示 例</a:t>
            </a:r>
          </a:p>
        </p:txBody>
      </p:sp>
      <p:sp>
        <p:nvSpPr>
          <p:cNvPr id="25" name="TextBox 35"/>
          <p:cNvSpPr txBox="1">
            <a:spLocks noChangeArrowheads="1"/>
          </p:cNvSpPr>
          <p:nvPr>
            <p:custDataLst>
              <p:tags r:id="rId3"/>
            </p:custDataLst>
          </p:nvPr>
        </p:nvSpPr>
        <p:spPr bwMode="auto">
          <a:xfrm>
            <a:off x="910630" y="3141222"/>
            <a:ext cx="4392488"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根据年份和月份计算当月一共有多少天。</a:t>
            </a:r>
          </a:p>
        </p:txBody>
      </p:sp>
      <p:sp>
        <p:nvSpPr>
          <p:cNvPr id="2" name="Title 1"/>
          <p:cNvSpPr txBox="1"/>
          <p:nvPr>
            <p:custDataLst>
              <p:tags r:id="rId4"/>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条件嵌套的格式</a:t>
            </a:r>
          </a:p>
        </p:txBody>
      </p:sp>
      <p:sp>
        <p:nvSpPr>
          <p:cNvPr id="16" name="矩形 15"/>
          <p:cNvSpPr/>
          <p:nvPr>
            <p:custDataLst>
              <p:tags r:id="rId5"/>
            </p:custDataLst>
          </p:nvPr>
        </p:nvSpPr>
        <p:spPr bwMode="auto">
          <a:xfrm>
            <a:off x="5807075" y="2119630"/>
            <a:ext cx="5616575" cy="41630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month = int(input("请输入月份:"))</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month in [1, 3, 5, 7, 8, 10, 12]:</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print(f"{year}年{month}月有31天")</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elif month in [4, 6, 9, 11]:</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print(f"{year}年{month}月有30天")</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elif month == 2:</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year % 400 == 0 or (year % 4 == 0 and year % 100 != 0):</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print(f"{year}年{month}月有29天")</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else:</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print(f"{year}年{month}月有28天")</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4</a:t>
            </a:r>
            <a:r>
              <a:rPr lang="zh-CN" altLang="zh-CN" sz="1800" dirty="0">
                <a:solidFill>
                  <a:srgbClr val="595959"/>
                </a:solidFill>
                <a:latin typeface="微软雅黑" panose="020B0503020204020204" pitchFamily="34" charset="-122"/>
                <a:ea typeface="微软雅黑" panose="020B0503020204020204" pitchFamily="34" charset="-122"/>
                <a:cs typeface="+mn-ea"/>
              </a:rPr>
              <a:t>：模拟乘客进站</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3.2.2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：模拟乘客进站</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231110" y="1557935"/>
            <a:ext cx="6048672" cy="427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火车和地铁的出现极大地方便了人们的出行，为了保障民众安全，人们在进站乘坐火车或者乘坐地铁之前，需要先接受安检，有些车站先验票后安检，亦有车站先安检后验票。以先验票后安检的车站为例，乘客的进站流程如下：</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（1）验票：检查乘客是否购买了车票</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如果没有车票，不允许进站</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如果有车票，对行李进行安检。</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（2）行李安检：检查是否携带刀具</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如果携带了刀具，不允许上车</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如果没有携带刀具，顺利乘车。</a:t>
            </a:r>
          </a:p>
        </p:txBody>
      </p:sp>
      <p:pic>
        <p:nvPicPr>
          <p:cNvPr id="8" name="图片 7"/>
          <p:cNvPicPr>
            <a:picLocks noChangeAspect="1"/>
          </p:cNvPicPr>
          <p:nvPr/>
        </p:nvPicPr>
        <p:blipFill>
          <a:blip r:embed="rId4"/>
          <a:stretch>
            <a:fillRect/>
          </a:stretch>
        </p:blipFill>
        <p:spPr>
          <a:xfrm>
            <a:off x="1011196" y="1629594"/>
            <a:ext cx="3715858" cy="4006159"/>
          </a:xfrm>
          <a:prstGeom prst="rect">
            <a:avLst/>
          </a:prstGeom>
        </p:spPr>
      </p:pic>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3.2.2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：模拟乘客进站</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261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设置是否有车票以及是否携带刀具。</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a:t>
            </a:r>
            <a:r>
              <a:rPr lang="en-US" altLang="zh-CN" sz="1800" dirty="0">
                <a:solidFill>
                  <a:srgbClr val="595959"/>
                </a:solidFill>
                <a:latin typeface="微软雅黑" panose="020B0503020204020204" pitchFamily="34" charset="-122"/>
                <a:ea typeface="微软雅黑" panose="020B0503020204020204" pitchFamily="34" charset="-122"/>
              </a:rPr>
              <a:t>if</a:t>
            </a:r>
            <a:r>
              <a:rPr lang="zh-CN" altLang="en-US" sz="1800" dirty="0">
                <a:solidFill>
                  <a:srgbClr val="595959"/>
                </a:solidFill>
                <a:latin typeface="微软雅黑" panose="020B0503020204020204" pitchFamily="34" charset="-122"/>
                <a:ea typeface="微软雅黑" panose="020B0503020204020204" pitchFamily="34" charset="-122"/>
              </a:rPr>
              <a:t>语句判断是否有车票</a:t>
            </a:r>
            <a:r>
              <a:rPr lang="zh-CN" altLang="zh-CN" sz="1800" dirty="0">
                <a:solidFill>
                  <a:srgbClr val="595959"/>
                </a:solidFill>
                <a:latin typeface="微软雅黑" panose="020B0503020204020204" pitchFamily="34" charset="-122"/>
                <a:ea typeface="微软雅黑" panose="020B0503020204020204" pitchFamily="34" charset="-122"/>
              </a:rPr>
              <a:t>。</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如果有车票判断是否携带刀具，如果携带刀具，那么不能通过安检；如果没有携带刀具，那么可以通过安检。</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使用</a:t>
            </a:r>
            <a:r>
              <a:rPr lang="en-US" altLang="zh-CN" sz="1800" dirty="0">
                <a:solidFill>
                  <a:srgbClr val="595959"/>
                </a:solidFill>
                <a:latin typeface="微软雅黑" panose="020B0503020204020204" pitchFamily="34" charset="-122"/>
                <a:ea typeface="微软雅黑" panose="020B0503020204020204" pitchFamily="34" charset="-122"/>
              </a:rPr>
              <a:t>else</a:t>
            </a:r>
            <a:r>
              <a:rPr lang="zh-CN" altLang="en-US" sz="1800" dirty="0">
                <a:solidFill>
                  <a:srgbClr val="595959"/>
                </a:solidFill>
                <a:latin typeface="微软雅黑" panose="020B0503020204020204" pitchFamily="34" charset="-122"/>
                <a:ea typeface="微软雅黑" panose="020B0503020204020204" pitchFamily="34" charset="-122"/>
              </a:rPr>
              <a:t>语句处理没有车票的情况。</a:t>
            </a: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3.2.2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：模拟乘客进站</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Chapter03</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04_riding.py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04_riding.py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rPr>
              <a:t>04_riding.py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3.2.2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：模拟乘客进站</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5</a:t>
            </a:r>
            <a:r>
              <a:rPr lang="zh-CN" altLang="zh-CN" sz="1800" dirty="0">
                <a:solidFill>
                  <a:srgbClr val="595959"/>
                </a:solidFill>
                <a:latin typeface="微软雅黑" panose="020B0503020204020204" pitchFamily="34" charset="-122"/>
                <a:ea typeface="微软雅黑" panose="020B0503020204020204" pitchFamily="34" charset="-122"/>
                <a:cs typeface="+mn-ea"/>
              </a:rPr>
              <a:t>：物流计费系统</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3.2.5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：物流计费系统</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231110" y="1917345"/>
            <a:ext cx="6048672"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快递行业的高速发展，使得我们邮寄物品变得方便快捷。某快递点提供华东地区、华南地区、华北地区的寄件服务，其中华东地区编号为01、华南地区编号为02、华北地区编号为03。该快递点寄件价目表具体如表所示。</a:t>
            </a:r>
          </a:p>
        </p:txBody>
      </p:sp>
      <p:pic>
        <p:nvPicPr>
          <p:cNvPr id="8" name="图片 7"/>
          <p:cNvPicPr>
            <a:picLocks noChangeAspect="1"/>
          </p:cNvPicPr>
          <p:nvPr/>
        </p:nvPicPr>
        <p:blipFill>
          <a:blip r:embed="rId5"/>
          <a:stretch>
            <a:fillRect/>
          </a:stretch>
        </p:blipFill>
        <p:spPr>
          <a:xfrm>
            <a:off x="1011196" y="1629594"/>
            <a:ext cx="3715858" cy="4006159"/>
          </a:xfrm>
          <a:prstGeom prst="rect">
            <a:avLst/>
          </a:prstGeom>
        </p:spPr>
      </p:pic>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3.2.5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：物流计费系统</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5" name="表格 4"/>
          <p:cNvGraphicFramePr>
            <a:graphicFrameLocks noGrp="1"/>
          </p:cNvGraphicFramePr>
          <p:nvPr>
            <p:custDataLst>
              <p:tags r:id="rId2"/>
            </p:custDataLst>
          </p:nvPr>
        </p:nvGraphicFramePr>
        <p:xfrm>
          <a:off x="5594985" y="3933190"/>
          <a:ext cx="5320800" cy="2377440"/>
        </p:xfrm>
        <a:graphic>
          <a:graphicData uri="http://schemas.openxmlformats.org/drawingml/2006/table">
            <a:tbl>
              <a:tblPr>
                <a:tableStyleId>{F5AB1C69-6EDB-4FF4-983F-18BD219EF322}</a:tableStyleId>
              </a:tblPr>
              <a:tblGrid>
                <a:gridCol w="1773600">
                  <a:extLst>
                    <a:ext uri="{9D8B030D-6E8A-4147-A177-3AD203B41FA5}">
                      <a16:colId xmlns:a16="http://schemas.microsoft.com/office/drawing/2014/main" val="20000"/>
                    </a:ext>
                  </a:extLst>
                </a:gridCol>
                <a:gridCol w="1773600">
                  <a:extLst>
                    <a:ext uri="{9D8B030D-6E8A-4147-A177-3AD203B41FA5}">
                      <a16:colId xmlns:a16="http://schemas.microsoft.com/office/drawing/2014/main" val="20001"/>
                    </a:ext>
                  </a:extLst>
                </a:gridCol>
                <a:gridCol w="1773600">
                  <a:extLst>
                    <a:ext uri="{9D8B030D-6E8A-4147-A177-3AD203B41FA5}">
                      <a16:colId xmlns:a16="http://schemas.microsoft.com/office/drawing/2014/main" val="20002"/>
                    </a:ext>
                  </a:extLst>
                </a:gridCol>
              </a:tblGrid>
              <a:tr h="3657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kern="1200" dirty="0">
                          <a:solidFill>
                            <a:srgbClr val="595959"/>
                          </a:solidFill>
                          <a:latin typeface="微软雅黑" panose="020B0503020204020204" pitchFamily="34" charset="-122"/>
                          <a:ea typeface="微软雅黑" panose="020B0503020204020204" pitchFamily="34" charset="-122"/>
                          <a:cs typeface="+mn-cs"/>
                        </a:rPr>
                        <a:t>地区编号</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rgbClr val="595959"/>
                          </a:solidFill>
                          <a:latin typeface="微软雅黑" panose="020B0503020204020204" pitchFamily="34" charset="-122"/>
                          <a:ea typeface="微软雅黑" panose="020B0503020204020204" pitchFamily="34" charset="-122"/>
                        </a:rPr>
                        <a:t>首重（</a:t>
                      </a:r>
                      <a:r>
                        <a:rPr lang="en-US" altLang="zh-CN" sz="1800" b="1" dirty="0">
                          <a:solidFill>
                            <a:srgbClr val="595959"/>
                          </a:solidFill>
                          <a:latin typeface="微软雅黑" panose="020B0503020204020204" pitchFamily="34" charset="-122"/>
                          <a:ea typeface="微软雅黑" panose="020B0503020204020204" pitchFamily="34" charset="-122"/>
                        </a:rPr>
                        <a:t>&lt;=2kg</a:t>
                      </a:r>
                      <a:r>
                        <a:rPr lang="zh-CN" altLang="en-US" sz="1800" b="1" dirty="0">
                          <a:solidFill>
                            <a:srgbClr val="595959"/>
                          </a:solidFill>
                          <a:latin typeface="微软雅黑" panose="020B0503020204020204" pitchFamily="34" charset="-122"/>
                          <a:ea typeface="微软雅黑" panose="020B0503020204020204" pitchFamily="34" charset="-122"/>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rgbClr val="595959"/>
                          </a:solidFill>
                          <a:latin typeface="微软雅黑" panose="020B0503020204020204" pitchFamily="34" charset="-122"/>
                          <a:ea typeface="微软雅黑" panose="020B0503020204020204" pitchFamily="34" charset="-122"/>
                        </a:rPr>
                        <a:t>续重（元</a:t>
                      </a:r>
                      <a:r>
                        <a:rPr lang="en-US" altLang="zh-CN" sz="1800" b="1" dirty="0">
                          <a:solidFill>
                            <a:srgbClr val="595959"/>
                          </a:solidFill>
                          <a:latin typeface="微软雅黑" panose="020B0503020204020204" pitchFamily="34" charset="-122"/>
                          <a:ea typeface="微软雅黑" panose="020B0503020204020204" pitchFamily="34" charset="-122"/>
                        </a:rPr>
                        <a:t>/kg</a:t>
                      </a:r>
                      <a:r>
                        <a:rPr lang="zh-CN" altLang="en-US" sz="1800" b="1" dirty="0">
                          <a:solidFill>
                            <a:srgbClr val="595959"/>
                          </a:solidFill>
                          <a:latin typeface="微软雅黑" panose="020B0503020204020204" pitchFamily="34" charset="-122"/>
                          <a:ea typeface="微软雅黑" panose="020B0503020204020204" pitchFamily="34" charset="-122"/>
                        </a:rPr>
                        <a:t>）</a:t>
                      </a:r>
                    </a:p>
                  </a:txBody>
                  <a:tcPr/>
                </a:tc>
                <a:extLst>
                  <a:ext uri="{0D108BD9-81ED-4DB2-BD59-A6C34878D82A}">
                    <a16:rowId xmlns:a16="http://schemas.microsoft.com/office/drawing/2014/main" val="10000"/>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rPr>
                        <a:t>华东地区（</a:t>
                      </a:r>
                      <a:r>
                        <a:rPr lang="en-US"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rPr>
                        <a:t>01</a:t>
                      </a:r>
                      <a:r>
                        <a:rPr lang="zh-CN" altLang="en-US"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endParaRPr>
                    </a:p>
                  </a:txBody>
                  <a:tcPr anchor="ctr"/>
                </a:tc>
                <a:tc>
                  <a:txBody>
                    <a:bodyPr/>
                    <a:lstStyle/>
                    <a:p>
                      <a:pPr algn="ctr"/>
                      <a:r>
                        <a:rPr lang="en-US" altLang="zh-CN" sz="1600" dirty="0">
                          <a:solidFill>
                            <a:srgbClr val="595959"/>
                          </a:solidFill>
                          <a:latin typeface="微软雅黑" panose="020B0503020204020204" pitchFamily="34" charset="-122"/>
                          <a:ea typeface="微软雅黑" panose="020B0503020204020204" pitchFamily="34" charset="-122"/>
                        </a:rPr>
                        <a:t>13</a:t>
                      </a:r>
                      <a:r>
                        <a:rPr lang="zh-CN" altLang="en-US" sz="1600" dirty="0">
                          <a:solidFill>
                            <a:srgbClr val="595959"/>
                          </a:solidFill>
                          <a:latin typeface="微软雅黑" panose="020B0503020204020204" pitchFamily="34" charset="-122"/>
                          <a:ea typeface="微软雅黑" panose="020B0503020204020204" pitchFamily="34" charset="-122"/>
                        </a:rPr>
                        <a:t>元</a:t>
                      </a:r>
                    </a:p>
                  </a:txBody>
                  <a:tcPr anchor="ctr"/>
                </a:tc>
                <a:tc>
                  <a:txBody>
                    <a:bodyPr/>
                    <a:lstStyle/>
                    <a:p>
                      <a:pPr algn="ctr">
                        <a:buNone/>
                      </a:pPr>
                      <a:r>
                        <a:rPr lang="en-US" altLang="zh-CN" sz="1600" dirty="0">
                          <a:solidFill>
                            <a:srgbClr val="595959"/>
                          </a:solidFill>
                          <a:latin typeface="微软雅黑" panose="020B0503020204020204" pitchFamily="34" charset="-122"/>
                          <a:ea typeface="微软雅黑" panose="020B0503020204020204" pitchFamily="34" charset="-122"/>
                        </a:rPr>
                        <a:t>3</a:t>
                      </a:r>
                      <a:r>
                        <a:rPr lang="zh-CN" altLang="en-US" sz="1600" dirty="0">
                          <a:solidFill>
                            <a:srgbClr val="595959"/>
                          </a:solidFill>
                          <a:latin typeface="微软雅黑" panose="020B0503020204020204" pitchFamily="34" charset="-122"/>
                          <a:ea typeface="微软雅黑" panose="020B0503020204020204" pitchFamily="34" charset="-122"/>
                        </a:rPr>
                        <a:t>元</a:t>
                      </a:r>
                    </a:p>
                  </a:txBody>
                  <a:tcPr anchor="ctr"/>
                </a:tc>
                <a:extLst>
                  <a:ext uri="{0D108BD9-81ED-4DB2-BD59-A6C34878D82A}">
                    <a16:rowId xmlns:a16="http://schemas.microsoft.com/office/drawing/2014/main" val="10001"/>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dirty="0">
                          <a:solidFill>
                            <a:srgbClr val="595959"/>
                          </a:solidFill>
                          <a:latin typeface="微软雅黑" panose="020B0503020204020204" pitchFamily="34" charset="-122"/>
                          <a:ea typeface="微软雅黑" panose="020B0503020204020204" pitchFamily="34" charset="-122"/>
                          <a:cs typeface="Times New Roman" panose="02020603050405020304" charset="0"/>
                        </a:rPr>
                        <a:t>华南地区（</a:t>
                      </a:r>
                      <a:r>
                        <a:rPr lang="en-US" altLang="zh-CN" sz="1600" b="0" dirty="0">
                          <a:solidFill>
                            <a:srgbClr val="595959"/>
                          </a:solidFill>
                          <a:latin typeface="微软雅黑" panose="020B0503020204020204" pitchFamily="34" charset="-122"/>
                          <a:ea typeface="微软雅黑" panose="020B0503020204020204" pitchFamily="34" charset="-122"/>
                          <a:cs typeface="Times New Roman" panose="02020603050405020304" charset="0"/>
                        </a:rPr>
                        <a:t>02</a:t>
                      </a:r>
                      <a:r>
                        <a:rPr lang="zh-CN" altLang="en-US" sz="1600" b="0" dirty="0">
                          <a:solidFill>
                            <a:srgbClr val="595959"/>
                          </a:solidFill>
                          <a:latin typeface="微软雅黑" panose="020B0503020204020204" pitchFamily="34" charset="-122"/>
                          <a:ea typeface="微软雅黑" panose="020B0503020204020204" pitchFamily="34" charset="-122"/>
                          <a:cs typeface="Times New Roman" panose="02020603050405020304" charset="0"/>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rPr>
                        <a:t>12</a:t>
                      </a:r>
                      <a:r>
                        <a:rPr lang="zh-CN" altLang="en-US" sz="1600" dirty="0">
                          <a:solidFill>
                            <a:srgbClr val="595959"/>
                          </a:solidFill>
                          <a:latin typeface="微软雅黑" panose="020B0503020204020204" pitchFamily="34" charset="-122"/>
                          <a:ea typeface="微软雅黑" panose="020B0503020204020204" pitchFamily="34" charset="-122"/>
                        </a:rPr>
                        <a:t>元</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rPr>
                        <a:t>2</a:t>
                      </a:r>
                      <a:r>
                        <a:rPr lang="zh-CN" altLang="en-US" sz="1600" dirty="0">
                          <a:solidFill>
                            <a:srgbClr val="595959"/>
                          </a:solidFill>
                          <a:latin typeface="微软雅黑" panose="020B0503020204020204" pitchFamily="34" charset="-122"/>
                          <a:ea typeface="微软雅黑" panose="020B0503020204020204" pitchFamily="34" charset="-122"/>
                        </a:rPr>
                        <a:t>元</a:t>
                      </a:r>
                    </a:p>
                  </a:txBody>
                  <a:tcPr anchor="ctr"/>
                </a:tc>
                <a:extLst>
                  <a:ext uri="{0D108BD9-81ED-4DB2-BD59-A6C34878D82A}">
                    <a16:rowId xmlns:a16="http://schemas.microsoft.com/office/drawing/2014/main" val="10002"/>
                  </a:ext>
                </a:extLst>
              </a:tr>
              <a:tr h="334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rPr>
                        <a:t>华北地区（</a:t>
                      </a:r>
                      <a:r>
                        <a:rPr lang="en-US"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rPr>
                        <a:t>03</a:t>
                      </a:r>
                      <a:r>
                        <a:rPr lang="zh-CN"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rPr>
                        <a:t>）</a:t>
                      </a:r>
                    </a:p>
                  </a:txBody>
                  <a:tcPr anchor="ctr"/>
                </a:tc>
                <a:tc>
                  <a:txBody>
                    <a:bodyPr/>
                    <a:lstStyle/>
                    <a:p>
                      <a:pPr algn="ctr"/>
                      <a:r>
                        <a:rPr lang="en-US" altLang="zh-CN" sz="1600" dirty="0">
                          <a:solidFill>
                            <a:srgbClr val="595959"/>
                          </a:solidFill>
                          <a:latin typeface="微软雅黑" panose="020B0503020204020204" pitchFamily="34" charset="-122"/>
                          <a:ea typeface="微软雅黑" panose="020B0503020204020204" pitchFamily="34" charset="-122"/>
                        </a:rPr>
                        <a:t>14</a:t>
                      </a:r>
                      <a:r>
                        <a:rPr lang="zh-CN" altLang="en-US" sz="1600" dirty="0">
                          <a:solidFill>
                            <a:srgbClr val="595959"/>
                          </a:solidFill>
                          <a:latin typeface="微软雅黑" panose="020B0503020204020204" pitchFamily="34" charset="-122"/>
                          <a:ea typeface="微软雅黑" panose="020B0503020204020204" pitchFamily="34" charset="-122"/>
                        </a:rPr>
                        <a:t>元</a:t>
                      </a:r>
                    </a:p>
                  </a:txBody>
                  <a:tcPr anchor="ctr"/>
                </a:tc>
                <a:tc>
                  <a:txBody>
                    <a:bodyPr/>
                    <a:lstStyle/>
                    <a:p>
                      <a:pPr algn="ctr">
                        <a:buNone/>
                      </a:pPr>
                      <a:r>
                        <a:rPr lang="en-US" altLang="zh-CN" sz="1600" dirty="0">
                          <a:solidFill>
                            <a:srgbClr val="595959"/>
                          </a:solidFill>
                          <a:latin typeface="微软雅黑" panose="020B0503020204020204" pitchFamily="34" charset="-122"/>
                          <a:ea typeface="微软雅黑" panose="020B0503020204020204" pitchFamily="34" charset="-122"/>
                        </a:rPr>
                        <a:t>4</a:t>
                      </a:r>
                      <a:r>
                        <a:rPr lang="zh-CN" altLang="en-US" sz="1600" dirty="0">
                          <a:solidFill>
                            <a:srgbClr val="595959"/>
                          </a:solidFill>
                          <a:latin typeface="微软雅黑" panose="020B0503020204020204" pitchFamily="34" charset="-122"/>
                          <a:ea typeface="微软雅黑" panose="020B0503020204020204" pitchFamily="34" charset="-122"/>
                        </a:rPr>
                        <a:t>元</a:t>
                      </a:r>
                    </a:p>
                  </a:txBody>
                  <a:tcPr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39" name="组合 38"/>
          <p:cNvGrpSpPr/>
          <p:nvPr/>
        </p:nvGrpSpPr>
        <p:grpSpPr>
          <a:xfrm>
            <a:off x="3119265" y="2133650"/>
            <a:ext cx="6047883" cy="635241"/>
            <a:chOff x="3119265" y="1881001"/>
            <a:chExt cx="6047883" cy="635241"/>
          </a:xfrm>
        </p:grpSpPr>
        <p:grpSp>
          <p:nvGrpSpPr>
            <p:cNvPr id="40" name="组合 39"/>
            <p:cNvGrpSpPr/>
            <p:nvPr/>
          </p:nvGrpSpPr>
          <p:grpSpPr>
            <a:xfrm>
              <a:off x="3119265" y="1903180"/>
              <a:ext cx="1192190" cy="613062"/>
              <a:chOff x="2215144" y="982844"/>
              <a:chExt cx="1244730" cy="842780"/>
            </a:xfrm>
          </p:grpSpPr>
          <p:sp>
            <p:nvSpPr>
              <p:cNvPr id="44" name="平行四边形 43"/>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4"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1" name="组合 40"/>
            <p:cNvGrpSpPr/>
            <p:nvPr/>
          </p:nvGrpSpPr>
          <p:grpSpPr>
            <a:xfrm>
              <a:off x="4024817" y="1881001"/>
              <a:ext cx="5142331" cy="613062"/>
              <a:chOff x="4315150" y="953426"/>
              <a:chExt cx="3857250" cy="540057"/>
            </a:xfrm>
          </p:grpSpPr>
          <p:sp>
            <p:nvSpPr>
              <p:cNvPr id="42" name="矩形 41"/>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条件语句</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43" name="平行四边形 42"/>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55" name="组合 54"/>
          <p:cNvGrpSpPr/>
          <p:nvPr/>
        </p:nvGrpSpPr>
        <p:grpSpPr>
          <a:xfrm>
            <a:off x="3119265" y="3007836"/>
            <a:ext cx="6047883" cy="635232"/>
            <a:chOff x="3119265" y="2806752"/>
            <a:chExt cx="6047883" cy="635232"/>
          </a:xfrm>
        </p:grpSpPr>
        <p:grpSp>
          <p:nvGrpSpPr>
            <p:cNvPr id="56" name="组合 55"/>
            <p:cNvGrpSpPr/>
            <p:nvPr/>
          </p:nvGrpSpPr>
          <p:grpSpPr>
            <a:xfrm>
              <a:off x="3119265" y="2823578"/>
              <a:ext cx="1192190" cy="618406"/>
              <a:chOff x="2215144" y="2026500"/>
              <a:chExt cx="1244730" cy="850129"/>
            </a:xfrm>
          </p:grpSpPr>
          <p:sp>
            <p:nvSpPr>
              <p:cNvPr id="69" name="平行四边形 6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7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7" name="组合 56"/>
            <p:cNvGrpSpPr/>
            <p:nvPr/>
          </p:nvGrpSpPr>
          <p:grpSpPr>
            <a:xfrm>
              <a:off x="4024817" y="2806752"/>
              <a:ext cx="5142331" cy="613062"/>
              <a:chOff x="4315150" y="1647579"/>
              <a:chExt cx="3857250" cy="540057"/>
            </a:xfrm>
          </p:grpSpPr>
          <p:sp>
            <p:nvSpPr>
              <p:cNvPr id="58" name="矩形 57"/>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条件嵌套</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59" name="平行四边形 58"/>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71" name="组合 70"/>
          <p:cNvGrpSpPr/>
          <p:nvPr/>
        </p:nvGrpSpPr>
        <p:grpSpPr>
          <a:xfrm>
            <a:off x="3119265" y="3882013"/>
            <a:ext cx="6047883" cy="636178"/>
            <a:chOff x="3119265" y="3732503"/>
            <a:chExt cx="6047883" cy="636178"/>
          </a:xfrm>
        </p:grpSpPr>
        <p:grpSp>
          <p:nvGrpSpPr>
            <p:cNvPr id="72" name="组合 71"/>
            <p:cNvGrpSpPr/>
            <p:nvPr/>
          </p:nvGrpSpPr>
          <p:grpSpPr>
            <a:xfrm>
              <a:off x="3119265" y="3754156"/>
              <a:ext cx="1192190" cy="614525"/>
              <a:chOff x="2215144" y="3084852"/>
              <a:chExt cx="1244730" cy="844793"/>
            </a:xfrm>
          </p:grpSpPr>
          <p:sp>
            <p:nvSpPr>
              <p:cNvPr id="76" name="平行四边形 75"/>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77"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73" name="组合 72"/>
            <p:cNvGrpSpPr/>
            <p:nvPr/>
          </p:nvGrpSpPr>
          <p:grpSpPr>
            <a:xfrm>
              <a:off x="4024817" y="3732503"/>
              <a:ext cx="5142331" cy="613062"/>
              <a:chOff x="4315150" y="2341731"/>
              <a:chExt cx="3857250" cy="540057"/>
            </a:xfrm>
          </p:grpSpPr>
          <p:sp>
            <p:nvSpPr>
              <p:cNvPr id="74" name="矩形 73"/>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循环语句</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75" name="平行四边形 74"/>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78" name="组合 77"/>
          <p:cNvGrpSpPr/>
          <p:nvPr/>
        </p:nvGrpSpPr>
        <p:grpSpPr>
          <a:xfrm>
            <a:off x="3083705" y="4757136"/>
            <a:ext cx="6047883" cy="634968"/>
            <a:chOff x="3083705" y="4711038"/>
            <a:chExt cx="6047883" cy="634968"/>
          </a:xfrm>
        </p:grpSpPr>
        <p:grpSp>
          <p:nvGrpSpPr>
            <p:cNvPr id="79" name="组合 78"/>
            <p:cNvGrpSpPr/>
            <p:nvPr/>
          </p:nvGrpSpPr>
          <p:grpSpPr>
            <a:xfrm>
              <a:off x="3083705" y="4732691"/>
              <a:ext cx="1192190" cy="613315"/>
              <a:chOff x="2215144" y="3084852"/>
              <a:chExt cx="1244730" cy="843130"/>
            </a:xfrm>
          </p:grpSpPr>
          <p:sp>
            <p:nvSpPr>
              <p:cNvPr id="83" name="平行四边形 82"/>
              <p:cNvSpPr/>
              <p:nvPr>
                <p:custDataLst>
                  <p:tags r:id="rId7"/>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84" name="文本框 11"/>
              <p:cNvSpPr txBox="1"/>
              <p:nvPr>
                <p:custDataLst>
                  <p:tags r:id="rId8"/>
                </p:custDataLst>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80" name="组合 79"/>
            <p:cNvGrpSpPr/>
            <p:nvPr/>
          </p:nvGrpSpPr>
          <p:grpSpPr>
            <a:xfrm>
              <a:off x="3989257" y="4711038"/>
              <a:ext cx="5142331" cy="613062"/>
              <a:chOff x="4315150" y="2341731"/>
              <a:chExt cx="3857250" cy="540057"/>
            </a:xfrm>
          </p:grpSpPr>
          <p:sp>
            <p:nvSpPr>
              <p:cNvPr id="81" name="矩形 80"/>
              <p:cNvSpPr/>
              <p:nvPr>
                <p:custDataLst>
                  <p:tags r:id="rId5"/>
                </p:custDataLst>
              </p:nvPr>
            </p:nvSpPr>
            <p:spPr>
              <a:xfrm>
                <a:off x="4867869" y="2481452"/>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循环嵌套</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2" name="平行四边形 81"/>
              <p:cNvSpPr/>
              <p:nvPr>
                <p:custDataLst>
                  <p:tags r:id="rId6"/>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85" name="组合 84"/>
          <p:cNvGrpSpPr/>
          <p:nvPr/>
        </p:nvGrpSpPr>
        <p:grpSpPr>
          <a:xfrm>
            <a:off x="3100850" y="5631051"/>
            <a:ext cx="6047883" cy="634968"/>
            <a:chOff x="3100850" y="5378402"/>
            <a:chExt cx="6047883" cy="634968"/>
          </a:xfrm>
        </p:grpSpPr>
        <p:grpSp>
          <p:nvGrpSpPr>
            <p:cNvPr id="86" name="组合 85"/>
            <p:cNvGrpSpPr/>
            <p:nvPr/>
          </p:nvGrpSpPr>
          <p:grpSpPr>
            <a:xfrm>
              <a:off x="3100850" y="5400055"/>
              <a:ext cx="1192190" cy="613315"/>
              <a:chOff x="2215144" y="3084852"/>
              <a:chExt cx="1244730" cy="843130"/>
            </a:xfrm>
          </p:grpSpPr>
          <p:sp>
            <p:nvSpPr>
              <p:cNvPr id="90" name="平行四边形 89"/>
              <p:cNvSpPr/>
              <p:nvPr>
                <p:custDataLst>
                  <p:tags r:id="rId3"/>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91" name="文本框 11"/>
              <p:cNvSpPr txBox="1"/>
              <p:nvPr>
                <p:custDataLst>
                  <p:tags r:id="rId4"/>
                </p:custDataLst>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87" name="组合 86"/>
            <p:cNvGrpSpPr/>
            <p:nvPr/>
          </p:nvGrpSpPr>
          <p:grpSpPr>
            <a:xfrm>
              <a:off x="4006402" y="5378402"/>
              <a:ext cx="5142331" cy="613062"/>
              <a:chOff x="4315150" y="2341731"/>
              <a:chExt cx="3857250" cy="540057"/>
            </a:xfrm>
          </p:grpSpPr>
          <p:sp>
            <p:nvSpPr>
              <p:cNvPr id="88" name="矩形 87"/>
              <p:cNvSpPr/>
              <p:nvPr>
                <p:custDataLst>
                  <p:tags r:id="rId1"/>
                </p:custDataLst>
              </p:nvPr>
            </p:nvSpPr>
            <p:spPr>
              <a:xfrm>
                <a:off x="4855009" y="2462433"/>
                <a:ext cx="2827146" cy="331154"/>
              </a:xfrm>
              <a:prstGeom prst="rect">
                <a:avLst/>
              </a:prstGeom>
              <a:ln w="15875">
                <a:noFill/>
              </a:ln>
            </p:spPr>
            <p:txBody>
              <a:bodyPr wrap="square" lIns="68580" tIns="34290" rIns="68580" bIns="34290">
                <a:spAutoFit/>
              </a:bodyPr>
              <a:lstStyle/>
              <a:p>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跳转语句</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9" name="平行四边形 88"/>
              <p:cNvSpPr/>
              <p:nvPr>
                <p:custDataLst>
                  <p:tags r:id="rId2"/>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接收用户输入的物品重量和地区编号。</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a:t>
            </a:r>
            <a:r>
              <a:rPr lang="en-US" altLang="zh-CN" sz="1800" dirty="0">
                <a:solidFill>
                  <a:srgbClr val="595959"/>
                </a:solidFill>
                <a:latin typeface="微软雅黑" panose="020B0503020204020204" pitchFamily="34" charset="-122"/>
                <a:ea typeface="微软雅黑" panose="020B0503020204020204" pitchFamily="34" charset="-122"/>
              </a:rPr>
              <a:t>if</a:t>
            </a:r>
            <a:r>
              <a:rPr lang="zh-CN" altLang="en-US" sz="1800" dirty="0">
                <a:solidFill>
                  <a:srgbClr val="595959"/>
                </a:solidFill>
                <a:latin typeface="微软雅黑" panose="020B0503020204020204" pitchFamily="34" charset="-122"/>
                <a:ea typeface="微软雅黑" panose="020B0503020204020204" pitchFamily="34" charset="-122"/>
              </a:rPr>
              <a:t>语句判断物品是否超出首重，如果没有超出，再使用</a:t>
            </a:r>
            <a:r>
              <a:rPr lang="en-US" altLang="zh-CN" sz="1800" dirty="0">
                <a:solidFill>
                  <a:srgbClr val="595959"/>
                </a:solidFill>
                <a:latin typeface="微软雅黑" panose="020B0503020204020204" pitchFamily="34" charset="-122"/>
                <a:ea typeface="微软雅黑" panose="020B0503020204020204" pitchFamily="34" charset="-122"/>
              </a:rPr>
              <a:t>if</a:t>
            </a:r>
            <a:r>
              <a:rPr lang="zh-CN" altLang="en-US" sz="1800" dirty="0">
                <a:solidFill>
                  <a:srgbClr val="595959"/>
                </a:solidFill>
                <a:latin typeface="微软雅黑" panose="020B0503020204020204" pitchFamily="34" charset="-122"/>
                <a:ea typeface="微软雅黑" panose="020B0503020204020204" pitchFamily="34" charset="-122"/>
              </a:rPr>
              <a:t>语句判断地区编号并计算快递费用。</a:t>
            </a:r>
            <a:endParaRPr lang="zh-CN"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使用</a:t>
            </a:r>
            <a:r>
              <a:rPr lang="en-US" altLang="zh-CN" sz="1800" dirty="0">
                <a:solidFill>
                  <a:srgbClr val="595959"/>
                </a:solidFill>
                <a:latin typeface="微软雅黑" panose="020B0503020204020204" pitchFamily="34" charset="-122"/>
                <a:ea typeface="微软雅黑" panose="020B0503020204020204" pitchFamily="34" charset="-122"/>
              </a:rPr>
              <a:t>else</a:t>
            </a:r>
            <a:r>
              <a:rPr lang="zh-CN" altLang="en-US" sz="1800" dirty="0">
                <a:solidFill>
                  <a:srgbClr val="595959"/>
                </a:solidFill>
                <a:latin typeface="微软雅黑" panose="020B0503020204020204" pitchFamily="34" charset="-122"/>
                <a:ea typeface="微软雅黑" panose="020B0503020204020204" pitchFamily="34" charset="-122"/>
              </a:rPr>
              <a:t>语句处理超出首重的物品，再使用</a:t>
            </a:r>
            <a:r>
              <a:rPr lang="en-US" altLang="zh-CN" sz="1800" dirty="0">
                <a:solidFill>
                  <a:srgbClr val="595959"/>
                </a:solidFill>
                <a:latin typeface="微软雅黑" panose="020B0503020204020204" pitchFamily="34" charset="-122"/>
                <a:ea typeface="微软雅黑" panose="020B0503020204020204" pitchFamily="34" charset="-122"/>
              </a:rPr>
              <a:t>if</a:t>
            </a:r>
            <a:r>
              <a:rPr lang="zh-CN" altLang="en-US" sz="1800" dirty="0">
                <a:solidFill>
                  <a:srgbClr val="595959"/>
                </a:solidFill>
                <a:latin typeface="微软雅黑" panose="020B0503020204020204" pitchFamily="34" charset="-122"/>
                <a:ea typeface="微软雅黑" panose="020B0503020204020204" pitchFamily="34" charset="-122"/>
              </a:rPr>
              <a:t>语句判断地区编号并计算快递费用。</a:t>
            </a: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3.2.5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：物流计费系统</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Chapter03</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05_logistics.py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05_logistics.py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rPr>
              <a:t>05_logistics.py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3.2.5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：物流计费系统</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循环语句</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3.3</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for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语句</a:t>
            </a:r>
          </a:p>
        </p:txBody>
      </p:sp>
      <p:pic>
        <p:nvPicPr>
          <p:cNvPr id="6" name="图片 5"/>
          <p:cNvPicPr>
            <a:picLocks noChangeAspect="1"/>
          </p:cNvPicPr>
          <p:nvPr/>
        </p:nvPicPr>
        <p:blipFill>
          <a:blip r:embed="rId3"/>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rPr>
              <a:t>循环语句的使用</a:t>
            </a:r>
            <a:r>
              <a:rPr lang="zh-CN" altLang="en-US" sz="2000" dirty="0">
                <a:solidFill>
                  <a:srgbClr val="595959"/>
                </a:solidFill>
                <a:latin typeface="微软雅黑" panose="020B0503020204020204" pitchFamily="34" charset="-122"/>
                <a:ea typeface="微软雅黑" panose="020B0503020204020204" pitchFamily="34" charset="-122"/>
              </a:rPr>
              <a:t>，能够使用for语句实现循环操作</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9"/>
              </p:custDataLst>
            </p:nvPr>
          </p:nvSpPr>
          <p:spPr>
            <a:xfrm>
              <a:off x="1019175" y="881033"/>
              <a:ext cx="3533775" cy="40011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1.for</a:t>
              </a:r>
              <a:r>
                <a:rPr lang="zh-CN" altLang="zh-CN" sz="2000" dirty="0">
                  <a:solidFill>
                    <a:srgbClr val="595959"/>
                  </a:solidFill>
                  <a:latin typeface="微软雅黑" panose="020B0503020204020204" pitchFamily="34" charset="-122"/>
                  <a:ea typeface="微软雅黑" panose="020B0503020204020204" pitchFamily="34" charset="-122"/>
                </a:rPr>
                <a:t>语句</a:t>
              </a:r>
            </a:p>
          </p:txBody>
        </p:sp>
      </p:grpSp>
      <p:sp>
        <p:nvSpPr>
          <p:cNvPr id="5" name="TextBox 35"/>
          <p:cNvSpPr txBox="1">
            <a:spLocks noChangeArrowheads="1"/>
          </p:cNvSpPr>
          <p:nvPr>
            <p:custDataLst>
              <p:tags r:id="rId1"/>
            </p:custDataLst>
          </p:nvPr>
        </p:nvSpPr>
        <p:spPr bwMode="auto">
          <a:xfrm>
            <a:off x="1558702" y="1738062"/>
            <a:ext cx="9289032"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1369B2"/>
                </a:solidFill>
                <a:latin typeface="微软雅黑" panose="020B0503020204020204" pitchFamily="34" charset="-122"/>
                <a:ea typeface="微软雅黑" panose="020B0503020204020204" pitchFamily="34" charset="-122"/>
              </a:rPr>
              <a:t>for语句</a:t>
            </a:r>
            <a:r>
              <a:rPr lang="zh-CN" altLang="zh-CN" sz="1800" dirty="0">
                <a:solidFill>
                  <a:srgbClr val="595959"/>
                </a:solidFill>
                <a:latin typeface="微软雅黑" panose="020B0503020204020204" pitchFamily="34" charset="-122"/>
                <a:ea typeface="微软雅黑" panose="020B0503020204020204" pitchFamily="34" charset="-122"/>
              </a:rPr>
              <a:t>用于遍历</a:t>
            </a:r>
            <a:r>
              <a:rPr lang="zh-CN" altLang="zh-CN" sz="1800" dirty="0">
                <a:solidFill>
                  <a:srgbClr val="1369B2"/>
                </a:solidFill>
                <a:latin typeface="微软雅黑" panose="020B0503020204020204" pitchFamily="34" charset="-122"/>
                <a:ea typeface="微软雅黑" panose="020B0503020204020204" pitchFamily="34" charset="-122"/>
              </a:rPr>
              <a:t>可迭代对象</a:t>
            </a:r>
            <a:r>
              <a:rPr lang="zh-CN" altLang="zh-CN" sz="1800" dirty="0">
                <a:solidFill>
                  <a:srgbClr val="595959"/>
                </a:solidFill>
                <a:latin typeface="微软雅黑" panose="020B0503020204020204" pitchFamily="34" charset="-122"/>
                <a:ea typeface="微软雅黑" panose="020B0503020204020204" pitchFamily="34" charset="-122"/>
              </a:rPr>
              <a:t>（如字符串、列表、字典、集合）中的元素，并依次访问可迭代对象中的每一个元素。</a:t>
            </a:r>
            <a:endParaRPr lang="zh-CN" altLang="en-US" sz="1800" dirty="0">
              <a:solidFill>
                <a:srgbClr val="595959"/>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702718" y="2936876"/>
            <a:ext cx="7920880" cy="1279471"/>
            <a:chOff x="1143691" y="2082766"/>
            <a:chExt cx="7920880" cy="1279471"/>
          </a:xfrm>
        </p:grpSpPr>
        <p:sp>
          <p:nvSpPr>
            <p:cNvPr id="14" name="矩形 13"/>
            <p:cNvSpPr/>
            <p:nvPr>
              <p:custDataLst>
                <p:tags r:id="rId4"/>
              </p:custDataLst>
            </p:nvPr>
          </p:nvSpPr>
          <p:spPr bwMode="auto">
            <a:xfrm>
              <a:off x="2062757" y="2082766"/>
              <a:ext cx="7001814" cy="1279471"/>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for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临时变量 </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in </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可迭代</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对象</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代码段</a:t>
              </a:r>
            </a:p>
          </p:txBody>
        </p:sp>
        <p:sp>
          <p:nvSpPr>
            <p:cNvPr id="15" name="剪去单角的矩形 14"/>
            <p:cNvSpPr/>
            <p:nvPr>
              <p:custDataLst>
                <p:tags r:id="rId5"/>
              </p:custDataLst>
            </p:nvPr>
          </p:nvSpPr>
          <p:spPr>
            <a:xfrm flipH="1">
              <a:off x="1143691" y="2082766"/>
              <a:ext cx="808346" cy="1279471"/>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6"/>
              </p:custDataLst>
            </p:nvPr>
          </p:nvSpPr>
          <p:spPr>
            <a:xfrm>
              <a:off x="1199049" y="2368558"/>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7" name="Freeform 16"/>
            <p:cNvSpPr/>
            <p:nvPr>
              <p:custDataLst>
                <p:tags r:id="rId7"/>
              </p:custDataLst>
            </p:nvPr>
          </p:nvSpPr>
          <p:spPr bwMode="auto">
            <a:xfrm>
              <a:off x="1952036" y="2105348"/>
              <a:ext cx="110721" cy="125688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1" name="TextBox 35"/>
          <p:cNvSpPr txBox="1">
            <a:spLocks noChangeArrowheads="1"/>
          </p:cNvSpPr>
          <p:nvPr>
            <p:custDataLst>
              <p:tags r:id="rId2"/>
            </p:custDataLst>
          </p:nvPr>
        </p:nvSpPr>
        <p:spPr bwMode="auto">
          <a:xfrm>
            <a:off x="1702718" y="4437425"/>
            <a:ext cx="7920880"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以上格式中的</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rPr>
              <a:t>可迭代对象</a:t>
            </a:r>
            <a:r>
              <a:rPr lang="zh-CN" altLang="zh-CN" sz="1800" dirty="0">
                <a:solidFill>
                  <a:srgbClr val="595959"/>
                </a:solidFill>
                <a:latin typeface="微软雅黑" panose="020B0503020204020204" pitchFamily="34" charset="-122"/>
                <a:ea typeface="微软雅黑" panose="020B0503020204020204" pitchFamily="34" charset="-122"/>
              </a:rPr>
              <a:t>可以是</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rPr>
              <a:t>字符串</a:t>
            </a:r>
            <a:r>
              <a:rPr lang="zh-CN" altLang="zh-CN" sz="1800" dirty="0">
                <a:solidFill>
                  <a:srgbClr val="595959"/>
                </a:solidFill>
                <a:latin typeface="微软雅黑" panose="020B0503020204020204" pitchFamily="34" charset="-122"/>
                <a:ea typeface="微软雅黑" panose="020B0503020204020204" pitchFamily="34" charset="-122"/>
              </a:rPr>
              <a:t>，还可以是后面章节要学习的</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rPr>
              <a:t>列表</a:t>
            </a:r>
            <a:r>
              <a:rPr lang="zh-CN" altLang="zh-CN"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rPr>
              <a:t>元组</a:t>
            </a:r>
            <a:r>
              <a:rPr lang="zh-CN" altLang="zh-CN"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rPr>
              <a:t>字典</a:t>
            </a:r>
            <a:r>
              <a:rPr lang="zh-CN" altLang="zh-CN" sz="1800" dirty="0">
                <a:solidFill>
                  <a:srgbClr val="595959"/>
                </a:solidFill>
                <a:latin typeface="微软雅黑" panose="020B0503020204020204" pitchFamily="34" charset="-122"/>
                <a:ea typeface="微软雅黑" panose="020B0503020204020204" pitchFamily="34" charset="-122"/>
              </a:rPr>
              <a:t>等；临时变量用于保存每次循环时从可迭代对象中访问的元素。可迭代对象的元素个数决定了循环的次数，当访问完最后一个元素时会结束循环。</a:t>
            </a:r>
          </a:p>
        </p:txBody>
      </p:sp>
      <p:sp>
        <p:nvSpPr>
          <p:cNvPr id="31" name="Title 1"/>
          <p:cNvSpPr txBox="1"/>
          <p:nvPr>
            <p:custDataLst>
              <p:tags r:id="rId3"/>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for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range()</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5" name="TextBox 35"/>
          <p:cNvSpPr txBox="1">
            <a:spLocks noChangeArrowheads="1"/>
          </p:cNvSpPr>
          <p:nvPr>
            <p:custDataLst>
              <p:tags r:id="rId1"/>
            </p:custDataLst>
          </p:nvPr>
        </p:nvSpPr>
        <p:spPr bwMode="auto">
          <a:xfrm>
            <a:off x="1558702" y="1738062"/>
            <a:ext cx="9289032"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for语句常与</a:t>
            </a:r>
            <a:r>
              <a:rPr lang="zh-CN" altLang="en-US" sz="1800" dirty="0">
                <a:solidFill>
                  <a:schemeClr val="tx2">
                    <a:lumMod val="60000"/>
                    <a:lumOff val="40000"/>
                  </a:schemeClr>
                </a:solidFill>
                <a:latin typeface="微软雅黑" panose="020B0503020204020204" pitchFamily="34" charset="-122"/>
                <a:ea typeface="微软雅黑" panose="020B0503020204020204" pitchFamily="34" charset="-122"/>
              </a:rPr>
              <a:t>range()函数</a:t>
            </a:r>
            <a:r>
              <a:rPr lang="zh-CN" altLang="en-US" sz="1800" dirty="0">
                <a:solidFill>
                  <a:srgbClr val="595959"/>
                </a:solidFill>
                <a:latin typeface="微软雅黑" panose="020B0503020204020204" pitchFamily="34" charset="-122"/>
                <a:ea typeface="微软雅黑" panose="020B0503020204020204" pitchFamily="34" charset="-122"/>
              </a:rPr>
              <a:t>搭配使用，以控制循环中代码段的执行次数。range()函数中若只有一个整数n，则会生成一组从0~n-1的整数；若只有两个整数m和n，则会生成一组从m~n-1的整数。</a:t>
            </a:r>
          </a:p>
        </p:txBody>
      </p:sp>
      <p:sp>
        <p:nvSpPr>
          <p:cNvPr id="31"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sp>
        <p:nvSpPr>
          <p:cNvPr id="3" name="矩形 2"/>
          <p:cNvSpPr/>
          <p:nvPr>
            <p:custDataLst>
              <p:tags r:id="rId3"/>
            </p:custDataLst>
          </p:nvPr>
        </p:nvSpPr>
        <p:spPr bwMode="auto">
          <a:xfrm>
            <a:off x="1642110" y="3357245"/>
            <a:ext cx="9175115" cy="99885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for i in range(3):</a:t>
            </a:r>
          </a:p>
          <a:p>
            <a:pPr algn="ct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print("Hello")</a:t>
            </a:r>
          </a:p>
        </p:txBody>
      </p:sp>
      <p:sp>
        <p:nvSpPr>
          <p:cNvPr id="100" name="文本框 99"/>
          <p:cNvSpPr txBox="1"/>
          <p:nvPr/>
        </p:nvSpPr>
        <p:spPr>
          <a:xfrm>
            <a:off x="1641475" y="4653915"/>
            <a:ext cx="9175750" cy="922020"/>
          </a:xfrm>
          <a:prstGeom prst="rect">
            <a:avLst/>
          </a:prstGeom>
          <a:noFill/>
          <a:ln w="9525">
            <a:noFill/>
          </a:ln>
        </p:spPr>
        <p:txBody>
          <a:bodyPr wrap="square">
            <a:spAutoFit/>
          </a:bodyPr>
          <a:lstStyle/>
          <a:p>
            <a:pPr algn="just">
              <a:lnSpc>
                <a:spcPct val="150000"/>
              </a:lnSpc>
              <a:buClrTx/>
              <a:buSzTx/>
              <a:buFontTx/>
            </a:pPr>
            <a:r>
              <a:rPr lang="zh-CN" altLang="en-US" sz="1800" b="0" dirty="0">
                <a:solidFill>
                  <a:srgbClr val="595959"/>
                </a:solidFill>
                <a:latin typeface="微软雅黑" panose="020B0503020204020204" pitchFamily="34" charset="-122"/>
                <a:ea typeface="微软雅黑" panose="020B0503020204020204" pitchFamily="34" charset="-122"/>
              </a:rPr>
              <a:t>range(3)用于生成一组整数0、1、2，一共三个整数，因此循环的次数为三次，输出三次内容。</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6</a:t>
            </a:r>
            <a:r>
              <a:rPr lang="zh-CN" altLang="zh-CN" sz="1800" dirty="0">
                <a:solidFill>
                  <a:srgbClr val="595959"/>
                </a:solidFill>
                <a:latin typeface="微软雅黑" panose="020B0503020204020204" pitchFamily="34" charset="-122"/>
                <a:ea typeface="微软雅黑" panose="020B0503020204020204" pitchFamily="34" charset="-122"/>
                <a:cs typeface="+mn-ea"/>
              </a:rPr>
              <a:t>：数据加密</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：数据加密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231110" y="1271550"/>
            <a:ext cx="6048672" cy="455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数据加密是保存数据的一种方法，它通过加密算法和密钥将数据从明文显示转换为密文显示。假设当前开发的程序中需要对用户的密码进行加密处理，已知用户的密码均为6位数字，其加密规则如下所示：</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（1）获取每个数字的ASCII码；</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（2）将所有数字的ASCII值进行累加求和；</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（3）将每个数字对应的ASCII值按照从前往后的顺序进行拼接，并将拼接后的结果进行反转；</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（4）将反转的结果与前面累加的结果相加，所得的结果即为加密后的密码。</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本实例要求编写程序，按照上述加密规则将用户输入的密码进行加密，并输出加密后的密码。</a:t>
            </a:r>
          </a:p>
        </p:txBody>
      </p:sp>
      <p:pic>
        <p:nvPicPr>
          <p:cNvPr id="8" name="图片 7"/>
          <p:cNvPicPr>
            <a:picLocks noChangeAspect="1"/>
          </p:cNvPicPr>
          <p:nvPr/>
        </p:nvPicPr>
        <p:blipFill>
          <a:blip r:embed="rId4"/>
          <a:stretch>
            <a:fillRect/>
          </a:stretch>
        </p:blipFill>
        <p:spPr>
          <a:xfrm>
            <a:off x="1011196" y="1629594"/>
            <a:ext cx="3715858" cy="4006159"/>
          </a:xfrm>
          <a:prstGeom prst="rect">
            <a:avLst/>
          </a:prstGeom>
        </p:spPr>
      </p:pic>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：数据加密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219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接收用户输入的密码。</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定义用于累加ASCII码值的变量。</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定义用于拼接ASCII码值的变量。</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for</a:t>
            </a:r>
            <a:r>
              <a:rPr lang="zh-CN" altLang="en-US" sz="1800" dirty="0">
                <a:solidFill>
                  <a:srgbClr val="595959"/>
                </a:solidFill>
                <a:latin typeface="微软雅黑" panose="020B0503020204020204" pitchFamily="34" charset="-122"/>
                <a:ea typeface="微软雅黑" panose="020B0503020204020204" pitchFamily="34" charset="-122"/>
              </a:rPr>
              <a:t>语句中，根据加密规则拼接密码。</a:t>
            </a:r>
            <a:endParaRPr lang="zh-CN"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输出加密后的密码。</a:t>
            </a: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：数据加密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Chapter03</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06_encryption.py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06_encryption.py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rPr>
              <a:t>06_encryption.py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：数据加密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条件语句</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7</a:t>
            </a:r>
            <a:r>
              <a:rPr lang="zh-CN" altLang="zh-CN" sz="1800" dirty="0">
                <a:solidFill>
                  <a:srgbClr val="595959"/>
                </a:solidFill>
                <a:latin typeface="微软雅黑" panose="020B0503020204020204" pitchFamily="34" charset="-122"/>
                <a:ea typeface="微软雅黑" panose="020B0503020204020204" pitchFamily="34" charset="-122"/>
                <a:cs typeface="+mn-ea"/>
              </a:rPr>
              <a:t>：逢七拍手游戏</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：逢七拍手游戏</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231110" y="2709825"/>
            <a:ext cx="6048672"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逢7拍手游戏的规则是：从1开始顺序数数，数到有7或者包含7的倍数的时候拍手。本实例要求编写程序，模拟实现逢七拍手游戏，输出100及100以内的数字，并将这里面的数字7或者7的倍数的数字替换为*。</a:t>
            </a:r>
          </a:p>
        </p:txBody>
      </p:sp>
      <p:pic>
        <p:nvPicPr>
          <p:cNvPr id="8" name="图片 7"/>
          <p:cNvPicPr>
            <a:picLocks noChangeAspect="1"/>
          </p:cNvPicPr>
          <p:nvPr/>
        </p:nvPicPr>
        <p:blipFill>
          <a:blip r:embed="rId4"/>
          <a:stretch>
            <a:fillRect/>
          </a:stretch>
        </p:blipFill>
        <p:spPr>
          <a:xfrm>
            <a:off x="1011196" y="1629594"/>
            <a:ext cx="3715858" cy="4006159"/>
          </a:xfrm>
          <a:prstGeom prst="rect">
            <a:avLst/>
          </a:prstGeom>
        </p:spPr>
      </p:pic>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：逢七拍手游戏</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2567722"/>
            <a:ext cx="4536504" cy="344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通过</a:t>
            </a:r>
            <a:r>
              <a:rPr lang="en-US" altLang="zh-CN" sz="1800" dirty="0">
                <a:solidFill>
                  <a:srgbClr val="595959"/>
                </a:solidFill>
                <a:latin typeface="微软雅黑" panose="020B0503020204020204" pitchFamily="34" charset="-122"/>
                <a:ea typeface="微软雅黑" panose="020B0503020204020204" pitchFamily="34" charset="-122"/>
              </a:rPr>
              <a:t>for</a:t>
            </a:r>
            <a:r>
              <a:rPr lang="zh-CN" altLang="en-US" sz="1800" dirty="0">
                <a:solidFill>
                  <a:srgbClr val="595959"/>
                </a:solidFill>
                <a:latin typeface="微软雅黑" panose="020B0503020204020204" pitchFamily="34" charset="-122"/>
                <a:ea typeface="微软雅黑" panose="020B0503020204020204" pitchFamily="34" charset="-122"/>
              </a:rPr>
              <a:t>语句和</a:t>
            </a:r>
            <a:r>
              <a:rPr lang="en-US" altLang="zh-CN" sz="1800" dirty="0">
                <a:solidFill>
                  <a:srgbClr val="595959"/>
                </a:solidFill>
                <a:latin typeface="微软雅黑" panose="020B0503020204020204" pitchFamily="34" charset="-122"/>
                <a:ea typeface="微软雅黑" panose="020B0503020204020204" pitchFamily="34" charset="-122"/>
              </a:rPr>
              <a:t>range()</a:t>
            </a:r>
            <a:r>
              <a:rPr lang="zh-CN" altLang="en-US" sz="1800" dirty="0">
                <a:solidFill>
                  <a:srgbClr val="595959"/>
                </a:solidFill>
                <a:latin typeface="微软雅黑" panose="020B0503020204020204" pitchFamily="34" charset="-122"/>
                <a:ea typeface="微软雅黑" panose="020B0503020204020204" pitchFamily="34" charset="-122"/>
              </a:rPr>
              <a:t>函数获取</a:t>
            </a:r>
            <a:r>
              <a:rPr lang="en-US" altLang="zh-CN" sz="1800" dirty="0">
                <a:solidFill>
                  <a:srgbClr val="595959"/>
                </a:solidFill>
                <a:latin typeface="微软雅黑" panose="020B0503020204020204" pitchFamily="34" charset="-122"/>
                <a:ea typeface="微软雅黑" panose="020B0503020204020204" pitchFamily="34" charset="-122"/>
              </a:rPr>
              <a:t>1-100</a:t>
            </a:r>
            <a:r>
              <a:rPr lang="zh-CN" altLang="en-US" sz="1800" dirty="0">
                <a:solidFill>
                  <a:srgbClr val="595959"/>
                </a:solidFill>
                <a:latin typeface="微软雅黑" panose="020B0503020204020204" pitchFamily="34" charset="-122"/>
                <a:ea typeface="微软雅黑" panose="020B0503020204020204" pitchFamily="34" charset="-122"/>
              </a:rPr>
              <a:t>数字。</a:t>
            </a:r>
            <a:endParaRPr lang="zh-CN"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检测数字中是否包含</a:t>
            </a:r>
            <a:r>
              <a:rPr lang="en-US" altLang="zh-CN" sz="1800" dirty="0">
                <a:solidFill>
                  <a:srgbClr val="595959"/>
                </a:solidFill>
                <a:latin typeface="微软雅黑" panose="020B0503020204020204" pitchFamily="34" charset="-122"/>
                <a:ea typeface="微软雅黑" panose="020B0503020204020204" pitchFamily="34" charset="-122"/>
              </a:rPr>
              <a:t>7.</a:t>
            </a:r>
            <a:endParaRPr lang="zh-CN"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检测数字是否是</a:t>
            </a:r>
            <a:r>
              <a:rPr lang="en-US" altLang="zh-CN" sz="1800" dirty="0">
                <a:solidFill>
                  <a:srgbClr val="595959"/>
                </a:solidFill>
                <a:latin typeface="微软雅黑" panose="020B0503020204020204" pitchFamily="34" charset="-122"/>
                <a:ea typeface="微软雅黑" panose="020B0503020204020204" pitchFamily="34" charset="-122"/>
              </a:rPr>
              <a:t>7</a:t>
            </a:r>
            <a:r>
              <a:rPr lang="zh-CN" altLang="en-US" sz="1800" dirty="0">
                <a:solidFill>
                  <a:srgbClr val="595959"/>
                </a:solidFill>
                <a:latin typeface="微软雅黑" panose="020B0503020204020204" pitchFamily="34" charset="-122"/>
                <a:ea typeface="微软雅黑" panose="020B0503020204020204" pitchFamily="34" charset="-122"/>
              </a:rPr>
              <a:t>的倍数。</a:t>
            </a: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判断数字中是否包含</a:t>
            </a:r>
            <a:r>
              <a:rPr lang="en-US" altLang="zh-CN" sz="1800" dirty="0">
                <a:solidFill>
                  <a:srgbClr val="595959"/>
                </a:solidFill>
                <a:latin typeface="微软雅黑" panose="020B0503020204020204" pitchFamily="34" charset="-122"/>
                <a:ea typeface="微软雅黑" panose="020B0503020204020204" pitchFamily="34" charset="-122"/>
              </a:rPr>
              <a:t>7</a:t>
            </a:r>
            <a:r>
              <a:rPr lang="zh-CN" altLang="en-US" sz="1800" dirty="0">
                <a:solidFill>
                  <a:srgbClr val="595959"/>
                </a:solidFill>
                <a:latin typeface="微软雅黑" panose="020B0503020204020204" pitchFamily="34" charset="-122"/>
                <a:ea typeface="微软雅黑" panose="020B0503020204020204" pitchFamily="34" charset="-122"/>
              </a:rPr>
              <a:t>以及是否是</a:t>
            </a:r>
            <a:r>
              <a:rPr lang="en-US" altLang="zh-CN" sz="1800" dirty="0">
                <a:solidFill>
                  <a:srgbClr val="595959"/>
                </a:solidFill>
                <a:latin typeface="微软雅黑" panose="020B0503020204020204" pitchFamily="34" charset="-122"/>
                <a:ea typeface="微软雅黑" panose="020B0503020204020204" pitchFamily="34" charset="-122"/>
              </a:rPr>
              <a:t>7</a:t>
            </a:r>
            <a:r>
              <a:rPr lang="zh-CN" altLang="en-US" sz="1800" dirty="0">
                <a:solidFill>
                  <a:srgbClr val="595959"/>
                </a:solidFill>
                <a:latin typeface="微软雅黑" panose="020B0503020204020204" pitchFamily="34" charset="-122"/>
                <a:ea typeface="微软雅黑" panose="020B0503020204020204" pitchFamily="34" charset="-122"/>
              </a:rPr>
              <a:t>的倍数。</a:t>
            </a: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如果不符合，那么使用直接输出数字。</a:t>
            </a: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如果符合，那么使用</a:t>
            </a:r>
            <a:r>
              <a:rPr lang="en-US" altLang="zh-CN"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替换。</a:t>
            </a:r>
          </a:p>
        </p:txBody>
      </p:sp>
      <p:sp>
        <p:nvSpPr>
          <p:cNvPr id="8" name="矩形 7"/>
          <p:cNvSpPr/>
          <p:nvPr/>
        </p:nvSpPr>
        <p:spPr>
          <a:xfrm>
            <a:off x="7511556" y="199165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：逢七拍手游戏</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Chapter03</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07_clap.py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07_clap.py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rPr>
              <a:t>07_clap.py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：逢七拍手游戏</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solidFill>
                  <a:srgbClr val="595959"/>
                </a:solidFill>
                <a:latin typeface="微软雅黑" panose="020B0503020204020204" pitchFamily="34" charset="-122"/>
                <a:ea typeface="微软雅黑" panose="020B0503020204020204" pitchFamily="34" charset="-122"/>
              </a:rPr>
              <a:t>掌握</a:t>
            </a:r>
            <a:r>
              <a:rPr sz="2000" dirty="0">
                <a:solidFill>
                  <a:schemeClr val="tx2">
                    <a:lumMod val="60000"/>
                    <a:lumOff val="40000"/>
                  </a:schemeClr>
                </a:solidFill>
                <a:latin typeface="微软雅黑" panose="020B0503020204020204" pitchFamily="34" charset="-122"/>
                <a:ea typeface="微软雅黑" panose="020B0503020204020204" pitchFamily="34" charset="-122"/>
              </a:rPr>
              <a:t>循环语句的使用</a:t>
            </a:r>
            <a:r>
              <a:rPr sz="2000" dirty="0">
                <a:solidFill>
                  <a:srgbClr val="595959"/>
                </a:solidFill>
                <a:latin typeface="微软雅黑" panose="020B0503020204020204" pitchFamily="34" charset="-122"/>
                <a:ea typeface="微软雅黑" panose="020B0503020204020204" pitchFamily="34" charset="-122"/>
              </a:rPr>
              <a:t>，能够使用while语句实现循环操作</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  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4" name="同侧圆角矩形 3"/>
            <p:cNvSpPr/>
            <p:nvPr>
              <p:custDataLst>
                <p:tags r:id="rId9"/>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0"/>
              </p:custDataLst>
            </p:nvPr>
          </p:nvSpPr>
          <p:spPr>
            <a:xfrm>
              <a:off x="1019175" y="881033"/>
              <a:ext cx="3533775" cy="40011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while</a:t>
              </a:r>
              <a:r>
                <a:rPr lang="zh-CN" altLang="zh-CN" sz="2000" dirty="0">
                  <a:solidFill>
                    <a:srgbClr val="595959"/>
                  </a:solidFill>
                  <a:latin typeface="微软雅黑" panose="020B0503020204020204" pitchFamily="34" charset="-122"/>
                  <a:ea typeface="微软雅黑" panose="020B0503020204020204" pitchFamily="34" charset="-122"/>
                </a:rPr>
                <a:t>语句</a:t>
              </a:r>
            </a:p>
          </p:txBody>
        </p:sp>
      </p:grpSp>
      <p:sp>
        <p:nvSpPr>
          <p:cNvPr id="5" name="TextBox 35"/>
          <p:cNvSpPr txBox="1">
            <a:spLocks noChangeArrowheads="1"/>
          </p:cNvSpPr>
          <p:nvPr>
            <p:custDataLst>
              <p:tags r:id="rId1"/>
            </p:custDataLst>
          </p:nvPr>
        </p:nvSpPr>
        <p:spPr bwMode="auto">
          <a:xfrm>
            <a:off x="1019175" y="2475691"/>
            <a:ext cx="5220047"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1369B2"/>
                </a:solidFill>
                <a:latin typeface="微软雅黑" panose="020B0503020204020204" pitchFamily="34" charset="-122"/>
                <a:ea typeface="微软雅黑" panose="020B0503020204020204" pitchFamily="34" charset="-122"/>
              </a:rPr>
              <a:t>while语句</a:t>
            </a:r>
            <a:r>
              <a:rPr lang="zh-CN" altLang="zh-CN" sz="1800" dirty="0">
                <a:solidFill>
                  <a:srgbClr val="595959"/>
                </a:solidFill>
                <a:latin typeface="微软雅黑" panose="020B0503020204020204" pitchFamily="34" charset="-122"/>
                <a:ea typeface="微软雅黑" panose="020B0503020204020204" pitchFamily="34" charset="-122"/>
              </a:rPr>
              <a:t>是条件循环语句，当条件满足时</a:t>
            </a:r>
            <a:r>
              <a:rPr lang="zh-CN" altLang="zh-CN" sz="1800" dirty="0">
                <a:solidFill>
                  <a:srgbClr val="1369B2"/>
                </a:solidFill>
                <a:latin typeface="微软雅黑" panose="020B0503020204020204" pitchFamily="34" charset="-122"/>
                <a:ea typeface="微软雅黑" panose="020B0503020204020204" pitchFamily="34" charset="-122"/>
              </a:rPr>
              <a:t>重复执行while循环中的代码块</a:t>
            </a:r>
            <a:r>
              <a:rPr lang="zh-CN" altLang="zh-CN" sz="1800" dirty="0">
                <a:solidFill>
                  <a:srgbClr val="595959"/>
                </a:solidFill>
                <a:latin typeface="微软雅黑" panose="020B0503020204020204" pitchFamily="34" charset="-122"/>
                <a:ea typeface="微软雅黑" panose="020B0503020204020204" pitchFamily="34" charset="-122"/>
              </a:rPr>
              <a:t>，直到条件不满足为止。</a:t>
            </a:r>
            <a:endParaRPr lang="zh-CN" altLang="en-US" sz="1800" dirty="0">
              <a:solidFill>
                <a:srgbClr val="595959"/>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019175" y="3591810"/>
            <a:ext cx="5220047" cy="1279471"/>
            <a:chOff x="1143691" y="2082766"/>
            <a:chExt cx="5220047" cy="1279471"/>
          </a:xfrm>
        </p:grpSpPr>
        <p:sp>
          <p:nvSpPr>
            <p:cNvPr id="14" name="矩形 13"/>
            <p:cNvSpPr/>
            <p:nvPr>
              <p:custDataLst>
                <p:tags r:id="rId5"/>
              </p:custDataLst>
            </p:nvPr>
          </p:nvSpPr>
          <p:spPr bwMode="auto">
            <a:xfrm>
              <a:off x="2062757" y="2082766"/>
              <a:ext cx="4300981" cy="1279471"/>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while </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条件表达式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代码块</a:t>
              </a:r>
            </a:p>
          </p:txBody>
        </p:sp>
        <p:sp>
          <p:nvSpPr>
            <p:cNvPr id="15" name="剪去单角的矩形 14"/>
            <p:cNvSpPr/>
            <p:nvPr>
              <p:custDataLst>
                <p:tags r:id="rId6"/>
              </p:custDataLst>
            </p:nvPr>
          </p:nvSpPr>
          <p:spPr>
            <a:xfrm flipH="1">
              <a:off x="1143691" y="2082766"/>
              <a:ext cx="808346" cy="1279471"/>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7"/>
              </p:custDataLst>
            </p:nvPr>
          </p:nvSpPr>
          <p:spPr>
            <a:xfrm>
              <a:off x="1199049" y="2368558"/>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7" name="Freeform 16"/>
            <p:cNvSpPr/>
            <p:nvPr>
              <p:custDataLst>
                <p:tags r:id="rId8"/>
              </p:custDataLst>
            </p:nvPr>
          </p:nvSpPr>
          <p:spPr bwMode="auto">
            <a:xfrm>
              <a:off x="1952036" y="2105348"/>
              <a:ext cx="110721" cy="125688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8" name="矩形 17"/>
          <p:cNvSpPr/>
          <p:nvPr>
            <p:custDataLst>
              <p:tags r:id="rId2"/>
            </p:custDataLst>
          </p:nvPr>
        </p:nvSpPr>
        <p:spPr>
          <a:xfrm>
            <a:off x="7911518" y="5158236"/>
            <a:ext cx="2114550" cy="337185"/>
          </a:xfrm>
          <a:prstGeom prst="rect">
            <a:avLst/>
          </a:prstGeom>
          <a:solidFill>
            <a:srgbClr val="FFFF00"/>
          </a:solidFill>
        </p:spPr>
        <p:txBody>
          <a:bodyPr wrap="none">
            <a:spAutoFit/>
          </a:bodyPr>
          <a:lstStyle/>
          <a:p>
            <a:pPr algn="ct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while语句的执行流程</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5"/>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7713345" y="1701800"/>
            <a:ext cx="2511425" cy="3237865"/>
          </a:xfrm>
          <a:prstGeom prst="rect">
            <a:avLst/>
          </a:prstGeom>
        </p:spPr>
      </p:pic>
      <p:sp>
        <p:nvSpPr>
          <p:cNvPr id="21" name="Title 1"/>
          <p:cNvSpPr txBox="1"/>
          <p:nvPr>
            <p:custDataLst>
              <p:tags r:id="rId4"/>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  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custDataLst>
              <p:tags r:id="rId1"/>
            </p:custDataLst>
          </p:nvPr>
        </p:nvSpPr>
        <p:spPr>
          <a:xfrm>
            <a:off x="9955812" y="1969176"/>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019175" y="857056"/>
            <a:ext cx="3533775" cy="466725"/>
            <a:chOff x="1019175" y="847725"/>
            <a:chExt cx="3533775" cy="466725"/>
          </a:xfrm>
        </p:grpSpPr>
        <p:sp>
          <p:nvSpPr>
            <p:cNvPr id="3"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8"/>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while</a:t>
              </a:r>
              <a:r>
                <a:rPr lang="zh-CN" altLang="zh-CN" sz="2000" dirty="0">
                  <a:solidFill>
                    <a:srgbClr val="595959"/>
                  </a:solidFill>
                  <a:latin typeface="微软雅黑" panose="020B0503020204020204" pitchFamily="34" charset="-122"/>
                  <a:ea typeface="微软雅黑" panose="020B0503020204020204" pitchFamily="34" charset="-122"/>
                </a:rPr>
                <a:t>语句</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
        <p:nvSpPr>
          <p:cNvPr id="16" name="矩形 15"/>
          <p:cNvSpPr/>
          <p:nvPr>
            <p:custDataLst>
              <p:tags r:id="rId2"/>
            </p:custDataLst>
          </p:nvPr>
        </p:nvSpPr>
        <p:spPr bwMode="auto">
          <a:xfrm>
            <a:off x="5807075" y="2493010"/>
            <a:ext cx="5616575" cy="236156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 = 1</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result = 1</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while i &lt;= 10:</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result *= i</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 += 1</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print(result)</a:t>
            </a:r>
          </a:p>
        </p:txBody>
      </p:sp>
      <p:sp>
        <p:nvSpPr>
          <p:cNvPr id="23" name="剪去单角的矩形 22"/>
          <p:cNvSpPr/>
          <p:nvPr>
            <p:custDataLst>
              <p:tags r:id="rId3"/>
            </p:custDataLst>
          </p:nvPr>
        </p:nvSpPr>
        <p:spPr>
          <a:xfrm rot="5400000" flipH="1">
            <a:off x="1393627" y="1609585"/>
            <a:ext cx="473622" cy="1222526"/>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4"/>
            </p:custDataLst>
          </p:nvPr>
        </p:nvSpPr>
        <p:spPr>
          <a:xfrm>
            <a:off x="1243152" y="2020792"/>
            <a:ext cx="774571"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示 例</a:t>
            </a:r>
          </a:p>
        </p:txBody>
      </p:sp>
      <p:sp>
        <p:nvSpPr>
          <p:cNvPr id="25" name="TextBox 35"/>
          <p:cNvSpPr txBox="1">
            <a:spLocks noChangeArrowheads="1"/>
          </p:cNvSpPr>
          <p:nvPr>
            <p:custDataLst>
              <p:tags r:id="rId5"/>
            </p:custDataLst>
          </p:nvPr>
        </p:nvSpPr>
        <p:spPr bwMode="auto">
          <a:xfrm>
            <a:off x="910630" y="3141222"/>
            <a:ext cx="4392488"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使用while语句计算10的阶乘。</a:t>
            </a:r>
          </a:p>
        </p:txBody>
      </p:sp>
      <p:sp>
        <p:nvSpPr>
          <p:cNvPr id="21" name="Title 1"/>
          <p:cNvSpPr txBox="1"/>
          <p:nvPr>
            <p:custDataLst>
              <p:tags r:id="rId6"/>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  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7</a:t>
            </a:r>
            <a:r>
              <a:rPr lang="zh-CN" altLang="zh-CN" sz="1800" dirty="0">
                <a:solidFill>
                  <a:srgbClr val="595959"/>
                </a:solidFill>
                <a:latin typeface="微软雅黑" panose="020B0503020204020204" pitchFamily="34" charset="-122"/>
                <a:ea typeface="微软雅黑" panose="020B0503020204020204" pitchFamily="34" charset="-122"/>
                <a:cs typeface="+mn-ea"/>
              </a:rPr>
              <a:t>：逢七拍手游戏</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：登录系统账号检测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231110" y="2349780"/>
            <a:ext cx="6048672" cy="344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登录系统一般具有账号密码检测功能，即检测用户输入的账号密码是否正确。若用户输入的账号或密码不正确，提示 “用户名或密码错误”和“您还有*次机会”； 若用户输入的账号和密码正确，提示“登录成功”；若输入的账号密码错误次数超过3次，提示“输入错误次数过多，请稍后再试”。</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本实例要求编写程序，模拟登录系统账号密码检测功能，并限制账号或密码输错的次数至多3次。</a:t>
            </a:r>
          </a:p>
        </p:txBody>
      </p:sp>
      <p:pic>
        <p:nvPicPr>
          <p:cNvPr id="8" name="图片 7"/>
          <p:cNvPicPr>
            <a:picLocks noChangeAspect="1"/>
          </p:cNvPicPr>
          <p:nvPr/>
        </p:nvPicPr>
        <p:blipFill>
          <a:blip r:embed="rId4"/>
          <a:stretch>
            <a:fillRect/>
          </a:stretch>
        </p:blipFill>
        <p:spPr>
          <a:xfrm>
            <a:off x="1011196" y="1629594"/>
            <a:ext cx="3715858" cy="4006159"/>
          </a:xfrm>
          <a:prstGeom prst="rect">
            <a:avLst/>
          </a:prstGeom>
        </p:spPr>
      </p:pic>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：登录系统账号检测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1921927"/>
            <a:ext cx="4536504" cy="386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定义记录输错密码次数的变量，并设置初始值为</a:t>
            </a:r>
            <a:r>
              <a:rPr lang="en-US" altLang="zh-CN" sz="1800" dirty="0">
                <a:solidFill>
                  <a:srgbClr val="595959"/>
                </a:solidFill>
                <a:latin typeface="微软雅黑" panose="020B0503020204020204" pitchFamily="34" charset="-122"/>
                <a:ea typeface="微软雅黑" panose="020B0503020204020204" pitchFamily="34" charset="-122"/>
              </a:rPr>
              <a:t>0</a:t>
            </a:r>
            <a:r>
              <a:rPr lang="zh-CN" altLang="zh-CN" sz="1800" dirty="0">
                <a:solidFill>
                  <a:srgbClr val="595959"/>
                </a:solidFill>
                <a:latin typeface="微软雅黑" panose="020B0503020204020204" pitchFamily="34" charset="-122"/>
                <a:ea typeface="微软雅黑" panose="020B0503020204020204" pitchFamily="34" charset="-122"/>
              </a:rPr>
              <a:t>。</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a:t>
            </a:r>
            <a:r>
              <a:rPr lang="en-US" altLang="zh-CN" sz="1800" dirty="0">
                <a:solidFill>
                  <a:srgbClr val="595959"/>
                </a:solidFill>
                <a:latin typeface="微软雅黑" panose="020B0503020204020204" pitchFamily="34" charset="-122"/>
                <a:ea typeface="微软雅黑" panose="020B0503020204020204" pitchFamily="34" charset="-122"/>
              </a:rPr>
              <a:t>while</a:t>
            </a:r>
            <a:r>
              <a:rPr lang="zh-CN" altLang="en-US" sz="1800" dirty="0">
                <a:solidFill>
                  <a:srgbClr val="595959"/>
                </a:solidFill>
                <a:latin typeface="微软雅黑" panose="020B0503020204020204" pitchFamily="34" charset="-122"/>
                <a:ea typeface="微软雅黑" panose="020B0503020204020204" pitchFamily="34" charset="-122"/>
              </a:rPr>
              <a:t>语句判断次数变量是否小于</a:t>
            </a:r>
            <a:r>
              <a:rPr lang="en-US" altLang="zh-CN" sz="1800" dirty="0">
                <a:solidFill>
                  <a:srgbClr val="595959"/>
                </a:solidFill>
                <a:latin typeface="微软雅黑" panose="020B0503020204020204" pitchFamily="34" charset="-122"/>
                <a:ea typeface="微软雅黑" panose="020B0503020204020204" pitchFamily="34" charset="-122"/>
              </a:rPr>
              <a:t>3</a:t>
            </a:r>
            <a:r>
              <a:rPr lang="zh-CN" altLang="en-US" sz="1800" dirty="0">
                <a:solidFill>
                  <a:srgbClr val="595959"/>
                </a:solidFill>
                <a:latin typeface="微软雅黑" panose="020B0503020204020204" pitchFamily="34" charset="-122"/>
                <a:ea typeface="微软雅黑" panose="020B0503020204020204" pitchFamily="34" charset="-122"/>
              </a:rPr>
              <a:t>。</a:t>
            </a: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如果小于</a:t>
            </a:r>
            <a:r>
              <a:rPr lang="en-US" altLang="zh-CN" sz="1800" dirty="0">
                <a:solidFill>
                  <a:srgbClr val="595959"/>
                </a:solidFill>
                <a:latin typeface="微软雅黑" panose="020B0503020204020204" pitchFamily="34" charset="-122"/>
                <a:ea typeface="微软雅黑" panose="020B0503020204020204" pitchFamily="34" charset="-122"/>
              </a:rPr>
              <a:t>3</a:t>
            </a:r>
            <a:r>
              <a:rPr lang="zh-CN" altLang="en-US" sz="1800" dirty="0">
                <a:solidFill>
                  <a:srgbClr val="595959"/>
                </a:solidFill>
                <a:latin typeface="微软雅黑" panose="020B0503020204020204" pitchFamily="34" charset="-122"/>
                <a:ea typeface="微软雅黑" panose="020B0503020204020204" pitchFamily="34" charset="-122"/>
              </a:rPr>
              <a:t>，接收用户输入的账号和密码。</a:t>
            </a: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判断账号和密码是否正确，如果不正确，那么将变量次数累加</a:t>
            </a:r>
            <a:r>
              <a:rPr lang="en-US" altLang="zh-CN" sz="1800" dirty="0">
                <a:solidFill>
                  <a:srgbClr val="595959"/>
                </a:solidFill>
                <a:latin typeface="微软雅黑" panose="020B0503020204020204" pitchFamily="34" charset="-122"/>
                <a:ea typeface="微软雅黑" panose="020B0503020204020204" pitchFamily="34" charset="-122"/>
              </a:rPr>
              <a:t>1</a:t>
            </a:r>
            <a:r>
              <a:rPr lang="zh-CN" altLang="en-US" sz="1800" dirty="0">
                <a:solidFill>
                  <a:srgbClr val="595959"/>
                </a:solidFill>
                <a:latin typeface="微软雅黑" panose="020B0503020204020204" pitchFamily="34" charset="-122"/>
                <a:ea typeface="微软雅黑" panose="020B0503020204020204" pitchFamily="34" charset="-122"/>
              </a:rPr>
              <a:t>；如果正确，那么提示登录成功。</a:t>
            </a:r>
          </a:p>
        </p:txBody>
      </p:sp>
      <p:sp>
        <p:nvSpPr>
          <p:cNvPr id="8" name="矩形 7"/>
          <p:cNvSpPr/>
          <p:nvPr/>
        </p:nvSpPr>
        <p:spPr>
          <a:xfrm>
            <a:off x="7511556" y="1345863"/>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：登录系统账号检测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掌握</a:t>
            </a:r>
            <a:r>
              <a:rPr lang="zh-CN" altLang="zh-CN" sz="1800" dirty="0">
                <a:solidFill>
                  <a:srgbClr val="006BBC"/>
                </a:solidFill>
                <a:latin typeface="微软雅黑" panose="020B0503020204020204" pitchFamily="34" charset="-122"/>
                <a:ea typeface="微软雅黑" panose="020B0503020204020204" pitchFamily="34" charset="-122"/>
                <a:cs typeface="+mn-ea"/>
                <a:sym typeface="+mn-ea"/>
              </a:rPr>
              <a:t>if语句的用法</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，能够使用if语句处理单一情况的逻辑</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3.1.1  if</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Chapter03</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08_login.py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08_login.</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08_login</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：登录系统账号检测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循环嵌套</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3.4</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altLang="zh-CN" sz="1800" dirty="0">
                <a:solidFill>
                  <a:srgbClr val="595959"/>
                </a:solidFill>
                <a:latin typeface="微软雅黑" panose="020B0503020204020204" pitchFamily="34" charset="-122"/>
                <a:ea typeface="微软雅黑" panose="020B0503020204020204" pitchFamily="34" charset="-122"/>
                <a:cs typeface="+mn-ea"/>
              </a:rPr>
              <a:t>掌握</a:t>
            </a:r>
            <a:r>
              <a:rPr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循环嵌套的使用</a:t>
            </a:r>
            <a:r>
              <a:rPr altLang="zh-CN" sz="1800" dirty="0">
                <a:solidFill>
                  <a:srgbClr val="595959"/>
                </a:solidFill>
                <a:latin typeface="微软雅黑" panose="020B0503020204020204" pitchFamily="34" charset="-122"/>
                <a:ea typeface="微软雅黑" panose="020B0503020204020204" pitchFamily="34" charset="-122"/>
                <a:cs typeface="+mn-ea"/>
              </a:rPr>
              <a:t>，能够使用while循环嵌套处理多层循环的操作</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4.1  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循环嵌套</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4.1  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循环嵌套</a:t>
            </a:r>
          </a:p>
        </p:txBody>
      </p:sp>
      <p:grpSp>
        <p:nvGrpSpPr>
          <p:cNvPr id="27" name="组合 26"/>
          <p:cNvGrpSpPr/>
          <p:nvPr/>
        </p:nvGrpSpPr>
        <p:grpSpPr>
          <a:xfrm>
            <a:off x="2278346" y="3286041"/>
            <a:ext cx="4819123" cy="2448272"/>
            <a:chOff x="1143691" y="2082766"/>
            <a:chExt cx="4819123" cy="1279471"/>
          </a:xfrm>
        </p:grpSpPr>
        <p:sp>
          <p:nvSpPr>
            <p:cNvPr id="28" name="矩形 27"/>
            <p:cNvSpPr/>
            <p:nvPr>
              <p:custDataLst>
                <p:tags r:id="rId5"/>
              </p:custDataLst>
            </p:nvPr>
          </p:nvSpPr>
          <p:spPr bwMode="auto">
            <a:xfrm>
              <a:off x="1877857" y="2082766"/>
              <a:ext cx="4084957" cy="1279471"/>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while </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条件表达式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1</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外层循环</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代码块</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1</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while </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条件表达式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2</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内层循环</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代码块</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2</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29" name="剪去单角的矩形 28"/>
            <p:cNvSpPr/>
            <p:nvPr>
              <p:custDataLst>
                <p:tags r:id="rId6"/>
              </p:custDataLst>
            </p:nvPr>
          </p:nvSpPr>
          <p:spPr>
            <a:xfrm flipH="1">
              <a:off x="1143691" y="2082766"/>
              <a:ext cx="624744" cy="1279471"/>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custDataLst>
                <p:tags r:id="rId7"/>
              </p:custDataLst>
            </p:nvPr>
          </p:nvSpPr>
          <p:spPr>
            <a:xfrm>
              <a:off x="1235490" y="2230049"/>
              <a:ext cx="441146" cy="984904"/>
            </a:xfrm>
            <a:prstGeom prst="rect">
              <a:avLst/>
            </a:prstGeom>
            <a:noFill/>
          </p:spPr>
          <p:txBody>
            <a:bodyPr wrap="none" rtlCol="0">
              <a:spAutoFit/>
            </a:bodyPr>
            <a:lstStyle/>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语</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格</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式</a:t>
              </a:r>
            </a:p>
          </p:txBody>
        </p:sp>
        <p:sp>
          <p:nvSpPr>
            <p:cNvPr id="32" name="Freeform 16"/>
            <p:cNvSpPr/>
            <p:nvPr>
              <p:custDataLst>
                <p:tags r:id="rId8"/>
              </p:custDataLst>
            </p:nvPr>
          </p:nvSpPr>
          <p:spPr bwMode="auto">
            <a:xfrm>
              <a:off x="1767136" y="2105348"/>
              <a:ext cx="110721" cy="125688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9" name="组合 8"/>
          <p:cNvGrpSpPr/>
          <p:nvPr/>
        </p:nvGrpSpPr>
        <p:grpSpPr>
          <a:xfrm>
            <a:off x="1019175" y="857056"/>
            <a:ext cx="3533775" cy="466725"/>
            <a:chOff x="1019175" y="847725"/>
            <a:chExt cx="3533775" cy="466725"/>
          </a:xfrm>
        </p:grpSpPr>
        <p:sp>
          <p:nvSpPr>
            <p:cNvPr id="3"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while</a:t>
              </a:r>
              <a:r>
                <a:rPr lang="zh-CN" altLang="zh-CN" sz="2000" dirty="0">
                  <a:solidFill>
                    <a:srgbClr val="595959"/>
                  </a:solidFill>
                  <a:latin typeface="微软雅黑" panose="020B0503020204020204" pitchFamily="34" charset="-122"/>
                  <a:ea typeface="微软雅黑" panose="020B0503020204020204" pitchFamily="34" charset="-122"/>
                </a:rPr>
                <a:t>循环嵌套</a:t>
              </a:r>
            </a:p>
          </p:txBody>
        </p:sp>
      </p:grpSp>
      <p:sp>
        <p:nvSpPr>
          <p:cNvPr id="5" name="TextBox 35"/>
          <p:cNvSpPr txBox="1">
            <a:spLocks noChangeArrowheads="1"/>
          </p:cNvSpPr>
          <p:nvPr>
            <p:custDataLst>
              <p:tags r:id="rId2"/>
            </p:custDataLst>
          </p:nvPr>
        </p:nvSpPr>
        <p:spPr bwMode="auto">
          <a:xfrm>
            <a:off x="1019175" y="1845945"/>
            <a:ext cx="961009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chemeClr val="tx2">
                    <a:lumMod val="60000"/>
                    <a:lumOff val="40000"/>
                  </a:schemeClr>
                </a:solidFill>
                <a:latin typeface="微软雅黑" panose="020B0503020204020204" pitchFamily="34" charset="-122"/>
                <a:ea typeface="微软雅黑" panose="020B0503020204020204" pitchFamily="34" charset="-122"/>
              </a:rPr>
              <a:t>while循环嵌套</a:t>
            </a:r>
            <a:r>
              <a:rPr lang="zh-CN" altLang="en-US" sz="1800" dirty="0">
                <a:solidFill>
                  <a:srgbClr val="595959"/>
                </a:solidFill>
                <a:latin typeface="微软雅黑" panose="020B0503020204020204" pitchFamily="34" charset="-122"/>
                <a:ea typeface="微软雅黑" panose="020B0503020204020204" pitchFamily="34" charset="-122"/>
              </a:rPr>
              <a:t>是指while语句中嵌套while或for语句。以while语句中嵌套while语句为例，while循环嵌套的语法格式如下：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231110" y="2349780"/>
            <a:ext cx="6048672" cy="344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执行while循环嵌套时，首先判断</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外层循环条件表达式1</a:t>
            </a:r>
            <a:r>
              <a:rPr lang="zh-CN" altLang="zh-CN" sz="1800" dirty="0">
                <a:solidFill>
                  <a:srgbClr val="595959"/>
                </a:solidFill>
                <a:latin typeface="微软雅黑" panose="020B0503020204020204" pitchFamily="34" charset="-122"/>
                <a:ea typeface="微软雅黑" panose="020B0503020204020204" pitchFamily="34" charset="-122"/>
                <a:cs typeface="+mn-ea"/>
              </a:rPr>
              <a:t>的结果是否为True，如果为</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True</a:t>
            </a:r>
            <a:r>
              <a:rPr lang="zh-CN" altLang="zh-CN" sz="1800" dirty="0">
                <a:solidFill>
                  <a:srgbClr val="595959"/>
                </a:solidFill>
                <a:latin typeface="微软雅黑" panose="020B0503020204020204" pitchFamily="34" charset="-122"/>
                <a:ea typeface="微软雅黑" panose="020B0503020204020204" pitchFamily="34" charset="-122"/>
                <a:cs typeface="+mn-ea"/>
              </a:rPr>
              <a:t>，则</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执行代码块1</a:t>
            </a:r>
            <a:r>
              <a:rPr lang="zh-CN" altLang="zh-CN" sz="1800" dirty="0">
                <a:solidFill>
                  <a:srgbClr val="595959"/>
                </a:solidFill>
                <a:latin typeface="微软雅黑" panose="020B0503020204020204" pitchFamily="34" charset="-122"/>
                <a:ea typeface="微软雅黑" panose="020B0503020204020204" pitchFamily="34" charset="-122"/>
                <a:cs typeface="+mn-ea"/>
              </a:rPr>
              <a:t>，继续判断</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内层循环条件表达式2</a:t>
            </a:r>
            <a:r>
              <a:rPr lang="zh-CN" altLang="zh-CN" sz="1800" dirty="0">
                <a:solidFill>
                  <a:srgbClr val="595959"/>
                </a:solidFill>
                <a:latin typeface="微软雅黑" panose="020B0503020204020204" pitchFamily="34" charset="-122"/>
                <a:ea typeface="微软雅黑" panose="020B0503020204020204" pitchFamily="34" charset="-122"/>
                <a:cs typeface="+mn-ea"/>
              </a:rPr>
              <a:t>的结果是否为True，如果为</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True</a:t>
            </a:r>
            <a:r>
              <a:rPr lang="zh-CN" altLang="zh-CN" sz="1800" dirty="0">
                <a:solidFill>
                  <a:srgbClr val="595959"/>
                </a:solidFill>
                <a:latin typeface="微软雅黑" panose="020B0503020204020204" pitchFamily="34" charset="-122"/>
                <a:ea typeface="微软雅黑" panose="020B0503020204020204" pitchFamily="34" charset="-122"/>
                <a:cs typeface="+mn-ea"/>
              </a:rPr>
              <a:t>，则</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执行代码块2</a:t>
            </a:r>
            <a:r>
              <a:rPr lang="zh-CN" altLang="zh-CN" sz="1800" dirty="0">
                <a:solidFill>
                  <a:srgbClr val="595959"/>
                </a:solidFill>
                <a:latin typeface="微软雅黑" panose="020B0503020204020204" pitchFamily="34" charset="-122"/>
                <a:ea typeface="微软雅黑" panose="020B0503020204020204" pitchFamily="34" charset="-122"/>
                <a:cs typeface="+mn-ea"/>
              </a:rPr>
              <a:t>，直至条件表达式2的结果为False时结束内层循环，然后判断外层循环的条件表达式1的结果是否为True，如此往复，直至条件表达式1的值为False时结束外层循环。也就是说，每执行一次外层循环，内层循环会重复执行一轮。</a:t>
            </a:r>
          </a:p>
        </p:txBody>
      </p:sp>
      <p:pic>
        <p:nvPicPr>
          <p:cNvPr id="8" name="图片 7"/>
          <p:cNvPicPr>
            <a:picLocks noChangeAspect="1"/>
          </p:cNvPicPr>
          <p:nvPr/>
        </p:nvPicPr>
        <p:blipFill>
          <a:blip r:embed="rId4"/>
          <a:stretch>
            <a:fillRect/>
          </a:stretch>
        </p:blipFill>
        <p:spPr>
          <a:xfrm>
            <a:off x="1011196" y="1629594"/>
            <a:ext cx="3715858" cy="4006159"/>
          </a:xfrm>
          <a:prstGeom prst="rect">
            <a:avLst/>
          </a:prstGeom>
        </p:spPr>
      </p:pic>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4.1  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循环嵌套</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custDataLst>
              <p:tags r:id="rId1"/>
            </p:custDataLst>
          </p:nvPr>
        </p:nvSpPr>
        <p:spPr>
          <a:xfrm>
            <a:off x="9955812" y="1969176"/>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019175" y="857056"/>
            <a:ext cx="3533775" cy="466725"/>
            <a:chOff x="1019175" y="847725"/>
            <a:chExt cx="3533775" cy="466725"/>
          </a:xfrm>
        </p:grpSpPr>
        <p:sp>
          <p:nvSpPr>
            <p:cNvPr id="3"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8"/>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while</a:t>
              </a:r>
              <a:r>
                <a:rPr lang="zh-CN" altLang="en-US" sz="2000" dirty="0">
                  <a:solidFill>
                    <a:srgbClr val="595959"/>
                  </a:solidFill>
                  <a:latin typeface="微软雅黑" panose="020B0503020204020204" pitchFamily="34" charset="-122"/>
                  <a:ea typeface="微软雅黑" panose="020B0503020204020204" pitchFamily="34" charset="-122"/>
                </a:rPr>
                <a:t>循环嵌套</a:t>
              </a:r>
            </a:p>
          </p:txBody>
        </p:sp>
      </p:grpSp>
      <p:sp>
        <p:nvSpPr>
          <p:cNvPr id="16" name="矩形 15"/>
          <p:cNvSpPr/>
          <p:nvPr>
            <p:custDataLst>
              <p:tags r:id="rId2"/>
            </p:custDataLst>
          </p:nvPr>
        </p:nvSpPr>
        <p:spPr bwMode="auto">
          <a:xfrm>
            <a:off x="5807075" y="2493010"/>
            <a:ext cx="5616575" cy="355790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 = 1</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while i &lt;= 5:</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j = 1</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while j &lt;= i:</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 ", end=' ')</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j += 1</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print(end="\n")</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 += 1</a:t>
            </a:r>
          </a:p>
        </p:txBody>
      </p:sp>
      <p:sp>
        <p:nvSpPr>
          <p:cNvPr id="23" name="剪去单角的矩形 22"/>
          <p:cNvSpPr/>
          <p:nvPr>
            <p:custDataLst>
              <p:tags r:id="rId3"/>
            </p:custDataLst>
          </p:nvPr>
        </p:nvSpPr>
        <p:spPr>
          <a:xfrm rot="5400000" flipH="1">
            <a:off x="1393627" y="1609585"/>
            <a:ext cx="473622" cy="1222526"/>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4"/>
            </p:custDataLst>
          </p:nvPr>
        </p:nvSpPr>
        <p:spPr>
          <a:xfrm>
            <a:off x="1243152" y="2020792"/>
            <a:ext cx="774571"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示 例</a:t>
            </a:r>
          </a:p>
        </p:txBody>
      </p:sp>
      <p:sp>
        <p:nvSpPr>
          <p:cNvPr id="25" name="TextBox 35"/>
          <p:cNvSpPr txBox="1">
            <a:spLocks noChangeArrowheads="1"/>
          </p:cNvSpPr>
          <p:nvPr>
            <p:custDataLst>
              <p:tags r:id="rId5"/>
            </p:custDataLst>
          </p:nvPr>
        </p:nvSpPr>
        <p:spPr bwMode="auto">
          <a:xfrm>
            <a:off x="910630" y="3141222"/>
            <a:ext cx="4392488"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使用while循环嵌套输出由*组成的直角三角形。</a:t>
            </a:r>
          </a:p>
        </p:txBody>
      </p:sp>
      <p:sp>
        <p:nvSpPr>
          <p:cNvPr id="2" name="Title 1"/>
          <p:cNvSpPr txBox="1"/>
          <p:nvPr>
            <p:custDataLst>
              <p:tags r:id="rId6"/>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4.1  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循环嵌套</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altLang="zh-CN" sz="1800" dirty="0">
                <a:solidFill>
                  <a:srgbClr val="595959"/>
                </a:solidFill>
                <a:latin typeface="微软雅黑" panose="020B0503020204020204" pitchFamily="34" charset="-122"/>
                <a:ea typeface="微软雅黑" panose="020B0503020204020204" pitchFamily="34" charset="-122"/>
                <a:cs typeface="+mn-ea"/>
              </a:rPr>
              <a:t>掌握</a:t>
            </a:r>
            <a:r>
              <a:rPr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循环嵌套的使用</a:t>
            </a:r>
            <a:r>
              <a:rPr altLang="zh-CN" sz="1800" dirty="0">
                <a:solidFill>
                  <a:srgbClr val="595959"/>
                </a:solidFill>
                <a:latin typeface="微软雅黑" panose="020B0503020204020204" pitchFamily="34" charset="-122"/>
                <a:ea typeface="微软雅黑" panose="020B0503020204020204" pitchFamily="34" charset="-122"/>
                <a:cs typeface="+mn-ea"/>
              </a:rPr>
              <a:t>，能够使用</a:t>
            </a:r>
            <a:r>
              <a:rPr lang="en-US" sz="1800" dirty="0">
                <a:solidFill>
                  <a:srgbClr val="595959"/>
                </a:solidFill>
                <a:latin typeface="微软雅黑" panose="020B0503020204020204" pitchFamily="34" charset="-122"/>
                <a:ea typeface="微软雅黑" panose="020B0503020204020204" pitchFamily="34" charset="-122"/>
                <a:cs typeface="+mn-ea"/>
              </a:rPr>
              <a:t>for</a:t>
            </a:r>
            <a:r>
              <a:rPr altLang="zh-CN" sz="1800" dirty="0">
                <a:solidFill>
                  <a:srgbClr val="595959"/>
                </a:solidFill>
                <a:latin typeface="微软雅黑" panose="020B0503020204020204" pitchFamily="34" charset="-122"/>
                <a:ea typeface="微软雅黑" panose="020B0503020204020204" pitchFamily="34" charset="-122"/>
                <a:cs typeface="+mn-ea"/>
              </a:rPr>
              <a:t>循环嵌套处理多层循环的操作</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4.2  for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循环嵌套</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278346" y="3286041"/>
            <a:ext cx="4819123" cy="2448272"/>
            <a:chOff x="1143691" y="2082766"/>
            <a:chExt cx="4819123" cy="1279471"/>
          </a:xfrm>
        </p:grpSpPr>
        <p:sp>
          <p:nvSpPr>
            <p:cNvPr id="28" name="矩形 27"/>
            <p:cNvSpPr/>
            <p:nvPr>
              <p:custDataLst>
                <p:tags r:id="rId5"/>
              </p:custDataLst>
            </p:nvPr>
          </p:nvSpPr>
          <p:spPr bwMode="auto">
            <a:xfrm>
              <a:off x="1877857" y="2082766"/>
              <a:ext cx="4084957" cy="1279471"/>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for </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临时变量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in </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可迭代对象</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外层循环</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代码块</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1</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for </a:t>
              </a:r>
              <a:r>
                <a:rPr 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临时变量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in </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可迭代对象</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内层循环</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代码块</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2</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29" name="剪去单角的矩形 28"/>
            <p:cNvSpPr/>
            <p:nvPr>
              <p:custDataLst>
                <p:tags r:id="rId6"/>
              </p:custDataLst>
            </p:nvPr>
          </p:nvSpPr>
          <p:spPr>
            <a:xfrm flipH="1">
              <a:off x="1143691" y="2082766"/>
              <a:ext cx="624744" cy="1279471"/>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custDataLst>
                <p:tags r:id="rId7"/>
              </p:custDataLst>
            </p:nvPr>
          </p:nvSpPr>
          <p:spPr>
            <a:xfrm>
              <a:off x="1235490" y="2230049"/>
              <a:ext cx="441146" cy="984904"/>
            </a:xfrm>
            <a:prstGeom prst="rect">
              <a:avLst/>
            </a:prstGeom>
            <a:noFill/>
          </p:spPr>
          <p:txBody>
            <a:bodyPr wrap="none" rtlCol="0">
              <a:spAutoFit/>
            </a:bodyPr>
            <a:lstStyle/>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语</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格</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式</a:t>
              </a:r>
            </a:p>
          </p:txBody>
        </p:sp>
        <p:sp>
          <p:nvSpPr>
            <p:cNvPr id="32" name="Freeform 16"/>
            <p:cNvSpPr/>
            <p:nvPr>
              <p:custDataLst>
                <p:tags r:id="rId8"/>
              </p:custDataLst>
            </p:nvPr>
          </p:nvSpPr>
          <p:spPr bwMode="auto">
            <a:xfrm>
              <a:off x="1767136" y="2105348"/>
              <a:ext cx="110721" cy="125688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9" name="组合 8"/>
          <p:cNvGrpSpPr/>
          <p:nvPr/>
        </p:nvGrpSpPr>
        <p:grpSpPr>
          <a:xfrm>
            <a:off x="1019175" y="857056"/>
            <a:ext cx="3533775" cy="466725"/>
            <a:chOff x="1019175" y="847725"/>
            <a:chExt cx="3533775" cy="466725"/>
          </a:xfrm>
        </p:grpSpPr>
        <p:sp>
          <p:nvSpPr>
            <p:cNvPr id="3"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for</a:t>
              </a:r>
              <a:r>
                <a:rPr lang="zh-CN" altLang="zh-CN" sz="2000" dirty="0">
                  <a:solidFill>
                    <a:srgbClr val="595959"/>
                  </a:solidFill>
                  <a:latin typeface="微软雅黑" panose="020B0503020204020204" pitchFamily="34" charset="-122"/>
                  <a:ea typeface="微软雅黑" panose="020B0503020204020204" pitchFamily="34" charset="-122"/>
                </a:rPr>
                <a:t>循环嵌套</a:t>
              </a:r>
            </a:p>
          </p:txBody>
        </p:sp>
      </p:grpSp>
      <p:sp>
        <p:nvSpPr>
          <p:cNvPr id="5" name="TextBox 35"/>
          <p:cNvSpPr txBox="1">
            <a:spLocks noChangeArrowheads="1"/>
          </p:cNvSpPr>
          <p:nvPr>
            <p:custDataLst>
              <p:tags r:id="rId1"/>
            </p:custDataLst>
          </p:nvPr>
        </p:nvSpPr>
        <p:spPr bwMode="auto">
          <a:xfrm>
            <a:off x="1019175" y="1845945"/>
            <a:ext cx="961009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chemeClr val="tx2">
                    <a:lumMod val="60000"/>
                    <a:lumOff val="40000"/>
                  </a:schemeClr>
                </a:solidFill>
                <a:latin typeface="微软雅黑" panose="020B0503020204020204" pitchFamily="34" charset="-122"/>
                <a:ea typeface="微软雅黑" panose="020B0503020204020204" pitchFamily="34" charset="-122"/>
              </a:rPr>
              <a:t>for循环嵌套</a:t>
            </a:r>
            <a:r>
              <a:rPr lang="zh-CN" altLang="en-US" sz="1800" dirty="0">
                <a:solidFill>
                  <a:srgbClr val="595959"/>
                </a:solidFill>
                <a:latin typeface="微软雅黑" panose="020B0503020204020204" pitchFamily="34" charset="-122"/>
                <a:ea typeface="微软雅黑" panose="020B0503020204020204" pitchFamily="34" charset="-122"/>
              </a:rPr>
              <a:t>是指</a:t>
            </a:r>
            <a:r>
              <a:rPr lang="zh-CN" altLang="en-US" sz="1800" dirty="0">
                <a:solidFill>
                  <a:schemeClr val="tx2">
                    <a:lumMod val="60000"/>
                    <a:lumOff val="40000"/>
                  </a:schemeClr>
                </a:solidFill>
                <a:latin typeface="微软雅黑" panose="020B0503020204020204" pitchFamily="34" charset="-122"/>
                <a:ea typeface="微软雅黑" panose="020B0503020204020204" pitchFamily="34" charset="-122"/>
              </a:rPr>
              <a:t>for语句</a:t>
            </a:r>
            <a:r>
              <a:rPr lang="zh-CN" altLang="en-US" sz="1800" dirty="0">
                <a:solidFill>
                  <a:srgbClr val="595959"/>
                </a:solidFill>
                <a:latin typeface="微软雅黑" panose="020B0503020204020204" pitchFamily="34" charset="-122"/>
                <a:ea typeface="微软雅黑" panose="020B0503020204020204" pitchFamily="34" charset="-122"/>
              </a:rPr>
              <a:t>中</a:t>
            </a:r>
            <a:r>
              <a:rPr lang="zh-CN" altLang="en-US" sz="1800" dirty="0">
                <a:solidFill>
                  <a:schemeClr val="tx2">
                    <a:lumMod val="60000"/>
                    <a:lumOff val="40000"/>
                  </a:schemeClr>
                </a:solidFill>
                <a:latin typeface="微软雅黑" panose="020B0503020204020204" pitchFamily="34" charset="-122"/>
                <a:ea typeface="微软雅黑" panose="020B0503020204020204" pitchFamily="34" charset="-122"/>
              </a:rPr>
              <a:t>嵌套</a:t>
            </a:r>
            <a:r>
              <a:rPr lang="zh-CN" altLang="en-US" sz="1800" dirty="0">
                <a:solidFill>
                  <a:srgbClr val="595959"/>
                </a:solidFill>
                <a:latin typeface="微软雅黑" panose="020B0503020204020204" pitchFamily="34" charset="-122"/>
                <a:ea typeface="微软雅黑" panose="020B0503020204020204" pitchFamily="34" charset="-122"/>
              </a:rPr>
              <a:t>了</a:t>
            </a:r>
            <a:r>
              <a:rPr lang="zh-CN" altLang="en-US" sz="1800" dirty="0">
                <a:solidFill>
                  <a:schemeClr val="tx2">
                    <a:lumMod val="60000"/>
                    <a:lumOff val="40000"/>
                  </a:schemeClr>
                </a:solidFill>
                <a:latin typeface="微软雅黑" panose="020B0503020204020204" pitchFamily="34" charset="-122"/>
                <a:ea typeface="微软雅黑" panose="020B0503020204020204" pitchFamily="34" charset="-122"/>
              </a:rPr>
              <a:t>while</a:t>
            </a:r>
            <a:r>
              <a:rPr lang="zh-CN" altLang="en-US" sz="1800" dirty="0">
                <a:solidFill>
                  <a:srgbClr val="595959"/>
                </a:solidFill>
                <a:latin typeface="微软雅黑" panose="020B0503020204020204" pitchFamily="34" charset="-122"/>
                <a:ea typeface="微软雅黑" panose="020B0503020204020204" pitchFamily="34" charset="-122"/>
              </a:rPr>
              <a:t>或</a:t>
            </a:r>
            <a:r>
              <a:rPr lang="zh-CN" altLang="en-US" sz="1800" dirty="0">
                <a:solidFill>
                  <a:schemeClr val="tx2">
                    <a:lumMod val="60000"/>
                    <a:lumOff val="40000"/>
                  </a:schemeClr>
                </a:solidFill>
                <a:latin typeface="微软雅黑" panose="020B0503020204020204" pitchFamily="34" charset="-122"/>
                <a:ea typeface="微软雅黑" panose="020B0503020204020204" pitchFamily="34" charset="-122"/>
              </a:rPr>
              <a:t>for语句</a:t>
            </a:r>
            <a:r>
              <a:rPr lang="zh-CN" altLang="en-US" sz="1800" dirty="0">
                <a:solidFill>
                  <a:srgbClr val="595959"/>
                </a:solidFill>
                <a:latin typeface="微软雅黑" panose="020B0503020204020204" pitchFamily="34" charset="-122"/>
                <a:ea typeface="微软雅黑" panose="020B0503020204020204" pitchFamily="34" charset="-122"/>
              </a:rPr>
              <a:t>。以for语句中嵌套for语句为例，for循环嵌套的语法格式如下：</a:t>
            </a:r>
          </a:p>
        </p:txBody>
      </p:sp>
      <p:sp>
        <p:nvSpPr>
          <p:cNvPr id="2"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4.2  for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循环嵌套</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158720" y="2949220"/>
            <a:ext cx="6048672"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for循环嵌套与while循环嵌套的执行过程大同小异，都是</a:t>
            </a:r>
            <a:r>
              <a:rPr lang="zh-CN" altLang="zh-CN" sz="1800" dirty="0">
                <a:solidFill>
                  <a:schemeClr val="tx2">
                    <a:lumMod val="60000"/>
                    <a:lumOff val="40000"/>
                  </a:schemeClr>
                </a:solidFill>
                <a:latin typeface="微软雅黑" panose="020B0503020204020204" pitchFamily="34" charset="-122"/>
                <a:ea typeface="微软雅黑" panose="020B0503020204020204" pitchFamily="34" charset="-122"/>
                <a:cs typeface="+mn-ea"/>
              </a:rPr>
              <a:t>先执行外层循环再执行内层循环</a:t>
            </a:r>
            <a:r>
              <a:rPr lang="zh-CN" altLang="zh-CN" sz="1800" dirty="0">
                <a:solidFill>
                  <a:srgbClr val="595959"/>
                </a:solidFill>
                <a:latin typeface="微软雅黑" panose="020B0503020204020204" pitchFamily="34" charset="-122"/>
                <a:ea typeface="微软雅黑" panose="020B0503020204020204" pitchFamily="34" charset="-122"/>
                <a:cs typeface="+mn-ea"/>
              </a:rPr>
              <a:t>，每执行一次外层循环都要执行一轮内层循环。</a:t>
            </a:r>
          </a:p>
        </p:txBody>
      </p:sp>
      <p:pic>
        <p:nvPicPr>
          <p:cNvPr id="8" name="图片 7"/>
          <p:cNvPicPr>
            <a:picLocks noChangeAspect="1"/>
          </p:cNvPicPr>
          <p:nvPr/>
        </p:nvPicPr>
        <p:blipFill>
          <a:blip r:embed="rId6"/>
          <a:stretch>
            <a:fillRect/>
          </a:stretch>
        </p:blipFill>
        <p:spPr>
          <a:xfrm>
            <a:off x="1011196" y="1629594"/>
            <a:ext cx="3715858" cy="4006159"/>
          </a:xfrm>
          <a:prstGeom prst="rect">
            <a:avLst/>
          </a:prstGeom>
        </p:spPr>
      </p:pic>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4.2  for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循环嵌套</a:t>
            </a:r>
          </a:p>
        </p:txBody>
      </p:sp>
      <p:grpSp>
        <p:nvGrpSpPr>
          <p:cNvPr id="9" name="组合 8"/>
          <p:cNvGrpSpPr/>
          <p:nvPr/>
        </p:nvGrpSpPr>
        <p:grpSpPr>
          <a:xfrm>
            <a:off x="1019175" y="857056"/>
            <a:ext cx="3533775" cy="466725"/>
            <a:chOff x="1019175" y="847725"/>
            <a:chExt cx="3533775" cy="466725"/>
          </a:xfrm>
        </p:grpSpPr>
        <p:sp>
          <p:nvSpPr>
            <p:cNvPr id="3" name="同侧圆角矩形 3"/>
            <p:cNvSpPr/>
            <p:nvPr>
              <p:custDataLst>
                <p:tags r:id="rId2"/>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for</a:t>
              </a:r>
              <a:r>
                <a:rPr lang="zh-CN" altLang="zh-CN" sz="2000" dirty="0">
                  <a:solidFill>
                    <a:srgbClr val="595959"/>
                  </a:solidFill>
                  <a:latin typeface="微软雅黑" panose="020B0503020204020204" pitchFamily="34" charset="-122"/>
                  <a:ea typeface="微软雅黑" panose="020B0503020204020204" pitchFamily="34" charset="-122"/>
                </a:rPr>
                <a:t>循环嵌套</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custDataLst>
              <p:tags r:id="rId1"/>
            </p:custDataLst>
          </p:nvPr>
        </p:nvSpPr>
        <p:spPr>
          <a:xfrm>
            <a:off x="9955812" y="1969176"/>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custDataLst>
              <p:tags r:id="rId2"/>
            </p:custDataLst>
          </p:nvPr>
        </p:nvSpPr>
        <p:spPr bwMode="auto">
          <a:xfrm>
            <a:off x="5807075" y="2565400"/>
            <a:ext cx="5616575" cy="215455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for i in range(1, 6):</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for j in range(i):</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 end=' ')</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a:t>
            </a:r>
          </a:p>
        </p:txBody>
      </p:sp>
      <p:sp>
        <p:nvSpPr>
          <p:cNvPr id="23" name="剪去单角的矩形 22"/>
          <p:cNvSpPr/>
          <p:nvPr>
            <p:custDataLst>
              <p:tags r:id="rId3"/>
            </p:custDataLst>
          </p:nvPr>
        </p:nvSpPr>
        <p:spPr>
          <a:xfrm rot="5400000" flipH="1">
            <a:off x="1393627" y="1609585"/>
            <a:ext cx="473622" cy="1222526"/>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4"/>
            </p:custDataLst>
          </p:nvPr>
        </p:nvSpPr>
        <p:spPr>
          <a:xfrm>
            <a:off x="1243152" y="2020792"/>
            <a:ext cx="774571"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示 例</a:t>
            </a:r>
          </a:p>
        </p:txBody>
      </p:sp>
      <p:sp>
        <p:nvSpPr>
          <p:cNvPr id="25" name="TextBox 35"/>
          <p:cNvSpPr txBox="1">
            <a:spLocks noChangeArrowheads="1"/>
          </p:cNvSpPr>
          <p:nvPr>
            <p:custDataLst>
              <p:tags r:id="rId5"/>
            </p:custDataLst>
          </p:nvPr>
        </p:nvSpPr>
        <p:spPr bwMode="auto">
          <a:xfrm>
            <a:off x="910630" y="3141222"/>
            <a:ext cx="4392488"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使用for循环嵌套输出由*组成的直角三角形。</a:t>
            </a:r>
          </a:p>
        </p:txBody>
      </p:sp>
      <p:sp>
        <p:nvSpPr>
          <p:cNvPr id="21" name="Title 1"/>
          <p:cNvSpPr txBox="1"/>
          <p:nvPr>
            <p:custDataLst>
              <p:tags r:id="rId6"/>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4.2  for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循环嵌套</a:t>
            </a:r>
          </a:p>
        </p:txBody>
      </p:sp>
      <p:grpSp>
        <p:nvGrpSpPr>
          <p:cNvPr id="2" name="组合 1"/>
          <p:cNvGrpSpPr/>
          <p:nvPr/>
        </p:nvGrpSpPr>
        <p:grpSpPr>
          <a:xfrm>
            <a:off x="1019175" y="857056"/>
            <a:ext cx="3533775" cy="466725"/>
            <a:chOff x="1019175" y="847725"/>
            <a:chExt cx="3533775" cy="466725"/>
          </a:xfrm>
        </p:grpSpPr>
        <p:sp>
          <p:nvSpPr>
            <p:cNvPr id="4"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8"/>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for</a:t>
              </a:r>
              <a:r>
                <a:rPr lang="zh-CN" altLang="zh-CN" sz="2000" dirty="0">
                  <a:solidFill>
                    <a:srgbClr val="595959"/>
                  </a:solidFill>
                  <a:latin typeface="微软雅黑" panose="020B0503020204020204" pitchFamily="34" charset="-122"/>
                  <a:ea typeface="微软雅黑" panose="020B0503020204020204" pitchFamily="34" charset="-122"/>
                </a:rPr>
                <a:t>循环嵌套</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custDataLst>
              <p:tags r:id="rId1"/>
            </p:custDataLst>
          </p:nvPr>
        </p:nvSpPr>
        <p:spPr>
          <a:xfrm>
            <a:off x="9955812" y="1969176"/>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3.1.1  if</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grpSp>
        <p:nvGrpSpPr>
          <p:cNvPr id="4" name="组合 3"/>
          <p:cNvGrpSpPr/>
          <p:nvPr/>
        </p:nvGrpSpPr>
        <p:grpSpPr>
          <a:xfrm>
            <a:off x="1019175" y="857056"/>
            <a:ext cx="3533775" cy="466725"/>
            <a:chOff x="1019175" y="847725"/>
            <a:chExt cx="3533775" cy="466725"/>
          </a:xfrm>
        </p:grpSpPr>
        <p:sp>
          <p:nvSpPr>
            <p:cNvPr id="10" name="同侧圆角矩形 3"/>
            <p:cNvSpPr/>
            <p:nvPr>
              <p:custDataLst>
                <p:tags r:id="rId11"/>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12"/>
              </p:custDataLst>
            </p:nvPr>
          </p:nvSpPr>
          <p:spPr>
            <a:xfrm>
              <a:off x="1019175" y="881033"/>
              <a:ext cx="3533775" cy="40011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if</a:t>
              </a:r>
              <a:r>
                <a:rPr lang="zh-CN" altLang="zh-CN" sz="2000" dirty="0">
                  <a:solidFill>
                    <a:srgbClr val="595959"/>
                  </a:solidFill>
                  <a:latin typeface="微软雅黑" panose="020B0503020204020204" pitchFamily="34" charset="-122"/>
                  <a:ea typeface="微软雅黑" panose="020B0503020204020204" pitchFamily="34" charset="-122"/>
                </a:rPr>
                <a:t>语句</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
        <p:nvSpPr>
          <p:cNvPr id="6" name="TextBox 35"/>
          <p:cNvSpPr txBox="1">
            <a:spLocks noChangeArrowheads="1"/>
          </p:cNvSpPr>
          <p:nvPr>
            <p:custDataLst>
              <p:tags r:id="rId3"/>
            </p:custDataLst>
          </p:nvPr>
        </p:nvSpPr>
        <p:spPr bwMode="auto">
          <a:xfrm>
            <a:off x="1088404" y="1510476"/>
            <a:ext cx="9972576"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Python中if语句由</a:t>
            </a:r>
            <a:r>
              <a:rPr lang="zh-CN" altLang="zh-CN" sz="1800" dirty="0">
                <a:solidFill>
                  <a:srgbClr val="1369B2"/>
                </a:solidFill>
                <a:latin typeface="微软雅黑" panose="020B0503020204020204" pitchFamily="34" charset="-122"/>
                <a:ea typeface="微软雅黑" panose="020B0503020204020204" pitchFamily="34" charset="-122"/>
              </a:rPr>
              <a:t>关键字if</a:t>
            </a:r>
            <a:r>
              <a:rPr lang="zh-CN" altLang="zh-CN"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rPr>
              <a:t>条件表达式</a:t>
            </a:r>
            <a:r>
              <a:rPr lang="zh-CN" altLang="zh-CN"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rPr>
              <a:t>冒号</a:t>
            </a:r>
            <a:r>
              <a:rPr lang="zh-CN" altLang="zh-CN" sz="1800" dirty="0">
                <a:solidFill>
                  <a:srgbClr val="595959"/>
                </a:solidFill>
                <a:latin typeface="微软雅黑" panose="020B0503020204020204" pitchFamily="34" charset="-122"/>
                <a:ea typeface="微软雅黑" panose="020B0503020204020204" pitchFamily="34" charset="-122"/>
              </a:rPr>
              <a:t>和</a:t>
            </a:r>
            <a:r>
              <a:rPr lang="zh-CN" altLang="zh-CN" sz="1800" dirty="0">
                <a:solidFill>
                  <a:srgbClr val="1369B2"/>
                </a:solidFill>
                <a:latin typeface="微软雅黑" panose="020B0503020204020204" pitchFamily="34" charset="-122"/>
                <a:ea typeface="微软雅黑" panose="020B0503020204020204" pitchFamily="34" charset="-122"/>
              </a:rPr>
              <a:t>代码段</a:t>
            </a:r>
            <a:r>
              <a:rPr lang="zh-CN" altLang="zh-CN" sz="1800" dirty="0">
                <a:solidFill>
                  <a:srgbClr val="595959"/>
                </a:solidFill>
                <a:latin typeface="微软雅黑" panose="020B0503020204020204" pitchFamily="34" charset="-122"/>
                <a:ea typeface="微软雅黑" panose="020B0503020204020204" pitchFamily="34" charset="-122"/>
              </a:rPr>
              <a:t>组成</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7" name="矩形 6"/>
          <p:cNvSpPr/>
          <p:nvPr>
            <p:custDataLst>
              <p:tags r:id="rId4"/>
            </p:custDataLst>
          </p:nvPr>
        </p:nvSpPr>
        <p:spPr>
          <a:xfrm>
            <a:off x="4552950" y="3644394"/>
            <a:ext cx="6480386" cy="1753235"/>
          </a:xfrm>
          <a:prstGeom prst="rect">
            <a:avLst/>
          </a:prstGeom>
        </p:spPr>
        <p:txBody>
          <a:bodyPr wrap="square">
            <a:spAutoFit/>
          </a:bodyPr>
          <a:lstStyle/>
          <a:p>
            <a:pPr marL="0" lvl="1">
              <a:lnSpc>
                <a:spcPct val="150000"/>
              </a:lnSpc>
              <a:buClr>
                <a:schemeClr val="tx1"/>
              </a:buClr>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执行if语句时，若if语句的条件表达式成立，即</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条件表达式的布尔值为True</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，则</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执行if语句内的代码段</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；若if语句的条件表达式不成立，即条件表达式的布尔值为False，则跳过if语句内的代码段，继续向下执行。</a:t>
            </a:r>
          </a:p>
        </p:txBody>
      </p:sp>
      <p:grpSp>
        <p:nvGrpSpPr>
          <p:cNvPr id="8" name="组合 7"/>
          <p:cNvGrpSpPr/>
          <p:nvPr/>
        </p:nvGrpSpPr>
        <p:grpSpPr>
          <a:xfrm>
            <a:off x="1143691" y="2226807"/>
            <a:ext cx="9889645" cy="760812"/>
            <a:chOff x="1143691" y="2082766"/>
            <a:chExt cx="9889645" cy="760812"/>
          </a:xfrm>
        </p:grpSpPr>
        <p:sp>
          <p:nvSpPr>
            <p:cNvPr id="12" name="矩形 11"/>
            <p:cNvSpPr/>
            <p:nvPr>
              <p:custDataLst>
                <p:tags r:id="rId7"/>
              </p:custDataLst>
            </p:nvPr>
          </p:nvSpPr>
          <p:spPr bwMode="auto">
            <a:xfrm>
              <a:off x="2062758" y="2082766"/>
              <a:ext cx="8970578" cy="7608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条件表达式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代码段</a:t>
              </a:r>
            </a:p>
          </p:txBody>
        </p:sp>
        <p:sp>
          <p:nvSpPr>
            <p:cNvPr id="19" name="剪去单角的矩形 18"/>
            <p:cNvSpPr/>
            <p:nvPr>
              <p:custDataLst>
                <p:tags r:id="rId8"/>
              </p:custDataLst>
            </p:nvPr>
          </p:nvSpPr>
          <p:spPr>
            <a:xfrm flipH="1">
              <a:off x="1143691" y="2082766"/>
              <a:ext cx="808346" cy="760812"/>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9"/>
              </p:custDataLst>
            </p:nvPr>
          </p:nvSpPr>
          <p:spPr>
            <a:xfrm>
              <a:off x="1199050" y="2105350"/>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3" name="Freeform 16"/>
            <p:cNvSpPr/>
            <p:nvPr>
              <p:custDataLst>
                <p:tags r:id="rId10"/>
              </p:custDataLst>
            </p:nvPr>
          </p:nvSpPr>
          <p:spPr bwMode="auto">
            <a:xfrm>
              <a:off x="1952036" y="2105349"/>
              <a:ext cx="110722" cy="7382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4" name="矩形 13"/>
          <p:cNvSpPr/>
          <p:nvPr>
            <p:custDataLst>
              <p:tags r:id="rId5"/>
            </p:custDataLst>
          </p:nvPr>
        </p:nvSpPr>
        <p:spPr>
          <a:xfrm>
            <a:off x="1729239" y="6134989"/>
            <a:ext cx="1729740" cy="337185"/>
          </a:xfrm>
          <a:prstGeom prst="rect">
            <a:avLst/>
          </a:prstGeom>
          <a:solidFill>
            <a:srgbClr val="FFFF00"/>
          </a:solidFill>
        </p:spPr>
        <p:txBody>
          <a:bodyPr wrap="none">
            <a:spAutoFit/>
          </a:bodyPr>
          <a:lstStyle/>
          <a:p>
            <a:pPr algn="ct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if语句的执行流程</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2"/>
          <p:cNvPicPr>
            <a:picLocks noChangeAspect="1"/>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1774825" y="3140393"/>
            <a:ext cx="2022475" cy="28352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9</a:t>
            </a:r>
            <a:r>
              <a:rPr lang="zh-CN" altLang="zh-CN" sz="1800" dirty="0">
                <a:solidFill>
                  <a:srgbClr val="595959"/>
                </a:solidFill>
                <a:latin typeface="微软雅黑" panose="020B0503020204020204" pitchFamily="34" charset="-122"/>
                <a:ea typeface="微软雅黑" panose="020B0503020204020204" pitchFamily="34" charset="-122"/>
                <a:cs typeface="+mn-ea"/>
              </a:rPr>
              <a:t>：九九乘法表</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：九九乘法表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231110" y="2349780"/>
            <a:ext cx="6048672"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乘法口诀是中国古代筹算中进行乘法、除法、开方等运算的基本计算规则，沿用至今已有两千多年。古代的乘法口诀与现在使用的乘法口诀顺序相反，自上而下从“九九八十一”开始到“一一如一”为止，因此，古人用乘法口诀的前两个字“九九”做为此口诀的名称。</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本实例要求编写程序，实现通过for循环嵌套输出下列样式的九九乘法表的功能。</a:t>
            </a:r>
          </a:p>
        </p:txBody>
      </p:sp>
      <p:pic>
        <p:nvPicPr>
          <p:cNvPr id="8" name="图片 7"/>
          <p:cNvPicPr>
            <a:picLocks noChangeAspect="1"/>
          </p:cNvPicPr>
          <p:nvPr/>
        </p:nvPicPr>
        <p:blipFill>
          <a:blip r:embed="rId4"/>
          <a:stretch>
            <a:fillRect/>
          </a:stretch>
        </p:blipFill>
        <p:spPr>
          <a:xfrm>
            <a:off x="1011196" y="1629594"/>
            <a:ext cx="3715858" cy="4006159"/>
          </a:xfrm>
          <a:prstGeom prst="rect">
            <a:avLst/>
          </a:prstGeom>
        </p:spPr>
      </p:pic>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：九九乘法表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1921927"/>
            <a:ext cx="4536504" cy="261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定义外层</a:t>
            </a:r>
            <a:r>
              <a:rPr lang="en-US" altLang="zh-CN" sz="1800" dirty="0">
                <a:solidFill>
                  <a:srgbClr val="595959"/>
                </a:solidFill>
                <a:latin typeface="微软雅黑" panose="020B0503020204020204" pitchFamily="34" charset="-122"/>
                <a:ea typeface="微软雅黑" panose="020B0503020204020204" pitchFamily="34" charset="-122"/>
              </a:rPr>
              <a:t>for</a:t>
            </a:r>
            <a:r>
              <a:rPr lang="zh-CN" altLang="en-US" sz="1800" dirty="0">
                <a:solidFill>
                  <a:srgbClr val="595959"/>
                </a:solidFill>
                <a:latin typeface="微软雅黑" panose="020B0503020204020204" pitchFamily="34" charset="-122"/>
                <a:ea typeface="微软雅黑" panose="020B0503020204020204" pitchFamily="34" charset="-122"/>
              </a:rPr>
              <a:t>循环用于控制九九乘法表的行数。</a:t>
            </a:r>
            <a:endParaRPr lang="zh-CN"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使用内层</a:t>
            </a:r>
            <a:r>
              <a:rPr lang="en-US" altLang="zh-CN" sz="1800" dirty="0">
                <a:solidFill>
                  <a:srgbClr val="595959"/>
                </a:solidFill>
                <a:latin typeface="微软雅黑" panose="020B0503020204020204" pitchFamily="34" charset="-122"/>
                <a:ea typeface="微软雅黑" panose="020B0503020204020204" pitchFamily="34" charset="-122"/>
              </a:rPr>
              <a:t>for</a:t>
            </a:r>
            <a:r>
              <a:rPr lang="zh-CN" altLang="en-US" sz="1800" dirty="0">
                <a:solidFill>
                  <a:srgbClr val="595959"/>
                </a:solidFill>
                <a:latin typeface="微软雅黑" panose="020B0503020204020204" pitchFamily="34" charset="-122"/>
                <a:ea typeface="微软雅黑" panose="020B0503020204020204" pitchFamily="34" charset="-122"/>
              </a:rPr>
              <a:t>循环控制九九乘法表的列数。</a:t>
            </a: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根据九九乘法表规则，显示数字计算形式。</a:t>
            </a:r>
          </a:p>
        </p:txBody>
      </p:sp>
      <p:sp>
        <p:nvSpPr>
          <p:cNvPr id="8" name="矩形 7"/>
          <p:cNvSpPr/>
          <p:nvPr/>
        </p:nvSpPr>
        <p:spPr>
          <a:xfrm>
            <a:off x="7511556" y="1345863"/>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3"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：九九乘法表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Chapter03</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09_multi_table.py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09_multi_table.</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09_multi_table</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：九九乘法表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跳转语句</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3.5</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609990"/>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solidFill>
                  <a:srgbClr val="595959"/>
                </a:solidFill>
                <a:latin typeface="微软雅黑" panose="020B0503020204020204" pitchFamily="34" charset="-122"/>
                <a:ea typeface="微软雅黑" panose="020B0503020204020204" pitchFamily="34" charset="-122"/>
              </a:rPr>
              <a:t>掌握</a:t>
            </a:r>
            <a:r>
              <a:rPr sz="2000" dirty="0">
                <a:solidFill>
                  <a:schemeClr val="tx2">
                    <a:lumMod val="60000"/>
                    <a:lumOff val="40000"/>
                  </a:schemeClr>
                </a:solidFill>
                <a:latin typeface="微软雅黑" panose="020B0503020204020204" pitchFamily="34" charset="-122"/>
                <a:ea typeface="微软雅黑" panose="020B0503020204020204" pitchFamily="34" charset="-122"/>
              </a:rPr>
              <a:t>跳转语句</a:t>
            </a:r>
            <a:r>
              <a:rPr sz="2000" dirty="0">
                <a:solidFill>
                  <a:srgbClr val="595959"/>
                </a:solidFill>
                <a:latin typeface="微软雅黑" panose="020B0503020204020204" pitchFamily="34" charset="-122"/>
                <a:ea typeface="微软雅黑" panose="020B0503020204020204" pitchFamily="34" charset="-122"/>
              </a:rPr>
              <a:t>，能够使用break语句控制循环的执行情况</a:t>
            </a:r>
          </a:p>
        </p:txBody>
      </p:sp>
      <p:grpSp>
        <p:nvGrpSpPr>
          <p:cNvPr id="11" name="组合 10"/>
          <p:cNvGrpSpPr/>
          <p:nvPr/>
        </p:nvGrpSpPr>
        <p:grpSpPr>
          <a:xfrm>
            <a:off x="5299308" y="392926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.1  break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.1  break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语句</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6"/>
              </p:custDataLst>
            </p:nvPr>
          </p:nvSpPr>
          <p:spPr>
            <a:xfrm>
              <a:off x="1019175" y="881033"/>
              <a:ext cx="3533775" cy="40011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1.break</a:t>
              </a:r>
              <a:r>
                <a:rPr lang="zh-CN" altLang="zh-CN" sz="2000" dirty="0">
                  <a:solidFill>
                    <a:srgbClr val="595959"/>
                  </a:solidFill>
                  <a:latin typeface="微软雅黑" panose="020B0503020204020204" pitchFamily="34" charset="-122"/>
                  <a:ea typeface="微软雅黑" panose="020B0503020204020204" pitchFamily="34" charset="-122"/>
                </a:rPr>
                <a:t>语句</a:t>
              </a:r>
            </a:p>
          </p:txBody>
        </p:sp>
      </p:grpSp>
      <p:sp>
        <p:nvSpPr>
          <p:cNvPr id="13" name="原创设计师QQ598969553          _3"/>
          <p:cNvSpPr/>
          <p:nvPr>
            <p:custDataLst>
              <p:tags r:id="rId2"/>
            </p:custDataLst>
          </p:nvPr>
        </p:nvSpPr>
        <p:spPr>
          <a:xfrm>
            <a:off x="4078982" y="3141762"/>
            <a:ext cx="6912768" cy="194421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原创设计师QQ598969553          _4"/>
          <p:cNvSpPr/>
          <p:nvPr>
            <p:custDataLst>
              <p:tags r:id="rId3"/>
            </p:custDataLst>
          </p:nvPr>
        </p:nvSpPr>
        <p:spPr>
          <a:xfrm>
            <a:off x="4396533" y="3444455"/>
            <a:ext cx="6277666" cy="1338828"/>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循环语句在条件满足的情况下会一直执行，但在某些情况下需要</a:t>
            </a:r>
            <a:r>
              <a:rPr lang="zh-CN" altLang="zh-CN" sz="1800" dirty="0">
                <a:solidFill>
                  <a:srgbClr val="1369B2"/>
                </a:solidFill>
                <a:latin typeface="微软雅黑" panose="020B0503020204020204" pitchFamily="34" charset="-122"/>
                <a:ea typeface="微软雅黑" panose="020B0503020204020204" pitchFamily="34" charset="-122"/>
                <a:cs typeface="+mn-ea"/>
              </a:rPr>
              <a:t>跳出循环</a:t>
            </a:r>
            <a:r>
              <a:rPr lang="zh-CN" altLang="zh-CN" sz="1800" dirty="0">
                <a:solidFill>
                  <a:srgbClr val="595959"/>
                </a:solidFill>
                <a:latin typeface="微软雅黑" panose="020B0503020204020204" pitchFamily="34" charset="-122"/>
                <a:ea typeface="微软雅黑" panose="020B0503020204020204" pitchFamily="34" charset="-122"/>
                <a:cs typeface="+mn-ea"/>
              </a:rPr>
              <a:t>，类似音乐播放器循环模式的切歌功能。</a:t>
            </a:r>
            <a:r>
              <a:rPr lang="en-US" altLang="zh-CN" sz="1800" dirty="0">
                <a:solidFill>
                  <a:srgbClr val="595959"/>
                </a:solidFill>
                <a:latin typeface="微软雅黑" panose="020B0503020204020204" pitchFamily="34" charset="-122"/>
                <a:ea typeface="微软雅黑" panose="020B0503020204020204" pitchFamily="34" charset="-122"/>
                <a:cs typeface="+mn-ea"/>
              </a:rPr>
              <a:t>Python</a:t>
            </a:r>
            <a:r>
              <a:rPr lang="zh-CN" altLang="zh-CN" sz="1800" dirty="0">
                <a:solidFill>
                  <a:srgbClr val="595959"/>
                </a:solidFill>
                <a:latin typeface="微软雅黑" panose="020B0503020204020204" pitchFamily="34" charset="-122"/>
                <a:ea typeface="微软雅黑" panose="020B0503020204020204" pitchFamily="34" charset="-122"/>
                <a:cs typeface="+mn-ea"/>
              </a:rPr>
              <a:t>中</a:t>
            </a:r>
            <a:r>
              <a:rPr lang="zh-CN" altLang="zh-CN" sz="1800" dirty="0">
                <a:solidFill>
                  <a:srgbClr val="1369B2"/>
                </a:solidFill>
                <a:latin typeface="微软雅黑" panose="020B0503020204020204" pitchFamily="34" charset="-122"/>
                <a:ea typeface="微软雅黑" panose="020B0503020204020204" pitchFamily="34" charset="-122"/>
                <a:cs typeface="+mn-ea"/>
              </a:rPr>
              <a:t>break语句</a:t>
            </a:r>
            <a:r>
              <a:rPr lang="zh-CN" altLang="zh-CN" sz="1800" dirty="0">
                <a:solidFill>
                  <a:srgbClr val="595959"/>
                </a:solidFill>
                <a:latin typeface="微软雅黑" panose="020B0503020204020204" pitchFamily="34" charset="-122"/>
                <a:ea typeface="微软雅黑" panose="020B0503020204020204" pitchFamily="34" charset="-122"/>
                <a:cs typeface="+mn-ea"/>
              </a:rPr>
              <a:t>用于</a:t>
            </a:r>
            <a:r>
              <a:rPr lang="zh-CN" altLang="zh-CN" sz="1800" dirty="0">
                <a:solidFill>
                  <a:srgbClr val="1369B2"/>
                </a:solidFill>
                <a:latin typeface="微软雅黑" panose="020B0503020204020204" pitchFamily="34" charset="-122"/>
                <a:ea typeface="微软雅黑" panose="020B0503020204020204" pitchFamily="34" charset="-122"/>
                <a:cs typeface="+mn-ea"/>
              </a:rPr>
              <a:t>结束循环</a:t>
            </a:r>
            <a:r>
              <a:rPr lang="zh-CN" altLang="zh-CN" sz="1800" dirty="0">
                <a:solidFill>
                  <a:srgbClr val="595959"/>
                </a:solidFill>
                <a:latin typeface="微软雅黑" panose="020B0503020204020204" pitchFamily="34" charset="-122"/>
                <a:ea typeface="微软雅黑" panose="020B0503020204020204" pitchFamily="34" charset="-122"/>
                <a:cs typeface="+mn-ea"/>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5" name="图片 14"/>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.1  break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语句</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9"/>
              </p:custDataLst>
            </p:nvPr>
          </p:nvSpPr>
          <p:spPr>
            <a:xfrm>
              <a:off x="1019175" y="881033"/>
              <a:ext cx="3533775" cy="40011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1.break</a:t>
              </a:r>
              <a:r>
                <a:rPr lang="zh-CN" altLang="zh-CN" sz="2000" dirty="0">
                  <a:solidFill>
                    <a:srgbClr val="595959"/>
                  </a:solidFill>
                  <a:latin typeface="微软雅黑" panose="020B0503020204020204" pitchFamily="34" charset="-122"/>
                  <a:ea typeface="微软雅黑" panose="020B0503020204020204" pitchFamily="34" charset="-122"/>
                </a:rPr>
                <a:t>语句</a:t>
              </a:r>
            </a:p>
          </p:txBody>
        </p:sp>
      </p:grpSp>
      <p:sp>
        <p:nvSpPr>
          <p:cNvPr id="4" name="矩形 3"/>
          <p:cNvSpPr/>
          <p:nvPr>
            <p:custDataLst>
              <p:tags r:id="rId2"/>
            </p:custDataLst>
          </p:nvPr>
        </p:nvSpPr>
        <p:spPr>
          <a:xfrm>
            <a:off x="1019174" y="1846124"/>
            <a:ext cx="4787999" cy="507831"/>
          </a:xfrm>
          <a:prstGeom prst="rect">
            <a:avLst/>
          </a:prstGeom>
        </p:spPr>
        <p:txBody>
          <a:bodyPr wrap="square">
            <a:spAutoFit/>
          </a:bodyPr>
          <a:lstStyle/>
          <a:p>
            <a:pPr algn="just">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（1）在for语句中使用break语句</a:t>
            </a:r>
          </a:p>
        </p:txBody>
      </p:sp>
      <p:sp>
        <p:nvSpPr>
          <p:cNvPr id="17" name="Text Box 8"/>
          <p:cNvSpPr txBox="1">
            <a:spLocks noChangeArrowheads="1"/>
          </p:cNvSpPr>
          <p:nvPr>
            <p:custDataLst>
              <p:tags r:id="rId3"/>
            </p:custDataLst>
          </p:nvPr>
        </p:nvSpPr>
        <p:spPr bwMode="auto">
          <a:xfrm>
            <a:off x="1019175" y="3550920"/>
            <a:ext cx="4787900" cy="2038350"/>
          </a:xfrm>
          <a:prstGeom prst="rect">
            <a:avLst/>
          </a:prstGeom>
          <a:solidFill>
            <a:schemeClr val="bg1">
              <a:lumMod val="95000"/>
            </a:schemeClr>
          </a:solidFill>
          <a:ln>
            <a:solidFill>
              <a:schemeClr val="bg1">
                <a:lumMod val="85000"/>
              </a:schemeClr>
            </a:solidFill>
          </a:ln>
          <a:effectLst/>
        </p:spPr>
        <p:txBody>
          <a:bodyPr wrap="square">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endPar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for 临时变量 in 可迭代对象:</a:t>
            </a: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代码块1</a:t>
            </a: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条件表达式:</a:t>
            </a: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代码块2</a:t>
            </a: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break</a:t>
            </a:r>
          </a:p>
        </p:txBody>
      </p:sp>
      <p:sp>
        <p:nvSpPr>
          <p:cNvPr id="18" name="矩形 17"/>
          <p:cNvSpPr/>
          <p:nvPr>
            <p:custDataLst>
              <p:tags r:id="rId4"/>
            </p:custDataLst>
          </p:nvPr>
        </p:nvSpPr>
        <p:spPr>
          <a:xfrm>
            <a:off x="6455245" y="1846124"/>
            <a:ext cx="4787999" cy="507831"/>
          </a:xfrm>
          <a:prstGeom prst="rect">
            <a:avLst/>
          </a:prstGeom>
        </p:spPr>
        <p:txBody>
          <a:bodyPr wrap="square">
            <a:spAutoFit/>
          </a:bodyPr>
          <a:lstStyle/>
          <a:p>
            <a:pPr algn="just">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2</a:t>
            </a:r>
            <a:r>
              <a:rPr lang="zh-CN" altLang="zh-CN" sz="1800" b="1" dirty="0">
                <a:solidFill>
                  <a:srgbClr val="595959"/>
                </a:solidFill>
                <a:latin typeface="微软雅黑" panose="020B0503020204020204" pitchFamily="34" charset="-122"/>
                <a:ea typeface="微软雅黑" panose="020B0503020204020204" pitchFamily="34" charset="-122"/>
                <a:cs typeface="+mn-ea"/>
              </a:rPr>
              <a:t>）在while语句中使用break语句</a:t>
            </a:r>
          </a:p>
        </p:txBody>
      </p:sp>
      <p:sp>
        <p:nvSpPr>
          <p:cNvPr id="20" name="Text Box 8"/>
          <p:cNvSpPr txBox="1">
            <a:spLocks noChangeArrowheads="1"/>
          </p:cNvSpPr>
          <p:nvPr>
            <p:custDataLst>
              <p:tags r:id="rId5"/>
            </p:custDataLst>
          </p:nvPr>
        </p:nvSpPr>
        <p:spPr bwMode="auto">
          <a:xfrm>
            <a:off x="6455410" y="3550920"/>
            <a:ext cx="4787900" cy="1990725"/>
          </a:xfrm>
          <a:prstGeom prst="rect">
            <a:avLst/>
          </a:prstGeom>
          <a:solidFill>
            <a:schemeClr val="bg1">
              <a:lumMod val="95000"/>
            </a:schemeClr>
          </a:solidFill>
          <a:ln>
            <a:solidFill>
              <a:schemeClr val="bg1">
                <a:lumMod val="85000"/>
              </a:schemeClr>
            </a:solidFill>
          </a:ln>
          <a:effectLst/>
        </p:spPr>
        <p:txBody>
          <a:bodyPr wrap="square">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while 条件表达式:</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代码块1</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条件表达式:</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代码块2</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break</a:t>
            </a:r>
          </a:p>
        </p:txBody>
      </p:sp>
      <p:sp>
        <p:nvSpPr>
          <p:cNvPr id="5" name="矩形 4"/>
          <p:cNvSpPr/>
          <p:nvPr>
            <p:custDataLst>
              <p:tags r:id="rId6"/>
            </p:custDataLst>
          </p:nvPr>
        </p:nvSpPr>
        <p:spPr>
          <a:xfrm>
            <a:off x="1019175" y="2398227"/>
            <a:ext cx="4787999" cy="431165"/>
          </a:xfrm>
          <a:prstGeom prst="rect">
            <a:avLst/>
          </a:prstGeom>
        </p:spPr>
        <p:txBody>
          <a:bodyPr wrap="square">
            <a:spAutoFit/>
          </a:bodyPr>
          <a:lstStyle/>
          <a:p>
            <a:pPr algn="just">
              <a:lnSpc>
                <a:spcPct val="13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使用格式。</a:t>
            </a:r>
          </a:p>
        </p:txBody>
      </p:sp>
      <p:sp>
        <p:nvSpPr>
          <p:cNvPr id="6" name="矩形 5"/>
          <p:cNvSpPr/>
          <p:nvPr>
            <p:custDataLst>
              <p:tags r:id="rId7"/>
            </p:custDataLst>
          </p:nvPr>
        </p:nvSpPr>
        <p:spPr>
          <a:xfrm>
            <a:off x="6454775" y="2525227"/>
            <a:ext cx="4787999" cy="431165"/>
          </a:xfrm>
          <a:prstGeom prst="rect">
            <a:avLst/>
          </a:prstGeom>
        </p:spPr>
        <p:txBody>
          <a:bodyPr wrap="square">
            <a:spAutoFit/>
          </a:bodyPr>
          <a:lstStyle/>
          <a:p>
            <a:pPr algn="just">
              <a:lnSpc>
                <a:spcPct val="13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使用格式。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.1  break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语句</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9"/>
              </p:custDataLst>
            </p:nvPr>
          </p:nvSpPr>
          <p:spPr>
            <a:xfrm>
              <a:off x="1019175" y="881033"/>
              <a:ext cx="3533775" cy="40011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1.break</a:t>
              </a:r>
              <a:r>
                <a:rPr lang="zh-CN" altLang="zh-CN" sz="2000" dirty="0">
                  <a:solidFill>
                    <a:srgbClr val="595959"/>
                  </a:solidFill>
                  <a:latin typeface="微软雅黑" panose="020B0503020204020204" pitchFamily="34" charset="-122"/>
                  <a:ea typeface="微软雅黑" panose="020B0503020204020204" pitchFamily="34" charset="-122"/>
                </a:rPr>
                <a:t>语句</a:t>
              </a:r>
            </a:p>
          </p:txBody>
        </p:sp>
      </p:grpSp>
      <p:sp>
        <p:nvSpPr>
          <p:cNvPr id="4" name="矩形 3"/>
          <p:cNvSpPr/>
          <p:nvPr>
            <p:custDataLst>
              <p:tags r:id="rId2"/>
            </p:custDataLst>
          </p:nvPr>
        </p:nvSpPr>
        <p:spPr>
          <a:xfrm>
            <a:off x="1019174" y="1846124"/>
            <a:ext cx="4787999" cy="507831"/>
          </a:xfrm>
          <a:prstGeom prst="rect">
            <a:avLst/>
          </a:prstGeom>
        </p:spPr>
        <p:txBody>
          <a:bodyPr wrap="square">
            <a:spAutoFit/>
          </a:bodyPr>
          <a:lstStyle/>
          <a:p>
            <a:pPr algn="just">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（1）在for语句中使用break语句</a:t>
            </a:r>
          </a:p>
        </p:txBody>
      </p:sp>
      <p:sp>
        <p:nvSpPr>
          <p:cNvPr id="16" name="矩形 15"/>
          <p:cNvSpPr/>
          <p:nvPr>
            <p:custDataLst>
              <p:tags r:id="rId3"/>
            </p:custDataLst>
          </p:nvPr>
        </p:nvSpPr>
        <p:spPr>
          <a:xfrm>
            <a:off x="1019175" y="2398227"/>
            <a:ext cx="4787999" cy="1110615"/>
          </a:xfrm>
          <a:prstGeom prst="rect">
            <a:avLst/>
          </a:prstGeom>
        </p:spPr>
        <p:txBody>
          <a:bodyPr wrap="square">
            <a:spAutoFit/>
          </a:bodyPr>
          <a:lstStyle/>
          <a:p>
            <a:pPr algn="just">
              <a:lnSpc>
                <a:spcPct val="13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使用</a:t>
            </a:r>
            <a:r>
              <a:rPr lang="zh-CN" altLang="zh-CN" sz="1700" dirty="0">
                <a:solidFill>
                  <a:schemeClr val="tx2">
                    <a:lumMod val="60000"/>
                    <a:lumOff val="40000"/>
                  </a:schemeClr>
                </a:solidFill>
                <a:latin typeface="微软雅黑" panose="020B0503020204020204" pitchFamily="34" charset="-122"/>
                <a:ea typeface="微软雅黑" panose="020B0503020204020204" pitchFamily="34" charset="-122"/>
                <a:cs typeface="+mn-ea"/>
              </a:rPr>
              <a:t>for语句</a:t>
            </a:r>
            <a:r>
              <a:rPr lang="zh-CN" altLang="zh-CN" sz="1700" dirty="0">
                <a:solidFill>
                  <a:srgbClr val="595959"/>
                </a:solidFill>
                <a:latin typeface="微软雅黑" panose="020B0503020204020204" pitchFamily="34" charset="-122"/>
                <a:ea typeface="微软雅黑" panose="020B0503020204020204" pitchFamily="34" charset="-122"/>
                <a:cs typeface="+mn-ea"/>
              </a:rPr>
              <a:t>遍历字符串“千里之行始于足下”，一旦遍历到字符“行”，就可以使用</a:t>
            </a:r>
            <a:r>
              <a:rPr lang="zh-CN" altLang="zh-CN" sz="1700" dirty="0">
                <a:solidFill>
                  <a:schemeClr val="tx2">
                    <a:lumMod val="60000"/>
                    <a:lumOff val="40000"/>
                  </a:schemeClr>
                </a:solidFill>
                <a:latin typeface="微软雅黑" panose="020B0503020204020204" pitchFamily="34" charset="-122"/>
                <a:ea typeface="微软雅黑" panose="020B0503020204020204" pitchFamily="34" charset="-122"/>
                <a:cs typeface="+mn-ea"/>
              </a:rPr>
              <a:t>break语句结束循环</a:t>
            </a:r>
            <a:r>
              <a:rPr lang="zh-CN" altLang="zh-CN" sz="1700" dirty="0">
                <a:solidFill>
                  <a:srgbClr val="595959"/>
                </a:solidFill>
                <a:latin typeface="微软雅黑" panose="020B0503020204020204" pitchFamily="34" charset="-122"/>
                <a:ea typeface="微软雅黑" panose="020B0503020204020204" pitchFamily="34" charset="-122"/>
                <a:cs typeface="+mn-ea"/>
              </a:rPr>
              <a:t>。</a:t>
            </a:r>
          </a:p>
        </p:txBody>
      </p:sp>
      <p:sp>
        <p:nvSpPr>
          <p:cNvPr id="17" name="Text Box 8"/>
          <p:cNvSpPr txBox="1">
            <a:spLocks noChangeArrowheads="1"/>
          </p:cNvSpPr>
          <p:nvPr>
            <p:custDataLst>
              <p:tags r:id="rId4"/>
            </p:custDataLst>
          </p:nvPr>
        </p:nvSpPr>
        <p:spPr bwMode="auto">
          <a:xfrm>
            <a:off x="1019175" y="3550920"/>
            <a:ext cx="4787900" cy="3013710"/>
          </a:xfrm>
          <a:prstGeom prst="rect">
            <a:avLst/>
          </a:prstGeom>
          <a:solidFill>
            <a:schemeClr val="bg1">
              <a:lumMod val="95000"/>
            </a:schemeClr>
          </a:solidFill>
          <a:ln>
            <a:solidFill>
              <a:schemeClr val="bg1">
                <a:lumMod val="85000"/>
              </a:schemeClr>
            </a:solidFill>
          </a:ln>
          <a:effectLst/>
        </p:spPr>
        <p:txBody>
          <a:bodyPr wrap="square">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endPar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words = "千里之行始于足下"</a:t>
            </a: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for word in words:</a:t>
            </a: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a:t>
            </a: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word == "行":</a:t>
            </a: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break</a:t>
            </a: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print(word)</a:t>
            </a:r>
          </a:p>
        </p:txBody>
      </p:sp>
      <p:sp>
        <p:nvSpPr>
          <p:cNvPr id="18" name="矩形 17"/>
          <p:cNvSpPr/>
          <p:nvPr>
            <p:custDataLst>
              <p:tags r:id="rId5"/>
            </p:custDataLst>
          </p:nvPr>
        </p:nvSpPr>
        <p:spPr>
          <a:xfrm>
            <a:off x="6455245" y="1846124"/>
            <a:ext cx="4787999" cy="507831"/>
          </a:xfrm>
          <a:prstGeom prst="rect">
            <a:avLst/>
          </a:prstGeom>
        </p:spPr>
        <p:txBody>
          <a:bodyPr wrap="square">
            <a:spAutoFit/>
          </a:bodyPr>
          <a:lstStyle/>
          <a:p>
            <a:pPr algn="just">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2</a:t>
            </a:r>
            <a:r>
              <a:rPr lang="zh-CN" altLang="zh-CN" sz="1800" b="1" dirty="0">
                <a:solidFill>
                  <a:srgbClr val="595959"/>
                </a:solidFill>
                <a:latin typeface="微软雅黑" panose="020B0503020204020204" pitchFamily="34" charset="-122"/>
                <a:ea typeface="微软雅黑" panose="020B0503020204020204" pitchFamily="34" charset="-122"/>
                <a:cs typeface="+mn-ea"/>
              </a:rPr>
              <a:t>）在while语句中使用break语句</a:t>
            </a:r>
          </a:p>
        </p:txBody>
      </p:sp>
      <p:sp>
        <p:nvSpPr>
          <p:cNvPr id="19" name="矩形 18"/>
          <p:cNvSpPr/>
          <p:nvPr>
            <p:custDataLst>
              <p:tags r:id="rId6"/>
            </p:custDataLst>
          </p:nvPr>
        </p:nvSpPr>
        <p:spPr>
          <a:xfrm>
            <a:off x="6455246" y="2398227"/>
            <a:ext cx="4787999" cy="770890"/>
          </a:xfrm>
          <a:prstGeom prst="rect">
            <a:avLst/>
          </a:prstGeom>
        </p:spPr>
        <p:txBody>
          <a:bodyPr wrap="square">
            <a:spAutoFit/>
          </a:bodyPr>
          <a:lstStyle/>
          <a:p>
            <a:pPr algn="just">
              <a:lnSpc>
                <a:spcPct val="13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使用</a:t>
            </a:r>
            <a:r>
              <a:rPr lang="zh-CN" altLang="zh-CN" sz="1700" dirty="0">
                <a:solidFill>
                  <a:srgbClr val="1369B2"/>
                </a:solidFill>
                <a:latin typeface="微软雅黑" panose="020B0503020204020204" pitchFamily="34" charset="-122"/>
                <a:ea typeface="微软雅黑" panose="020B0503020204020204" pitchFamily="34" charset="-122"/>
                <a:cs typeface="+mn-ea"/>
              </a:rPr>
              <a:t>while语句</a:t>
            </a:r>
            <a:r>
              <a:rPr lang="zh-CN" altLang="zh-CN" sz="1700" dirty="0">
                <a:solidFill>
                  <a:srgbClr val="595959"/>
                </a:solidFill>
                <a:latin typeface="微软雅黑" panose="020B0503020204020204" pitchFamily="34" charset="-122"/>
                <a:ea typeface="微软雅黑" panose="020B0503020204020204" pitchFamily="34" charset="-122"/>
                <a:cs typeface="+mn-ea"/>
              </a:rPr>
              <a:t>输出数字1~</a:t>
            </a:r>
            <a:r>
              <a:rPr lang="en-US" altLang="zh-CN" sz="1700" dirty="0">
                <a:solidFill>
                  <a:srgbClr val="595959"/>
                </a:solidFill>
                <a:latin typeface="微软雅黑" panose="020B0503020204020204" pitchFamily="34" charset="-122"/>
                <a:ea typeface="微软雅黑" panose="020B0503020204020204" pitchFamily="34" charset="-122"/>
                <a:cs typeface="+mn-ea"/>
              </a:rPr>
              <a:t>4</a:t>
            </a:r>
            <a:r>
              <a:rPr lang="zh-CN" altLang="zh-CN" sz="1700" dirty="0">
                <a:solidFill>
                  <a:srgbClr val="595959"/>
                </a:solidFill>
                <a:latin typeface="微软雅黑" panose="020B0503020204020204" pitchFamily="34" charset="-122"/>
                <a:ea typeface="微软雅黑" panose="020B0503020204020204" pitchFamily="34" charset="-122"/>
                <a:cs typeface="+mn-ea"/>
              </a:rPr>
              <a:t>，当遇到循环中的数字为</a:t>
            </a:r>
            <a:r>
              <a:rPr lang="en-US" altLang="zh-CN" sz="1700" dirty="0">
                <a:solidFill>
                  <a:srgbClr val="595959"/>
                </a:solidFill>
                <a:latin typeface="微软雅黑" panose="020B0503020204020204" pitchFamily="34" charset="-122"/>
                <a:ea typeface="微软雅黑" panose="020B0503020204020204" pitchFamily="34" charset="-122"/>
                <a:cs typeface="+mn-ea"/>
              </a:rPr>
              <a:t>5</a:t>
            </a:r>
            <a:r>
              <a:rPr lang="zh-CN" altLang="zh-CN" sz="1700" dirty="0">
                <a:solidFill>
                  <a:srgbClr val="595959"/>
                </a:solidFill>
                <a:latin typeface="微软雅黑" panose="020B0503020204020204" pitchFamily="34" charset="-122"/>
                <a:ea typeface="微软雅黑" panose="020B0503020204020204" pitchFamily="34" charset="-122"/>
                <a:cs typeface="+mn-ea"/>
              </a:rPr>
              <a:t>时，使用</a:t>
            </a:r>
            <a:r>
              <a:rPr lang="zh-CN" altLang="zh-CN" sz="1700" dirty="0">
                <a:solidFill>
                  <a:srgbClr val="1369B2"/>
                </a:solidFill>
                <a:latin typeface="微软雅黑" panose="020B0503020204020204" pitchFamily="34" charset="-122"/>
                <a:ea typeface="微软雅黑" panose="020B0503020204020204" pitchFamily="34" charset="-122"/>
                <a:cs typeface="+mn-ea"/>
              </a:rPr>
              <a:t>break语句结束循环</a:t>
            </a:r>
            <a:r>
              <a:rPr lang="zh-CN" altLang="en-US" sz="1700" dirty="0">
                <a:solidFill>
                  <a:srgbClr val="595959"/>
                </a:solidFill>
                <a:latin typeface="微软雅黑" panose="020B0503020204020204" pitchFamily="34" charset="-122"/>
                <a:ea typeface="微软雅黑" panose="020B0503020204020204" pitchFamily="34" charset="-122"/>
                <a:cs typeface="+mn-ea"/>
              </a:rPr>
              <a:t>。</a:t>
            </a:r>
            <a:endParaRPr lang="zh-CN" altLang="zh-CN" sz="1700" dirty="0">
              <a:solidFill>
                <a:srgbClr val="595959"/>
              </a:solidFill>
              <a:latin typeface="微软雅黑" panose="020B0503020204020204" pitchFamily="34" charset="-122"/>
              <a:ea typeface="微软雅黑" panose="020B0503020204020204" pitchFamily="34" charset="-122"/>
              <a:cs typeface="+mn-ea"/>
            </a:endParaRPr>
          </a:p>
        </p:txBody>
      </p:sp>
      <p:sp>
        <p:nvSpPr>
          <p:cNvPr id="20" name="Text Box 8"/>
          <p:cNvSpPr txBox="1">
            <a:spLocks noChangeArrowheads="1"/>
          </p:cNvSpPr>
          <p:nvPr>
            <p:custDataLst>
              <p:tags r:id="rId7"/>
            </p:custDataLst>
          </p:nvPr>
        </p:nvSpPr>
        <p:spPr bwMode="auto">
          <a:xfrm>
            <a:off x="6455410" y="3550920"/>
            <a:ext cx="4787900" cy="2999105"/>
          </a:xfrm>
          <a:prstGeom prst="rect">
            <a:avLst/>
          </a:prstGeom>
          <a:solidFill>
            <a:schemeClr val="bg1">
              <a:lumMod val="95000"/>
            </a:schemeClr>
          </a:solidFill>
          <a:ln>
            <a:solidFill>
              <a:schemeClr val="bg1">
                <a:lumMod val="85000"/>
              </a:schemeClr>
            </a:solidFill>
          </a:ln>
          <a:effectLst/>
        </p:spPr>
        <p:txBody>
          <a:bodyPr wrap="square">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 = 0</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max = 5</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while i &lt; 10:</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 += 1</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i == max:</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break</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print(i)</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609990"/>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solidFill>
                  <a:srgbClr val="595959"/>
                </a:solidFill>
                <a:latin typeface="微软雅黑" panose="020B0503020204020204" pitchFamily="34" charset="-122"/>
                <a:ea typeface="微软雅黑" panose="020B0503020204020204" pitchFamily="34" charset="-122"/>
              </a:rPr>
              <a:t>掌握</a:t>
            </a:r>
            <a:r>
              <a:rPr sz="2000" dirty="0">
                <a:solidFill>
                  <a:schemeClr val="tx2">
                    <a:lumMod val="60000"/>
                    <a:lumOff val="40000"/>
                  </a:schemeClr>
                </a:solidFill>
                <a:latin typeface="微软雅黑" panose="020B0503020204020204" pitchFamily="34" charset="-122"/>
                <a:ea typeface="微软雅黑" panose="020B0503020204020204" pitchFamily="34" charset="-122"/>
              </a:rPr>
              <a:t>跳转语句</a:t>
            </a:r>
            <a:r>
              <a:rPr sz="2000" dirty="0">
                <a:solidFill>
                  <a:srgbClr val="595959"/>
                </a:solidFill>
                <a:latin typeface="微软雅黑" panose="020B0503020204020204" pitchFamily="34" charset="-122"/>
                <a:ea typeface="微软雅黑" panose="020B0503020204020204" pitchFamily="34" charset="-122"/>
              </a:rPr>
              <a:t>，能够使用</a:t>
            </a:r>
            <a:r>
              <a:rPr lang="en-US" sz="2000" dirty="0">
                <a:solidFill>
                  <a:srgbClr val="595959"/>
                </a:solidFill>
                <a:latin typeface="微软雅黑" panose="020B0503020204020204" pitchFamily="34" charset="-122"/>
                <a:ea typeface="微软雅黑" panose="020B0503020204020204" pitchFamily="34" charset="-122"/>
              </a:rPr>
              <a:t>continue</a:t>
            </a:r>
            <a:r>
              <a:rPr sz="2000" dirty="0">
                <a:solidFill>
                  <a:srgbClr val="595959"/>
                </a:solidFill>
                <a:latin typeface="微软雅黑" panose="020B0503020204020204" pitchFamily="34" charset="-122"/>
                <a:ea typeface="微软雅黑" panose="020B0503020204020204" pitchFamily="34" charset="-122"/>
              </a:rPr>
              <a:t>语句控制循环的执行情况</a:t>
            </a:r>
          </a:p>
        </p:txBody>
      </p:sp>
      <p:grpSp>
        <p:nvGrpSpPr>
          <p:cNvPr id="11" name="组合 10"/>
          <p:cNvGrpSpPr/>
          <p:nvPr/>
        </p:nvGrpSpPr>
        <p:grpSpPr>
          <a:xfrm>
            <a:off x="5299308" y="392926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continue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3.1.1  if</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1019175" y="881033"/>
              <a:ext cx="3533775" cy="40011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if</a:t>
              </a:r>
              <a:r>
                <a:rPr lang="zh-CN" altLang="zh-CN" sz="2000" dirty="0">
                  <a:solidFill>
                    <a:srgbClr val="595959"/>
                  </a:solidFill>
                  <a:latin typeface="微软雅黑" panose="020B0503020204020204" pitchFamily="34" charset="-122"/>
                  <a:ea typeface="微软雅黑" panose="020B0503020204020204" pitchFamily="34" charset="-122"/>
                </a:rPr>
                <a:t>语句</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
        <p:nvSpPr>
          <p:cNvPr id="16" name="矩形 15"/>
          <p:cNvSpPr/>
          <p:nvPr>
            <p:custDataLst>
              <p:tags r:id="rId2"/>
            </p:custDataLst>
          </p:nvPr>
        </p:nvSpPr>
        <p:spPr bwMode="auto">
          <a:xfrm>
            <a:off x="5807075" y="2565400"/>
            <a:ext cx="5616575" cy="17532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age = 5</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判断变量age的值是否大于或等于3 </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age &gt;= 3:       </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print("可以上幼儿园了")</a:t>
            </a:r>
          </a:p>
        </p:txBody>
      </p:sp>
      <p:sp>
        <p:nvSpPr>
          <p:cNvPr id="25" name="剪去单角的矩形 24"/>
          <p:cNvSpPr/>
          <p:nvPr>
            <p:custDataLst>
              <p:tags r:id="rId3"/>
            </p:custDataLst>
          </p:nvPr>
        </p:nvSpPr>
        <p:spPr>
          <a:xfrm rot="5400000" flipH="1">
            <a:off x="1486179" y="1403734"/>
            <a:ext cx="473622" cy="1222526"/>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4"/>
            </p:custDataLst>
          </p:nvPr>
        </p:nvSpPr>
        <p:spPr>
          <a:xfrm>
            <a:off x="1335704" y="1814941"/>
            <a:ext cx="774571"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示 例</a:t>
            </a:r>
          </a:p>
        </p:txBody>
      </p:sp>
      <p:sp>
        <p:nvSpPr>
          <p:cNvPr id="18" name="TextBox 35"/>
          <p:cNvSpPr txBox="1">
            <a:spLocks noChangeArrowheads="1"/>
          </p:cNvSpPr>
          <p:nvPr>
            <p:custDataLst>
              <p:tags r:id="rId5"/>
            </p:custDataLst>
          </p:nvPr>
        </p:nvSpPr>
        <p:spPr bwMode="auto">
          <a:xfrm>
            <a:off x="1019175" y="2565698"/>
            <a:ext cx="4283943"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使用if语句判断一个人的年龄是否达到上幼儿园的年龄。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continue</a:t>
              </a:r>
              <a:r>
                <a:rPr lang="zh-CN" altLang="zh-CN" sz="2000" dirty="0">
                  <a:solidFill>
                    <a:srgbClr val="595959"/>
                  </a:solidFill>
                  <a:latin typeface="微软雅黑" panose="020B0503020204020204" pitchFamily="34" charset="-122"/>
                  <a:ea typeface="微软雅黑" panose="020B0503020204020204" pitchFamily="34" charset="-122"/>
                </a:rPr>
                <a:t>语句</a:t>
              </a:r>
            </a:p>
          </p:txBody>
        </p:sp>
      </p:grpSp>
      <p:sp>
        <p:nvSpPr>
          <p:cNvPr id="13" name="原创设计师QQ598969553          _3"/>
          <p:cNvSpPr/>
          <p:nvPr>
            <p:custDataLst>
              <p:tags r:id="rId1"/>
            </p:custDataLst>
          </p:nvPr>
        </p:nvSpPr>
        <p:spPr>
          <a:xfrm>
            <a:off x="4078982" y="3141762"/>
            <a:ext cx="6912768" cy="194421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原创设计师QQ598969553          _4"/>
          <p:cNvSpPr/>
          <p:nvPr>
            <p:custDataLst>
              <p:tags r:id="rId2"/>
            </p:custDataLst>
          </p:nvPr>
        </p:nvSpPr>
        <p:spPr>
          <a:xfrm>
            <a:off x="4396533" y="3444455"/>
            <a:ext cx="6277666" cy="1337945"/>
          </a:xfrm>
          <a:prstGeom prst="rect">
            <a:avLst/>
          </a:prstGeom>
        </p:spPr>
        <p:txBody>
          <a:bodyPr wrap="square">
            <a:spAutoFit/>
          </a:bodyPr>
          <a:lstStyle/>
          <a:p>
            <a:pPr algn="just">
              <a:lnSpc>
                <a:spcPct val="150000"/>
              </a:lnSpc>
            </a:pPr>
            <a:r>
              <a:rPr lang="zh-CN" altLang="en-US" sz="1800" dirty="0">
                <a:solidFill>
                  <a:schemeClr val="tx2">
                    <a:lumMod val="60000"/>
                    <a:lumOff val="40000"/>
                  </a:schemeClr>
                </a:solidFill>
                <a:latin typeface="微软雅黑" panose="020B0503020204020204" pitchFamily="34" charset="-122"/>
                <a:ea typeface="微软雅黑" panose="020B0503020204020204" pitchFamily="34" charset="-122"/>
                <a:cs typeface="+mn-ea"/>
                <a:sym typeface="+mn-lt"/>
              </a:rPr>
              <a:t>continue语句</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用于</a:t>
            </a:r>
            <a:r>
              <a:rPr lang="zh-CN" altLang="en-US" sz="1800" dirty="0">
                <a:solidFill>
                  <a:schemeClr val="tx2">
                    <a:lumMod val="60000"/>
                    <a:lumOff val="40000"/>
                  </a:schemeClr>
                </a:solidFill>
                <a:latin typeface="微软雅黑" panose="020B0503020204020204" pitchFamily="34" charset="-122"/>
                <a:ea typeface="微软雅黑" panose="020B0503020204020204" pitchFamily="34" charset="-122"/>
                <a:cs typeface="+mn-ea"/>
                <a:sym typeface="+mn-lt"/>
              </a:rPr>
              <a:t>跳出本次循环</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，继续执行下一次循环。当执行到continue语句时，程序会忽略当前循环中剩余的代码，重新开始执行下一次循环。</a:t>
            </a:r>
          </a:p>
        </p:txBody>
      </p:sp>
      <p:pic>
        <p:nvPicPr>
          <p:cNvPr id="15" name="图片 14"/>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4" name="Title 1"/>
          <p:cNvSpPr txBox="1"/>
          <p:nvPr>
            <p:custDataLst>
              <p:tags r:id="rId4"/>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continue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1019174" y="1846124"/>
            <a:ext cx="4787999" cy="506730"/>
          </a:xfrm>
          <a:prstGeom prst="rect">
            <a:avLst/>
          </a:prstGeom>
        </p:spPr>
        <p:txBody>
          <a:bodyPr wrap="square">
            <a:spAutoFit/>
          </a:bodyPr>
          <a:lstStyle/>
          <a:p>
            <a:pPr algn="just">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在for语句中使用</a:t>
            </a:r>
            <a:r>
              <a:rPr lang="en-US" altLang="zh-CN" sz="1800" b="1" dirty="0">
                <a:solidFill>
                  <a:srgbClr val="595959"/>
                </a:solidFill>
                <a:latin typeface="微软雅黑" panose="020B0503020204020204" pitchFamily="34" charset="-122"/>
                <a:ea typeface="微软雅黑" panose="020B0503020204020204" pitchFamily="34" charset="-122"/>
                <a:cs typeface="+mn-ea"/>
              </a:rPr>
              <a:t>continue</a:t>
            </a:r>
            <a:r>
              <a:rPr lang="zh-CN" altLang="zh-CN" sz="1800" b="1" dirty="0">
                <a:solidFill>
                  <a:srgbClr val="595959"/>
                </a:solidFill>
                <a:latin typeface="微软雅黑" panose="020B0503020204020204" pitchFamily="34" charset="-122"/>
                <a:ea typeface="微软雅黑" panose="020B0503020204020204" pitchFamily="34" charset="-122"/>
                <a:cs typeface="+mn-ea"/>
              </a:rPr>
              <a:t>语句</a:t>
            </a:r>
          </a:p>
        </p:txBody>
      </p:sp>
      <p:sp>
        <p:nvSpPr>
          <p:cNvPr id="16" name="矩形 15"/>
          <p:cNvSpPr/>
          <p:nvPr>
            <p:custDataLst>
              <p:tags r:id="rId2"/>
            </p:custDataLst>
          </p:nvPr>
        </p:nvSpPr>
        <p:spPr>
          <a:xfrm>
            <a:off x="1019175" y="2398395"/>
            <a:ext cx="9608185" cy="770890"/>
          </a:xfrm>
          <a:prstGeom prst="rect">
            <a:avLst/>
          </a:prstGeom>
        </p:spPr>
        <p:txBody>
          <a:bodyPr wrap="square">
            <a:spAutoFit/>
          </a:bodyPr>
          <a:lstStyle/>
          <a:p>
            <a:pPr algn="just">
              <a:lnSpc>
                <a:spcPct val="13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使用for循环遍历字符串“千里之行始于足下”，一旦遍历到字符“行”，就可以使用</a:t>
            </a:r>
            <a:r>
              <a:rPr lang="en-US" altLang="zh-CN" sz="1700" dirty="0">
                <a:solidFill>
                  <a:srgbClr val="595959"/>
                </a:solidFill>
                <a:latin typeface="微软雅黑" panose="020B0503020204020204" pitchFamily="34" charset="-122"/>
                <a:ea typeface="微软雅黑" panose="020B0503020204020204" pitchFamily="34" charset="-122"/>
                <a:cs typeface="+mn-ea"/>
              </a:rPr>
              <a:t>continue</a:t>
            </a:r>
            <a:r>
              <a:rPr lang="zh-CN" altLang="zh-CN" sz="1700" dirty="0">
                <a:solidFill>
                  <a:srgbClr val="595959"/>
                </a:solidFill>
                <a:latin typeface="微软雅黑" panose="020B0503020204020204" pitchFamily="34" charset="-122"/>
                <a:ea typeface="微软雅黑" panose="020B0503020204020204" pitchFamily="34" charset="-122"/>
                <a:cs typeface="+mn-ea"/>
              </a:rPr>
              <a:t>语句跳出本次循环。</a:t>
            </a:r>
          </a:p>
        </p:txBody>
      </p:sp>
      <p:sp>
        <p:nvSpPr>
          <p:cNvPr id="17" name="Text Box 8"/>
          <p:cNvSpPr txBox="1">
            <a:spLocks noChangeArrowheads="1"/>
          </p:cNvSpPr>
          <p:nvPr>
            <p:custDataLst>
              <p:tags r:id="rId3"/>
            </p:custDataLst>
          </p:nvPr>
        </p:nvSpPr>
        <p:spPr bwMode="auto">
          <a:xfrm>
            <a:off x="3358515" y="3263900"/>
            <a:ext cx="4787900" cy="2159000"/>
          </a:xfrm>
          <a:prstGeom prst="rect">
            <a:avLst/>
          </a:prstGeom>
          <a:solidFill>
            <a:schemeClr val="bg1">
              <a:lumMod val="95000"/>
            </a:schemeClr>
          </a:solidFill>
          <a:ln>
            <a:solidFill>
              <a:schemeClr val="bg1">
                <a:lumMod val="85000"/>
              </a:schemeClr>
            </a:solidFill>
          </a:ln>
          <a:effectLst/>
        </p:spPr>
        <p:txBody>
          <a:bodyPr wrap="square">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words = "千里之行始于足下"</a:t>
            </a: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for word in words:</a:t>
            </a: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a:t>
            </a: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word == "行":</a:t>
            </a: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continue</a:t>
            </a:r>
          </a:p>
          <a:p>
            <a:pPr>
              <a:lnSpc>
                <a:spcPct val="13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print(word)</a:t>
            </a:r>
          </a:p>
        </p:txBody>
      </p:sp>
      <p:sp>
        <p:nvSpPr>
          <p:cNvPr id="5" name="Title 1"/>
          <p:cNvSpPr txBox="1"/>
          <p:nvPr>
            <p:custDataLst>
              <p:tags r:id="rId4"/>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continue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语句</a:t>
            </a:r>
          </a:p>
        </p:txBody>
      </p:sp>
      <p:sp>
        <p:nvSpPr>
          <p:cNvPr id="6" name="矩形 5"/>
          <p:cNvSpPr/>
          <p:nvPr>
            <p:custDataLst>
              <p:tags r:id="rId5"/>
            </p:custDataLst>
          </p:nvPr>
        </p:nvSpPr>
        <p:spPr>
          <a:xfrm>
            <a:off x="1146175" y="5517515"/>
            <a:ext cx="9608185" cy="1110615"/>
          </a:xfrm>
          <a:prstGeom prst="rect">
            <a:avLst/>
          </a:prstGeom>
        </p:spPr>
        <p:txBody>
          <a:bodyPr wrap="square">
            <a:spAutoFit/>
          </a:bodyPr>
          <a:lstStyle/>
          <a:p>
            <a:pPr algn="just">
              <a:lnSpc>
                <a:spcPct val="130000"/>
              </a:lnSpc>
            </a:pPr>
            <a:r>
              <a:rPr altLang="zh-CN" sz="1700" dirty="0">
                <a:solidFill>
                  <a:srgbClr val="FF0000"/>
                </a:solidFill>
                <a:latin typeface="微软雅黑" panose="020B0503020204020204" pitchFamily="34" charset="-122"/>
                <a:ea typeface="微软雅黑" panose="020B0503020204020204" pitchFamily="34" charset="-122"/>
                <a:cs typeface="+mn-ea"/>
              </a:rPr>
              <a:t>（1）若break语句位于循环嵌套结构中，该语句只会跳出离它最近的一级循环，外层的循环不会受到任何影响。</a:t>
            </a:r>
          </a:p>
          <a:p>
            <a:pPr algn="just">
              <a:lnSpc>
                <a:spcPct val="130000"/>
              </a:lnSpc>
            </a:pPr>
            <a:r>
              <a:rPr altLang="zh-CN" sz="1700" dirty="0">
                <a:solidFill>
                  <a:srgbClr val="FF0000"/>
                </a:solidFill>
                <a:latin typeface="微软雅黑" panose="020B0503020204020204" pitchFamily="34" charset="-122"/>
                <a:ea typeface="微软雅黑" panose="020B0503020204020204" pitchFamily="34" charset="-122"/>
                <a:cs typeface="+mn-ea"/>
              </a:rPr>
              <a:t>（2）break和continue语句只能用于循环中，不能单独使用。</a:t>
            </a:r>
          </a:p>
        </p:txBody>
      </p:sp>
      <p:grpSp>
        <p:nvGrpSpPr>
          <p:cNvPr id="7" name="组合 6"/>
          <p:cNvGrpSpPr/>
          <p:nvPr/>
        </p:nvGrpSpPr>
        <p:grpSpPr>
          <a:xfrm>
            <a:off x="1019175" y="857056"/>
            <a:ext cx="3533775" cy="466725"/>
            <a:chOff x="1019175" y="847725"/>
            <a:chExt cx="3533775" cy="466725"/>
          </a:xfrm>
        </p:grpSpPr>
        <p:sp>
          <p:nvSpPr>
            <p:cNvPr id="8"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continue</a:t>
              </a:r>
              <a:r>
                <a:rPr lang="zh-CN" altLang="zh-CN" sz="2000" dirty="0">
                  <a:solidFill>
                    <a:srgbClr val="595959"/>
                  </a:solidFill>
                  <a:latin typeface="微软雅黑" panose="020B0503020204020204" pitchFamily="34" charset="-122"/>
                  <a:ea typeface="微软雅黑" panose="020B0503020204020204" pitchFamily="34" charset="-122"/>
                </a:rPr>
                <a:t>语句</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10</a:t>
            </a:r>
            <a:r>
              <a:rPr lang="zh-CN" altLang="zh-CN" sz="1800" dirty="0">
                <a:solidFill>
                  <a:srgbClr val="595959"/>
                </a:solidFill>
                <a:latin typeface="微软雅黑" panose="020B0503020204020204" pitchFamily="34" charset="-122"/>
                <a:ea typeface="微软雅黑" panose="020B0503020204020204" pitchFamily="34" charset="-122"/>
                <a:cs typeface="+mn-ea"/>
              </a:rPr>
              <a:t>：猜数游戏</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：猜数游戏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231110" y="1557300"/>
            <a:ext cx="6048672" cy="427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猜数游戏是一个古老的密码破译类、益智类小游戏，通常由两个人参与，一个人设置一个数字，一个人猜数字，当猜数字的人说出一个数字，由出数字的人告知是否猜中：若猜测的数字大于设置的数字，出数字的人提示“很遗憾，你猜大了”；若猜测的数字小于设置的数字时，出数字的人提示“很遗憾，你猜小了”；若猜数字的人在规定的次数内猜中设置的数字，出数字的人提示“恭喜，猜数成功”。</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本实例要求编写程序，实现符合上述规则的猜数字游戏，猜数范围为1~100，并限制猜数机会只有5次。</a:t>
            </a:r>
          </a:p>
        </p:txBody>
      </p:sp>
      <p:pic>
        <p:nvPicPr>
          <p:cNvPr id="8" name="图片 7"/>
          <p:cNvPicPr>
            <a:picLocks noChangeAspect="1"/>
          </p:cNvPicPr>
          <p:nvPr/>
        </p:nvPicPr>
        <p:blipFill>
          <a:blip r:embed="rId4"/>
          <a:stretch>
            <a:fillRect/>
          </a:stretch>
        </p:blipFill>
        <p:spPr>
          <a:xfrm>
            <a:off x="1011196" y="1629594"/>
            <a:ext cx="3715858" cy="4006159"/>
          </a:xfrm>
          <a:prstGeom prst="rect">
            <a:avLst/>
          </a:prstGeom>
        </p:spPr>
      </p:pic>
      <p:sp>
        <p:nvSpPr>
          <p:cNvPr id="3"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：猜数游戏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1921927"/>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sym typeface="+mn-ea"/>
              </a:rPr>
              <a:t>设定猜数的数值</a:t>
            </a:r>
            <a:r>
              <a:rPr lang="zh-CN" altLang="en-US" sz="1800" dirty="0">
                <a:solidFill>
                  <a:srgbClr val="595959"/>
                </a:solidFill>
                <a:latin typeface="微软雅黑" panose="020B0503020204020204" pitchFamily="34" charset="-122"/>
                <a:ea typeface="微软雅黑" panose="020B0503020204020204" pitchFamily="34" charset="-122"/>
                <a:sym typeface="+mn-ea"/>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sym typeface="+mn-ea"/>
              </a:rPr>
              <a:t>控制循环次数</a:t>
            </a:r>
            <a:r>
              <a:rPr lang="zh-CN" altLang="zh-CN" sz="1800" dirty="0">
                <a:solidFill>
                  <a:srgbClr val="595959"/>
                </a:solidFill>
                <a:latin typeface="微软雅黑" panose="020B0503020204020204" pitchFamily="34" charset="-122"/>
                <a:ea typeface="微软雅黑" panose="020B0503020204020204" pitchFamily="34" charset="-122"/>
                <a:sym typeface="+mn-ea"/>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sym typeface="+mn-ea"/>
              </a:rPr>
              <a:t>设定循环次数</a:t>
            </a:r>
            <a:r>
              <a:rPr lang="zh-CN" altLang="en-US" sz="1800" dirty="0">
                <a:solidFill>
                  <a:srgbClr val="595959"/>
                </a:solidFill>
                <a:latin typeface="微软雅黑" panose="020B0503020204020204" pitchFamily="34" charset="-122"/>
                <a:ea typeface="微软雅黑" panose="020B0503020204020204" pitchFamily="34" charset="-122"/>
                <a:sym typeface="+mn-ea"/>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sym typeface="+mn-ea"/>
              </a:rPr>
              <a:t>接收猜测数字</a:t>
            </a:r>
            <a:r>
              <a:rPr lang="zh-CN" altLang="en-US" sz="1800" dirty="0">
                <a:solidFill>
                  <a:srgbClr val="595959"/>
                </a:solidFill>
                <a:latin typeface="微软雅黑" panose="020B0503020204020204" pitchFamily="34" charset="-122"/>
                <a:ea typeface="微软雅黑" panose="020B0503020204020204" pitchFamily="34" charset="-122"/>
                <a:sym typeface="+mn-ea"/>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sym typeface="+mn-ea"/>
              </a:rPr>
              <a:t>判断</a:t>
            </a:r>
            <a:r>
              <a:rPr lang="zh-CN" altLang="en-US" sz="1800" dirty="0">
                <a:solidFill>
                  <a:srgbClr val="595959"/>
                </a:solidFill>
                <a:latin typeface="微软雅黑" panose="020B0503020204020204" pitchFamily="34" charset="-122"/>
                <a:ea typeface="微软雅黑" panose="020B0503020204020204" pitchFamily="34" charset="-122"/>
                <a:sym typeface="+mn-ea"/>
              </a:rPr>
              <a:t>猜测数字的范围</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sym typeface="+mn-ea"/>
              </a:rPr>
              <a:t>判断猜测数字与设定数字是否相等</a:t>
            </a:r>
            <a:r>
              <a:rPr lang="zh-CN" altLang="en-US" sz="1800" dirty="0">
                <a:solidFill>
                  <a:srgbClr val="595959"/>
                </a:solidFill>
                <a:latin typeface="微软雅黑" panose="020B0503020204020204" pitchFamily="34" charset="-122"/>
                <a:ea typeface="微软雅黑" panose="020B0503020204020204" pitchFamily="34" charset="-122"/>
                <a:sym typeface="+mn-ea"/>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sym typeface="+mn-ea"/>
              </a:rPr>
              <a:t>判断猜测数字与设定数字的大小</a:t>
            </a:r>
            <a:r>
              <a:rPr lang="zh-CN" altLang="en-US" sz="1800" dirty="0">
                <a:solidFill>
                  <a:srgbClr val="595959"/>
                </a:solidFill>
                <a:latin typeface="微软雅黑" panose="020B0503020204020204" pitchFamily="34" charset="-122"/>
                <a:ea typeface="微软雅黑" panose="020B0503020204020204" pitchFamily="34" charset="-122"/>
                <a:sym typeface="+mn-ea"/>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1345863"/>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：猜数游戏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Chapter03</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10_guess_num.py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10_guess_num.</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10_guess_num</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3</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：猜数游戏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93382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519239"/>
            <a:ext cx="9001000" cy="2308225"/>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lt"/>
              </a:rPr>
              <a:t>本章主要介绍了Python流程控制，包括</a:t>
            </a: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sym typeface="+mn-lt"/>
              </a:rPr>
              <a:t>条件语句</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sym typeface="+mn-lt"/>
              </a:rPr>
              <a:t>条件嵌套</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sym typeface="+mn-lt"/>
              </a:rPr>
              <a:t>循环语句</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sym typeface="+mn-lt"/>
              </a:rPr>
              <a:t>循环嵌套</a:t>
            </a:r>
            <a:r>
              <a:rPr lang="zh-CN" altLang="en-US" sz="2000" dirty="0">
                <a:solidFill>
                  <a:srgbClr val="595959"/>
                </a:solidFill>
                <a:latin typeface="微软雅黑" panose="020B0503020204020204" pitchFamily="34" charset="-122"/>
                <a:ea typeface="微软雅黑" panose="020B0503020204020204" pitchFamily="34" charset="-122"/>
                <a:sym typeface="+mn-lt"/>
              </a:rPr>
              <a:t>以及</a:t>
            </a: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sym typeface="+mn-lt"/>
              </a:rPr>
              <a:t>跳转语句</a:t>
            </a:r>
            <a:r>
              <a:rPr lang="zh-CN" altLang="en-US" sz="2000" dirty="0">
                <a:solidFill>
                  <a:srgbClr val="595959"/>
                </a:solidFill>
                <a:latin typeface="微软雅黑" panose="020B0503020204020204" pitchFamily="34" charset="-122"/>
                <a:ea typeface="微软雅黑" panose="020B0503020204020204" pitchFamily="34" charset="-122"/>
                <a:sym typeface="+mn-lt"/>
              </a:rPr>
              <a:t>，其中条件语句主要介绍了</a:t>
            </a: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sym typeface="+mn-lt"/>
              </a:rPr>
              <a:t>if语句</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sym typeface="+mn-lt"/>
              </a:rPr>
              <a:t>if-else语句</a:t>
            </a:r>
            <a:r>
              <a:rPr lang="zh-CN" altLang="en-US" sz="2000" dirty="0">
                <a:solidFill>
                  <a:srgbClr val="595959"/>
                </a:solidFill>
                <a:latin typeface="微软雅黑" panose="020B0503020204020204" pitchFamily="34" charset="-122"/>
                <a:ea typeface="微软雅黑" panose="020B0503020204020204" pitchFamily="34" charset="-122"/>
                <a:sym typeface="+mn-lt"/>
              </a:rPr>
              <a:t>和</a:t>
            </a: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sym typeface="+mn-lt"/>
              </a:rPr>
              <a:t>if-elif-else语句</a:t>
            </a:r>
            <a:r>
              <a:rPr lang="zh-CN" altLang="en-US" sz="2000" dirty="0">
                <a:solidFill>
                  <a:srgbClr val="595959"/>
                </a:solidFill>
                <a:latin typeface="微软雅黑" panose="020B0503020204020204" pitchFamily="34" charset="-122"/>
                <a:ea typeface="微软雅黑" panose="020B0503020204020204" pitchFamily="34" charset="-122"/>
                <a:sym typeface="+mn-lt"/>
              </a:rPr>
              <a:t>，循环语句主要介绍了</a:t>
            </a: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sym typeface="+mn-lt"/>
              </a:rPr>
              <a:t>for语句</a:t>
            </a:r>
            <a:r>
              <a:rPr lang="zh-CN" altLang="en-US" sz="2000" dirty="0">
                <a:solidFill>
                  <a:srgbClr val="595959"/>
                </a:solidFill>
                <a:latin typeface="微软雅黑" panose="020B0503020204020204" pitchFamily="34" charset="-122"/>
                <a:ea typeface="微软雅黑" panose="020B0503020204020204" pitchFamily="34" charset="-122"/>
                <a:sym typeface="+mn-lt"/>
              </a:rPr>
              <a:t>和</a:t>
            </a: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sym typeface="+mn-lt"/>
              </a:rPr>
              <a:t>while语句</a:t>
            </a:r>
            <a:r>
              <a:rPr lang="zh-CN" altLang="en-US" sz="2000" dirty="0">
                <a:solidFill>
                  <a:srgbClr val="595959"/>
                </a:solidFill>
                <a:latin typeface="微软雅黑" panose="020B0503020204020204" pitchFamily="34" charset="-122"/>
                <a:ea typeface="微软雅黑" panose="020B0503020204020204" pitchFamily="34" charset="-122"/>
                <a:sym typeface="+mn-lt"/>
              </a:rPr>
              <a:t>，跳转语句主要介绍了</a:t>
            </a: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sym typeface="+mn-lt"/>
              </a:rPr>
              <a:t>break语句</a:t>
            </a:r>
            <a:r>
              <a:rPr lang="zh-CN" altLang="en-US" sz="2000" dirty="0">
                <a:solidFill>
                  <a:srgbClr val="595959"/>
                </a:solidFill>
                <a:latin typeface="微软雅黑" panose="020B0503020204020204" pitchFamily="34" charset="-122"/>
                <a:ea typeface="微软雅黑" panose="020B0503020204020204" pitchFamily="34" charset="-122"/>
                <a:sym typeface="+mn-lt"/>
              </a:rPr>
              <a:t>和</a:t>
            </a: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sym typeface="+mn-lt"/>
              </a:rPr>
              <a:t>continue语句</a:t>
            </a:r>
            <a:r>
              <a:rPr lang="zh-CN" altLang="en-US" sz="2000" dirty="0">
                <a:solidFill>
                  <a:srgbClr val="595959"/>
                </a:solidFill>
                <a:latin typeface="微软雅黑" panose="020B0503020204020204" pitchFamily="34" charset="-122"/>
                <a:ea typeface="微软雅黑" panose="020B0503020204020204" pitchFamily="34" charset="-122"/>
                <a:sym typeface="+mn-lt"/>
              </a:rPr>
              <a:t>。通过学习本章的内容，读者能够熟练掌握Python流程控制的语法，并根据需求灵活运用流程控制语句进行程序开发。</a:t>
            </a: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latin typeface="微软雅黑" panose="020B0503020204020204" pitchFamily="34" charset="-122"/>
                <a:ea typeface="微软雅黑" panose="020B0503020204020204" pitchFamily="34" charset="-122"/>
              </a:rPr>
              <a:t>本</a:t>
            </a:r>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章</a:t>
            </a: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小</a:t>
            </a: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结</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掌握</a:t>
            </a:r>
            <a:r>
              <a:rPr lang="zh-CN" altLang="zh-CN" sz="1800" dirty="0">
                <a:solidFill>
                  <a:srgbClr val="006BBC"/>
                </a:solidFill>
                <a:latin typeface="微软雅黑" panose="020B0503020204020204" pitchFamily="34" charset="-122"/>
                <a:ea typeface="微软雅黑" panose="020B0503020204020204" pitchFamily="34" charset="-122"/>
                <a:cs typeface="+mn-ea"/>
                <a:sym typeface="+mn-ea"/>
              </a:rPr>
              <a:t>if-else语句的用法</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，能够使用if-else语句处理两种情况的逻辑</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3.1.2  if-else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 name="KSO_WPP_MARK_KEY" val="e7a0f094-5756-40f7-9eda-ce9c717f1e47"/>
  <p:tag name="COMMONDATA" val="eyJoZGlkIjoiMGQxNWFmNjAzM2M0ZDVlY2QwYjk4NmE0NTY2ZWYyYm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UNIT_TABLE_BEAUTIFY" val="smartTable{b264fbfe-9c50-4ad6-8efa-3e69c4f5dd81}"/>
  <p:tag name="KSO_WM_BEAUTIFY_FLAG" val=""/>
  <p:tag name="TABLE_ENDDRAG_ORIGIN_RECT" val="397*189"/>
  <p:tag name="TABLE_ENDDRAG_RECT" val="213*179*397*189"/>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UNIT_TABLE_BEAUTIFY" val="smartTable{200d3f97-4d4c-4e05-a619-948668245517}"/>
  <p:tag name="KSO_WM_BEAUTIFY_FLAG" val=""/>
  <p:tag name="TABLE_ENDDRAG_ORIGIN_RECT" val="397*189"/>
  <p:tag name="TABLE_ENDDRAG_RECT" val="213*179*397*189"/>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UNIT_TABLE_BEAUTIFY" val="smartTable{91179c23-77f5-417a-b311-3575e6a5c5ba}"/>
  <p:tag name="KSO_WM_BEAUTIFY_FLAG" val=""/>
  <p:tag name="TABLE_ENDDRAG_ORIGIN_RECT" val="397*189"/>
  <p:tag name="TABLE_ENDDRAG_RECT" val="213*179*397*189"/>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UNIT_TABLE_BEAUTIFY" val="smartTable{aa0af58e-b82c-40cf-a28e-9e7430a99723}"/>
  <p:tag name="KSO_WM_BEAUTIFY_FLAG" val=""/>
  <p:tag name="TABLE_ENDDRAG_ORIGIN_RECT" val="397*189"/>
  <p:tag name="TABLE_ENDDRAG_RECT" val="213*179*397*189"/>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4887</Words>
  <Application>Microsoft Office PowerPoint</Application>
  <PresentationFormat>自定义</PresentationFormat>
  <Paragraphs>640</Paragraphs>
  <Slides>87</Slides>
  <Notes>72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87</vt:i4>
      </vt:variant>
    </vt:vector>
  </HeadingPairs>
  <TitlesOfParts>
    <vt:vector size="100" baseType="lpstr">
      <vt:lpstr>Source Han Sans K Bold</vt:lpstr>
      <vt:lpstr>等线</vt:lpstr>
      <vt:lpstr>思源黑体 CN Medium</vt:lpstr>
      <vt:lpstr>思源黑体 CN Regular</vt:lpstr>
      <vt:lpstr>宋体</vt:lpstr>
      <vt:lpstr>微软雅黑</vt:lpstr>
      <vt:lpstr>字魂105号-简雅黑</vt:lpstr>
      <vt:lpstr>字魂58号-创中黑</vt:lpstr>
      <vt:lpstr>Arial</vt:lpstr>
      <vt:lpstr>Calibri</vt:lpstr>
      <vt:lpstr>Times New Roman</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王晓娟</cp:lastModifiedBy>
  <cp:revision>2720</cp:revision>
  <dcterms:created xsi:type="dcterms:W3CDTF">2020-11-11T09:29:00Z</dcterms:created>
  <dcterms:modified xsi:type="dcterms:W3CDTF">2024-07-18T05:26:07Z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744D8EB2E76D4847A8112CE6B167364B</vt:lpwstr>
  </property>
</Properties>
</file>