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36.xml" ContentType="application/vnd.openxmlformats-officedocument.presentationml.tags+xml"/>
  <Override PartName="/ppt/notesSlides/notesSlide14.xml" ContentType="application/vnd.openxmlformats-officedocument.presentationml.notesSlide+xml"/>
  <Override PartName="/ppt/tags/tag37.xml" ContentType="application/vnd.openxmlformats-officedocument.presentationml.tags+xml"/>
  <Override PartName="/ppt/notesSlides/notesSlide15.xml" ContentType="application/vnd.openxmlformats-officedocument.presentationml.notesSlide+xml"/>
  <Override PartName="/ppt/tags/tag38.xml" ContentType="application/vnd.openxmlformats-officedocument.presentationml.tags+xml"/>
  <Override PartName="/ppt/notesSlides/notesSlide16.xml" ContentType="application/vnd.openxmlformats-officedocument.presentationml.notesSlide+xml"/>
  <Override PartName="/ppt/tags/tag3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20.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1.xml" ContentType="application/vnd.openxmlformats-officedocument.presentationml.notesSlide+xml"/>
  <Override PartName="/ppt/tags/tag51.xml" ContentType="application/vnd.openxmlformats-officedocument.presentationml.tags+xml"/>
  <Override PartName="/ppt/notesSlides/notesSlide2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2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4.xml" ContentType="application/vnd.openxmlformats-officedocument.presentationml.notesSlide+xml"/>
  <Override PartName="/ppt/tags/tag62.xml" ContentType="application/vnd.openxmlformats-officedocument.presentationml.tags+xml"/>
  <Override PartName="/ppt/notesSlides/notesSlide2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6.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7.xml" ContentType="application/vnd.openxmlformats-officedocument.presentationml.notesSlide+xml"/>
  <Override PartName="/ppt/tags/tag73.xml" ContentType="application/vnd.openxmlformats-officedocument.presentationml.tags+xml"/>
  <Override PartName="/ppt/notesSlides/notesSlide28.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9.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30.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31.xml" ContentType="application/vnd.openxmlformats-officedocument.presentationml.notesSlide+xml"/>
  <Override PartName="/ppt/tags/tag95.xml" ContentType="application/vnd.openxmlformats-officedocument.presentationml.tags+xml"/>
  <Override PartName="/ppt/notesSlides/notesSlide32.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33.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34.xml" ContentType="application/vnd.openxmlformats-officedocument.presentationml.notesSlide+xml"/>
  <Override PartName="/ppt/tags/tag112.xml" ContentType="application/vnd.openxmlformats-officedocument.presentationml.tags+xml"/>
  <Override PartName="/ppt/notesSlides/notesSlide35.xml" ContentType="application/vnd.openxmlformats-officedocument.presentationml.notesSlide+xml"/>
  <Override PartName="/ppt/tags/tag113.xml" ContentType="application/vnd.openxmlformats-officedocument.presentationml.tags+xml"/>
  <Override PartName="/ppt/notesSlides/notesSlide36.xml" ContentType="application/vnd.openxmlformats-officedocument.presentationml.notesSlide+xml"/>
  <Override PartName="/ppt/tags/tag114.xml" ContentType="application/vnd.openxmlformats-officedocument.presentationml.tags+xml"/>
  <Override PartName="/ppt/notesSlides/notesSlide37.xml" ContentType="application/vnd.openxmlformats-officedocument.presentationml.notesSlide+xml"/>
  <Override PartName="/ppt/comments/comment1.xml" ContentType="application/vnd.openxmlformats-officedocument.presentationml.comments+xml"/>
  <Override PartName="/ppt/tags/tag11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16.xml" ContentType="application/vnd.openxmlformats-officedocument.presentationml.tags+xml"/>
  <Override PartName="/ppt/notesSlides/notesSlide40.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41.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42.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notesSlides/notesSlide43.xml" ContentType="application/vnd.openxmlformats-officedocument.presentationml.notesSlide+xml"/>
  <Override PartName="/ppt/tags/tag137.xml" ContentType="application/vnd.openxmlformats-officedocument.presentationml.tags+xml"/>
  <Override PartName="/ppt/notesSlides/notesSlide44.xml" ContentType="application/vnd.openxmlformats-officedocument.presentationml.notesSlide+xml"/>
  <Override PartName="/ppt/tags/tag138.xml" ContentType="application/vnd.openxmlformats-officedocument.presentationml.tags+xml"/>
  <Override PartName="/ppt/notesSlides/notesSlide45.xml" ContentType="application/vnd.openxmlformats-officedocument.presentationml.notesSlide+xml"/>
  <Override PartName="/ppt/comments/comment2.xml" ContentType="application/vnd.openxmlformats-officedocument.presentationml.comments+xml"/>
  <Override PartName="/ppt/tags/tag139.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40.xml" ContentType="application/vnd.openxmlformats-officedocument.presentationml.tags+xml"/>
  <Override PartName="/ppt/notesSlides/notesSlide48.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49.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notesSlides/notesSlide50.xml" ContentType="application/vnd.openxmlformats-officedocument.presentationml.notesSlide+xml"/>
  <Override PartName="/ppt/tags/tag169.xml" ContentType="application/vnd.openxmlformats-officedocument.presentationml.tags+xml"/>
  <Override PartName="/ppt/notesSlides/notesSlide51.xml" ContentType="application/vnd.openxmlformats-officedocument.presentationml.notesSlide+xml"/>
  <Override PartName="/ppt/comments/comment3.xml" ContentType="application/vnd.openxmlformats-officedocument.presentationml.comments+xml"/>
  <Override PartName="/ppt/tags/tag170.xml" ContentType="application/vnd.openxmlformats-officedocument.presentationml.tags+xml"/>
  <Override PartName="/ppt/notesSlides/notesSlide52.xml" ContentType="application/vnd.openxmlformats-officedocument.presentationml.notesSlide+xml"/>
  <Override PartName="/ppt/tags/tag171.xml" ContentType="application/vnd.openxmlformats-officedocument.presentationml.tags+xml"/>
  <Override PartName="/ppt/notesSlides/notesSlide53.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54.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55.xml" ContentType="application/vnd.openxmlformats-officedocument.presentationml.notesSlide+xml"/>
  <Override PartName="/ppt/tags/tag199.xml" ContentType="application/vnd.openxmlformats-officedocument.presentationml.tags+xml"/>
  <Override PartName="/ppt/notesSlides/notesSlide56.xml" ContentType="application/vnd.openxmlformats-officedocument.presentationml.notesSlide+xml"/>
  <Override PartName="/ppt/comments/comment4.xml" ContentType="application/vnd.openxmlformats-officedocument.presentationml.comments+xml"/>
  <Override PartName="/ppt/tags/tag200.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201.xml" ContentType="application/vnd.openxmlformats-officedocument.presentationml.tags+xml"/>
  <Override PartName="/ppt/notesSlides/notesSlide59.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217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77"/>
  </p:notesMasterIdLst>
  <p:handoutMasterIdLst>
    <p:handoutMasterId r:id="rId78"/>
  </p:handoutMasterIdLst>
  <p:sldIdLst>
    <p:sldId id="325" r:id="rId3"/>
    <p:sldId id="264" r:id="rId4"/>
    <p:sldId id="1223" r:id="rId5"/>
    <p:sldId id="328" r:id="rId6"/>
    <p:sldId id="327" r:id="rId7"/>
    <p:sldId id="309" r:id="rId8"/>
    <p:sldId id="259" r:id="rId9"/>
    <p:sldId id="1099" r:id="rId10"/>
    <p:sldId id="1228" r:id="rId11"/>
    <p:sldId id="1229" r:id="rId12"/>
    <p:sldId id="1230" r:id="rId13"/>
    <p:sldId id="1100" r:id="rId14"/>
    <p:sldId id="1102" r:id="rId15"/>
    <p:sldId id="1104" r:id="rId16"/>
    <p:sldId id="1105" r:id="rId17"/>
    <p:sldId id="1106" r:id="rId18"/>
    <p:sldId id="1107" r:id="rId19"/>
    <p:sldId id="597" r:id="rId20"/>
    <p:sldId id="355" r:id="rId21"/>
    <p:sldId id="1168" r:id="rId22"/>
    <p:sldId id="375" r:id="rId23"/>
    <p:sldId id="1287" r:id="rId24"/>
    <p:sldId id="1288" r:id="rId25"/>
    <p:sldId id="1289" r:id="rId26"/>
    <p:sldId id="1290" r:id="rId27"/>
    <p:sldId id="1291" r:id="rId28"/>
    <p:sldId id="1292" r:id="rId29"/>
    <p:sldId id="1293" r:id="rId30"/>
    <p:sldId id="1294" r:id="rId31"/>
    <p:sldId id="1296" r:id="rId32"/>
    <p:sldId id="1297" r:id="rId33"/>
    <p:sldId id="1298" r:id="rId34"/>
    <p:sldId id="1299" r:id="rId35"/>
    <p:sldId id="1300" r:id="rId36"/>
    <p:sldId id="1112" r:id="rId37"/>
    <p:sldId id="1113" r:id="rId38"/>
    <p:sldId id="1116" r:id="rId39"/>
    <p:sldId id="1115" r:id="rId40"/>
    <p:sldId id="422" r:id="rId41"/>
    <p:sldId id="423" r:id="rId42"/>
    <p:sldId id="586" r:id="rId43"/>
    <p:sldId id="1302" r:id="rId44"/>
    <p:sldId id="1303" r:id="rId45"/>
    <p:sldId id="1304" r:id="rId46"/>
    <p:sldId id="1305" r:id="rId47"/>
    <p:sldId id="1306" r:id="rId48"/>
    <p:sldId id="1309" r:id="rId49"/>
    <p:sldId id="1307" r:id="rId50"/>
    <p:sldId id="1308" r:id="rId51"/>
    <p:sldId id="1181" r:id="rId52"/>
    <p:sldId id="1120" r:id="rId53"/>
    <p:sldId id="1121" r:id="rId54"/>
    <p:sldId id="1310" r:id="rId55"/>
    <p:sldId id="1125" r:id="rId56"/>
    <p:sldId id="1311" r:id="rId57"/>
    <p:sldId id="1312" r:id="rId58"/>
    <p:sldId id="1314" r:id="rId59"/>
    <p:sldId id="1315" r:id="rId60"/>
    <p:sldId id="1316" r:id="rId61"/>
    <p:sldId id="1317" r:id="rId62"/>
    <p:sldId id="1318" r:id="rId63"/>
    <p:sldId id="1319" r:id="rId64"/>
    <p:sldId id="1320" r:id="rId65"/>
    <p:sldId id="1321" r:id="rId66"/>
    <p:sldId id="1322" r:id="rId67"/>
    <p:sldId id="1323" r:id="rId68"/>
    <p:sldId id="1324" r:id="rId69"/>
    <p:sldId id="1325" r:id="rId70"/>
    <p:sldId id="1126" r:id="rId71"/>
    <p:sldId id="1182" r:id="rId72"/>
    <p:sldId id="1326" r:id="rId73"/>
    <p:sldId id="1327" r:id="rId74"/>
    <p:sldId id="338" r:id="rId75"/>
    <p:sldId id="326" r:id="rId76"/>
  </p:sldIdLst>
  <p:sldSz cx="12190413" cy="6859588"/>
  <p:notesSz cx="6858000" cy="9144000"/>
  <p:custDataLst>
    <p:tags r:id="rId79"/>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56" userDrawn="1">
          <p15:clr>
            <a:srgbClr val="A4A3A4"/>
          </p15:clr>
        </p15:guide>
        <p15:guide id="3" pos="6606" userDrawn="1">
          <p15:clr>
            <a:srgbClr val="A4A3A4"/>
          </p15:clr>
        </p15:guide>
      </p15:sldGuideLst>
    </p:ext>
    <p:ext uri="{2D200454-40CA-4A62-9FC3-DE9A4176ACB9}">
      <p15:notesGuideLst xmlns:p15="http://schemas.microsoft.com/office/powerpoint/2012/main">
        <p15:guide id="1" orient="horz" pos="2944">
          <p15:clr>
            <a:srgbClr val="A4A3A4"/>
          </p15:clr>
        </p15:guide>
        <p15:guide id="2" pos="22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 id="4" name="itcast" initials="i"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C"/>
    <a:srgbClr val="595959"/>
    <a:srgbClr val="0075CC"/>
    <a:srgbClr val="005DA2"/>
    <a:srgbClr val="1369B2"/>
    <a:srgbClr val="FAFAFA"/>
    <a:srgbClr val="F2F2F2"/>
    <a:srgbClr val="008DF6"/>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50" autoAdjust="0"/>
    <p:restoredTop sz="55672" autoAdjust="0"/>
  </p:normalViewPr>
  <p:slideViewPr>
    <p:cSldViewPr showGuides="1">
      <p:cViewPr varScale="1">
        <p:scale>
          <a:sx n="86" d="100"/>
          <a:sy n="86" d="100"/>
        </p:scale>
        <p:origin x="102" y="498"/>
      </p:cViewPr>
      <p:guideLst>
        <p:guide orient="horz" pos="2208"/>
        <p:guide pos="256"/>
        <p:guide pos="66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106"/>
    </p:cViewPr>
  </p:sorterViewPr>
  <p:notesViewPr>
    <p:cSldViewPr>
      <p:cViewPr varScale="1">
        <p:scale>
          <a:sx n="86" d="100"/>
          <a:sy n="86" d="100"/>
        </p:scale>
        <p:origin x="-3810" y="-90"/>
      </p:cViewPr>
      <p:guideLst>
        <p:guide orient="horz" pos="2944"/>
        <p:guide pos="22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comments/comment3.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comments/comment4.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2024/7/18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2024/7/18</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notesSlide" Target="../notesSlides/notesSlide1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10.xml"/><Relationship Id="rId5" Type="http://schemas.openxmlformats.org/officeDocument/2006/relationships/tags" Target="../tags/tag20.xml"/><Relationship Id="rId4"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5.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12.xml"/><Relationship Id="rId5" Type="http://schemas.openxmlformats.org/officeDocument/2006/relationships/slideLayout" Target="../slideLayouts/slideLayout10.xml"/><Relationship Id="rId4" Type="http://schemas.openxmlformats.org/officeDocument/2006/relationships/tags" Target="../tags/tag24.xml"/></Relationships>
</file>

<file path=ppt/slides/_rels/slide13.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notesSlide" Target="../notesSlides/notesSlide13.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slideLayout" Target="../slideLayouts/slideLayout10.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36.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3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38.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39.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40.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3.xml"/><Relationship Id="rId7" Type="http://schemas.openxmlformats.org/officeDocument/2006/relationships/notesSlide" Target="../notesSlides/notesSlide20.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10.xml"/><Relationship Id="rId5" Type="http://schemas.openxmlformats.org/officeDocument/2006/relationships/tags" Target="../tags/tag45.xml"/><Relationship Id="rId4" Type="http://schemas.openxmlformats.org/officeDocument/2006/relationships/tags" Target="../tags/tag44.xml"/></Relationships>
</file>

<file path=ppt/slides/_rels/slide21.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notesSlide" Target="../notesSlides/notesSlide21.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10.xml"/><Relationship Id="rId5" Type="http://schemas.openxmlformats.org/officeDocument/2006/relationships/tags" Target="../tags/tag50.xml"/><Relationship Id="rId4" Type="http://schemas.openxmlformats.org/officeDocument/2006/relationships/tags" Target="../tags/tag4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51.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4.xml"/><Relationship Id="rId7" Type="http://schemas.openxmlformats.org/officeDocument/2006/relationships/notesSlide" Target="../notesSlides/notesSlide23.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10.xml"/><Relationship Id="rId5" Type="http://schemas.openxmlformats.org/officeDocument/2006/relationships/tags" Target="../tags/tag56.xml"/><Relationship Id="rId4" Type="http://schemas.openxmlformats.org/officeDocument/2006/relationships/tags" Target="../tags/tag55.xml"/></Relationships>
</file>

<file path=ppt/slides/_rels/slide24.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notesSlide" Target="../notesSlides/notesSlide24.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Layout" Target="../slideLayouts/slideLayout10.xml"/><Relationship Id="rId5" Type="http://schemas.openxmlformats.org/officeDocument/2006/relationships/tags" Target="../tags/tag61.xml"/><Relationship Id="rId4" Type="http://schemas.openxmlformats.org/officeDocument/2006/relationships/tags" Target="../tags/tag6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6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5.xml"/><Relationship Id="rId7" Type="http://schemas.openxmlformats.org/officeDocument/2006/relationships/notesSlide" Target="../notesSlides/notesSlide26.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Layout" Target="../slideLayouts/slideLayout10.xml"/><Relationship Id="rId5" Type="http://schemas.openxmlformats.org/officeDocument/2006/relationships/tags" Target="../tags/tag67.xml"/><Relationship Id="rId4" Type="http://schemas.openxmlformats.org/officeDocument/2006/relationships/tags" Target="../tags/tag66.xml"/></Relationships>
</file>

<file path=ppt/slides/_rels/slide27.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notesSlide" Target="../notesSlides/notesSlide27.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Layout" Target="../slideLayouts/slideLayout10.xml"/><Relationship Id="rId5" Type="http://schemas.openxmlformats.org/officeDocument/2006/relationships/tags" Target="../tags/tag72.xml"/><Relationship Id="rId4" Type="http://schemas.openxmlformats.org/officeDocument/2006/relationships/tags" Target="../tags/tag7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73.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6.xml"/><Relationship Id="rId7" Type="http://schemas.openxmlformats.org/officeDocument/2006/relationships/notesSlide" Target="../notesSlides/notesSlide29.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Layout" Target="../slideLayouts/slideLayout10.xml"/><Relationship Id="rId5" Type="http://schemas.openxmlformats.org/officeDocument/2006/relationships/tags" Target="../tags/tag78.xml"/><Relationship Id="rId4" Type="http://schemas.openxmlformats.org/officeDocument/2006/relationships/tags" Target="../tags/tag7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notesSlide" Target="../notesSlides/notesSlide30.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slideLayout" Target="../slideLayouts/slideLayout10.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92.xml"/><Relationship Id="rId7" Type="http://schemas.openxmlformats.org/officeDocument/2006/relationships/notesSlide" Target="../notesSlides/notesSlide31.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10.xml"/><Relationship Id="rId5" Type="http://schemas.openxmlformats.org/officeDocument/2006/relationships/tags" Target="../tags/tag94.xml"/><Relationship Id="rId4" Type="http://schemas.openxmlformats.org/officeDocument/2006/relationships/tags" Target="../tags/tag9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95.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98.xml"/><Relationship Id="rId7" Type="http://schemas.openxmlformats.org/officeDocument/2006/relationships/notesSlide" Target="../notesSlides/notesSlide33.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slideLayout" Target="../slideLayouts/slideLayout10.xml"/><Relationship Id="rId5" Type="http://schemas.openxmlformats.org/officeDocument/2006/relationships/tags" Target="../tags/tag100.xml"/><Relationship Id="rId4" Type="http://schemas.openxmlformats.org/officeDocument/2006/relationships/tags" Target="../tags/tag99.xml"/></Relationships>
</file>

<file path=ppt/slides/_rels/slide34.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notesSlide" Target="../notesSlides/notesSlide34.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slideLayout" Target="../slideLayouts/slideLayout10.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tags" Target="../tags/tag11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1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114.xml"/><Relationship Id="rId5" Type="http://schemas.openxmlformats.org/officeDocument/2006/relationships/comments" Target="../comments/comment1.xml"/><Relationship Id="rId4" Type="http://schemas.openxmlformats.org/officeDocument/2006/relationships/image" Target="../media/image8.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115.xml"/><Relationship Id="rId4" Type="http://schemas.openxmlformats.org/officeDocument/2006/relationships/image" Target="../media/image9.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tags" Target="../tags/tag116.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slideLayout" Target="../slideLayouts/slideLayout10.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123.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slideLayout" Target="../slideLayouts/slideLayout10.xml"/><Relationship Id="rId5" Type="http://schemas.openxmlformats.org/officeDocument/2006/relationships/tags" Target="../tags/tag128.xml"/><Relationship Id="rId4" Type="http://schemas.openxmlformats.org/officeDocument/2006/relationships/tags" Target="../tags/tag127.xml"/></Relationships>
</file>

<file path=ppt/slides/_rels/slide44.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slideLayout" Target="../slideLayouts/slideLayout10.xml"/><Relationship Id="rId5" Type="http://schemas.openxmlformats.org/officeDocument/2006/relationships/tags" Target="../tags/tag133.xml"/><Relationship Id="rId4" Type="http://schemas.openxmlformats.org/officeDocument/2006/relationships/tags" Target="../tags/tag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134.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image" Target="../media/image10.png"/><Relationship Id="rId4"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13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tags" Target="../tags/tag138.xml"/><Relationship Id="rId5" Type="http://schemas.openxmlformats.org/officeDocument/2006/relationships/comments" Target="../comments/comment2.xml"/><Relationship Id="rId4" Type="http://schemas.openxmlformats.org/officeDocument/2006/relationships/image" Target="../media/image8.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139.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tags" Target="../tags/tag140.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8" Type="http://schemas.openxmlformats.org/officeDocument/2006/relationships/tags" Target="../tags/tag148.xml"/><Relationship Id="rId3" Type="http://schemas.openxmlformats.org/officeDocument/2006/relationships/tags" Target="../tags/tag143.xml"/><Relationship Id="rId7" Type="http://schemas.openxmlformats.org/officeDocument/2006/relationships/tags" Target="../tags/tag147.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5" Type="http://schemas.openxmlformats.org/officeDocument/2006/relationships/tags" Target="../tags/tag145.xml"/><Relationship Id="rId10" Type="http://schemas.openxmlformats.org/officeDocument/2006/relationships/slideLayout" Target="../slideLayouts/slideLayout10.xml"/><Relationship Id="rId4" Type="http://schemas.openxmlformats.org/officeDocument/2006/relationships/tags" Target="../tags/tag144.xml"/><Relationship Id="rId9" Type="http://schemas.openxmlformats.org/officeDocument/2006/relationships/tags" Target="../tags/tag149.xml"/></Relationships>
</file>

<file path=ppt/slides/_rels/slide53.xml.rels><?xml version="1.0" encoding="UTF-8" standalone="yes"?>
<Relationships xmlns="http://schemas.openxmlformats.org/package/2006/relationships"><Relationship Id="rId8" Type="http://schemas.openxmlformats.org/officeDocument/2006/relationships/tags" Target="../tags/tag157.xml"/><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slideLayout" Target="../slideLayouts/slideLayout10.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0" Type="http://schemas.openxmlformats.org/officeDocument/2006/relationships/tags" Target="../tags/tag159.xml"/><Relationship Id="rId4" Type="http://schemas.openxmlformats.org/officeDocument/2006/relationships/tags" Target="../tags/tag153.xml"/><Relationship Id="rId9" Type="http://schemas.openxmlformats.org/officeDocument/2006/relationships/tags" Target="../tags/tag158.xml"/></Relationships>
</file>

<file path=ppt/slides/_rels/slide54.xml.rels><?xml version="1.0" encoding="UTF-8" standalone="yes"?>
<Relationships xmlns="http://schemas.openxmlformats.org/package/2006/relationships"><Relationship Id="rId3" Type="http://schemas.openxmlformats.org/officeDocument/2006/relationships/tags" Target="../tags/tag163.xml"/><Relationship Id="rId7" Type="http://schemas.openxmlformats.org/officeDocument/2006/relationships/image" Target="../media/image11.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slideLayout" Target="../slideLayouts/slideLayout10.xml"/><Relationship Id="rId5" Type="http://schemas.openxmlformats.org/officeDocument/2006/relationships/tags" Target="../tags/tag165.xml"/><Relationship Id="rId4" Type="http://schemas.openxmlformats.org/officeDocument/2006/relationships/tags" Target="../tags/tag16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166.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0.xml"/><Relationship Id="rId1" Type="http://schemas.openxmlformats.org/officeDocument/2006/relationships/tags" Target="../tags/tag169.xml"/><Relationship Id="rId5" Type="http://schemas.openxmlformats.org/officeDocument/2006/relationships/comments" Target="../comments/comment3.xml"/><Relationship Id="rId4" Type="http://schemas.openxmlformats.org/officeDocument/2006/relationships/image" Target="../media/image8.jpe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170.xml"/><Relationship Id="rId4" Type="http://schemas.openxmlformats.org/officeDocument/2006/relationships/image" Target="../media/image9.jpe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17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74.xml"/><Relationship Id="rId7" Type="http://schemas.openxmlformats.org/officeDocument/2006/relationships/slideLayout" Target="../slideLayouts/slideLayout10.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s>
</file>

<file path=ppt/slides/_rels/slide61.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180.xml"/><Relationship Id="rId7" Type="http://schemas.openxmlformats.org/officeDocument/2006/relationships/tags" Target="../tags/tag184.xml"/><Relationship Id="rId2" Type="http://schemas.openxmlformats.org/officeDocument/2006/relationships/tags" Target="../tags/tag179.xml"/><Relationship Id="rId1" Type="http://schemas.openxmlformats.org/officeDocument/2006/relationships/tags" Target="../tags/tag178.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s>
</file>

<file path=ppt/slides/_rels/slide62.xml.rels><?xml version="1.0" encoding="UTF-8" standalone="yes"?>
<Relationships xmlns="http://schemas.openxmlformats.org/package/2006/relationships"><Relationship Id="rId8" Type="http://schemas.openxmlformats.org/officeDocument/2006/relationships/tags" Target="../tags/tag192.xml"/><Relationship Id="rId3" Type="http://schemas.openxmlformats.org/officeDocument/2006/relationships/tags" Target="../tags/tag187.xml"/><Relationship Id="rId7" Type="http://schemas.openxmlformats.org/officeDocument/2006/relationships/tags" Target="../tags/tag191.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5" Type="http://schemas.openxmlformats.org/officeDocument/2006/relationships/tags" Target="../tags/tag189.xml"/><Relationship Id="rId10" Type="http://schemas.openxmlformats.org/officeDocument/2006/relationships/image" Target="../media/image13.png"/><Relationship Id="rId4" Type="http://schemas.openxmlformats.org/officeDocument/2006/relationships/tags" Target="../tags/tag188.xml"/><Relationship Id="rId9"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0.xml"/><Relationship Id="rId1" Type="http://schemas.openxmlformats.org/officeDocument/2006/relationships/tags" Target="../tags/tag193.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96.xml"/><Relationship Id="rId7" Type="http://schemas.openxmlformats.org/officeDocument/2006/relationships/notesSlide" Target="../notesSlides/notesSlide55.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slideLayout" Target="../slideLayouts/slideLayout10.xml"/><Relationship Id="rId5" Type="http://schemas.openxmlformats.org/officeDocument/2006/relationships/tags" Target="../tags/tag198.xml"/><Relationship Id="rId10" Type="http://schemas.openxmlformats.org/officeDocument/2006/relationships/image" Target="../media/image14.png"/><Relationship Id="rId4" Type="http://schemas.openxmlformats.org/officeDocument/2006/relationships/tags" Target="../tags/tag197.xml"/><Relationship Id="rId9" Type="http://schemas.openxmlformats.org/officeDocument/2006/relationships/tags" Target="../tags/tag2170.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0.xml"/><Relationship Id="rId1" Type="http://schemas.openxmlformats.org/officeDocument/2006/relationships/tags" Target="../tags/tag199.xml"/><Relationship Id="rId5" Type="http://schemas.openxmlformats.org/officeDocument/2006/relationships/comments" Target="../comments/comment4.xml"/><Relationship Id="rId4" Type="http://schemas.openxmlformats.org/officeDocument/2006/relationships/image" Target="../media/image8.jpe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0.xml"/><Relationship Id="rId1" Type="http://schemas.openxmlformats.org/officeDocument/2006/relationships/tags" Target="../tags/tag200.xml"/><Relationship Id="rId4" Type="http://schemas.openxmlformats.org/officeDocument/2006/relationships/image" Target="../media/image9.jpe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201.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slideLayout" Target="../slideLayouts/slideLayout10.xml"/><Relationship Id="rId5" Type="http://schemas.openxmlformats.org/officeDocument/2006/relationships/tags" Target="../tags/tag206.xml"/><Relationship Id="rId4" Type="http://schemas.openxmlformats.org/officeDocument/2006/relationships/tags" Target="../tags/tag20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slideLayout" Target="../slideLayouts/slideLayout10.xml"/><Relationship Id="rId5" Type="http://schemas.openxmlformats.org/officeDocument/2006/relationships/tags" Target="../tags/tag211.xml"/><Relationship Id="rId4" Type="http://schemas.openxmlformats.org/officeDocument/2006/relationships/tags" Target="../tags/tag210.xml"/></Relationships>
</file>

<file path=ppt/slides/_rels/slide71.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slideLayout" Target="../slideLayouts/slideLayout10.xml"/><Relationship Id="rId5" Type="http://schemas.openxmlformats.org/officeDocument/2006/relationships/tags" Target="../tags/tag216.xml"/><Relationship Id="rId4" Type="http://schemas.openxmlformats.org/officeDocument/2006/relationships/tags" Target="../tags/tag215.xml"/></Relationships>
</file>

<file path=ppt/slides/_rels/slide72.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slideLayout" Target="../slideLayouts/slideLayout10.xml"/><Relationship Id="rId5" Type="http://schemas.openxmlformats.org/officeDocument/2006/relationships/tags" Target="../tags/tag221.xml"/><Relationship Id="rId4" Type="http://schemas.openxmlformats.org/officeDocument/2006/relationships/tags" Target="../tags/tag2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5.xml"/><Relationship Id="rId7" Type="http://schemas.openxmlformats.org/officeDocument/2006/relationships/slideLayout" Target="../slideLayouts/slideLayout10.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11.xml"/><Relationship Id="rId7" Type="http://schemas.openxmlformats.org/officeDocument/2006/relationships/slideLayout" Target="../slideLayouts/slideLayout10.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831975" y="2534285"/>
            <a:ext cx="8696960" cy="922020"/>
          </a:xfrm>
          <a:prstGeom prst="rect">
            <a:avLst/>
          </a:prstGeom>
          <a:noFill/>
        </p:spPr>
        <p:txBody>
          <a:bodyPr wrap="square" rtlCol="0">
            <a:spAutoFit/>
          </a:bodyPr>
          <a:lstStyle/>
          <a:p>
            <a:pPr algn="ct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6</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函数</a:t>
            </a:r>
          </a:p>
        </p:txBody>
      </p:sp>
      <p:sp>
        <p:nvSpPr>
          <p:cNvPr id="68" name="Rectangle 4"/>
          <p:cNvSpPr txBox="1">
            <a:spLocks noChangeArrowheads="1"/>
          </p:cNvSpPr>
          <p:nvPr/>
        </p:nvSpPr>
        <p:spPr>
          <a:xfrm>
            <a:off x="3192145" y="3861435"/>
            <a:ext cx="580517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r>
              <a:rPr sz="2400" dirty="0">
                <a:solidFill>
                  <a:srgbClr val="595959"/>
                </a:solidFill>
                <a:latin typeface="微软雅黑" panose="020B0503020204020204" pitchFamily="34" charset="-122"/>
                <a:ea typeface="微软雅黑" panose="020B0503020204020204" pitchFamily="34" charset="-122"/>
                <a:cs typeface="+mn-ea"/>
                <a:sym typeface="+mn-lt"/>
              </a:rPr>
              <a:t>Python程序开发案例教程（第2版）</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7302500" y="1569085"/>
            <a:ext cx="4063365" cy="275590"/>
          </a:xfrm>
          <a:prstGeom prst="rect">
            <a:avLst/>
          </a:prstGeom>
          <a:noFill/>
        </p:spPr>
        <p:txBody>
          <a:bodyPr wrap="squar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19175" y="881033"/>
              <a:ext cx="3533775" cy="398780"/>
            </a:xfrm>
            <a:prstGeom prst="rect">
              <a:avLst/>
            </a:prstGeom>
          </p:spPr>
          <p:txBody>
            <a:bodyPr wrap="square">
              <a:spAutoFit/>
            </a:bodyPr>
            <a:lstStyle/>
            <a:p>
              <a:pPr algn="ctr"/>
              <a:r>
                <a:rPr lang="zh-CN" altLang="zh-CN" sz="2000" dirty="0">
                  <a:solidFill>
                    <a:srgbClr val="595959"/>
                  </a:solidFill>
                  <a:latin typeface="微软雅黑" panose="020B0503020204020204" pitchFamily="34" charset="-122"/>
                  <a:ea typeface="微软雅黑" panose="020B0503020204020204" pitchFamily="34" charset="-122"/>
                </a:rPr>
                <a:t>函数的定义</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
        <p:nvSpPr>
          <p:cNvPr id="16" name="矩形 15"/>
          <p:cNvSpPr/>
          <p:nvPr/>
        </p:nvSpPr>
        <p:spPr>
          <a:xfrm>
            <a:off x="1016653" y="1682204"/>
            <a:ext cx="9289032" cy="506730"/>
          </a:xfrm>
          <a:prstGeom prst="rect">
            <a:avLst/>
          </a:prstGeom>
        </p:spPr>
        <p:txBody>
          <a:bodyPr wrap="square">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Python中使用关键字def定义函数，其语法格式如下：</a:t>
            </a:r>
          </a:p>
        </p:txBody>
      </p:sp>
      <p:grpSp>
        <p:nvGrpSpPr>
          <p:cNvPr id="76" name="组合 75"/>
          <p:cNvGrpSpPr/>
          <p:nvPr/>
        </p:nvGrpSpPr>
        <p:grpSpPr>
          <a:xfrm>
            <a:off x="1016653" y="2370866"/>
            <a:ext cx="6226036" cy="2910353"/>
            <a:chOff x="1016653" y="2370866"/>
            <a:chExt cx="6226036" cy="2910353"/>
          </a:xfrm>
        </p:grpSpPr>
        <p:sp>
          <p:nvSpPr>
            <p:cNvPr id="22" name="矩形 21"/>
            <p:cNvSpPr/>
            <p:nvPr/>
          </p:nvSpPr>
          <p:spPr bwMode="auto">
            <a:xfrm>
              <a:off x="2795265" y="2881241"/>
              <a:ext cx="3864451" cy="2399978"/>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def </a:t>
              </a:r>
              <a:r>
                <a:rPr lang="zh-CN" altLang="zh-CN" sz="1800" dirty="0">
                  <a:solidFill>
                    <a:srgbClr val="595959"/>
                  </a:solidFill>
                  <a:latin typeface="微软雅黑" panose="020B0503020204020204" pitchFamily="34" charset="-122"/>
                  <a:ea typeface="微软雅黑" panose="020B0503020204020204" pitchFamily="34" charset="-122"/>
                  <a:cs typeface="+mn-ea"/>
                </a:rPr>
                <a:t>函数名</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参数列表</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a:t>
              </a:r>
              <a:r>
                <a:rPr lang="zh-CN" altLang="zh-CN" sz="1800" dirty="0">
                  <a:solidFill>
                    <a:srgbClr val="595959"/>
                  </a:solidFill>
                  <a:latin typeface="微软雅黑" panose="020B0503020204020204" pitchFamily="34" charset="-122"/>
                  <a:ea typeface="微软雅黑" panose="020B0503020204020204" pitchFamily="34" charset="-122"/>
                  <a:cs typeface="+mn-ea"/>
                </a:rPr>
                <a:t>文档字符串</a:t>
              </a:r>
              <a:r>
                <a:rPr lang="en-US" altLang="zh-CN" sz="1800" dirty="0">
                  <a:solidFill>
                    <a:srgbClr val="595959"/>
                  </a:solidFill>
                  <a:latin typeface="微软雅黑" panose="020B0503020204020204" pitchFamily="34" charset="-122"/>
                  <a:ea typeface="微软雅黑" panose="020B0503020204020204" pitchFamily="34" charset="-122"/>
                  <a:cs typeface="+mn-ea"/>
                </a:rPr>
                <a:t>"""]</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a:t>
              </a:r>
              <a:r>
                <a:rPr lang="zh-CN" altLang="zh-CN" sz="1800" dirty="0">
                  <a:solidFill>
                    <a:srgbClr val="595959"/>
                  </a:solidFill>
                  <a:latin typeface="微软雅黑" panose="020B0503020204020204" pitchFamily="34" charset="-122"/>
                  <a:ea typeface="微软雅黑" panose="020B0503020204020204" pitchFamily="34" charset="-122"/>
                  <a:cs typeface="+mn-ea"/>
                </a:rPr>
                <a:t>函数体</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[return</a:t>
              </a:r>
              <a:r>
                <a:rPr lang="zh-CN" altLang="zh-CN" sz="1800" dirty="0">
                  <a:solidFill>
                    <a:srgbClr val="595959"/>
                  </a:solidFill>
                  <a:latin typeface="微软雅黑" panose="020B0503020204020204" pitchFamily="34" charset="-122"/>
                  <a:ea typeface="微软雅黑" panose="020B0503020204020204" pitchFamily="34" charset="-122"/>
                  <a:cs typeface="+mn-ea"/>
                </a:rPr>
                <a:t>语句</a:t>
              </a:r>
              <a:r>
                <a:rPr lang="en-US" altLang="zh-CN" sz="1800" dirty="0">
                  <a:solidFill>
                    <a:srgbClr val="595959"/>
                  </a:solidFill>
                  <a:latin typeface="微软雅黑" panose="020B0503020204020204" pitchFamily="34" charset="-122"/>
                  <a:ea typeface="微软雅黑" panose="020B0503020204020204" pitchFamily="34" charset="-122"/>
                  <a:cs typeface="+mn-ea"/>
                </a:rPr>
                <a:t>]</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28" name="矩形 27"/>
            <p:cNvSpPr/>
            <p:nvPr/>
          </p:nvSpPr>
          <p:spPr>
            <a:xfrm>
              <a:off x="1036449" y="2370867"/>
              <a:ext cx="1659410" cy="44955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rgbClr val="FF0000"/>
                  </a:solidFill>
                  <a:latin typeface="等线" panose="02010600030101010101" pitchFamily="2" charset="-122"/>
                  <a:ea typeface="等线" panose="02010600030101010101" pitchFamily="2" charset="-122"/>
                </a:rPr>
                <a:t>标记函数的开始</a:t>
              </a:r>
              <a:endParaRPr lang="zh-CN" altLang="en-US" sz="1600" dirty="0">
                <a:solidFill>
                  <a:srgbClr val="FF0000"/>
                </a:solidFill>
                <a:latin typeface="等线" panose="02010600030101010101" pitchFamily="2" charset="-122"/>
                <a:ea typeface="等线" panose="02010600030101010101" pitchFamily="2" charset="-122"/>
              </a:endParaRPr>
            </a:p>
          </p:txBody>
        </p:sp>
        <p:cxnSp>
          <p:nvCxnSpPr>
            <p:cNvPr id="13" name="肘形连接符 12"/>
            <p:cNvCxnSpPr>
              <a:endCxn id="28" idx="3"/>
            </p:cNvCxnSpPr>
            <p:nvPr/>
          </p:nvCxnSpPr>
          <p:spPr>
            <a:xfrm rot="16200000" flipV="1">
              <a:off x="2558298" y="2733208"/>
              <a:ext cx="661754" cy="386632"/>
            </a:xfrm>
            <a:prstGeom prst="bentConnector2">
              <a:avLst/>
            </a:prstGeom>
            <a:ln>
              <a:solidFill>
                <a:srgbClr val="FA0102"/>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5025900" y="2370868"/>
              <a:ext cx="2216789" cy="51037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rgbClr val="FF0000"/>
                  </a:solidFill>
                  <a:latin typeface="等线" panose="02010600030101010101" pitchFamily="2" charset="-122"/>
                  <a:ea typeface="等线" panose="02010600030101010101" pitchFamily="2" charset="-122"/>
                </a:rPr>
                <a:t>接收传入函数中的数据</a:t>
              </a:r>
              <a:endParaRPr lang="zh-CN" altLang="en-US" sz="1600" dirty="0">
                <a:solidFill>
                  <a:srgbClr val="FF0000"/>
                </a:solidFill>
                <a:latin typeface="等线" panose="02010600030101010101" pitchFamily="2" charset="-122"/>
                <a:ea typeface="等线" panose="02010600030101010101" pitchFamily="2" charset="-122"/>
              </a:endParaRPr>
            </a:p>
          </p:txBody>
        </p:sp>
        <p:cxnSp>
          <p:nvCxnSpPr>
            <p:cNvPr id="35" name="肘形连接符 34"/>
            <p:cNvCxnSpPr>
              <a:endCxn id="34" idx="1"/>
            </p:cNvCxnSpPr>
            <p:nvPr/>
          </p:nvCxnSpPr>
          <p:spPr>
            <a:xfrm rot="5400000" flipH="1" flipV="1">
              <a:off x="4503722" y="2735228"/>
              <a:ext cx="631350" cy="413005"/>
            </a:xfrm>
            <a:prstGeom prst="bentConnector2">
              <a:avLst/>
            </a:prstGeom>
            <a:ln>
              <a:solidFill>
                <a:srgbClr val="FA010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3665466" y="2881241"/>
              <a:ext cx="0" cy="3761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3146508" y="2370866"/>
              <a:ext cx="1076436" cy="44955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solidFill>
                    <a:srgbClr val="FF0000"/>
                  </a:solidFill>
                  <a:latin typeface="等线" panose="02010600030101010101" pitchFamily="2" charset="-122"/>
                  <a:ea typeface="等线" panose="02010600030101010101" pitchFamily="2" charset="-122"/>
                </a:rPr>
                <a:t>函数的</a:t>
              </a:r>
              <a:endParaRPr lang="en-US" altLang="zh-CN" sz="1600" dirty="0">
                <a:solidFill>
                  <a:srgbClr val="FF0000"/>
                </a:solidFill>
                <a:latin typeface="等线" panose="02010600030101010101" pitchFamily="2" charset="-122"/>
                <a:ea typeface="等线" panose="02010600030101010101" pitchFamily="2" charset="-122"/>
              </a:endParaRPr>
            </a:p>
            <a:p>
              <a:pPr algn="ctr"/>
              <a:r>
                <a:rPr lang="zh-CN" altLang="zh-CN" sz="1600" dirty="0">
                  <a:solidFill>
                    <a:srgbClr val="FF0000"/>
                  </a:solidFill>
                  <a:latin typeface="等线" panose="02010600030101010101" pitchFamily="2" charset="-122"/>
                  <a:ea typeface="等线" panose="02010600030101010101" pitchFamily="2" charset="-122"/>
                </a:rPr>
                <a:t>唯一标识</a:t>
              </a:r>
              <a:endParaRPr lang="zh-CN" altLang="en-US" sz="1600" dirty="0">
                <a:solidFill>
                  <a:srgbClr val="FF0000"/>
                </a:solidFill>
                <a:latin typeface="等线" panose="02010600030101010101" pitchFamily="2" charset="-122"/>
                <a:ea typeface="等线" panose="02010600030101010101" pitchFamily="2" charset="-122"/>
              </a:endParaRPr>
            </a:p>
          </p:txBody>
        </p:sp>
        <p:cxnSp>
          <p:nvCxnSpPr>
            <p:cNvPr id="57" name="直接箭头连接符 56"/>
            <p:cNvCxnSpPr/>
            <p:nvPr/>
          </p:nvCxnSpPr>
          <p:spPr>
            <a:xfrm flipH="1">
              <a:off x="2432425" y="3875508"/>
              <a:ext cx="714083" cy="4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016653" y="3473166"/>
              <a:ext cx="1415772" cy="584775"/>
            </a:xfrm>
            <a:prstGeom prst="rect">
              <a:avLst/>
            </a:prstGeom>
          </p:spPr>
          <p:txBody>
            <a:bodyPr wrap="none">
              <a:spAutoFit/>
            </a:bodyPr>
            <a:lstStyle/>
            <a:p>
              <a:pPr algn="r"/>
              <a:r>
                <a:rPr lang="zh-CN" altLang="zh-CN" sz="1600" dirty="0">
                  <a:solidFill>
                    <a:srgbClr val="FF0000"/>
                  </a:solidFill>
                  <a:latin typeface="等线" panose="02010600030101010101" pitchFamily="2" charset="-122"/>
                  <a:ea typeface="等线" panose="02010600030101010101" pitchFamily="2" charset="-122"/>
                </a:rPr>
                <a:t>说明函数功能</a:t>
              </a:r>
              <a:endParaRPr lang="en-US" altLang="zh-CN" sz="1600" dirty="0">
                <a:solidFill>
                  <a:srgbClr val="FF0000"/>
                </a:solidFill>
                <a:latin typeface="等线" panose="02010600030101010101" pitchFamily="2" charset="-122"/>
                <a:ea typeface="等线" panose="02010600030101010101" pitchFamily="2" charset="-122"/>
              </a:endParaRPr>
            </a:p>
            <a:p>
              <a:pPr algn="r"/>
              <a:r>
                <a:rPr lang="zh-CN" altLang="zh-CN" sz="1600" dirty="0">
                  <a:solidFill>
                    <a:srgbClr val="FF0000"/>
                  </a:solidFill>
                  <a:latin typeface="等线" panose="02010600030101010101" pitchFamily="2" charset="-122"/>
                  <a:ea typeface="等线" panose="02010600030101010101" pitchFamily="2" charset="-122"/>
                </a:rPr>
                <a:t>的字符串</a:t>
              </a:r>
              <a:endParaRPr lang="zh-CN" altLang="en-US" sz="1600" dirty="0">
                <a:solidFill>
                  <a:srgbClr val="FF0000"/>
                </a:solidFill>
                <a:latin typeface="等线" panose="02010600030101010101" pitchFamily="2" charset="-122"/>
                <a:ea typeface="等线" panose="02010600030101010101" pitchFamily="2" charset="-122"/>
              </a:endParaRPr>
            </a:p>
          </p:txBody>
        </p:sp>
        <p:cxnSp>
          <p:nvCxnSpPr>
            <p:cNvPr id="66" name="直接箭头连接符 65"/>
            <p:cNvCxnSpPr/>
            <p:nvPr/>
          </p:nvCxnSpPr>
          <p:spPr>
            <a:xfrm flipH="1">
              <a:off x="2432425" y="4310305"/>
              <a:ext cx="714084" cy="43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1221837" y="4125906"/>
              <a:ext cx="1210588" cy="584775"/>
            </a:xfrm>
            <a:prstGeom prst="rect">
              <a:avLst/>
            </a:prstGeom>
          </p:spPr>
          <p:txBody>
            <a:bodyPr wrap="none">
              <a:spAutoFit/>
            </a:bodyPr>
            <a:lstStyle/>
            <a:p>
              <a:pPr algn="r"/>
              <a:r>
                <a:rPr lang="zh-CN" altLang="zh-CN" sz="1600" dirty="0">
                  <a:solidFill>
                    <a:srgbClr val="FF0000"/>
                  </a:solidFill>
                  <a:latin typeface="等线" panose="02010600030101010101" pitchFamily="2" charset="-122"/>
                  <a:ea typeface="等线" panose="02010600030101010101" pitchFamily="2" charset="-122"/>
                </a:rPr>
                <a:t>函数功能的</a:t>
              </a:r>
              <a:endParaRPr lang="en-US" altLang="zh-CN" sz="1600" dirty="0">
                <a:solidFill>
                  <a:srgbClr val="FF0000"/>
                </a:solidFill>
                <a:latin typeface="等线" panose="02010600030101010101" pitchFamily="2" charset="-122"/>
                <a:ea typeface="等线" panose="02010600030101010101" pitchFamily="2" charset="-122"/>
              </a:endParaRPr>
            </a:p>
            <a:p>
              <a:pPr algn="r"/>
              <a:r>
                <a:rPr lang="zh-CN" altLang="zh-CN" sz="1600" dirty="0">
                  <a:solidFill>
                    <a:srgbClr val="FF0000"/>
                  </a:solidFill>
                  <a:latin typeface="等线" panose="02010600030101010101" pitchFamily="2" charset="-122"/>
                  <a:ea typeface="等线" panose="02010600030101010101" pitchFamily="2" charset="-122"/>
                </a:rPr>
                <a:t>具体代码</a:t>
              </a:r>
              <a:endParaRPr lang="zh-CN" altLang="en-US" sz="1600" dirty="0">
                <a:solidFill>
                  <a:srgbClr val="FF0000"/>
                </a:solidFill>
                <a:latin typeface="等线" panose="02010600030101010101" pitchFamily="2" charset="-122"/>
                <a:ea typeface="等线" panose="02010600030101010101" pitchFamily="2" charset="-122"/>
              </a:endParaRPr>
            </a:p>
          </p:txBody>
        </p:sp>
        <p:cxnSp>
          <p:nvCxnSpPr>
            <p:cNvPr id="68" name="直接箭头连接符 67"/>
            <p:cNvCxnSpPr/>
            <p:nvPr/>
          </p:nvCxnSpPr>
          <p:spPr>
            <a:xfrm>
              <a:off x="4552950" y="4710681"/>
              <a:ext cx="4729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5025900" y="4485901"/>
              <a:ext cx="1076436" cy="44955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solidFill>
                    <a:srgbClr val="FF0000"/>
                  </a:solidFill>
                  <a:latin typeface="等线" panose="02010600030101010101" pitchFamily="2" charset="-122"/>
                  <a:ea typeface="等线" panose="02010600030101010101" pitchFamily="2" charset="-122"/>
                </a:rPr>
                <a:t>标志函数的结束</a:t>
              </a:r>
              <a:endParaRPr lang="zh-CN" altLang="en-US" sz="1600" dirty="0">
                <a:solidFill>
                  <a:srgbClr val="FF0000"/>
                </a:solidFill>
                <a:latin typeface="等线" panose="02010600030101010101" pitchFamily="2" charset="-122"/>
                <a:ea typeface="等线" panose="02010600030101010101" pitchFamily="2" charset="-122"/>
              </a:endParaRPr>
            </a:p>
          </p:txBody>
        </p:sp>
      </p:grpSp>
      <p:sp>
        <p:nvSpPr>
          <p:cNvPr id="72" name="矩形 71"/>
          <p:cNvSpPr/>
          <p:nvPr/>
        </p:nvSpPr>
        <p:spPr bwMode="auto">
          <a:xfrm>
            <a:off x="7462672" y="2881241"/>
            <a:ext cx="3864451" cy="2399978"/>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def show_weather():</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    print("*" * 13)</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    print("日期：4月8日")</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    print("温度：14~28℃")</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    print("空气状况：良")</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    print("*" * 13)</a:t>
            </a:r>
          </a:p>
        </p:txBody>
      </p:sp>
      <p:sp>
        <p:nvSpPr>
          <p:cNvPr id="77" name="矩形 76"/>
          <p:cNvSpPr/>
          <p:nvPr/>
        </p:nvSpPr>
        <p:spPr>
          <a:xfrm>
            <a:off x="3114009" y="5505999"/>
            <a:ext cx="2031325" cy="338554"/>
          </a:xfrm>
          <a:prstGeom prst="rect">
            <a:avLst/>
          </a:prstGeom>
          <a:solidFill>
            <a:srgbClr val="FFFF00"/>
          </a:solidFill>
        </p:spPr>
        <p:txBody>
          <a:bodyPr wrap="none">
            <a:spAutoFit/>
          </a:bodyPr>
          <a:lstStyle/>
          <a:p>
            <a:pPr algn="ctr"/>
            <a:r>
              <a:rPr lang="zh-CN" altLang="zh-CN" sz="1600" dirty="0">
                <a:latin typeface="等线" panose="02010600030101010101" pitchFamily="2" charset="-122"/>
                <a:ea typeface="等线" panose="02010600030101010101" pitchFamily="2" charset="-122"/>
              </a:rPr>
              <a:t>定义函数</a:t>
            </a:r>
            <a:r>
              <a:rPr lang="zh-CN" altLang="en-US" sz="1600" dirty="0">
                <a:latin typeface="等线" panose="02010600030101010101" pitchFamily="2" charset="-122"/>
                <a:ea typeface="等线" panose="02010600030101010101" pitchFamily="2" charset="-122"/>
              </a:rPr>
              <a:t>的语法格式</a:t>
            </a:r>
          </a:p>
        </p:txBody>
      </p:sp>
      <p:sp>
        <p:nvSpPr>
          <p:cNvPr id="78" name="矩形 77"/>
          <p:cNvSpPr/>
          <p:nvPr/>
        </p:nvSpPr>
        <p:spPr>
          <a:xfrm>
            <a:off x="8584418" y="5505999"/>
            <a:ext cx="1620958" cy="338554"/>
          </a:xfrm>
          <a:prstGeom prst="rect">
            <a:avLst/>
          </a:prstGeom>
          <a:solidFill>
            <a:srgbClr val="FFFF00"/>
          </a:solidFill>
        </p:spPr>
        <p:txBody>
          <a:bodyPr wrap="none">
            <a:spAutoFit/>
          </a:bodyPr>
          <a:lstStyle/>
          <a:p>
            <a:pPr algn="ctr"/>
            <a:r>
              <a:rPr lang="zh-CN" altLang="zh-CN" sz="1600" dirty="0">
                <a:latin typeface="等线" panose="02010600030101010101" pitchFamily="2" charset="-122"/>
                <a:ea typeface="等线" panose="02010600030101010101" pitchFamily="2" charset="-122"/>
              </a:rPr>
              <a:t>定义函数</a:t>
            </a:r>
            <a:r>
              <a:rPr lang="zh-CN" altLang="en-US" sz="1600" dirty="0">
                <a:latin typeface="等线" panose="02010600030101010101" pitchFamily="2" charset="-122"/>
                <a:ea typeface="等线" panose="02010600030101010101" pitchFamily="2" charset="-122"/>
              </a:rPr>
              <a:t>的示例</a:t>
            </a: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函数的定义与调用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414686" y="1781233"/>
            <a:ext cx="9289032" cy="1337945"/>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为了增加函数的灵活性，使上述函数能够显示更多日期的天气状况，这里可以为函数加入参数列表，通过改变参数的值来适应不同的需求。将函数名称修改为modify_weather，在函数名称的括号里面加入参数列表，具体代码如下。</a:t>
            </a:r>
          </a:p>
        </p:txBody>
      </p:sp>
      <p:sp>
        <p:nvSpPr>
          <p:cNvPr id="3" name="矩形 2"/>
          <p:cNvSpPr/>
          <p:nvPr>
            <p:custDataLst>
              <p:tags r:id="rId2"/>
            </p:custDataLst>
          </p:nvPr>
        </p:nvSpPr>
        <p:spPr bwMode="auto">
          <a:xfrm>
            <a:off x="1579245" y="3328035"/>
            <a:ext cx="9124315" cy="254571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modify_weather(</a:t>
            </a:r>
            <a:r>
              <a:rPr lang="zh-CN" altLang="zh-CN" sz="1600" kern="0" dirty="0">
                <a:solidFill>
                  <a:srgbClr val="0070C0"/>
                </a:solidFill>
                <a:latin typeface="微软雅黑" panose="020B0503020204020204" pitchFamily="34" charset="-122"/>
                <a:ea typeface="微软雅黑" panose="020B0503020204020204" pitchFamily="34" charset="-122"/>
                <a:cs typeface="Times New Roman" panose="02020603050405020304" charset="0"/>
              </a:rPr>
              <a:t>today</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rgbClr val="0070C0"/>
                </a:solidFill>
                <a:latin typeface="微软雅黑" panose="020B0503020204020204" pitchFamily="34" charset="-122"/>
                <a:ea typeface="微软雅黑" panose="020B0503020204020204" pitchFamily="34" charset="-122"/>
                <a:cs typeface="Times New Roman" panose="02020603050405020304" charset="0"/>
              </a:rPr>
              <a:t>temp</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rgbClr val="0070C0"/>
                </a:solidFill>
                <a:latin typeface="微软雅黑" panose="020B0503020204020204" pitchFamily="34" charset="-122"/>
                <a:ea typeface="微软雅黑" panose="020B0503020204020204" pitchFamily="34" charset="-122"/>
                <a:cs typeface="Times New Roman" panose="02020603050405020304" charset="0"/>
              </a:rPr>
              <a:t>air_quality</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print("*"*13)</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print(f"日期：{today}")</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print(f"温度：{temp}")</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print(f"空气状况：{air_quality}")</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 * 13)</a:t>
            </a:r>
          </a:p>
        </p:txBody>
      </p:sp>
      <p:sp>
        <p:nvSpPr>
          <p:cNvPr id="2"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函数的定义与调用</a:t>
            </a:r>
          </a:p>
        </p:txBody>
      </p:sp>
      <p:grpSp>
        <p:nvGrpSpPr>
          <p:cNvPr id="10" name="组合 9"/>
          <p:cNvGrpSpPr/>
          <p:nvPr/>
        </p:nvGrpSpPr>
        <p:grpSpPr>
          <a:xfrm>
            <a:off x="1019175" y="857056"/>
            <a:ext cx="3533775" cy="466725"/>
            <a:chOff x="1019175" y="847725"/>
            <a:chExt cx="3533775" cy="466725"/>
          </a:xfrm>
        </p:grpSpPr>
        <p:sp>
          <p:nvSpPr>
            <p:cNvPr id="1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函数的定义</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7"/>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函数的调用</a:t>
            </a:r>
          </a:p>
        </p:txBody>
      </p:sp>
      <p:sp>
        <p:nvSpPr>
          <p:cNvPr id="3" name="TextBox 35"/>
          <p:cNvSpPr txBox="1">
            <a:spLocks noChangeArrowheads="1"/>
          </p:cNvSpPr>
          <p:nvPr>
            <p:custDataLst>
              <p:tags r:id="rId2"/>
            </p:custDataLst>
          </p:nvPr>
        </p:nvSpPr>
        <p:spPr bwMode="auto">
          <a:xfrm>
            <a:off x="5879063" y="342892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函数的调用</a:t>
            </a:r>
            <a:r>
              <a:rPr lang="zh-CN" altLang="zh-CN" sz="1800" dirty="0">
                <a:solidFill>
                  <a:srgbClr val="595959"/>
                </a:solidFill>
                <a:latin typeface="微软雅黑" panose="020B0503020204020204" pitchFamily="34" charset="-122"/>
                <a:ea typeface="微软雅黑" panose="020B0503020204020204" pitchFamily="34" charset="-122"/>
                <a:cs typeface="+mn-ea"/>
              </a:rPr>
              <a:t>，能够在程序中调用函数</a:t>
            </a:r>
          </a:p>
        </p:txBody>
      </p:sp>
      <p:grpSp>
        <p:nvGrpSpPr>
          <p:cNvPr id="4" name="组合 3"/>
          <p:cNvGrpSpPr/>
          <p:nvPr/>
        </p:nvGrpSpPr>
        <p:grpSpPr>
          <a:xfrm>
            <a:off x="5437103" y="3560215"/>
            <a:ext cx="405130" cy="405130"/>
            <a:chOff x="8881" y="4685"/>
            <a:chExt cx="638" cy="638"/>
          </a:xfrm>
        </p:grpSpPr>
        <p:sp>
          <p:nvSpPr>
            <p:cNvPr id="5" name="椭圆 4"/>
            <p:cNvSpPr/>
            <p:nvPr>
              <p:custDataLst>
                <p:tags r:id="rId3"/>
              </p:custDataLst>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椭圆 9"/>
            <p:cNvSpPr/>
            <p:nvPr>
              <p:custDataLst>
                <p:tags r:id="rId4"/>
              </p:custDataLst>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19175" y="857056"/>
            <a:ext cx="3533775" cy="466725"/>
            <a:chOff x="1019175" y="847725"/>
            <a:chExt cx="3533775" cy="466725"/>
          </a:xfrm>
        </p:grpSpPr>
        <p:sp>
          <p:nvSpPr>
            <p:cNvPr id="11"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1"/>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函数的调用</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函数的调用</a:t>
            </a:r>
          </a:p>
        </p:txBody>
      </p:sp>
      <p:sp>
        <p:nvSpPr>
          <p:cNvPr id="13" name="矩形 12"/>
          <p:cNvSpPr/>
          <p:nvPr>
            <p:custDataLst>
              <p:tags r:id="rId2"/>
            </p:custDataLst>
          </p:nvPr>
        </p:nvSpPr>
        <p:spPr>
          <a:xfrm>
            <a:off x="862763" y="2133650"/>
            <a:ext cx="4584370" cy="923330"/>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函数在定义完成后</a:t>
            </a:r>
            <a:r>
              <a:rPr lang="zh-CN" altLang="zh-CN" sz="1800" dirty="0">
                <a:solidFill>
                  <a:srgbClr val="1369B2"/>
                </a:solidFill>
                <a:latin typeface="微软雅黑" panose="020B0503020204020204" pitchFamily="34" charset="-122"/>
                <a:ea typeface="微软雅黑" panose="020B0503020204020204" pitchFamily="34" charset="-122"/>
                <a:cs typeface="+mn-ea"/>
              </a:rPr>
              <a:t>不会立刻执行</a:t>
            </a:r>
            <a:r>
              <a:rPr lang="zh-CN" altLang="zh-CN" sz="1800" dirty="0">
                <a:solidFill>
                  <a:srgbClr val="595959"/>
                </a:solidFill>
                <a:latin typeface="微软雅黑" panose="020B0503020204020204" pitchFamily="34" charset="-122"/>
                <a:ea typeface="微软雅黑" panose="020B0503020204020204" pitchFamily="34" charset="-122"/>
                <a:cs typeface="+mn-ea"/>
              </a:rPr>
              <a:t>，直到被程序</a:t>
            </a:r>
            <a:r>
              <a:rPr lang="zh-CN" altLang="zh-CN" sz="1800" dirty="0">
                <a:solidFill>
                  <a:srgbClr val="1369B2"/>
                </a:solidFill>
                <a:latin typeface="微软雅黑" panose="020B0503020204020204" pitchFamily="34" charset="-122"/>
                <a:ea typeface="微软雅黑" panose="020B0503020204020204" pitchFamily="34" charset="-122"/>
                <a:cs typeface="+mn-ea"/>
              </a:rPr>
              <a:t>调用时才会执行</a:t>
            </a:r>
            <a:r>
              <a:rPr lang="zh-CN" altLang="zh-CN" sz="1800" dirty="0">
                <a:solidFill>
                  <a:srgbClr val="595959"/>
                </a:solidFill>
                <a:latin typeface="微软雅黑" panose="020B0503020204020204" pitchFamily="34" charset="-122"/>
                <a:ea typeface="微软雅黑" panose="020B0503020204020204" pitchFamily="34" charset="-122"/>
                <a:cs typeface="+mn-ea"/>
              </a:rPr>
              <a:t>。</a:t>
            </a:r>
            <a:endParaRPr lang="zh-CN" altLang="en-US" sz="1800"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p:cNvGrpSpPr/>
          <p:nvPr/>
        </p:nvGrpSpPr>
        <p:grpSpPr>
          <a:xfrm>
            <a:off x="1006779" y="3229037"/>
            <a:ext cx="4440354" cy="808013"/>
            <a:chOff x="1143691" y="2082765"/>
            <a:chExt cx="4440354" cy="808013"/>
          </a:xfrm>
        </p:grpSpPr>
        <p:sp>
          <p:nvSpPr>
            <p:cNvPr id="15" name="矩形 14"/>
            <p:cNvSpPr/>
            <p:nvPr>
              <p:custDataLst>
                <p:tags r:id="rId6"/>
              </p:custDataLst>
            </p:nvPr>
          </p:nvSpPr>
          <p:spPr bwMode="auto">
            <a:xfrm>
              <a:off x="2062758" y="2082766"/>
              <a:ext cx="3521287"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函数名</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参数列表</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0" name="剪去单角的矩形 9"/>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8"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9" name="矩形 18"/>
          <p:cNvSpPr/>
          <p:nvPr>
            <p:custDataLst>
              <p:tags r:id="rId3"/>
            </p:custDataLst>
          </p:nvPr>
        </p:nvSpPr>
        <p:spPr bwMode="auto">
          <a:xfrm>
            <a:off x="6022898" y="3229275"/>
            <a:ext cx="4442005" cy="792083"/>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modify_weather('7月5日', '23~40℃', '优')</a:t>
            </a:r>
          </a:p>
        </p:txBody>
      </p:sp>
      <p:sp>
        <p:nvSpPr>
          <p:cNvPr id="12" name="下箭头 11"/>
          <p:cNvSpPr/>
          <p:nvPr>
            <p:custDataLst>
              <p:tags r:id="rId4"/>
            </p:custDataLst>
          </p:nvPr>
        </p:nvSpPr>
        <p:spPr>
          <a:xfrm rot="3287481">
            <a:off x="9797441" y="4060700"/>
            <a:ext cx="566551" cy="720080"/>
          </a:xfrm>
          <a:prstGeom prst="downArrow">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custDataLst>
              <p:tags r:id="rId5"/>
            </p:custDataLst>
          </p:nvPr>
        </p:nvPicPr>
        <p:blipFill>
          <a:blip r:embed="rId14"/>
          <a:stretch>
            <a:fillRect/>
          </a:stretch>
        </p:blipFill>
        <p:spPr>
          <a:xfrm>
            <a:off x="2278380" y="4149725"/>
            <a:ext cx="7191375" cy="2133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根据任务分析实现实例1：计算器</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6.1.3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：计算器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5230475" y="2925725"/>
            <a:ext cx="6048672" cy="219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手机、电脑和平板电脑等设备中加入了计算器工具，计算器是一种执行数学运算的工具，可以大大简化数字计算的过程，它不仅能执行基本的算术运算，比如加减乘除，还能处理更复杂的计算，如指数、对数、三角函数等。</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本实例要求编写计算器程序，实现计算器的四则运算功能。</a:t>
            </a:r>
          </a:p>
        </p:txBody>
      </p:sp>
      <p:pic>
        <p:nvPicPr>
          <p:cNvPr id="8" name="图片 7"/>
          <p:cNvPicPr>
            <a:picLocks noChangeAspect="1"/>
          </p:cNvPicPr>
          <p:nvPr/>
        </p:nvPicPr>
        <p:blipFill>
          <a:blip r:embed="rId4"/>
          <a:stretch>
            <a:fillRect/>
          </a:stretch>
        </p:blipFill>
        <p:spPr>
          <a:xfrm>
            <a:off x="1011196" y="1629594"/>
            <a:ext cx="3715858" cy="4006159"/>
          </a:xfrm>
          <a:prstGeom prst="rect">
            <a:avLst/>
          </a:prstGeom>
        </p:spPr>
      </p:pic>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6.1.3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：计算器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2065437"/>
            <a:ext cx="4536504" cy="386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定义用于实现计算器功能的函数，并接收两个参数。</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在定义的函数内接收要使用的运算符号。</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判断用户输入的运算符号，并执行相应的计算功能。</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定义两个变量接收要计算的数字。</a:t>
            </a:r>
          </a:p>
          <a:p>
            <a:pPr marL="457200" indent="-457200" algn="just">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调用定义的函数，并将要计算的数字作为参数传入。</a:t>
            </a:r>
          </a:p>
        </p:txBody>
      </p:sp>
      <p:sp>
        <p:nvSpPr>
          <p:cNvPr id="8" name="矩形 7"/>
          <p:cNvSpPr/>
          <p:nvPr/>
        </p:nvSpPr>
        <p:spPr>
          <a:xfrm>
            <a:off x="7511556" y="1489373"/>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6.1.3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：计算器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Chapter06</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01_calc.py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01_calc</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01_calc</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6.1.3  </a:t>
            </a:r>
            <a:r>
              <a:rPr 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：计算器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函数的参数传递</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a:solidFill>
                  <a:srgbClr val="FAFAFA"/>
                </a:solidFill>
                <a:latin typeface="微软雅黑" panose="020B0503020204020204" pitchFamily="34" charset="-122"/>
                <a:ea typeface="微软雅黑" panose="020B0503020204020204" pitchFamily="34" charset="-122"/>
                <a:cs typeface="+mn-ea"/>
                <a:sym typeface="+mn-lt"/>
              </a:rPr>
              <a:t>6.2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参数的传递方式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，能够通过位置参数传递的方式向函数内部传递数据</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位置参数传递</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126490" y="2850515"/>
            <a:ext cx="8614410" cy="688340"/>
            <a:chOff x="978873" y="1800500"/>
            <a:chExt cx="7172522" cy="515937"/>
          </a:xfrm>
        </p:grpSpPr>
        <p:sp>
          <p:nvSpPr>
            <p:cNvPr id="81" name="Pentagon 3"/>
            <p:cNvSpPr/>
            <p:nvPr/>
          </p:nvSpPr>
          <p:spPr bwMode="auto">
            <a:xfrm>
              <a:off x="978873" y="1800500"/>
              <a:ext cx="7172522"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函数的定义和调用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，能够在程序中定义和调用函数</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126490" y="3720465"/>
            <a:ext cx="8614410" cy="685800"/>
            <a:chOff x="978871" y="2570437"/>
            <a:chExt cx="5898704" cy="514350"/>
          </a:xfrm>
        </p:grpSpPr>
        <p:sp>
          <p:nvSpPr>
            <p:cNvPr id="84" name="Pentagon 5"/>
            <p:cNvSpPr/>
            <p:nvPr/>
          </p:nvSpPr>
          <p:spPr bwMode="auto">
            <a:xfrm>
              <a:off x="978871" y="2570437"/>
              <a:ext cx="589870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参数的传递方式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，能够通过多种方式向函数内部传递数据</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1126490" y="4589145"/>
            <a:ext cx="8614410" cy="688340"/>
            <a:chOff x="978871" y="3338787"/>
            <a:chExt cx="7791289" cy="515938"/>
          </a:xfrm>
        </p:grpSpPr>
        <p:sp>
          <p:nvSpPr>
            <p:cNvPr id="87" name="Pentagon 6"/>
            <p:cNvSpPr/>
            <p:nvPr/>
          </p:nvSpPr>
          <p:spPr bwMode="auto">
            <a:xfrm>
              <a:off x="978871" y="3338787"/>
              <a:ext cx="7791289"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变量作用域</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，能够区分程序中的全局变量和局部变量</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8"/>
          <a:stretch>
            <a:fillRect/>
          </a:stretch>
        </p:blipFill>
        <p:spPr>
          <a:xfrm>
            <a:off x="1011196" y="1629594"/>
            <a:ext cx="3715858" cy="4006159"/>
          </a:xfrm>
          <a:prstGeom prst="rect">
            <a:avLst/>
          </a:prstGeom>
        </p:spPr>
      </p:pic>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位置参数传递</a:t>
              </a:r>
            </a:p>
          </p:txBody>
        </p:sp>
      </p:grpSp>
      <p:sp>
        <p:nvSpPr>
          <p:cNvPr id="4" name="圆角矩形 3"/>
          <p:cNvSpPr/>
          <p:nvPr>
            <p:custDataLst>
              <p:tags r:id="rId1"/>
            </p:custDataLst>
          </p:nvPr>
        </p:nvSpPr>
        <p:spPr>
          <a:xfrm>
            <a:off x="5230495" y="2266315"/>
            <a:ext cx="5904865" cy="289623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custDataLst>
              <p:tags r:id="rId2"/>
            </p:custDataLst>
          </p:nvPr>
        </p:nvSpPr>
        <p:spPr>
          <a:xfrm>
            <a:off x="5446395" y="2421890"/>
            <a:ext cx="5532755" cy="2549525"/>
          </a:xfrm>
          <a:prstGeom prst="rect">
            <a:avLst/>
          </a:prstGeom>
          <a:noFill/>
        </p:spPr>
        <p:txBody>
          <a:bodyPr wrap="square" rtlCol="0" anchor="t">
            <a:no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调用函数时，解释器默认会将函数的实参按照位置顺序依次传递给形式参数，即</a:t>
            </a:r>
            <a:r>
              <a:rPr lang="zh-CN" altLang="zh-CN" sz="1800" dirty="0">
                <a:solidFill>
                  <a:srgbClr val="0070C0"/>
                </a:solidFill>
                <a:latin typeface="微软雅黑" panose="020B0503020204020204" pitchFamily="34" charset="-122"/>
                <a:ea typeface="微软雅黑" panose="020B0503020204020204" pitchFamily="34" charset="-122"/>
                <a:cs typeface="+mn-ea"/>
              </a:rPr>
              <a:t>将第1个实参传递给第1个形参，将第2个实参传递给第2个形参</a:t>
            </a:r>
            <a:r>
              <a:rPr lang="zh-CN" altLang="zh-CN" sz="1800" dirty="0">
                <a:solidFill>
                  <a:srgbClr val="595959"/>
                </a:solidFill>
                <a:latin typeface="微软雅黑" panose="020B0503020204020204" pitchFamily="34" charset="-122"/>
                <a:ea typeface="微软雅黑" panose="020B0503020204020204" pitchFamily="34" charset="-122"/>
                <a:cs typeface="+mn-ea"/>
              </a:rPr>
              <a:t>，以此类推。需要注意的是，</a:t>
            </a:r>
            <a:r>
              <a:rPr lang="zh-CN" altLang="zh-CN" sz="1800" dirty="0">
                <a:solidFill>
                  <a:srgbClr val="0070C0"/>
                </a:solidFill>
                <a:latin typeface="微软雅黑" panose="020B0503020204020204" pitchFamily="34" charset="-122"/>
                <a:ea typeface="微软雅黑" panose="020B0503020204020204" pitchFamily="34" charset="-122"/>
                <a:cs typeface="+mn-ea"/>
              </a:rPr>
              <a:t>实参</a:t>
            </a:r>
            <a:r>
              <a:rPr lang="zh-CN" altLang="zh-CN" sz="1800" dirty="0">
                <a:solidFill>
                  <a:srgbClr val="595959"/>
                </a:solidFill>
                <a:latin typeface="微软雅黑" panose="020B0503020204020204" pitchFamily="34" charset="-122"/>
                <a:ea typeface="微软雅黑" panose="020B0503020204020204" pitchFamily="34" charset="-122"/>
                <a:cs typeface="+mn-ea"/>
              </a:rPr>
              <a:t>必须和定义函数时</a:t>
            </a:r>
            <a:r>
              <a:rPr lang="zh-CN" altLang="zh-CN" sz="1800" dirty="0">
                <a:solidFill>
                  <a:srgbClr val="0070C0"/>
                </a:solidFill>
                <a:latin typeface="微软雅黑" panose="020B0503020204020204" pitchFamily="34" charset="-122"/>
                <a:ea typeface="微软雅黑" panose="020B0503020204020204" pitchFamily="34" charset="-122"/>
                <a:cs typeface="+mn-ea"/>
              </a:rPr>
              <a:t>形参</a:t>
            </a:r>
            <a:r>
              <a:rPr lang="zh-CN" altLang="zh-CN" sz="1800" dirty="0">
                <a:solidFill>
                  <a:srgbClr val="595959"/>
                </a:solidFill>
                <a:latin typeface="微软雅黑" panose="020B0503020204020204" pitchFamily="34" charset="-122"/>
                <a:ea typeface="微软雅黑" panose="020B0503020204020204" pitchFamily="34" charset="-122"/>
                <a:cs typeface="+mn-ea"/>
              </a:rPr>
              <a:t>的</a:t>
            </a:r>
            <a:r>
              <a:rPr lang="zh-CN" altLang="zh-CN" sz="1800" dirty="0">
                <a:solidFill>
                  <a:srgbClr val="0070C0"/>
                </a:solidFill>
                <a:latin typeface="微软雅黑" panose="020B0503020204020204" pitchFamily="34" charset="-122"/>
                <a:ea typeface="微软雅黑" panose="020B0503020204020204" pitchFamily="34" charset="-122"/>
                <a:cs typeface="+mn-ea"/>
              </a:rPr>
              <a:t>数量</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位置保持一致</a:t>
            </a:r>
            <a:r>
              <a:rPr lang="zh-CN" altLang="zh-CN" sz="1800" dirty="0">
                <a:solidFill>
                  <a:srgbClr val="595959"/>
                </a:solidFill>
                <a:latin typeface="微软雅黑" panose="020B0503020204020204" pitchFamily="34" charset="-122"/>
                <a:ea typeface="微软雅黑" panose="020B0503020204020204" pitchFamily="34" charset="-122"/>
                <a:cs typeface="+mn-ea"/>
              </a:rPr>
              <a:t>，否则解释器运行会出现异常信息，或者错误匹配实参与形参。</a:t>
            </a:r>
          </a:p>
        </p:txBody>
      </p:sp>
      <p:sp>
        <p:nvSpPr>
          <p:cNvPr id="2"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位置参数传递</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35"/>
          <p:cNvSpPr txBox="1">
            <a:spLocks noChangeArrowheads="1"/>
          </p:cNvSpPr>
          <p:nvPr>
            <p:custDataLst>
              <p:tags r:id="rId1"/>
            </p:custDataLst>
          </p:nvPr>
        </p:nvSpPr>
        <p:spPr bwMode="auto">
          <a:xfrm>
            <a:off x="1198245" y="2133600"/>
            <a:ext cx="9432290" cy="67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定义一个计算两数之商的函数division()，具体代码如下。</a:t>
            </a:r>
          </a:p>
        </p:txBody>
      </p:sp>
      <p:sp>
        <p:nvSpPr>
          <p:cNvPr id="4" name="矩形 3"/>
          <p:cNvSpPr/>
          <p:nvPr>
            <p:custDataLst>
              <p:tags r:id="rId2"/>
            </p:custDataLst>
          </p:nvPr>
        </p:nvSpPr>
        <p:spPr bwMode="auto">
          <a:xfrm>
            <a:off x="1231900" y="3141345"/>
            <a:ext cx="9123680" cy="247777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division(num_one, num_two):</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print(num_one)</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print(num_two)</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print(num_one / num_two)</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division(6, 2)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6被传递给形参num_one，2被传递给形参num_two</a:t>
            </a: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p:txBody>
      </p:sp>
      <p:sp>
        <p:nvSpPr>
          <p:cNvPr id="2"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位置参数传递</a:t>
            </a:r>
          </a:p>
        </p:txBody>
      </p:sp>
      <p:grpSp>
        <p:nvGrpSpPr>
          <p:cNvPr id="8" name="组合 7"/>
          <p:cNvGrpSpPr/>
          <p:nvPr/>
        </p:nvGrpSpPr>
        <p:grpSpPr>
          <a:xfrm>
            <a:off x="1019175" y="857056"/>
            <a:ext cx="3533775" cy="466725"/>
            <a:chOff x="1019175" y="847725"/>
            <a:chExt cx="3533775" cy="466725"/>
          </a:xfrm>
        </p:grpSpPr>
        <p:sp>
          <p:nvSpPr>
            <p:cNvPr id="13"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位置参数传递</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参数的传递方式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，能够通过关键字参数传递的方式向函数内部传递数据</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关键字参数传递</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8"/>
          <a:stretch>
            <a:fillRect/>
          </a:stretch>
        </p:blipFill>
        <p:spPr>
          <a:xfrm>
            <a:off x="1011196" y="1629594"/>
            <a:ext cx="3715858" cy="4006159"/>
          </a:xfrm>
          <a:prstGeom prst="rect">
            <a:avLst/>
          </a:prstGeom>
        </p:spPr>
      </p:pic>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关键字参数传递</a:t>
              </a:r>
            </a:p>
          </p:txBody>
        </p:sp>
      </p:grpSp>
      <p:sp>
        <p:nvSpPr>
          <p:cNvPr id="4" name="圆角矩形 3"/>
          <p:cNvSpPr/>
          <p:nvPr>
            <p:custDataLst>
              <p:tags r:id="rId1"/>
            </p:custDataLst>
          </p:nvPr>
        </p:nvSpPr>
        <p:spPr>
          <a:xfrm>
            <a:off x="5230495" y="2481580"/>
            <a:ext cx="5904865" cy="2400300"/>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custDataLst>
              <p:tags r:id="rId2"/>
            </p:custDataLst>
          </p:nvPr>
        </p:nvSpPr>
        <p:spPr>
          <a:xfrm>
            <a:off x="5446395" y="2565400"/>
            <a:ext cx="5532755" cy="2190115"/>
          </a:xfrm>
          <a:prstGeom prst="rect">
            <a:avLst/>
          </a:prstGeom>
          <a:noFill/>
        </p:spPr>
        <p:txBody>
          <a:bodyPr wrap="square" rtlCol="0" anchor="t">
            <a:no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如果函数定义中有多个参数，记住每个参数的位置及其含义并不是一件容易的事，此时可以采用</a:t>
            </a:r>
            <a:r>
              <a:rPr lang="zh-CN" altLang="zh-CN" sz="1800" dirty="0">
                <a:solidFill>
                  <a:srgbClr val="0070C0"/>
                </a:solidFill>
                <a:latin typeface="微软雅黑" panose="020B0503020204020204" pitchFamily="34" charset="-122"/>
                <a:ea typeface="微软雅黑" panose="020B0503020204020204" pitchFamily="34" charset="-122"/>
                <a:cs typeface="+mn-ea"/>
              </a:rPr>
              <a:t>关键字参数</a:t>
            </a:r>
            <a:r>
              <a:rPr lang="zh-CN" altLang="zh-CN" sz="1800" dirty="0">
                <a:solidFill>
                  <a:srgbClr val="595959"/>
                </a:solidFill>
                <a:latin typeface="微软雅黑" panose="020B0503020204020204" pitchFamily="34" charset="-122"/>
                <a:ea typeface="微软雅黑" panose="020B0503020204020204" pitchFamily="34" charset="-122"/>
                <a:cs typeface="+mn-ea"/>
              </a:rPr>
              <a:t>进行传递。关键字参数传递指的是函数调用时通过“</a:t>
            </a:r>
            <a:r>
              <a:rPr lang="zh-CN" altLang="zh-CN" sz="1800" dirty="0">
                <a:solidFill>
                  <a:srgbClr val="0070C0"/>
                </a:solidFill>
                <a:latin typeface="微软雅黑" panose="020B0503020204020204" pitchFamily="34" charset="-122"/>
                <a:ea typeface="微软雅黑" panose="020B0503020204020204" pitchFamily="34" charset="-122"/>
                <a:cs typeface="+mn-ea"/>
              </a:rPr>
              <a:t>形参=实参</a:t>
            </a:r>
            <a:r>
              <a:rPr lang="zh-CN" altLang="zh-CN" sz="1800" dirty="0">
                <a:solidFill>
                  <a:srgbClr val="595959"/>
                </a:solidFill>
                <a:latin typeface="微软雅黑" panose="020B0503020204020204" pitchFamily="34" charset="-122"/>
                <a:ea typeface="微软雅黑" panose="020B0503020204020204" pitchFamily="34" charset="-122"/>
                <a:cs typeface="+mn-ea"/>
              </a:rPr>
              <a:t>”的格式将实参与形参相关联，根据形参的名称进行参数传递。</a:t>
            </a:r>
          </a:p>
        </p:txBody>
      </p:sp>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关键字参数传递</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35"/>
          <p:cNvSpPr txBox="1">
            <a:spLocks noChangeArrowheads="1"/>
          </p:cNvSpPr>
          <p:nvPr>
            <p:custDataLst>
              <p:tags r:id="rId1"/>
            </p:custDataLst>
          </p:nvPr>
        </p:nvSpPr>
        <p:spPr bwMode="auto">
          <a:xfrm>
            <a:off x="1198245" y="2133600"/>
            <a:ext cx="9432290" cy="67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假设当前有一个函数info()，该函数包含3个形参，具体代码如下。</a:t>
            </a:r>
          </a:p>
        </p:txBody>
      </p:sp>
      <p:sp>
        <p:nvSpPr>
          <p:cNvPr id="4" name="矩形 3"/>
          <p:cNvSpPr/>
          <p:nvPr>
            <p:custDataLst>
              <p:tags r:id="rId2"/>
            </p:custDataLst>
          </p:nvPr>
        </p:nvSpPr>
        <p:spPr bwMode="auto">
          <a:xfrm>
            <a:off x="1231900" y="3141345"/>
            <a:ext cx="9123680" cy="247777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info(name, age, address):</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print(f'姓名:{name}')</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print(f'年龄:{age}')</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print(f'地址:{address}')  </a:t>
            </a:r>
          </a:p>
          <a:p>
            <a:pPr>
              <a:lnSpc>
                <a:spcPct val="150000"/>
              </a:lnSpc>
            </a:pP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"小婷"被传递给形参name，23被传递给形参age，"山东"被传递给形参address</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info(name="小婷", age=23, address="山东") </a:t>
            </a:r>
          </a:p>
        </p:txBody>
      </p:sp>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关键字参数传递</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关键字参数传递</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参数的传递方式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，能够通过默认参数传递的方式向函数内部传递数据</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默认参数传递</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8"/>
          <a:stretch>
            <a:fillRect/>
          </a:stretch>
        </p:blipFill>
        <p:spPr>
          <a:xfrm>
            <a:off x="1011196" y="1629594"/>
            <a:ext cx="3715858" cy="4006159"/>
          </a:xfrm>
          <a:prstGeom prst="rect">
            <a:avLst/>
          </a:prstGeom>
        </p:spPr>
      </p:pic>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默认参数传递</a:t>
              </a:r>
            </a:p>
          </p:txBody>
        </p:sp>
      </p:grpSp>
      <p:sp>
        <p:nvSpPr>
          <p:cNvPr id="4" name="圆角矩形 3"/>
          <p:cNvSpPr/>
          <p:nvPr>
            <p:custDataLst>
              <p:tags r:id="rId1"/>
            </p:custDataLst>
          </p:nvPr>
        </p:nvSpPr>
        <p:spPr>
          <a:xfrm>
            <a:off x="5230495" y="2840355"/>
            <a:ext cx="5904865" cy="197421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custDataLst>
              <p:tags r:id="rId2"/>
            </p:custDataLst>
          </p:nvPr>
        </p:nvSpPr>
        <p:spPr>
          <a:xfrm>
            <a:off x="5446395" y="2924175"/>
            <a:ext cx="5532755" cy="1816735"/>
          </a:xfrm>
          <a:prstGeom prst="rect">
            <a:avLst/>
          </a:prstGeom>
          <a:noFill/>
        </p:spPr>
        <p:txBody>
          <a:bodyPr wrap="square" rtlCol="0" anchor="t">
            <a:no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定义函数时可以指定形参的默认值，调用函数时可以选择是否给带有默认值的形参传值。</a:t>
            </a:r>
            <a:r>
              <a:rPr lang="zh-CN" altLang="zh-CN" sz="1800" dirty="0">
                <a:solidFill>
                  <a:srgbClr val="0070C0"/>
                </a:solidFill>
                <a:latin typeface="微软雅黑" panose="020B0503020204020204" pitchFamily="34" charset="-122"/>
                <a:ea typeface="微软雅黑" panose="020B0503020204020204" pitchFamily="34" charset="-122"/>
                <a:cs typeface="+mn-ea"/>
              </a:rPr>
              <a:t>若没有给带有默认值的形参传值，直接使用参数的默认值</a:t>
            </a:r>
            <a:r>
              <a:rPr lang="zh-CN" altLang="zh-CN" sz="1800" dirty="0">
                <a:solidFill>
                  <a:srgbClr val="595959"/>
                </a:solidFill>
                <a:latin typeface="微软雅黑" panose="020B0503020204020204" pitchFamily="34" charset="-122"/>
                <a:ea typeface="微软雅黑" panose="020B0503020204020204" pitchFamily="34" charset="-122"/>
                <a:cs typeface="+mn-ea"/>
              </a:rPr>
              <a:t>；若给带有默认值的形参传值，则使用实参的值覆盖默认值。</a:t>
            </a:r>
          </a:p>
        </p:txBody>
      </p:sp>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默认参数传递</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35"/>
          <p:cNvSpPr txBox="1">
            <a:spLocks noChangeArrowheads="1"/>
          </p:cNvSpPr>
          <p:nvPr>
            <p:custDataLst>
              <p:tags r:id="rId1"/>
            </p:custDataLst>
          </p:nvPr>
        </p:nvSpPr>
        <p:spPr bwMode="auto">
          <a:xfrm>
            <a:off x="1198245" y="2133600"/>
            <a:ext cx="9432290" cy="678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定义一个有参数ip与port的函数connect()，为形参port指定默认值3306，示例代码如下。</a:t>
            </a:r>
          </a:p>
        </p:txBody>
      </p:sp>
      <p:sp>
        <p:nvSpPr>
          <p:cNvPr id="4" name="矩形 3"/>
          <p:cNvSpPr/>
          <p:nvPr>
            <p:custDataLst>
              <p:tags r:id="rId2"/>
            </p:custDataLst>
          </p:nvPr>
        </p:nvSpPr>
        <p:spPr bwMode="auto">
          <a:xfrm>
            <a:off x="1231900" y="3141345"/>
            <a:ext cx="9123680" cy="247777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connect(ip, port=3306):</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print(f"连接地址为：{ip}")</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print(f"连接端口号为：{port}")</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print("连接成功")</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connect('127.0.0.1')                    	# 第一种，形参port使用默认值3306</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connect(ip='127.0.0.1', port=8080)  	# 第二种，形参使用传入值8080</a:t>
            </a:r>
          </a:p>
        </p:txBody>
      </p:sp>
      <p:sp>
        <p:nvSpPr>
          <p:cNvPr id="2"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默认参数传递</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默认参数传递</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参数的传递方式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，能够通过参数打包传递的方式向函数内部传递数据</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参数打包传递</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8"/>
          <a:stretch>
            <a:fillRect/>
          </a:stretch>
        </p:blipFill>
        <p:spPr>
          <a:xfrm>
            <a:off x="1011196" y="1629594"/>
            <a:ext cx="3715858" cy="4006159"/>
          </a:xfrm>
          <a:prstGeom prst="rect">
            <a:avLst/>
          </a:prstGeom>
        </p:spPr>
      </p:pic>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参数打包传递</a:t>
              </a:r>
            </a:p>
          </p:txBody>
        </p:sp>
      </p:grpSp>
      <p:sp>
        <p:nvSpPr>
          <p:cNvPr id="4" name="圆角矩形 3"/>
          <p:cNvSpPr/>
          <p:nvPr>
            <p:custDataLst>
              <p:tags r:id="rId1"/>
            </p:custDataLst>
          </p:nvPr>
        </p:nvSpPr>
        <p:spPr>
          <a:xfrm>
            <a:off x="5230495" y="2004695"/>
            <a:ext cx="5904865" cy="364045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custDataLst>
              <p:tags r:id="rId2"/>
            </p:custDataLst>
          </p:nvPr>
        </p:nvSpPr>
        <p:spPr>
          <a:xfrm>
            <a:off x="5446395" y="2062480"/>
            <a:ext cx="5532755" cy="3388360"/>
          </a:xfrm>
          <a:prstGeom prst="rect">
            <a:avLst/>
          </a:prstGeom>
          <a:noFill/>
        </p:spPr>
        <p:txBody>
          <a:bodyPr wrap="square" rtlCol="0" anchor="t">
            <a:noAutofit/>
          </a:bodyPr>
          <a:lstStyle/>
          <a:p>
            <a:pPr algn="l">
              <a:lnSpc>
                <a:spcPct val="150000"/>
              </a:lnSpc>
              <a:buClrTx/>
              <a:buSzTx/>
              <a:buFontTx/>
            </a:pPr>
            <a:r>
              <a:rPr lang="zh-CN" altLang="zh-CN" sz="1800" dirty="0">
                <a:solidFill>
                  <a:srgbClr val="0070C0"/>
                </a:solidFill>
                <a:latin typeface="微软雅黑" panose="020B0503020204020204" pitchFamily="34" charset="-122"/>
                <a:ea typeface="微软雅黑" panose="020B0503020204020204" pitchFamily="34" charset="-122"/>
                <a:cs typeface="+mn-ea"/>
              </a:rPr>
              <a:t>参数打包传递</a:t>
            </a:r>
            <a:r>
              <a:rPr lang="zh-CN" altLang="zh-CN" sz="1800" dirty="0">
                <a:solidFill>
                  <a:srgbClr val="595959"/>
                </a:solidFill>
                <a:latin typeface="微软雅黑" panose="020B0503020204020204" pitchFamily="34" charset="-122"/>
                <a:ea typeface="微软雅黑" panose="020B0503020204020204" pitchFamily="34" charset="-122"/>
                <a:cs typeface="+mn-ea"/>
              </a:rPr>
              <a:t>是指将多个实参打包成一个</a:t>
            </a:r>
            <a:r>
              <a:rPr lang="zh-CN" altLang="zh-CN" sz="1800" dirty="0">
                <a:solidFill>
                  <a:srgbClr val="0070C0"/>
                </a:solidFill>
                <a:latin typeface="微软雅黑" panose="020B0503020204020204" pitchFamily="34" charset="-122"/>
                <a:ea typeface="微软雅黑" panose="020B0503020204020204" pitchFamily="34" charset="-122"/>
                <a:cs typeface="+mn-ea"/>
              </a:rPr>
              <a:t>元组</a:t>
            </a:r>
            <a:r>
              <a:rPr lang="zh-CN" altLang="zh-CN" sz="1800" dirty="0">
                <a:solidFill>
                  <a:srgbClr val="595959"/>
                </a:solidFill>
                <a:latin typeface="微软雅黑" panose="020B0503020204020204" pitchFamily="34" charset="-122"/>
                <a:ea typeface="微软雅黑" panose="020B0503020204020204" pitchFamily="34" charset="-122"/>
                <a:cs typeface="+mn-ea"/>
              </a:rPr>
              <a:t>或</a:t>
            </a:r>
            <a:r>
              <a:rPr lang="zh-CN" altLang="zh-CN" sz="1800" dirty="0">
                <a:solidFill>
                  <a:srgbClr val="0070C0"/>
                </a:solidFill>
                <a:latin typeface="微软雅黑" panose="020B0503020204020204" pitchFamily="34" charset="-122"/>
                <a:ea typeface="微软雅黑" panose="020B0503020204020204" pitchFamily="34" charset="-122"/>
                <a:cs typeface="+mn-ea"/>
              </a:rPr>
              <a:t>字典</a:t>
            </a:r>
            <a:r>
              <a:rPr lang="zh-CN" altLang="zh-CN" sz="1800" dirty="0">
                <a:solidFill>
                  <a:srgbClr val="595959"/>
                </a:solidFill>
                <a:latin typeface="微软雅黑" panose="020B0503020204020204" pitchFamily="34" charset="-122"/>
                <a:ea typeface="微软雅黑" panose="020B0503020204020204" pitchFamily="34" charset="-122"/>
                <a:cs typeface="+mn-ea"/>
              </a:rPr>
              <a:t>，然后将元组或字典传递给函数的形参，这样做可以一次性传递多个实参，而不需要再逐个传递。如果想打包传递参数，则可以在定义函数时添加以符号“</a:t>
            </a:r>
            <a:r>
              <a:rPr lang="zh-CN" altLang="zh-CN" sz="1800" dirty="0">
                <a:solidFill>
                  <a:srgbClr val="0070C0"/>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”或“</a:t>
            </a:r>
            <a:r>
              <a:rPr lang="zh-CN" altLang="zh-CN" sz="1800" dirty="0">
                <a:solidFill>
                  <a:srgbClr val="0070C0"/>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”标识的形参*args和**kwargs，如果形参的前面加上符号“</a:t>
            </a:r>
            <a:r>
              <a:rPr lang="zh-CN" altLang="zh-CN" sz="1800" dirty="0">
                <a:solidFill>
                  <a:srgbClr val="0070C0"/>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”，那么它可以接收以</a:t>
            </a:r>
            <a:r>
              <a:rPr lang="zh-CN" altLang="zh-CN" sz="1800" dirty="0">
                <a:solidFill>
                  <a:srgbClr val="0070C0"/>
                </a:solidFill>
                <a:latin typeface="微软雅黑" panose="020B0503020204020204" pitchFamily="34" charset="-122"/>
                <a:ea typeface="微软雅黑" panose="020B0503020204020204" pitchFamily="34" charset="-122"/>
                <a:cs typeface="+mn-ea"/>
              </a:rPr>
              <a:t>元组</a:t>
            </a:r>
            <a:r>
              <a:rPr lang="zh-CN" altLang="zh-CN" sz="1800" dirty="0">
                <a:solidFill>
                  <a:srgbClr val="595959"/>
                </a:solidFill>
                <a:latin typeface="微软雅黑" panose="020B0503020204020204" pitchFamily="34" charset="-122"/>
                <a:ea typeface="微软雅黑" panose="020B0503020204020204" pitchFamily="34" charset="-122"/>
                <a:cs typeface="+mn-ea"/>
              </a:rPr>
              <a:t>形式打包的多个实参；如果形参的前面加上符号“</a:t>
            </a:r>
            <a:r>
              <a:rPr lang="zh-CN" altLang="zh-CN" sz="1800" dirty="0">
                <a:solidFill>
                  <a:srgbClr val="0070C0"/>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”，那么它可以接收以</a:t>
            </a:r>
            <a:r>
              <a:rPr lang="zh-CN" altLang="zh-CN" sz="1800" dirty="0">
                <a:solidFill>
                  <a:srgbClr val="0070C0"/>
                </a:solidFill>
                <a:latin typeface="微软雅黑" panose="020B0503020204020204" pitchFamily="34" charset="-122"/>
                <a:ea typeface="微软雅黑" panose="020B0503020204020204" pitchFamily="34" charset="-122"/>
                <a:cs typeface="+mn-ea"/>
              </a:rPr>
              <a:t>字典</a:t>
            </a:r>
            <a:r>
              <a:rPr lang="zh-CN" altLang="zh-CN" sz="1800" dirty="0">
                <a:solidFill>
                  <a:srgbClr val="595959"/>
                </a:solidFill>
                <a:latin typeface="微软雅黑" panose="020B0503020204020204" pitchFamily="34" charset="-122"/>
                <a:ea typeface="微软雅黑" panose="020B0503020204020204" pitchFamily="34" charset="-122"/>
                <a:cs typeface="+mn-ea"/>
              </a:rPr>
              <a:t>形式打包的多个实参。</a:t>
            </a:r>
          </a:p>
        </p:txBody>
      </p:sp>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参数打包传递</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126490" y="2850515"/>
            <a:ext cx="8614410" cy="688340"/>
            <a:chOff x="978873" y="1800500"/>
            <a:chExt cx="7172522" cy="515937"/>
          </a:xfrm>
        </p:grpSpPr>
        <p:sp>
          <p:nvSpPr>
            <p:cNvPr id="81" name="Pentagon 3"/>
            <p:cNvSpPr/>
            <p:nvPr/>
          </p:nvSpPr>
          <p:spPr bwMode="auto">
            <a:xfrm>
              <a:off x="978873" y="1800500"/>
              <a:ext cx="7172522"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递归函数的使用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，能够运用递归函数解决阶乘的问题</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126490" y="3720465"/>
            <a:ext cx="8614410" cy="685800"/>
            <a:chOff x="978871" y="2570437"/>
            <a:chExt cx="5898704" cy="514350"/>
          </a:xfrm>
        </p:grpSpPr>
        <p:sp>
          <p:nvSpPr>
            <p:cNvPr id="84" name="Pentagon 5"/>
            <p:cNvSpPr/>
            <p:nvPr/>
          </p:nvSpPr>
          <p:spPr bwMode="auto">
            <a:xfrm>
              <a:off x="978871" y="2570437"/>
              <a:ext cx="589870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匿名函数的使用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，能够运用匿名函数简化简单函数的定义</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1126490" y="4589145"/>
            <a:ext cx="8614410" cy="688340"/>
            <a:chOff x="978871" y="3338787"/>
            <a:chExt cx="7791289" cy="515938"/>
          </a:xfrm>
        </p:grpSpPr>
        <p:sp>
          <p:nvSpPr>
            <p:cNvPr id="87" name="Pentagon 6"/>
            <p:cNvSpPr/>
            <p:nvPr/>
          </p:nvSpPr>
          <p:spPr bwMode="auto">
            <a:xfrm>
              <a:off x="978871" y="3338787"/>
              <a:ext cx="7791289"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常用的内置函数</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，能够使用chr()函数返回单个Unicode字符的码值</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参数打包传递</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1"/>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参数打包传递</a:t>
              </a:r>
            </a:p>
          </p:txBody>
        </p:sp>
      </p:grpSp>
      <p:sp>
        <p:nvSpPr>
          <p:cNvPr id="5" name="矩形"/>
          <p:cNvSpPr/>
          <p:nvPr>
            <p:custDataLst>
              <p:tags r:id="rId2"/>
            </p:custDataLst>
          </p:nvPr>
        </p:nvSpPr>
        <p:spPr>
          <a:xfrm>
            <a:off x="1558703" y="1881613"/>
            <a:ext cx="384240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6" name="文本"/>
          <p:cNvSpPr/>
          <p:nvPr>
            <p:custDataLst>
              <p:tags r:id="rId3"/>
            </p:custDataLst>
          </p:nvPr>
        </p:nvSpPr>
        <p:spPr>
          <a:xfrm>
            <a:off x="1872073" y="1910762"/>
            <a:ext cx="3215666" cy="398780"/>
          </a:xfrm>
          <a:prstGeom prst="rect">
            <a:avLst/>
          </a:prstGeom>
        </p:spPr>
        <p:txBody>
          <a:bodyPr wrap="square" anchor="ct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参数</a:t>
            </a:r>
            <a:r>
              <a:rPr lang="en-US" altLang="zh-CN" sz="2000" dirty="0">
                <a:solidFill>
                  <a:schemeClr val="bg1"/>
                </a:solidFill>
                <a:latin typeface="微软雅黑" panose="020B0503020204020204" pitchFamily="34" charset="-122"/>
                <a:ea typeface="微软雅黑" panose="020B0503020204020204" pitchFamily="34" charset="-122"/>
              </a:rPr>
              <a:t>*args</a:t>
            </a:r>
          </a:p>
        </p:txBody>
      </p:sp>
      <p:sp>
        <p:nvSpPr>
          <p:cNvPr id="7" name="矩形"/>
          <p:cNvSpPr/>
          <p:nvPr>
            <p:custDataLst>
              <p:tags r:id="rId4"/>
            </p:custDataLst>
          </p:nvPr>
        </p:nvSpPr>
        <p:spPr>
          <a:xfrm>
            <a:off x="6743278" y="1881613"/>
            <a:ext cx="384240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8" name="文本"/>
          <p:cNvSpPr/>
          <p:nvPr>
            <p:custDataLst>
              <p:tags r:id="rId5"/>
            </p:custDataLst>
          </p:nvPr>
        </p:nvSpPr>
        <p:spPr>
          <a:xfrm>
            <a:off x="7260325" y="1910762"/>
            <a:ext cx="2808311" cy="398780"/>
          </a:xfrm>
          <a:prstGeom prst="rect">
            <a:avLst/>
          </a:prstGeom>
        </p:spPr>
        <p:txBody>
          <a:bodyPr wrap="square" anchor="ct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参数</a:t>
            </a:r>
            <a:r>
              <a:rPr lang="en-US" altLang="zh-CN" sz="2000" dirty="0">
                <a:solidFill>
                  <a:schemeClr val="bg1"/>
                </a:solidFill>
                <a:latin typeface="微软雅黑" panose="020B0503020204020204" pitchFamily="34" charset="-122"/>
                <a:ea typeface="微软雅黑" panose="020B0503020204020204" pitchFamily="34" charset="-122"/>
              </a:rPr>
              <a:t>**kwargs</a:t>
            </a:r>
          </a:p>
        </p:txBody>
      </p:sp>
      <p:sp>
        <p:nvSpPr>
          <p:cNvPr id="16" name="矩形 15"/>
          <p:cNvSpPr/>
          <p:nvPr>
            <p:custDataLst>
              <p:tags r:id="rId6"/>
            </p:custDataLst>
          </p:nvPr>
        </p:nvSpPr>
        <p:spPr bwMode="auto">
          <a:xfrm>
            <a:off x="1558925" y="3292475"/>
            <a:ext cx="4237355" cy="214058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test(*args):</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print(args)</a:t>
            </a:r>
          </a:p>
          <a:p>
            <a:pPr>
              <a:lnSpc>
                <a:spcPct val="150000"/>
              </a:lnSpc>
            </a:pPr>
            <a:r>
              <a:rPr lang="en-US"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sz="14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多个实参会在打包后被传递给形参</a:t>
            </a:r>
            <a:endParaRPr lang="en-US"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test(11, 22, 33, 44, 55)</a:t>
            </a:r>
          </a:p>
        </p:txBody>
      </p:sp>
      <p:sp>
        <p:nvSpPr>
          <p:cNvPr id="17" name="TextBox 35"/>
          <p:cNvSpPr txBox="1">
            <a:spLocks noChangeArrowheads="1"/>
          </p:cNvSpPr>
          <p:nvPr>
            <p:custDataLst>
              <p:tags r:id="rId7"/>
            </p:custDataLst>
          </p:nvPr>
        </p:nvSpPr>
        <p:spPr bwMode="auto">
          <a:xfrm>
            <a:off x="1558703" y="2349674"/>
            <a:ext cx="3842406"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定义一个形参为*args的函数。</a:t>
            </a:r>
          </a:p>
        </p:txBody>
      </p:sp>
      <p:sp>
        <p:nvSpPr>
          <p:cNvPr id="18" name="矩形 17"/>
          <p:cNvSpPr/>
          <p:nvPr>
            <p:custDataLst>
              <p:tags r:id="rId8"/>
            </p:custDataLst>
          </p:nvPr>
        </p:nvSpPr>
        <p:spPr bwMode="auto">
          <a:xfrm>
            <a:off x="6670675" y="3291840"/>
            <a:ext cx="4342130" cy="21412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test(**kwargs):</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print(kwargs)</a:t>
            </a:r>
          </a:p>
          <a:p>
            <a:pPr>
              <a:lnSpc>
                <a:spcPct val="150000"/>
              </a:lnSpc>
            </a:pPr>
            <a:r>
              <a:rPr lang="en-US"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调用test()函数时传入多个关联了形参的实参</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test(a=11, b=22, c=33, d=44, e=55)</a:t>
            </a:r>
          </a:p>
        </p:txBody>
      </p:sp>
      <p:sp>
        <p:nvSpPr>
          <p:cNvPr id="20" name="TextBox 35"/>
          <p:cNvSpPr txBox="1">
            <a:spLocks noChangeArrowheads="1"/>
          </p:cNvSpPr>
          <p:nvPr>
            <p:custDataLst>
              <p:tags r:id="rId9"/>
            </p:custDataLst>
          </p:nvPr>
        </p:nvSpPr>
        <p:spPr bwMode="auto">
          <a:xfrm>
            <a:off x="6684260" y="2349674"/>
            <a:ext cx="396044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定义一个形参为**kwargs的函数</a:t>
            </a:r>
            <a:r>
              <a:rPr lang="zh-CN" altLang="zh-CN"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8"/>
          <a:stretch>
            <a:fillRect/>
          </a:stretch>
        </p:blipFill>
        <p:spPr>
          <a:xfrm>
            <a:off x="1011196" y="1629594"/>
            <a:ext cx="3715858" cy="4006159"/>
          </a:xfrm>
          <a:prstGeom prst="rect">
            <a:avLst/>
          </a:prstGeom>
        </p:spPr>
      </p:pic>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参数打包传递</a:t>
              </a:r>
            </a:p>
          </p:txBody>
        </p:sp>
      </p:grpSp>
      <p:sp>
        <p:nvSpPr>
          <p:cNvPr id="4" name="圆角矩形 3"/>
          <p:cNvSpPr/>
          <p:nvPr>
            <p:custDataLst>
              <p:tags r:id="rId1"/>
            </p:custDataLst>
          </p:nvPr>
        </p:nvSpPr>
        <p:spPr>
          <a:xfrm>
            <a:off x="5230495" y="2578735"/>
            <a:ext cx="5904865" cy="233743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custDataLst>
              <p:tags r:id="rId2"/>
            </p:custDataLst>
          </p:nvPr>
        </p:nvSpPr>
        <p:spPr>
          <a:xfrm>
            <a:off x="5446395" y="2636520"/>
            <a:ext cx="5532755" cy="2232025"/>
          </a:xfrm>
          <a:prstGeom prst="rect">
            <a:avLst/>
          </a:prstGeom>
          <a:noFill/>
        </p:spPr>
        <p:txBody>
          <a:bodyPr wrap="square" rtlCol="0" anchor="t">
            <a:no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值得一提的是，args和kwargs只是在函数定义中约定俗称的名称，可以使用其他名称，但符号“*”或“**”是必需的。另外，若函数定义的参数列表中同时</a:t>
            </a:r>
            <a:r>
              <a:rPr lang="zh-CN" altLang="zh-CN" sz="1800" dirty="0">
                <a:solidFill>
                  <a:srgbClr val="0070C0"/>
                </a:solidFill>
                <a:latin typeface="微软雅黑" panose="020B0503020204020204" pitchFamily="34" charset="-122"/>
                <a:ea typeface="微软雅黑" panose="020B0503020204020204" pitchFamily="34" charset="-122"/>
                <a:cs typeface="+mn-ea"/>
              </a:rPr>
              <a:t>包含带默认值的形参</a:t>
            </a:r>
            <a:r>
              <a:rPr lang="zh-CN" altLang="zh-CN" sz="1800" dirty="0">
                <a:solidFill>
                  <a:srgbClr val="595959"/>
                </a:solidFill>
                <a:latin typeface="微软雅黑" panose="020B0503020204020204" pitchFamily="34" charset="-122"/>
                <a:ea typeface="微软雅黑" panose="020B0503020204020204" pitchFamily="34" charset="-122"/>
                <a:cs typeface="+mn-ea"/>
              </a:rPr>
              <a:t>、带符号“*”或“**”的形参与其他形参，则需要将带符号“</a:t>
            </a:r>
            <a:r>
              <a:rPr lang="zh-CN" altLang="zh-CN" sz="1800" dirty="0">
                <a:solidFill>
                  <a:srgbClr val="0070C0"/>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”或“</a:t>
            </a:r>
            <a:r>
              <a:rPr lang="zh-CN" altLang="zh-CN" sz="1800" dirty="0">
                <a:solidFill>
                  <a:srgbClr val="0070C0"/>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”的</a:t>
            </a:r>
            <a:r>
              <a:rPr lang="zh-CN" altLang="zh-CN" sz="1800" dirty="0">
                <a:solidFill>
                  <a:srgbClr val="0070C0"/>
                </a:solidFill>
                <a:latin typeface="微软雅黑" panose="020B0503020204020204" pitchFamily="34" charset="-122"/>
                <a:ea typeface="微软雅黑" panose="020B0503020204020204" pitchFamily="34" charset="-122"/>
                <a:cs typeface="+mn-ea"/>
              </a:rPr>
              <a:t>形参放在末尾</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参数打包传递</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参数的传递方式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，能够通过参数解包传递的方式向函数内部传递数据</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参数解包传递</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8"/>
          <a:stretch>
            <a:fillRect/>
          </a:stretch>
        </p:blipFill>
        <p:spPr>
          <a:xfrm>
            <a:off x="1011196" y="1629594"/>
            <a:ext cx="3715858" cy="4006159"/>
          </a:xfrm>
          <a:prstGeom prst="rect">
            <a:avLst/>
          </a:prstGeom>
        </p:spPr>
      </p:pic>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参数解包传递</a:t>
              </a:r>
            </a:p>
          </p:txBody>
        </p:sp>
      </p:grpSp>
      <p:sp>
        <p:nvSpPr>
          <p:cNvPr id="4" name="圆角矩形 3"/>
          <p:cNvSpPr/>
          <p:nvPr>
            <p:custDataLst>
              <p:tags r:id="rId1"/>
            </p:custDataLst>
          </p:nvPr>
        </p:nvSpPr>
        <p:spPr>
          <a:xfrm>
            <a:off x="5230495" y="2363470"/>
            <a:ext cx="5904865" cy="273113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文本框 4"/>
          <p:cNvSpPr txBox="1"/>
          <p:nvPr>
            <p:custDataLst>
              <p:tags r:id="rId2"/>
            </p:custDataLst>
          </p:nvPr>
        </p:nvSpPr>
        <p:spPr>
          <a:xfrm>
            <a:off x="5446395" y="2421255"/>
            <a:ext cx="5532755" cy="2606040"/>
          </a:xfrm>
          <a:prstGeom prst="rect">
            <a:avLst/>
          </a:prstGeom>
          <a:noFill/>
        </p:spPr>
        <p:txBody>
          <a:bodyPr wrap="square" rtlCol="0" anchor="t">
            <a:no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如果函数在调用时接收的</a:t>
            </a:r>
            <a:r>
              <a:rPr lang="zh-CN" altLang="zh-CN" sz="1800" dirty="0">
                <a:solidFill>
                  <a:srgbClr val="0070C0"/>
                </a:solidFill>
                <a:latin typeface="微软雅黑" panose="020B0503020204020204" pitchFamily="34" charset="-122"/>
                <a:ea typeface="微软雅黑" panose="020B0503020204020204" pitchFamily="34" charset="-122"/>
                <a:cs typeface="+mn-ea"/>
              </a:rPr>
              <a:t>实参是元组</a:t>
            </a:r>
            <a:r>
              <a:rPr lang="zh-CN" altLang="zh-CN" sz="1800" dirty="0">
                <a:solidFill>
                  <a:srgbClr val="595959"/>
                </a:solidFill>
                <a:latin typeface="微软雅黑" panose="020B0503020204020204" pitchFamily="34" charset="-122"/>
                <a:ea typeface="微软雅黑" panose="020B0503020204020204" pitchFamily="34" charset="-122"/>
                <a:cs typeface="+mn-ea"/>
              </a:rPr>
              <a:t>，那么可以使用“</a:t>
            </a:r>
            <a:r>
              <a:rPr lang="zh-CN" altLang="zh-CN" sz="1800" dirty="0">
                <a:solidFill>
                  <a:srgbClr val="0070C0"/>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”将元组</a:t>
            </a:r>
            <a:r>
              <a:rPr lang="zh-CN" altLang="zh-CN" sz="1800" dirty="0">
                <a:solidFill>
                  <a:srgbClr val="0070C0"/>
                </a:solidFill>
                <a:latin typeface="微软雅黑" panose="020B0503020204020204" pitchFamily="34" charset="-122"/>
                <a:ea typeface="微软雅黑" panose="020B0503020204020204" pitchFamily="34" charset="-122"/>
                <a:cs typeface="+mn-ea"/>
              </a:rPr>
              <a:t>拆分</a:t>
            </a:r>
            <a:r>
              <a:rPr lang="zh-CN" altLang="zh-CN" sz="1800" dirty="0">
                <a:solidFill>
                  <a:srgbClr val="595959"/>
                </a:solidFill>
                <a:latin typeface="微软雅黑" panose="020B0503020204020204" pitchFamily="34" charset="-122"/>
                <a:ea typeface="微软雅黑" panose="020B0503020204020204" pitchFamily="34" charset="-122"/>
                <a:cs typeface="+mn-ea"/>
              </a:rPr>
              <a:t>成多个值，并将每个值按照位置参数传递的方式赋值给形参；如果函数在调用时接收的</a:t>
            </a:r>
            <a:r>
              <a:rPr lang="zh-CN" altLang="zh-CN" sz="1800" dirty="0">
                <a:solidFill>
                  <a:srgbClr val="0070C0"/>
                </a:solidFill>
                <a:latin typeface="微软雅黑" panose="020B0503020204020204" pitchFamily="34" charset="-122"/>
                <a:ea typeface="微软雅黑" panose="020B0503020204020204" pitchFamily="34" charset="-122"/>
                <a:cs typeface="+mn-ea"/>
              </a:rPr>
              <a:t>实参是字典</a:t>
            </a:r>
            <a:r>
              <a:rPr lang="zh-CN" altLang="zh-CN" sz="1800" dirty="0">
                <a:solidFill>
                  <a:srgbClr val="595959"/>
                </a:solidFill>
                <a:latin typeface="微软雅黑" panose="020B0503020204020204" pitchFamily="34" charset="-122"/>
                <a:ea typeface="微软雅黑" panose="020B0503020204020204" pitchFamily="34" charset="-122"/>
                <a:cs typeface="+mn-ea"/>
              </a:rPr>
              <a:t>，那么可以使用“</a:t>
            </a:r>
            <a:r>
              <a:rPr lang="zh-CN" altLang="zh-CN" sz="1800" dirty="0">
                <a:solidFill>
                  <a:srgbClr val="0070C0"/>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”将字典</a:t>
            </a:r>
            <a:r>
              <a:rPr lang="zh-CN" altLang="zh-CN" sz="1800" dirty="0">
                <a:solidFill>
                  <a:srgbClr val="0070C0"/>
                </a:solidFill>
                <a:latin typeface="微软雅黑" panose="020B0503020204020204" pitchFamily="34" charset="-122"/>
                <a:ea typeface="微软雅黑" panose="020B0503020204020204" pitchFamily="34" charset="-122"/>
                <a:cs typeface="+mn-ea"/>
              </a:rPr>
              <a:t>拆分</a:t>
            </a:r>
            <a:r>
              <a:rPr lang="zh-CN" altLang="zh-CN" sz="1800" dirty="0">
                <a:solidFill>
                  <a:srgbClr val="595959"/>
                </a:solidFill>
                <a:latin typeface="微软雅黑" panose="020B0503020204020204" pitchFamily="34" charset="-122"/>
                <a:ea typeface="微软雅黑" panose="020B0503020204020204" pitchFamily="34" charset="-122"/>
                <a:cs typeface="+mn-ea"/>
              </a:rPr>
              <a:t>成多个键值对，并将每个值按照关键字参数传递的方式赋值给与键名称对应的形参。</a:t>
            </a:r>
          </a:p>
        </p:txBody>
      </p:sp>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参数解包传递</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p:cNvSpPr/>
          <p:nvPr>
            <p:custDataLst>
              <p:tags r:id="rId1"/>
            </p:custDataLst>
          </p:nvPr>
        </p:nvSpPr>
        <p:spPr>
          <a:xfrm>
            <a:off x="1558703" y="1881613"/>
            <a:ext cx="384240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6" name="文本"/>
          <p:cNvSpPr/>
          <p:nvPr>
            <p:custDataLst>
              <p:tags r:id="rId2"/>
            </p:custDataLst>
          </p:nvPr>
        </p:nvSpPr>
        <p:spPr>
          <a:xfrm>
            <a:off x="1872073" y="1926002"/>
            <a:ext cx="3215666" cy="368300"/>
          </a:xfrm>
          <a:prstGeom prst="rect">
            <a:avLst/>
          </a:prstGeom>
        </p:spPr>
        <p:txBody>
          <a:bodyPr wrap="square" anchor="ctr">
            <a:spAutoFit/>
          </a:bodyPr>
          <a:lstStyle/>
          <a:p>
            <a:pPr algn="ctr"/>
            <a:r>
              <a:rPr lang="en-US" altLang="zh-CN" sz="1800" dirty="0">
                <a:solidFill>
                  <a:schemeClr val="bg1"/>
                </a:solidFill>
                <a:latin typeface="微软雅黑" panose="020B0503020204020204" pitchFamily="34" charset="-122"/>
                <a:ea typeface="微软雅黑" panose="020B0503020204020204" pitchFamily="34" charset="-122"/>
              </a:rPr>
              <a:t>使用“*”对该元组执行解包</a:t>
            </a:r>
          </a:p>
        </p:txBody>
      </p:sp>
      <p:sp>
        <p:nvSpPr>
          <p:cNvPr id="7" name="矩形"/>
          <p:cNvSpPr/>
          <p:nvPr>
            <p:custDataLst>
              <p:tags r:id="rId3"/>
            </p:custDataLst>
          </p:nvPr>
        </p:nvSpPr>
        <p:spPr>
          <a:xfrm>
            <a:off x="6743278" y="1881613"/>
            <a:ext cx="384240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8" name="文本"/>
          <p:cNvSpPr/>
          <p:nvPr>
            <p:custDataLst>
              <p:tags r:id="rId4"/>
            </p:custDataLst>
          </p:nvPr>
        </p:nvSpPr>
        <p:spPr>
          <a:xfrm>
            <a:off x="6789420" y="1925955"/>
            <a:ext cx="3855085" cy="368300"/>
          </a:xfrm>
          <a:prstGeom prst="rect">
            <a:avLst/>
          </a:prstGeom>
        </p:spPr>
        <p:txBody>
          <a:bodyPr wrap="square" anchor="ctr">
            <a:spAutoFit/>
          </a:bodyPr>
          <a:lstStyle/>
          <a:p>
            <a:pPr algn="ctr"/>
            <a:r>
              <a:rPr lang="en-US" altLang="zh-CN" sz="1800" dirty="0">
                <a:solidFill>
                  <a:schemeClr val="bg1"/>
                </a:solidFill>
                <a:latin typeface="微软雅黑" panose="020B0503020204020204" pitchFamily="34" charset="-122"/>
                <a:ea typeface="微软雅黑" panose="020B0503020204020204" pitchFamily="34" charset="-122"/>
              </a:rPr>
              <a:t>使用“**”对该字典执行解包</a:t>
            </a:r>
          </a:p>
        </p:txBody>
      </p:sp>
      <p:sp>
        <p:nvSpPr>
          <p:cNvPr id="16" name="矩形 15"/>
          <p:cNvSpPr/>
          <p:nvPr>
            <p:custDataLst>
              <p:tags r:id="rId5"/>
            </p:custDataLst>
          </p:nvPr>
        </p:nvSpPr>
        <p:spPr bwMode="auto">
          <a:xfrm>
            <a:off x="1558925" y="3292475"/>
            <a:ext cx="4237355" cy="214058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test(a, b, c, d, e):</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print(a, b, c, d, e)</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nums = (11, 22, 33, 44, 55)</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使用“*”对该元组执行解包操作</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test(*nums)</a:t>
            </a:r>
          </a:p>
        </p:txBody>
      </p:sp>
      <p:sp>
        <p:nvSpPr>
          <p:cNvPr id="17" name="TextBox 35"/>
          <p:cNvSpPr txBox="1">
            <a:spLocks noChangeArrowheads="1"/>
          </p:cNvSpPr>
          <p:nvPr>
            <p:custDataLst>
              <p:tags r:id="rId6"/>
            </p:custDataLst>
          </p:nvPr>
        </p:nvSpPr>
        <p:spPr bwMode="auto">
          <a:xfrm>
            <a:off x="1558703" y="2349674"/>
            <a:ext cx="3842406"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定义一个形参为*args的函数。</a:t>
            </a:r>
          </a:p>
        </p:txBody>
      </p:sp>
      <p:sp>
        <p:nvSpPr>
          <p:cNvPr id="18" name="矩形 17"/>
          <p:cNvSpPr/>
          <p:nvPr>
            <p:custDataLst>
              <p:tags r:id="rId7"/>
            </p:custDataLst>
          </p:nvPr>
        </p:nvSpPr>
        <p:spPr bwMode="auto">
          <a:xfrm>
            <a:off x="6670675" y="3291840"/>
            <a:ext cx="4547870" cy="21412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test(a, b, c, d, e):</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print(a, b, c, d, e)</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nums = {"a":11, "b":22, "c":33, "d":44, "e":55}</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使用“**”对该字典执行解包</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test(**nums)</a:t>
            </a:r>
          </a:p>
        </p:txBody>
      </p:sp>
      <p:sp>
        <p:nvSpPr>
          <p:cNvPr id="20" name="TextBox 35"/>
          <p:cNvSpPr txBox="1">
            <a:spLocks noChangeArrowheads="1"/>
          </p:cNvSpPr>
          <p:nvPr>
            <p:custDataLst>
              <p:tags r:id="rId8"/>
            </p:custDataLst>
          </p:nvPr>
        </p:nvSpPr>
        <p:spPr bwMode="auto">
          <a:xfrm>
            <a:off x="6684260" y="2349674"/>
            <a:ext cx="396044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rPr>
              <a:t>定义一个形参为**kwargs的函数</a:t>
            </a:r>
            <a:r>
              <a:rPr lang="zh-CN" altLang="zh-CN"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2" name="标题 1"/>
          <p:cNvSpPr>
            <a:spLocks noChangeArrowheads="1"/>
          </p:cNvSpPr>
          <p:nvPr>
            <p:custDataLst>
              <p:tags r:id="rId9"/>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参数解包传递</a:t>
            </a:r>
          </a:p>
        </p:txBody>
      </p:sp>
      <p:grpSp>
        <p:nvGrpSpPr>
          <p:cNvPr id="4" name="组合 3"/>
          <p:cNvGrpSpPr/>
          <p:nvPr/>
        </p:nvGrpSpPr>
        <p:grpSpPr>
          <a:xfrm>
            <a:off x="1019175" y="857056"/>
            <a:ext cx="3533775" cy="466725"/>
            <a:chOff x="1019175" y="847725"/>
            <a:chExt cx="3533775" cy="466725"/>
          </a:xfrm>
        </p:grpSpPr>
        <p:sp>
          <p:nvSpPr>
            <p:cNvPr id="12"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11"/>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参数解包传递</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2</a:t>
            </a:r>
            <a:r>
              <a:rPr lang="zh-CN" altLang="zh-CN" sz="1800" dirty="0">
                <a:solidFill>
                  <a:srgbClr val="595959"/>
                </a:solidFill>
                <a:latin typeface="微软雅黑" panose="020B0503020204020204" pitchFamily="34" charset="-122"/>
                <a:ea typeface="微软雅黑" panose="020B0503020204020204" pitchFamily="34" charset="-122"/>
                <a:cs typeface="+mn-ea"/>
              </a:rPr>
              <a:t>：商品折扣计算</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：商品折扣计算</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982345" y="1917065"/>
            <a:ext cx="9551670" cy="420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为了提高店铺的成交量，某店铺在经营五周年期间推出了优惠活动，具体活动要求如下：</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（1）购买满300元打九折。</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（2）用户办理会员卡可继续享受额外折扣九五折。</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（3）用户扫描二维码加入店铺粉丝群可继续享受任意一种折扣方式：</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① 百分比折扣（percentage），具体折扣值为九八折；</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② 固定金额折扣(amount)，具体折扣值为10元。</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假设小明在这家店铺购买了329元的商品，他同时办理了会员卡并加入了粉丝群，选择了额外的百分比折扣。本实例要求编写程序，使用函数计算商品的折扣价格，并根据店员输入的商品价格、折扣率、额外折扣率、额外折扣类型和值计算折扣后的价格。</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：商品折扣计算</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：商品折扣计算</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Chapter06</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06_discount.py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06_discount</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06_discount</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6.2.6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：商品折扣计算</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变量作用域</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zh-CN" sz="2000">
                <a:solidFill>
                  <a:srgbClr val="595959"/>
                </a:solidFill>
                <a:latin typeface="微软雅黑" panose="020B0503020204020204" pitchFamily="34" charset="-122"/>
                <a:ea typeface="微软雅黑" panose="020B0503020204020204" pitchFamily="34" charset="-122"/>
              </a:rPr>
              <a:t>在开发程序时有些功能的逻辑十分相似或完全相同，只要使用这个功能，就需要在相应的位置执行相似或者重复的代码块。如果一个代码块存在问题，那么所有的代码块都要同步修改。这不仅会让程序存在大量重复的代码块，而且增加了代码的维护成本。函数的出现便解决了这些问题，它会将相似或重复的代码封装成特定功能的代码块，实现代码模块化，使整个程序的结构变得清晰。本章将</a:t>
            </a:r>
            <a:r>
              <a:rPr lang="zh-CN" altLang="en-US" sz="2000" dirty="0">
                <a:solidFill>
                  <a:srgbClr val="595959"/>
                </a:solidFill>
                <a:latin typeface="微软雅黑" panose="020B0503020204020204" pitchFamily="34" charset="-122"/>
                <a:ea typeface="微软雅黑" panose="020B0503020204020204" pitchFamily="34" charset="-122"/>
                <a:sym typeface="+mn-ea"/>
              </a:rPr>
              <a:t>对函数相关的知识进行详细讲解。</a:t>
            </a:r>
            <a:endParaRPr lang="zh-CN" altLang="zh-CN" sz="2000">
              <a:solidFill>
                <a:srgbClr val="59595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745865" y="3990340"/>
            <a:ext cx="4551680" cy="2738120"/>
            <a:chOff x="5606" y="5942"/>
            <a:chExt cx="7168" cy="4312"/>
          </a:xfrm>
        </p:grpSpPr>
        <p:pic>
          <p:nvPicPr>
            <p:cNvPr id="4" name="Picture 2" descr="C:\Users\Administrator\Desktop\ppt展示模板-8.png"/>
            <p:cNvPicPr>
              <a:picLocks noChangeAspect="1" noChangeArrowheads="1"/>
            </p:cNvPicPr>
            <p:nvPr/>
          </p:nvPicPr>
          <p:blipFill>
            <a:blip r:embed="rId3"/>
            <a:srcRect/>
            <a:stretch>
              <a:fillRect/>
            </a:stretch>
          </p:blipFill>
          <p:spPr bwMode="auto">
            <a:xfrm>
              <a:off x="5606" y="5942"/>
              <a:ext cx="7168" cy="43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697" y="6534"/>
              <a:ext cx="5056" cy="2835"/>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0070C0"/>
                </a:solidFill>
                <a:latin typeface="微软雅黑" panose="020B0503020204020204" pitchFamily="34" charset="-122"/>
                <a:ea typeface="微软雅黑" panose="020B0503020204020204" pitchFamily="34" charset="-122"/>
              </a:rPr>
              <a:t>变量作用域</a:t>
            </a:r>
            <a:r>
              <a:rPr lang="zh-CN" altLang="en-US" sz="2000" dirty="0">
                <a:solidFill>
                  <a:srgbClr val="595959"/>
                </a:solidFill>
                <a:latin typeface="微软雅黑" panose="020B0503020204020204" pitchFamily="34" charset="-122"/>
                <a:ea typeface="微软雅黑" panose="020B0503020204020204" pitchFamily="34" charset="-122"/>
              </a:rPr>
              <a:t>，能够区分程序中的局部变量</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局部变量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局部变量</a:t>
              </a:r>
            </a:p>
          </p:txBody>
        </p:sp>
      </p:grpSp>
      <p:sp>
        <p:nvSpPr>
          <p:cNvPr id="12" name="矩形 11"/>
          <p:cNvSpPr/>
          <p:nvPr>
            <p:custDataLst>
              <p:tags r:id="rId1"/>
            </p:custDataLst>
          </p:nvPr>
        </p:nvSpPr>
        <p:spPr>
          <a:xfrm>
            <a:off x="1414686" y="1559104"/>
            <a:ext cx="9289032" cy="922020"/>
          </a:xfrm>
          <a:prstGeom prst="rect">
            <a:avLst/>
          </a:prstGeom>
        </p:spPr>
        <p:txBody>
          <a:bodyPr wrap="square">
            <a:spAutoFit/>
          </a:bodyPr>
          <a:lstStyle/>
          <a:p>
            <a:pPr algn="l">
              <a:lnSpc>
                <a:spcPct val="150000"/>
              </a:lnSpc>
              <a:buClrTx/>
              <a:buSzTx/>
              <a:buNone/>
            </a:pPr>
            <a:r>
              <a:rPr lang="zh-CN" altLang="zh-CN" sz="1800" dirty="0">
                <a:solidFill>
                  <a:srgbClr val="0070C0"/>
                </a:solidFill>
                <a:latin typeface="微软雅黑" panose="020B0503020204020204" pitchFamily="34" charset="-122"/>
                <a:ea typeface="微软雅黑" panose="020B0503020204020204" pitchFamily="34" charset="-122"/>
                <a:cs typeface="+mn-ea"/>
              </a:rPr>
              <a:t>局部变量是在函数内定义的变量，只在定义它的函数内生效</a:t>
            </a:r>
            <a:r>
              <a:rPr lang="zh-CN" altLang="zh-CN" sz="1800" dirty="0">
                <a:solidFill>
                  <a:srgbClr val="595959"/>
                </a:solidFill>
                <a:latin typeface="微软雅黑" panose="020B0503020204020204" pitchFamily="34" charset="-122"/>
                <a:ea typeface="微软雅黑" panose="020B0503020204020204" pitchFamily="34" charset="-122"/>
                <a:cs typeface="+mn-ea"/>
              </a:rPr>
              <a:t>。例如，在函数use_var()中定义一个局部变量name，分别在函数内部与函数外部访问局部变量name，示例代码如下。</a:t>
            </a:r>
          </a:p>
        </p:txBody>
      </p:sp>
      <p:sp>
        <p:nvSpPr>
          <p:cNvPr id="19" name="矩形 18"/>
          <p:cNvSpPr/>
          <p:nvPr>
            <p:custDataLst>
              <p:tags r:id="rId2"/>
            </p:custDataLst>
          </p:nvPr>
        </p:nvSpPr>
        <p:spPr bwMode="auto">
          <a:xfrm>
            <a:off x="1486535" y="2666365"/>
            <a:ext cx="9001125" cy="204406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use_var():</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name = '欲穷千里目，更上一层楼' # 局部变量</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print(name)      # 在函数内部访问局部变量</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use_var()</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print(name)          # 在函数外部访问局部变量</a:t>
            </a:r>
          </a:p>
        </p:txBody>
      </p:sp>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局部变量</a:t>
            </a:r>
          </a:p>
        </p:txBody>
      </p:sp>
      <p:sp>
        <p:nvSpPr>
          <p:cNvPr id="5" name="矩形 4"/>
          <p:cNvSpPr/>
          <p:nvPr>
            <p:custDataLst>
              <p:tags r:id="rId4"/>
            </p:custDataLst>
          </p:nvPr>
        </p:nvSpPr>
        <p:spPr>
          <a:xfrm>
            <a:off x="1414686" y="4943019"/>
            <a:ext cx="9289032" cy="1337945"/>
          </a:xfrm>
          <a:prstGeom prst="rect">
            <a:avLst/>
          </a:prstGeom>
        </p:spPr>
        <p:txBody>
          <a:bodyPr wrap="square">
            <a:spAutoFit/>
          </a:bodyPr>
          <a:lstStyle/>
          <a:p>
            <a:pPr algn="l">
              <a:lnSpc>
                <a:spcPct val="150000"/>
              </a:lnSpc>
              <a:buClrTx/>
              <a:buSzTx/>
              <a:buNone/>
            </a:pPr>
            <a:r>
              <a:rPr lang="zh-CN" altLang="zh-CN" sz="1800" dirty="0">
                <a:solidFill>
                  <a:srgbClr val="595959"/>
                </a:solidFill>
                <a:latin typeface="微软雅黑" panose="020B0503020204020204" pitchFamily="34" charset="-122"/>
                <a:ea typeface="微软雅黑" panose="020B0503020204020204" pitchFamily="34" charset="-122"/>
                <a:cs typeface="+mn-ea"/>
              </a:rPr>
              <a:t>程序在调用函数use_var()时，成功输出了局部变量name的值；程序在函数use_var()后访问局部变量name，出现错误信息，说明局部变量不能在函数外部使用。由此可知，局部变量只在函数内部有效。</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0070C0"/>
                </a:solidFill>
                <a:latin typeface="微软雅黑" panose="020B0503020204020204" pitchFamily="34" charset="-122"/>
                <a:ea typeface="微软雅黑" panose="020B0503020204020204" pitchFamily="34" charset="-122"/>
              </a:rPr>
              <a:t>变量作用域</a:t>
            </a:r>
            <a:r>
              <a:rPr lang="zh-CN" altLang="en-US" sz="2000" dirty="0">
                <a:solidFill>
                  <a:srgbClr val="595959"/>
                </a:solidFill>
                <a:latin typeface="微软雅黑" panose="020B0503020204020204" pitchFamily="34" charset="-122"/>
                <a:ea typeface="微软雅黑" panose="020B0503020204020204" pitchFamily="34" charset="-122"/>
              </a:rPr>
              <a:t>，能够区分程序中的局部变量</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全局变量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全局变量</a:t>
              </a:r>
            </a:p>
          </p:txBody>
        </p:sp>
      </p:grpSp>
      <p:sp>
        <p:nvSpPr>
          <p:cNvPr id="12" name="矩形 11"/>
          <p:cNvSpPr/>
          <p:nvPr>
            <p:custDataLst>
              <p:tags r:id="rId1"/>
            </p:custDataLst>
          </p:nvPr>
        </p:nvSpPr>
        <p:spPr>
          <a:xfrm>
            <a:off x="1414686" y="1989634"/>
            <a:ext cx="9289032" cy="1337945"/>
          </a:xfrm>
          <a:prstGeom prst="rect">
            <a:avLst/>
          </a:prstGeom>
        </p:spPr>
        <p:txBody>
          <a:bodyPr wrap="square">
            <a:spAutoFit/>
          </a:bodyPr>
          <a:lstStyle/>
          <a:p>
            <a:pPr algn="l">
              <a:lnSpc>
                <a:spcPct val="150000"/>
              </a:lnSpc>
              <a:buClrTx/>
              <a:buSzTx/>
              <a:buNone/>
            </a:pPr>
            <a:r>
              <a:rPr lang="zh-CN" altLang="zh-CN" sz="1800" dirty="0">
                <a:solidFill>
                  <a:srgbClr val="0070C0"/>
                </a:solidFill>
                <a:latin typeface="微软雅黑" panose="020B0503020204020204" pitchFamily="34" charset="-122"/>
                <a:ea typeface="微软雅黑" panose="020B0503020204020204" pitchFamily="34" charset="-122"/>
                <a:cs typeface="+mn-ea"/>
              </a:rPr>
              <a:t>全局变量是在函数外部定义的变量，它在程序中任何位置都可以被访问</a:t>
            </a:r>
            <a:r>
              <a:rPr lang="zh-CN" altLang="zh-CN" sz="1800" dirty="0">
                <a:solidFill>
                  <a:srgbClr val="595959"/>
                </a:solidFill>
                <a:latin typeface="微软雅黑" panose="020B0503020204020204" pitchFamily="34" charset="-122"/>
                <a:ea typeface="微软雅黑" panose="020B0503020204020204" pitchFamily="34" charset="-122"/>
                <a:cs typeface="+mn-ea"/>
              </a:rPr>
              <a:t>。例如，定义一个全局变量count，分别在函数use_var()内部与函数use_var()外部访问全局变量count，示例代码如下。</a:t>
            </a:r>
          </a:p>
        </p:txBody>
      </p:sp>
      <p:sp>
        <p:nvSpPr>
          <p:cNvPr id="19" name="矩形 18"/>
          <p:cNvSpPr/>
          <p:nvPr>
            <p:custDataLst>
              <p:tags r:id="rId2"/>
            </p:custDataLst>
          </p:nvPr>
        </p:nvSpPr>
        <p:spPr bwMode="auto">
          <a:xfrm>
            <a:off x="1486535" y="3455670"/>
            <a:ext cx="9001125" cy="204406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count =10             # 全局变量</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use_var():</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print(count)     # 在函数内部访问全局变量</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use_var()</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print(count)         # 在函数外部访问局部变量</a:t>
            </a:r>
          </a:p>
        </p:txBody>
      </p:sp>
      <p:sp>
        <p:nvSpPr>
          <p:cNvPr id="4"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全局变量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全局变量</a:t>
              </a:r>
            </a:p>
          </p:txBody>
        </p:sp>
      </p:grpSp>
      <p:sp>
        <p:nvSpPr>
          <p:cNvPr id="12" name="矩形 11"/>
          <p:cNvSpPr/>
          <p:nvPr>
            <p:custDataLst>
              <p:tags r:id="rId1"/>
            </p:custDataLst>
          </p:nvPr>
        </p:nvSpPr>
        <p:spPr>
          <a:xfrm>
            <a:off x="1414686" y="1774369"/>
            <a:ext cx="9289032" cy="1753235"/>
          </a:xfrm>
          <a:prstGeom prst="rect">
            <a:avLst/>
          </a:prstGeom>
        </p:spPr>
        <p:txBody>
          <a:bodyPr wrap="square">
            <a:spAutoFit/>
          </a:bodyPr>
          <a:lstStyle/>
          <a:p>
            <a:pPr algn="l">
              <a:lnSpc>
                <a:spcPct val="150000"/>
              </a:lnSpc>
              <a:buClrTx/>
              <a:buSzTx/>
              <a:buNone/>
            </a:pPr>
            <a:r>
              <a:rPr lang="zh-CN" altLang="zh-CN" sz="1800" dirty="0">
                <a:solidFill>
                  <a:srgbClr val="0070C0"/>
                </a:solidFill>
                <a:latin typeface="微软雅黑" panose="020B0503020204020204" pitchFamily="34" charset="-122"/>
                <a:ea typeface="微软雅黑" panose="020B0503020204020204" pitchFamily="34" charset="-122"/>
                <a:cs typeface="+mn-ea"/>
              </a:rPr>
              <a:t>函数中只能访问全局变量，但不能修改全局变量</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若要在函数内部修改全局变量的值</a:t>
            </a:r>
            <a:r>
              <a:rPr lang="zh-CN" altLang="zh-CN" sz="1800" dirty="0">
                <a:solidFill>
                  <a:srgbClr val="595959"/>
                </a:solidFill>
                <a:latin typeface="微软雅黑" panose="020B0503020204020204" pitchFamily="34" charset="-122"/>
                <a:ea typeface="微软雅黑" panose="020B0503020204020204" pitchFamily="34" charset="-122"/>
                <a:cs typeface="+mn-ea"/>
              </a:rPr>
              <a:t>，需先在函数内使用关键字global进行声明，具体格式为</a:t>
            </a:r>
            <a:r>
              <a:rPr lang="zh-CN" altLang="zh-CN" sz="1800" dirty="0">
                <a:solidFill>
                  <a:srgbClr val="0070C0"/>
                </a:solidFill>
                <a:latin typeface="微软雅黑" panose="020B0503020204020204" pitchFamily="34" charset="-122"/>
                <a:ea typeface="微软雅黑" panose="020B0503020204020204" pitchFamily="34" charset="-122"/>
                <a:cs typeface="+mn-ea"/>
              </a:rPr>
              <a:t>“global 全局变量名</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a:p>
            <a:pPr algn="l">
              <a:lnSpc>
                <a:spcPct val="150000"/>
              </a:lnSpc>
              <a:buClrTx/>
              <a:buSzTx/>
              <a:buNone/>
            </a:pPr>
            <a:r>
              <a:rPr lang="zh-CN" altLang="zh-CN" sz="1800" dirty="0">
                <a:solidFill>
                  <a:srgbClr val="595959"/>
                </a:solidFill>
                <a:latin typeface="微软雅黑" panose="020B0503020204020204" pitchFamily="34" charset="-122"/>
                <a:ea typeface="微软雅黑" panose="020B0503020204020204" pitchFamily="34" charset="-122"/>
                <a:cs typeface="+mn-ea"/>
              </a:rPr>
              <a:t>在use_var()函数中先使用关键字global声明全局变量，再修改全局变量的值，示例代码如下。</a:t>
            </a:r>
          </a:p>
        </p:txBody>
      </p:sp>
      <p:sp>
        <p:nvSpPr>
          <p:cNvPr id="19" name="矩形 18"/>
          <p:cNvSpPr/>
          <p:nvPr>
            <p:custDataLst>
              <p:tags r:id="rId2"/>
            </p:custDataLst>
          </p:nvPr>
        </p:nvSpPr>
        <p:spPr bwMode="auto">
          <a:xfrm>
            <a:off x="1486535" y="3742690"/>
            <a:ext cx="9001125" cy="240601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count = 10</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use_var():</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global count         # 声明全局变量</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count += 10          # 修改全局变量</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print(count)</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use_var()</a:t>
            </a:r>
          </a:p>
        </p:txBody>
      </p:sp>
      <p:sp>
        <p:nvSpPr>
          <p:cNvPr id="4"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全局变量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zh-CN" sz="1800" dirty="0">
                <a:solidFill>
                  <a:srgbClr val="595959"/>
                </a:solidFill>
                <a:latin typeface="微软雅黑" panose="020B0503020204020204" pitchFamily="34" charset="-122"/>
                <a:ea typeface="微软雅黑" panose="020B0503020204020204" pitchFamily="34" charset="-122"/>
                <a:cs typeface="+mn-ea"/>
              </a:rPr>
              <a:t>：学生信息管理系统</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6.3.3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：学生信息管理系统</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982345" y="2493645"/>
            <a:ext cx="4746625" cy="241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学生信息管理系统是用于管理学生信息的管理软件，它具备学生信息的查找、修改、增加和删除功能，利用该系统可实现学生信息管理的电子化，提高信息管理效率。学生信息管理系统的功能菜单如图所示。</a:t>
            </a:r>
          </a:p>
        </p:txBody>
      </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6.3.3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：学生信息管理系统</a:t>
            </a:r>
          </a:p>
        </p:txBody>
      </p:sp>
      <p:pic>
        <p:nvPicPr>
          <p:cNvPr id="3" name="图片 3"/>
          <p:cNvPicPr>
            <a:picLocks noChangeAspect="1"/>
          </p:cNvPicPr>
          <p:nvPr>
            <p:custDataLst>
              <p:tags r:id="rId2"/>
            </p:custDataLst>
          </p:nvPr>
        </p:nvPicPr>
        <p:blipFill>
          <a:blip r:embed="rId5"/>
          <a:stretch>
            <a:fillRect/>
          </a:stretch>
        </p:blipFill>
        <p:spPr>
          <a:xfrm>
            <a:off x="6670675" y="2421255"/>
            <a:ext cx="3780155" cy="24434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982345" y="1247140"/>
            <a:ext cx="1022477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学生信息管理系统包含5个功能，每个功能都对应一个序号，用户可以选择序号执行相应的操作，具体如下。</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（1）添加学生信息：用户按照系统提示依次输入学生的姓名、性别和手机号，输入完成后会收到系统提示“添加成功！”的信息。</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（2）删除学生信息：用户按照系统提示输入学生对应序号，输入完成后会收到系统提示“删除成功！”的信息。</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（3）修改学生信息：用户按照系统提示先输入待修改学生的序号，再依次输入修改后的学生姓名、性别和手机号。若学生信息管理系统中还没有添加过学生信息，提示“学生信息表为空”。</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（4）显示所有学生信息：系统按照固定格式输出所有学生信息。</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（5）退出系统：退出学生信息管理系统。</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本实例要求编写程序，运用函数的知识实现具有上述功能的学生信息管理系统。</a:t>
            </a:r>
          </a:p>
        </p:txBody>
      </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6.3.3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：学生信息管理系统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6.3.3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：学生信息管理系统</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Chapter06</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03_stu_manage.py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03_stu_manage</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03_stu_manage</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4"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6.3.3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：学生信息管理系统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27" name="组合 26"/>
          <p:cNvGrpSpPr/>
          <p:nvPr/>
        </p:nvGrpSpPr>
        <p:grpSpPr>
          <a:xfrm>
            <a:off x="3089045" y="1989634"/>
            <a:ext cx="6047883" cy="635243"/>
            <a:chOff x="3119265" y="1880999"/>
            <a:chExt cx="6047883" cy="635243"/>
          </a:xfrm>
        </p:grpSpPr>
        <p:grpSp>
          <p:nvGrpSpPr>
            <p:cNvPr id="58" name="组合 57"/>
            <p:cNvGrpSpPr/>
            <p:nvPr/>
          </p:nvGrpSpPr>
          <p:grpSpPr>
            <a:xfrm>
              <a:off x="3119265" y="1903180"/>
              <a:ext cx="1192190" cy="613062"/>
              <a:chOff x="2215144" y="982844"/>
              <a:chExt cx="1244730" cy="842780"/>
            </a:xfrm>
          </p:grpSpPr>
          <p:sp>
            <p:nvSpPr>
              <p:cNvPr id="71" name="平行四边形 70"/>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72" name="文本框 9"/>
              <p:cNvSpPr txBox="1"/>
              <p:nvPr/>
            </p:nvSpPr>
            <p:spPr>
              <a:xfrm>
                <a:off x="2393075" y="1005670"/>
                <a:ext cx="1066799" cy="803893"/>
              </a:xfrm>
              <a:prstGeom prst="rect">
                <a:avLst/>
              </a:prstGeom>
              <a:noFill/>
            </p:spPr>
            <p:txBody>
              <a:bodyPr wrap="square"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9" name="组合 58"/>
            <p:cNvGrpSpPr/>
            <p:nvPr/>
          </p:nvGrpSpPr>
          <p:grpSpPr>
            <a:xfrm>
              <a:off x="4024817" y="1880999"/>
              <a:ext cx="5142331" cy="613061"/>
              <a:chOff x="4315150" y="953426"/>
              <a:chExt cx="3857250" cy="540057"/>
            </a:xfrm>
          </p:grpSpPr>
          <p:sp>
            <p:nvSpPr>
              <p:cNvPr id="69" name="矩形 68"/>
              <p:cNvSpPr/>
              <p:nvPr/>
            </p:nvSpPr>
            <p:spPr>
              <a:xfrm>
                <a:off x="4841196" y="1036090"/>
                <a:ext cx="2827147" cy="331154"/>
              </a:xfrm>
              <a:prstGeom prst="rect">
                <a:avLst/>
              </a:prstGeom>
              <a:ln w="15875">
                <a:noFill/>
              </a:ln>
            </p:spPr>
            <p:txBody>
              <a:bodyPr wrap="square" lIns="68580" tIns="34290" rIns="68580" bIns="3429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函数的定义与调用</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70" name="平行四边形 69"/>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28" name="组合 27"/>
          <p:cNvGrpSpPr/>
          <p:nvPr/>
        </p:nvGrpSpPr>
        <p:grpSpPr>
          <a:xfrm>
            <a:off x="3089045" y="2864828"/>
            <a:ext cx="6047883" cy="635235"/>
            <a:chOff x="3119265" y="2806749"/>
            <a:chExt cx="6047883" cy="635235"/>
          </a:xfrm>
        </p:grpSpPr>
        <p:grpSp>
          <p:nvGrpSpPr>
            <p:cNvPr id="43" name="组合 42"/>
            <p:cNvGrpSpPr/>
            <p:nvPr/>
          </p:nvGrpSpPr>
          <p:grpSpPr>
            <a:xfrm>
              <a:off x="3119265" y="2823578"/>
              <a:ext cx="1192190" cy="618406"/>
              <a:chOff x="2215144" y="2026500"/>
              <a:chExt cx="1244730" cy="850129"/>
            </a:xfrm>
          </p:grpSpPr>
          <p:sp>
            <p:nvSpPr>
              <p:cNvPr id="56" name="平行四边形 55"/>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7" name="文本框 10"/>
              <p:cNvSpPr txBox="1"/>
              <p:nvPr/>
            </p:nvSpPr>
            <p:spPr>
              <a:xfrm>
                <a:off x="2393075" y="2026500"/>
                <a:ext cx="1066799" cy="803896"/>
              </a:xfrm>
              <a:prstGeom prst="rect">
                <a:avLst/>
              </a:prstGeom>
              <a:noFill/>
            </p:spPr>
            <p:txBody>
              <a:bodyPr wrap="square"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4" name="组合 43"/>
            <p:cNvGrpSpPr/>
            <p:nvPr/>
          </p:nvGrpSpPr>
          <p:grpSpPr>
            <a:xfrm>
              <a:off x="4024817" y="2806749"/>
              <a:ext cx="5142331" cy="613061"/>
              <a:chOff x="4315150" y="1647579"/>
              <a:chExt cx="3857250" cy="540057"/>
            </a:xfrm>
          </p:grpSpPr>
          <p:sp>
            <p:nvSpPr>
              <p:cNvPr id="54" name="矩形 53"/>
              <p:cNvSpPr/>
              <p:nvPr/>
            </p:nvSpPr>
            <p:spPr>
              <a:xfrm>
                <a:off x="4841196" y="1730243"/>
                <a:ext cx="2827147" cy="331154"/>
              </a:xfrm>
              <a:prstGeom prst="rect">
                <a:avLst/>
              </a:prstGeom>
              <a:ln w="15875">
                <a:noFill/>
              </a:ln>
            </p:spPr>
            <p:txBody>
              <a:bodyPr wrap="square" lIns="68580" tIns="34290" rIns="68580" bIns="3429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函数的参数传递</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55" name="平行四边形 5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29" name="组合 28"/>
          <p:cNvGrpSpPr/>
          <p:nvPr/>
        </p:nvGrpSpPr>
        <p:grpSpPr>
          <a:xfrm>
            <a:off x="3089045" y="3740014"/>
            <a:ext cx="6047883" cy="636183"/>
            <a:chOff x="3119265" y="3732498"/>
            <a:chExt cx="6047883" cy="636183"/>
          </a:xfrm>
        </p:grpSpPr>
        <p:grpSp>
          <p:nvGrpSpPr>
            <p:cNvPr id="37" name="组合 36"/>
            <p:cNvGrpSpPr/>
            <p:nvPr/>
          </p:nvGrpSpPr>
          <p:grpSpPr>
            <a:xfrm>
              <a:off x="3119265" y="3754156"/>
              <a:ext cx="1192190" cy="614525"/>
              <a:chOff x="2215144" y="3084852"/>
              <a:chExt cx="1244730" cy="844793"/>
            </a:xfrm>
          </p:grpSpPr>
          <p:sp>
            <p:nvSpPr>
              <p:cNvPr id="41" name="平行四边形 40"/>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2" name="文本框 11"/>
              <p:cNvSpPr txBox="1"/>
              <p:nvPr/>
            </p:nvSpPr>
            <p:spPr>
              <a:xfrm>
                <a:off x="2393075" y="3125750"/>
                <a:ext cx="1066799" cy="803895"/>
              </a:xfrm>
              <a:prstGeom prst="rect">
                <a:avLst/>
              </a:prstGeom>
              <a:noFill/>
            </p:spPr>
            <p:txBody>
              <a:bodyPr wrap="square"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8" name="组合 37"/>
            <p:cNvGrpSpPr/>
            <p:nvPr/>
          </p:nvGrpSpPr>
          <p:grpSpPr>
            <a:xfrm>
              <a:off x="4024817" y="3732498"/>
              <a:ext cx="5142331" cy="613061"/>
              <a:chOff x="4315150" y="2341731"/>
              <a:chExt cx="3857250" cy="540057"/>
            </a:xfrm>
          </p:grpSpPr>
          <p:sp>
            <p:nvSpPr>
              <p:cNvPr id="39" name="矩形 38"/>
              <p:cNvSpPr/>
              <p:nvPr/>
            </p:nvSpPr>
            <p:spPr>
              <a:xfrm>
                <a:off x="4841197" y="2424395"/>
                <a:ext cx="2827146" cy="331154"/>
              </a:xfrm>
              <a:prstGeom prst="rect">
                <a:avLst/>
              </a:prstGeom>
              <a:ln w="15875">
                <a:noFill/>
              </a:ln>
            </p:spPr>
            <p:txBody>
              <a:bodyPr wrap="square" lIns="68580" tIns="34290" rIns="68580" bIns="3429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变量作用域</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40" name="平行四边形 39"/>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30" name="组合 29"/>
          <p:cNvGrpSpPr/>
          <p:nvPr/>
        </p:nvGrpSpPr>
        <p:grpSpPr>
          <a:xfrm>
            <a:off x="3053485" y="4616148"/>
            <a:ext cx="6047883" cy="634972"/>
            <a:chOff x="3083705" y="4711034"/>
            <a:chExt cx="6047883" cy="634972"/>
          </a:xfrm>
        </p:grpSpPr>
        <p:grpSp>
          <p:nvGrpSpPr>
            <p:cNvPr id="31" name="组合 30"/>
            <p:cNvGrpSpPr/>
            <p:nvPr/>
          </p:nvGrpSpPr>
          <p:grpSpPr>
            <a:xfrm>
              <a:off x="3083705" y="4732691"/>
              <a:ext cx="1192190" cy="613315"/>
              <a:chOff x="2215144" y="3084852"/>
              <a:chExt cx="1244730" cy="843130"/>
            </a:xfrm>
          </p:grpSpPr>
          <p:sp>
            <p:nvSpPr>
              <p:cNvPr id="35" name="平行四边形 34"/>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6" name="文本框 11"/>
              <p:cNvSpPr txBox="1"/>
              <p:nvPr/>
            </p:nvSpPr>
            <p:spPr>
              <a:xfrm>
                <a:off x="2393075" y="3125750"/>
                <a:ext cx="1066799" cy="802232"/>
              </a:xfrm>
              <a:prstGeom prst="rect">
                <a:avLst/>
              </a:prstGeom>
              <a:noFill/>
            </p:spPr>
            <p:txBody>
              <a:bodyPr wrap="square"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2" name="组合 31"/>
            <p:cNvGrpSpPr/>
            <p:nvPr/>
          </p:nvGrpSpPr>
          <p:grpSpPr>
            <a:xfrm>
              <a:off x="3989257" y="4711034"/>
              <a:ext cx="5142331" cy="613061"/>
              <a:chOff x="4315150" y="2341731"/>
              <a:chExt cx="3857250" cy="540057"/>
            </a:xfrm>
          </p:grpSpPr>
          <p:sp>
            <p:nvSpPr>
              <p:cNvPr id="33" name="矩形 32"/>
              <p:cNvSpPr/>
              <p:nvPr/>
            </p:nvSpPr>
            <p:spPr>
              <a:xfrm>
                <a:off x="4867869" y="2481452"/>
                <a:ext cx="2827146" cy="331154"/>
              </a:xfrm>
              <a:prstGeom prst="rect">
                <a:avLst/>
              </a:prstGeom>
              <a:ln w="15875">
                <a:noFill/>
              </a:ln>
            </p:spPr>
            <p:txBody>
              <a:bodyPr wrap="square" lIns="68580" tIns="34290" rIns="68580" bIns="3429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函数的特殊形式</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4" name="平行四边形 33"/>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73" name="组合 72"/>
          <p:cNvGrpSpPr/>
          <p:nvPr/>
        </p:nvGrpSpPr>
        <p:grpSpPr>
          <a:xfrm>
            <a:off x="3053485" y="5491070"/>
            <a:ext cx="6047883" cy="634972"/>
            <a:chOff x="3083705" y="4711034"/>
            <a:chExt cx="6047883" cy="634972"/>
          </a:xfrm>
        </p:grpSpPr>
        <p:grpSp>
          <p:nvGrpSpPr>
            <p:cNvPr id="74" name="组合 73"/>
            <p:cNvGrpSpPr/>
            <p:nvPr/>
          </p:nvGrpSpPr>
          <p:grpSpPr>
            <a:xfrm>
              <a:off x="3083705" y="4732691"/>
              <a:ext cx="1192190" cy="613315"/>
              <a:chOff x="2215144" y="3084852"/>
              <a:chExt cx="1244730" cy="843130"/>
            </a:xfrm>
          </p:grpSpPr>
          <p:sp>
            <p:nvSpPr>
              <p:cNvPr id="78" name="平行四边形 77"/>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79" name="文本框 11"/>
              <p:cNvSpPr txBox="1"/>
              <p:nvPr/>
            </p:nvSpPr>
            <p:spPr>
              <a:xfrm>
                <a:off x="2393075" y="3125750"/>
                <a:ext cx="1066799" cy="802232"/>
              </a:xfrm>
              <a:prstGeom prst="rect">
                <a:avLst/>
              </a:prstGeom>
              <a:noFill/>
            </p:spPr>
            <p:txBody>
              <a:bodyPr wrap="square"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75" name="组合 74"/>
            <p:cNvGrpSpPr/>
            <p:nvPr/>
          </p:nvGrpSpPr>
          <p:grpSpPr>
            <a:xfrm>
              <a:off x="3989257" y="4711034"/>
              <a:ext cx="5142331" cy="613061"/>
              <a:chOff x="4315150" y="2341731"/>
              <a:chExt cx="3857250" cy="540057"/>
            </a:xfrm>
          </p:grpSpPr>
          <p:sp>
            <p:nvSpPr>
              <p:cNvPr id="76" name="矩形 75"/>
              <p:cNvSpPr/>
              <p:nvPr/>
            </p:nvSpPr>
            <p:spPr>
              <a:xfrm>
                <a:off x="4867869" y="2481452"/>
                <a:ext cx="2827146" cy="331154"/>
              </a:xfrm>
              <a:prstGeom prst="rect">
                <a:avLst/>
              </a:prstGeom>
              <a:ln w="15875">
                <a:noFill/>
              </a:ln>
            </p:spPr>
            <p:txBody>
              <a:bodyPr wrap="square" lIns="68580" tIns="34290" rIns="68580" bIns="3429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常用的内置函数</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77" name="平行四边形 76"/>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函数的特殊形式</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6.4</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匿名函数的使用</a:t>
            </a:r>
            <a:r>
              <a:rPr lang="zh-CN" altLang="en-US" sz="2000" dirty="0">
                <a:solidFill>
                  <a:srgbClr val="595959"/>
                </a:solidFill>
                <a:latin typeface="微软雅黑" panose="020B0503020204020204" pitchFamily="34" charset="-122"/>
                <a:ea typeface="微软雅黑" panose="020B0503020204020204" pitchFamily="34" charset="-122"/>
              </a:rPr>
              <a:t>，能够运用匿名函数简化简单函数的定义</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匿名函数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9"/>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匿名函数</a:t>
              </a:r>
            </a:p>
          </p:txBody>
        </p:sp>
      </p:gr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匿名函数</a:t>
            </a:r>
          </a:p>
        </p:txBody>
      </p:sp>
      <p:sp>
        <p:nvSpPr>
          <p:cNvPr id="20" name="矩形 19"/>
          <p:cNvSpPr/>
          <p:nvPr>
            <p:custDataLst>
              <p:tags r:id="rId2"/>
            </p:custDataLst>
          </p:nvPr>
        </p:nvSpPr>
        <p:spPr>
          <a:xfrm>
            <a:off x="1630710" y="2133650"/>
            <a:ext cx="9005072" cy="874407"/>
          </a:xfrm>
          <a:prstGeom prst="rect">
            <a:avLst/>
          </a:prstGeom>
        </p:spPr>
        <p:txBody>
          <a:bodyPr wrap="square">
            <a:spAutoFit/>
          </a:bodyPr>
          <a:lstStyle/>
          <a:p>
            <a:pPr>
              <a:lnSpc>
                <a:spcPct val="150000"/>
              </a:lnSpc>
            </a:pPr>
            <a:r>
              <a:rPr lang="zh-CN" altLang="zh-CN" sz="1800" dirty="0">
                <a:solidFill>
                  <a:srgbClr val="1369B2"/>
                </a:solidFill>
                <a:latin typeface="微软雅黑" panose="020B0503020204020204" pitchFamily="34" charset="-122"/>
                <a:ea typeface="微软雅黑" panose="020B0503020204020204" pitchFamily="34" charset="-122"/>
                <a:cs typeface="+mn-ea"/>
              </a:rPr>
              <a:t>匿名函数</a:t>
            </a:r>
            <a:r>
              <a:rPr lang="zh-CN" altLang="zh-CN" sz="1800" dirty="0">
                <a:solidFill>
                  <a:srgbClr val="595959"/>
                </a:solidFill>
                <a:latin typeface="微软雅黑" panose="020B0503020204020204" pitchFamily="34" charset="-122"/>
                <a:ea typeface="微软雅黑" panose="020B0503020204020204" pitchFamily="34" charset="-122"/>
                <a:cs typeface="+mn-ea"/>
              </a:rPr>
              <a:t>顾名思义指的是没有名称的函数，它的函数体只能是</a:t>
            </a:r>
            <a:r>
              <a:rPr lang="zh-CN" altLang="zh-CN" sz="1800" dirty="0">
                <a:solidFill>
                  <a:srgbClr val="1369B2"/>
                </a:solidFill>
                <a:latin typeface="微软雅黑" panose="020B0503020204020204" pitchFamily="34" charset="-122"/>
                <a:ea typeface="微软雅黑" panose="020B0503020204020204" pitchFamily="34" charset="-122"/>
                <a:cs typeface="+mn-ea"/>
              </a:rPr>
              <a:t>单个表达式</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Python</a:t>
            </a:r>
            <a:r>
              <a:rPr lang="zh-CN" altLang="zh-CN" sz="1800" dirty="0">
                <a:solidFill>
                  <a:srgbClr val="595959"/>
                </a:solidFill>
                <a:latin typeface="微软雅黑" panose="020B0503020204020204" pitchFamily="34" charset="-122"/>
                <a:ea typeface="微软雅黑" panose="020B0503020204020204" pitchFamily="34" charset="-122"/>
                <a:cs typeface="+mn-ea"/>
              </a:rPr>
              <a:t>中使用关键字</a:t>
            </a:r>
            <a:r>
              <a:rPr lang="en-US" altLang="zh-CN" sz="1800" dirty="0">
                <a:solidFill>
                  <a:srgbClr val="1369B2"/>
                </a:solidFill>
                <a:latin typeface="微软雅黑" panose="020B0503020204020204" pitchFamily="34" charset="-122"/>
                <a:ea typeface="微软雅黑" panose="020B0503020204020204" pitchFamily="34" charset="-122"/>
                <a:cs typeface="+mn-ea"/>
              </a:rPr>
              <a:t>lambda</a:t>
            </a:r>
            <a:r>
              <a:rPr lang="zh-CN" altLang="zh-CN" sz="1800" dirty="0">
                <a:solidFill>
                  <a:srgbClr val="595959"/>
                </a:solidFill>
                <a:latin typeface="微软雅黑" panose="020B0503020204020204" pitchFamily="34" charset="-122"/>
                <a:ea typeface="微软雅黑" panose="020B0503020204020204" pitchFamily="34" charset="-122"/>
                <a:cs typeface="+mn-ea"/>
              </a:rPr>
              <a:t>定义匿名函数</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p:txBody>
      </p:sp>
      <p:grpSp>
        <p:nvGrpSpPr>
          <p:cNvPr id="21" name="组合 20"/>
          <p:cNvGrpSpPr/>
          <p:nvPr/>
        </p:nvGrpSpPr>
        <p:grpSpPr>
          <a:xfrm>
            <a:off x="1630710" y="3285778"/>
            <a:ext cx="8856984" cy="771167"/>
            <a:chOff x="1143691" y="2082766"/>
            <a:chExt cx="8856984" cy="771167"/>
          </a:xfrm>
        </p:grpSpPr>
        <p:sp>
          <p:nvSpPr>
            <p:cNvPr id="22" name="矩形 21"/>
            <p:cNvSpPr/>
            <p:nvPr>
              <p:custDataLst>
                <p:tags r:id="rId4"/>
              </p:custDataLst>
            </p:nvPr>
          </p:nvSpPr>
          <p:spPr bwMode="auto">
            <a:xfrm>
              <a:off x="2062757" y="2082766"/>
              <a:ext cx="7937918" cy="73785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lambda [arg1 [,arg2,.....</a:t>
              </a: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argn</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]]:expression</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5" name="剪去单角的矩形 4"/>
            <p:cNvSpPr/>
            <p:nvPr>
              <p:custDataLst>
                <p:tags r:id="rId5"/>
              </p:custDataLst>
            </p:nvPr>
          </p:nvSpPr>
          <p:spPr>
            <a:xfrm flipH="1">
              <a:off x="1143691" y="2082766"/>
              <a:ext cx="808346" cy="771167"/>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6"/>
              </p:custDataLst>
            </p:nvPr>
          </p:nvSpPr>
          <p:spPr>
            <a:xfrm>
              <a:off x="1199049" y="2116438"/>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5" name="Freeform 16"/>
            <p:cNvSpPr/>
            <p:nvPr>
              <p:custDataLst>
                <p:tags r:id="rId7"/>
              </p:custDataLst>
            </p:nvPr>
          </p:nvSpPr>
          <p:spPr bwMode="auto">
            <a:xfrm>
              <a:off x="1952036" y="2105348"/>
              <a:ext cx="110721" cy="715277"/>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0" name="TextBox 35"/>
          <p:cNvSpPr txBox="1">
            <a:spLocks noChangeArrowheads="1"/>
          </p:cNvSpPr>
          <p:nvPr>
            <p:custDataLst>
              <p:tags r:id="rId3"/>
            </p:custDataLst>
          </p:nvPr>
        </p:nvSpPr>
        <p:spPr bwMode="auto">
          <a:xfrm>
            <a:off x="2554223" y="4112673"/>
            <a:ext cx="7001814"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Times New Roman" panose="02020603050405020304" charset="0"/>
                <a:cs typeface="Times New Roman" panose="02020603050405020304" charset="0"/>
              </a:rPr>
              <a:t>[arg1 [,arg2,.....</a:t>
            </a:r>
            <a:r>
              <a:rPr lang="en-US" altLang="zh-CN" sz="1800" dirty="0" err="1">
                <a:solidFill>
                  <a:srgbClr val="595959"/>
                </a:solidFill>
                <a:latin typeface="Times New Roman" panose="02020603050405020304" charset="0"/>
                <a:cs typeface="Times New Roman" panose="02020603050405020304" charset="0"/>
              </a:rPr>
              <a:t>argn</a:t>
            </a:r>
            <a:r>
              <a:rPr lang="en-US" altLang="zh-CN" sz="1800" dirty="0">
                <a:solidFill>
                  <a:srgbClr val="595959"/>
                </a:solidFill>
                <a:latin typeface="Times New Roman" panose="02020603050405020304" charset="0"/>
                <a:cs typeface="Times New Roman" panose="02020603050405020304" charset="0"/>
              </a:rPr>
              <a:t>]]</a:t>
            </a:r>
            <a:r>
              <a:rPr lang="zh-CN" altLang="zh-CN" sz="1800" dirty="0">
                <a:solidFill>
                  <a:srgbClr val="595959"/>
                </a:solidFill>
                <a:latin typeface="Times New Roman" panose="02020603050405020304" charset="0"/>
                <a:cs typeface="Times New Roman" panose="02020603050405020304" charset="0"/>
              </a:rPr>
              <a:t>：表示匿名函数的</a:t>
            </a:r>
            <a:r>
              <a:rPr lang="zh-CN" altLang="zh-CN" sz="1800" dirty="0">
                <a:solidFill>
                  <a:srgbClr val="1369B2"/>
                </a:solidFill>
                <a:latin typeface="Times New Roman" panose="02020603050405020304" charset="0"/>
                <a:cs typeface="Times New Roman" panose="02020603050405020304" charset="0"/>
              </a:rPr>
              <a:t>参数</a:t>
            </a:r>
            <a:r>
              <a:rPr lang="zh-CN" altLang="zh-CN" sz="1800" dirty="0">
                <a:solidFill>
                  <a:srgbClr val="595959"/>
                </a:solidFill>
                <a:latin typeface="Times New Roman" panose="02020603050405020304" charset="0"/>
                <a:cs typeface="Times New Roman" panose="02020603050405020304" charset="0"/>
              </a:rPr>
              <a:t>。</a:t>
            </a:r>
          </a:p>
          <a:p>
            <a:pPr marL="285750" indent="-285750" algn="just">
              <a:lnSpc>
                <a:spcPct val="150000"/>
              </a:lnSpc>
              <a:buFont typeface="Wingdings" panose="05000000000000000000" pitchFamily="2" charset="2"/>
              <a:buChar char="Ø"/>
            </a:pPr>
            <a:r>
              <a:rPr lang="en-US" altLang="zh-CN" sz="1800" dirty="0">
                <a:solidFill>
                  <a:srgbClr val="595959"/>
                </a:solidFill>
                <a:latin typeface="Times New Roman" panose="02020603050405020304" charset="0"/>
                <a:cs typeface="Times New Roman" panose="02020603050405020304" charset="0"/>
              </a:rPr>
              <a:t>expression</a:t>
            </a:r>
            <a:r>
              <a:rPr lang="zh-CN" altLang="zh-CN" sz="1800" dirty="0">
                <a:solidFill>
                  <a:srgbClr val="595959"/>
                </a:solidFill>
                <a:latin typeface="Times New Roman" panose="02020603050405020304" charset="0"/>
                <a:cs typeface="Times New Roman" panose="02020603050405020304" charset="0"/>
              </a:rPr>
              <a:t>：</a:t>
            </a:r>
            <a:r>
              <a:rPr lang="zh-CN" altLang="en-US" sz="1800" dirty="0">
                <a:solidFill>
                  <a:srgbClr val="595959"/>
                </a:solidFill>
                <a:latin typeface="Times New Roman" panose="02020603050405020304" charset="0"/>
                <a:cs typeface="Times New Roman" panose="02020603050405020304" charset="0"/>
              </a:rPr>
              <a:t>是一个</a:t>
            </a:r>
            <a:r>
              <a:rPr lang="zh-CN" altLang="zh-CN" sz="1800" dirty="0">
                <a:solidFill>
                  <a:srgbClr val="1369B2"/>
                </a:solidFill>
                <a:latin typeface="Times New Roman" panose="02020603050405020304" charset="0"/>
                <a:cs typeface="Times New Roman" panose="02020603050405020304" charset="0"/>
              </a:rPr>
              <a:t>表达式</a:t>
            </a:r>
            <a:r>
              <a:rPr lang="zh-CN" altLang="zh-CN" sz="1800" dirty="0">
                <a:solidFill>
                  <a:srgbClr val="595959"/>
                </a:solidFill>
                <a:latin typeface="Times New Roman" panose="02020603050405020304" charset="0"/>
                <a:cs typeface="Times New Roman" panose="02020603050405020304" charset="0"/>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1"/>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匿名函数</a:t>
              </a:r>
            </a:p>
          </p:txBody>
        </p:sp>
      </p:gr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匿名函数</a:t>
            </a:r>
          </a:p>
        </p:txBody>
      </p:sp>
      <p:sp>
        <p:nvSpPr>
          <p:cNvPr id="13" name="矩形"/>
          <p:cNvSpPr/>
          <p:nvPr>
            <p:custDataLst>
              <p:tags r:id="rId2"/>
            </p:custDataLst>
          </p:nvPr>
        </p:nvSpPr>
        <p:spPr>
          <a:xfrm>
            <a:off x="1181000" y="2565698"/>
            <a:ext cx="3456384"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4" name="圆"/>
          <p:cNvSpPr/>
          <p:nvPr>
            <p:custDataLst>
              <p:tags r:id="rId3"/>
            </p:custDataLst>
          </p:nvPr>
        </p:nvSpPr>
        <p:spPr>
          <a:xfrm>
            <a:off x="5541396" y="3222016"/>
            <a:ext cx="1131073" cy="1157904"/>
          </a:xfrm>
          <a:prstGeom prst="ellipse">
            <a:avLst/>
          </a:prstGeom>
          <a:solidFill>
            <a:srgbClr val="4949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b="1" i="1" dirty="0">
              <a:solidFill>
                <a:srgbClr val="C00000"/>
              </a:solidFill>
              <a:latin typeface="字魂58号-创中黑" panose="00000500000000000000" pitchFamily="2" charset="-122"/>
              <a:ea typeface="字魂58号-创中黑" panose="00000500000000000000" pitchFamily="2" charset="-122"/>
            </a:endParaRPr>
          </a:p>
        </p:txBody>
      </p:sp>
      <p:sp>
        <p:nvSpPr>
          <p:cNvPr id="15" name="文本"/>
          <p:cNvSpPr/>
          <p:nvPr>
            <p:custDataLst>
              <p:tags r:id="rId4"/>
            </p:custDataLst>
          </p:nvPr>
        </p:nvSpPr>
        <p:spPr>
          <a:xfrm>
            <a:off x="5597987" y="3341979"/>
            <a:ext cx="987771" cy="923330"/>
          </a:xfrm>
          <a:prstGeom prst="rect">
            <a:avLst/>
          </a:prstGeom>
        </p:spPr>
        <p:txBody>
          <a:bodyPr wrap="none">
            <a:spAutoFit/>
          </a:bodyPr>
          <a:lstStyle/>
          <a:p>
            <a:r>
              <a:rPr lang="en-US" altLang="zh-CN" sz="5400" b="1" i="1" spc="250" dirty="0">
                <a:solidFill>
                  <a:schemeClr val="bg1"/>
                </a:solidFill>
                <a:latin typeface="字魂58号-创中黑" panose="00000500000000000000" pitchFamily="2" charset="-122"/>
                <a:ea typeface="字魂58号-创中黑" panose="00000500000000000000" pitchFamily="2" charset="-122"/>
              </a:rPr>
              <a:t>VS</a:t>
            </a:r>
            <a:endParaRPr lang="zh-CN" altLang="en-US" sz="5400" b="1" i="1" spc="250" dirty="0">
              <a:solidFill>
                <a:schemeClr val="bg1"/>
              </a:solidFill>
              <a:latin typeface="字魂58号-创中黑" panose="00000500000000000000" pitchFamily="2" charset="-122"/>
              <a:ea typeface="字魂58号-创中黑" panose="00000500000000000000" pitchFamily="2" charset="-122"/>
            </a:endParaRPr>
          </a:p>
        </p:txBody>
      </p:sp>
      <p:sp>
        <p:nvSpPr>
          <p:cNvPr id="16" name="文本"/>
          <p:cNvSpPr/>
          <p:nvPr>
            <p:custDataLst>
              <p:tags r:id="rId5"/>
            </p:custDataLst>
          </p:nvPr>
        </p:nvSpPr>
        <p:spPr>
          <a:xfrm>
            <a:off x="1994367" y="2594249"/>
            <a:ext cx="1583389" cy="400110"/>
          </a:xfrm>
          <a:prstGeom prst="rect">
            <a:avLst/>
          </a:prstGeom>
        </p:spPr>
        <p:txBody>
          <a:bodyPr wrap="square" anchor="ctr">
            <a:spAutoFit/>
          </a:bodyPr>
          <a:lstStyle/>
          <a:p>
            <a:pPr algn="ctr"/>
            <a:r>
              <a:rPr lang="zh-CN" altLang="zh-CN" sz="2000" dirty="0">
                <a:solidFill>
                  <a:schemeClr val="bg1"/>
                </a:solidFill>
                <a:latin typeface="微软雅黑" panose="020B0503020204020204" pitchFamily="34" charset="-122"/>
                <a:ea typeface="微软雅黑" panose="020B0503020204020204" pitchFamily="34" charset="-122"/>
              </a:rPr>
              <a:t>普通函数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custDataLst>
              <p:tags r:id="rId6"/>
            </p:custDataLst>
          </p:nvPr>
        </p:nvSpPr>
        <p:spPr>
          <a:xfrm>
            <a:off x="1054021" y="3118785"/>
            <a:ext cx="4087419" cy="1526123"/>
          </a:xfrm>
          <a:prstGeom prst="rect">
            <a:avLst/>
          </a:prstGeom>
          <a:noFill/>
          <a:ln>
            <a:noFill/>
            <a:prstDash val="dash"/>
          </a:ln>
        </p:spPr>
        <p:txBody>
          <a:bodyPr wrap="square" rtlCol="0">
            <a:spAutoFit/>
          </a:bodyPr>
          <a:lstStyle/>
          <a:p>
            <a:pPr indent="-285750" algn="just">
              <a:lnSpc>
                <a:spcPct val="150000"/>
              </a:lnSpc>
              <a:buFont typeface="Wingdings" panose="05000000000000000000" pitchFamily="2" charset="2"/>
              <a:buChar char="p"/>
            </a:pPr>
            <a:r>
              <a:rPr lang="zh-CN" altLang="zh-CN" sz="1600" dirty="0">
                <a:solidFill>
                  <a:srgbClr val="595959"/>
                </a:solidFill>
                <a:latin typeface="微软雅黑" panose="020B0503020204020204" pitchFamily="34" charset="-122"/>
                <a:ea typeface="微软雅黑" panose="020B0503020204020204" pitchFamily="34" charset="-122"/>
              </a:rPr>
              <a:t>普通函数</a:t>
            </a:r>
            <a:r>
              <a:rPr lang="zh-CN" altLang="zh-CN" sz="1600" dirty="0">
                <a:solidFill>
                  <a:srgbClr val="1369B2"/>
                </a:solidFill>
                <a:latin typeface="微软雅黑" panose="020B0503020204020204" pitchFamily="34" charset="-122"/>
                <a:ea typeface="微软雅黑" panose="020B0503020204020204" pitchFamily="34" charset="-122"/>
              </a:rPr>
              <a:t>需要使用函数名</a:t>
            </a:r>
            <a:r>
              <a:rPr lang="zh-CN" altLang="zh-CN" sz="1600" dirty="0">
                <a:solidFill>
                  <a:srgbClr val="595959"/>
                </a:solidFill>
                <a:latin typeface="微软雅黑" panose="020B0503020204020204" pitchFamily="34" charset="-122"/>
                <a:ea typeface="微软雅黑" panose="020B0503020204020204" pitchFamily="34" charset="-122"/>
              </a:rPr>
              <a:t>进行标识</a:t>
            </a:r>
            <a:endParaRPr lang="en-US" altLang="zh-CN" sz="1600" dirty="0">
              <a:solidFill>
                <a:srgbClr val="595959"/>
              </a:solidFill>
              <a:latin typeface="微软雅黑" panose="020B0503020204020204" pitchFamily="34" charset="-122"/>
              <a:ea typeface="微软雅黑" panose="020B0503020204020204" pitchFamily="34" charset="-122"/>
            </a:endParaRPr>
          </a:p>
          <a:p>
            <a:pPr indent="-285750" algn="just">
              <a:lnSpc>
                <a:spcPct val="150000"/>
              </a:lnSpc>
              <a:buFont typeface="Wingdings" panose="05000000000000000000" pitchFamily="2" charset="2"/>
              <a:buChar char="p"/>
            </a:pPr>
            <a:r>
              <a:rPr lang="zh-CN" altLang="zh-CN" sz="1600" dirty="0">
                <a:solidFill>
                  <a:srgbClr val="595959"/>
                </a:solidFill>
                <a:latin typeface="微软雅黑" panose="020B0503020204020204" pitchFamily="34" charset="-122"/>
                <a:ea typeface="微软雅黑" panose="020B0503020204020204" pitchFamily="34" charset="-122"/>
              </a:rPr>
              <a:t>普通函数的</a:t>
            </a:r>
            <a:r>
              <a:rPr lang="zh-CN" altLang="zh-CN" sz="1600" dirty="0">
                <a:solidFill>
                  <a:srgbClr val="1369B2"/>
                </a:solidFill>
                <a:latin typeface="微软雅黑" panose="020B0503020204020204" pitchFamily="34" charset="-122"/>
                <a:ea typeface="微软雅黑" panose="020B0503020204020204" pitchFamily="34" charset="-122"/>
              </a:rPr>
              <a:t>函数体</a:t>
            </a:r>
            <a:r>
              <a:rPr lang="zh-CN" altLang="zh-CN" sz="1600" dirty="0">
                <a:solidFill>
                  <a:srgbClr val="595959"/>
                </a:solidFill>
                <a:latin typeface="微软雅黑" panose="020B0503020204020204" pitchFamily="34" charset="-122"/>
                <a:ea typeface="微软雅黑" panose="020B0503020204020204" pitchFamily="34" charset="-122"/>
              </a:rPr>
              <a:t>中可以</a:t>
            </a:r>
            <a:r>
              <a:rPr lang="zh-CN" altLang="zh-CN" sz="1600" dirty="0">
                <a:solidFill>
                  <a:srgbClr val="1369B2"/>
                </a:solidFill>
                <a:latin typeface="微软雅黑" panose="020B0503020204020204" pitchFamily="34" charset="-122"/>
                <a:ea typeface="微软雅黑" panose="020B0503020204020204" pitchFamily="34" charset="-122"/>
              </a:rPr>
              <a:t>有多条语句</a:t>
            </a:r>
            <a:endParaRPr lang="en-US" altLang="zh-CN" sz="1600" dirty="0">
              <a:solidFill>
                <a:srgbClr val="1369B2"/>
              </a:solidFill>
              <a:latin typeface="微软雅黑" panose="020B0503020204020204" pitchFamily="34" charset="-122"/>
              <a:ea typeface="微软雅黑" panose="020B0503020204020204" pitchFamily="34" charset="-122"/>
            </a:endParaRPr>
          </a:p>
          <a:p>
            <a:pPr indent="-285750" algn="just">
              <a:lnSpc>
                <a:spcPct val="150000"/>
              </a:lnSpc>
              <a:buFont typeface="Wingdings" panose="05000000000000000000" pitchFamily="2" charset="2"/>
              <a:buChar char="p"/>
            </a:pPr>
            <a:r>
              <a:rPr lang="zh-CN" altLang="zh-CN" sz="1600" dirty="0">
                <a:solidFill>
                  <a:srgbClr val="595959"/>
                </a:solidFill>
                <a:latin typeface="微软雅黑" panose="020B0503020204020204" pitchFamily="34" charset="-122"/>
                <a:ea typeface="微软雅黑" panose="020B0503020204020204" pitchFamily="34" charset="-122"/>
              </a:rPr>
              <a:t>普通函数可以实现比较</a:t>
            </a:r>
            <a:r>
              <a:rPr lang="zh-CN" altLang="zh-CN" sz="1600" dirty="0">
                <a:solidFill>
                  <a:srgbClr val="1369B2"/>
                </a:solidFill>
                <a:latin typeface="微软雅黑" panose="020B0503020204020204" pitchFamily="34" charset="-122"/>
                <a:ea typeface="微软雅黑" panose="020B0503020204020204" pitchFamily="34" charset="-122"/>
              </a:rPr>
              <a:t>复杂的功能</a:t>
            </a:r>
            <a:endParaRPr lang="en-US" altLang="zh-CN" sz="1600" dirty="0">
              <a:solidFill>
                <a:srgbClr val="1369B2"/>
              </a:solidFill>
              <a:latin typeface="微软雅黑" panose="020B0503020204020204" pitchFamily="34" charset="-122"/>
              <a:ea typeface="微软雅黑" panose="020B0503020204020204" pitchFamily="34" charset="-122"/>
            </a:endParaRPr>
          </a:p>
          <a:p>
            <a:pPr indent="-285750" algn="just">
              <a:lnSpc>
                <a:spcPct val="150000"/>
              </a:lnSpc>
              <a:buFont typeface="Wingdings" panose="05000000000000000000" pitchFamily="2" charset="2"/>
              <a:buChar char="p"/>
            </a:pPr>
            <a:r>
              <a:rPr lang="zh-CN" altLang="zh-CN" sz="1600" dirty="0">
                <a:solidFill>
                  <a:srgbClr val="595959"/>
                </a:solidFill>
                <a:latin typeface="微软雅黑" panose="020B0503020204020204" pitchFamily="34" charset="-122"/>
                <a:ea typeface="微软雅黑" panose="020B0503020204020204" pitchFamily="34" charset="-122"/>
              </a:rPr>
              <a:t>普通函数可以</a:t>
            </a:r>
            <a:r>
              <a:rPr lang="zh-CN" altLang="zh-CN" sz="1600" dirty="0">
                <a:solidFill>
                  <a:srgbClr val="1369B2"/>
                </a:solidFill>
                <a:latin typeface="微软雅黑" panose="020B0503020204020204" pitchFamily="34" charset="-122"/>
                <a:ea typeface="微软雅黑" panose="020B0503020204020204" pitchFamily="34" charset="-122"/>
              </a:rPr>
              <a:t>被其它程序使用</a:t>
            </a:r>
            <a:endParaRPr lang="zh-CN" altLang="en-US" sz="1600" dirty="0">
              <a:solidFill>
                <a:srgbClr val="1369B2"/>
              </a:solidFill>
              <a:latin typeface="微软雅黑" panose="020B0503020204020204" pitchFamily="34" charset="-122"/>
              <a:ea typeface="微软雅黑" panose="020B0503020204020204" pitchFamily="34" charset="-122"/>
            </a:endParaRPr>
          </a:p>
        </p:txBody>
      </p:sp>
      <p:sp>
        <p:nvSpPr>
          <p:cNvPr id="18" name="文本框 17"/>
          <p:cNvSpPr txBox="1"/>
          <p:nvPr>
            <p:custDataLst>
              <p:tags r:id="rId7"/>
            </p:custDataLst>
          </p:nvPr>
        </p:nvSpPr>
        <p:spPr>
          <a:xfrm>
            <a:off x="7463358" y="3118784"/>
            <a:ext cx="3744416" cy="1526123"/>
          </a:xfrm>
          <a:prstGeom prst="rect">
            <a:avLst/>
          </a:prstGeom>
          <a:noFill/>
        </p:spPr>
        <p:txBody>
          <a:bodyPr wrap="square" rtlCol="0">
            <a:spAutoFit/>
          </a:bodyPr>
          <a:lstStyle/>
          <a:p>
            <a:pPr indent="-285750" algn="just">
              <a:lnSpc>
                <a:spcPct val="150000"/>
              </a:lnSpc>
              <a:buFont typeface="Wingdings" panose="05000000000000000000" pitchFamily="2" charset="2"/>
              <a:buChar char="p"/>
            </a:pPr>
            <a:r>
              <a:rPr lang="zh-CN" altLang="zh-CN" sz="1600" dirty="0">
                <a:solidFill>
                  <a:srgbClr val="595959"/>
                </a:solidFill>
                <a:latin typeface="微软雅黑" panose="020B0503020204020204" pitchFamily="34" charset="-122"/>
                <a:ea typeface="微软雅黑" panose="020B0503020204020204" pitchFamily="34" charset="-122"/>
              </a:rPr>
              <a:t>匿名函数</a:t>
            </a:r>
            <a:r>
              <a:rPr lang="zh-CN" altLang="zh-CN" sz="1600" dirty="0">
                <a:solidFill>
                  <a:srgbClr val="1369B2"/>
                </a:solidFill>
                <a:latin typeface="微软雅黑" panose="020B0503020204020204" pitchFamily="34" charset="-122"/>
                <a:ea typeface="微软雅黑" panose="020B0503020204020204" pitchFamily="34" charset="-122"/>
              </a:rPr>
              <a:t>不需要使用函数名</a:t>
            </a:r>
            <a:r>
              <a:rPr lang="zh-CN" altLang="zh-CN" sz="1600" dirty="0">
                <a:solidFill>
                  <a:srgbClr val="595959"/>
                </a:solidFill>
                <a:latin typeface="微软雅黑" panose="020B0503020204020204" pitchFamily="34" charset="-122"/>
                <a:ea typeface="微软雅黑" panose="020B0503020204020204" pitchFamily="34" charset="-122"/>
              </a:rPr>
              <a:t>进行标识</a:t>
            </a:r>
            <a:endParaRPr lang="en-US" altLang="zh-CN" sz="1600" dirty="0">
              <a:solidFill>
                <a:srgbClr val="595959"/>
              </a:solidFill>
              <a:latin typeface="微软雅黑" panose="020B0503020204020204" pitchFamily="34" charset="-122"/>
              <a:ea typeface="微软雅黑" panose="020B0503020204020204" pitchFamily="34" charset="-122"/>
            </a:endParaRPr>
          </a:p>
          <a:p>
            <a:pPr indent="-285750" algn="just">
              <a:lnSpc>
                <a:spcPct val="150000"/>
              </a:lnSpc>
              <a:buFont typeface="Wingdings" panose="05000000000000000000" pitchFamily="2" charset="2"/>
              <a:buChar char="p"/>
            </a:pPr>
            <a:r>
              <a:rPr lang="zh-CN" altLang="zh-CN" sz="1600" dirty="0">
                <a:solidFill>
                  <a:srgbClr val="595959"/>
                </a:solidFill>
                <a:latin typeface="微软雅黑" panose="020B0503020204020204" pitchFamily="34" charset="-122"/>
                <a:ea typeface="微软雅黑" panose="020B0503020204020204" pitchFamily="34" charset="-122"/>
              </a:rPr>
              <a:t>匿名函数的函数体只能是一个</a:t>
            </a:r>
            <a:r>
              <a:rPr lang="zh-CN" altLang="zh-CN" sz="1600" dirty="0">
                <a:solidFill>
                  <a:srgbClr val="1369B2"/>
                </a:solidFill>
                <a:latin typeface="微软雅黑" panose="020B0503020204020204" pitchFamily="34" charset="-122"/>
                <a:ea typeface="微软雅黑" panose="020B0503020204020204" pitchFamily="34" charset="-122"/>
              </a:rPr>
              <a:t>表达式</a:t>
            </a:r>
            <a:endParaRPr lang="en-US" altLang="zh-CN" sz="1600" dirty="0">
              <a:solidFill>
                <a:srgbClr val="1369B2"/>
              </a:solidFill>
              <a:latin typeface="微软雅黑" panose="020B0503020204020204" pitchFamily="34" charset="-122"/>
              <a:ea typeface="微软雅黑" panose="020B0503020204020204" pitchFamily="34" charset="-122"/>
            </a:endParaRPr>
          </a:p>
          <a:p>
            <a:pPr indent="-285750" algn="just">
              <a:lnSpc>
                <a:spcPct val="150000"/>
              </a:lnSpc>
              <a:buFont typeface="Wingdings" panose="05000000000000000000" pitchFamily="2" charset="2"/>
              <a:buChar char="p"/>
            </a:pPr>
            <a:r>
              <a:rPr lang="zh-CN" altLang="zh-CN" sz="1600" dirty="0">
                <a:solidFill>
                  <a:srgbClr val="595959"/>
                </a:solidFill>
                <a:latin typeface="微软雅黑" panose="020B0503020204020204" pitchFamily="34" charset="-122"/>
                <a:ea typeface="微软雅黑" panose="020B0503020204020204" pitchFamily="34" charset="-122"/>
              </a:rPr>
              <a:t>匿名函数只能实现比较</a:t>
            </a:r>
            <a:r>
              <a:rPr lang="zh-CN" altLang="zh-CN" sz="1600" dirty="0">
                <a:solidFill>
                  <a:srgbClr val="1369B2"/>
                </a:solidFill>
                <a:latin typeface="微软雅黑" panose="020B0503020204020204" pitchFamily="34" charset="-122"/>
                <a:ea typeface="微软雅黑" panose="020B0503020204020204" pitchFamily="34" charset="-122"/>
              </a:rPr>
              <a:t>单一的功能</a:t>
            </a:r>
            <a:endParaRPr lang="en-US" altLang="zh-CN" sz="1600" dirty="0">
              <a:solidFill>
                <a:srgbClr val="1369B2"/>
              </a:solidFill>
              <a:latin typeface="微软雅黑" panose="020B0503020204020204" pitchFamily="34" charset="-122"/>
              <a:ea typeface="微软雅黑" panose="020B0503020204020204" pitchFamily="34" charset="-122"/>
            </a:endParaRPr>
          </a:p>
          <a:p>
            <a:pPr indent="-285750" algn="just">
              <a:lnSpc>
                <a:spcPct val="150000"/>
              </a:lnSpc>
              <a:buFont typeface="Wingdings" panose="05000000000000000000" pitchFamily="2" charset="2"/>
              <a:buChar char="p"/>
            </a:pPr>
            <a:r>
              <a:rPr lang="zh-CN" altLang="zh-CN" sz="1600" dirty="0">
                <a:solidFill>
                  <a:srgbClr val="595959"/>
                </a:solidFill>
                <a:latin typeface="微软雅黑" panose="020B0503020204020204" pitchFamily="34" charset="-122"/>
                <a:ea typeface="微软雅黑" panose="020B0503020204020204" pitchFamily="34" charset="-122"/>
              </a:rPr>
              <a:t>匿名函数</a:t>
            </a:r>
            <a:r>
              <a:rPr lang="zh-CN" altLang="zh-CN" sz="1600" dirty="0">
                <a:solidFill>
                  <a:srgbClr val="1369B2"/>
                </a:solidFill>
                <a:latin typeface="微软雅黑" panose="020B0503020204020204" pitchFamily="34" charset="-122"/>
                <a:ea typeface="微软雅黑" panose="020B0503020204020204" pitchFamily="34" charset="-122"/>
              </a:rPr>
              <a:t>不能被其它程序使用</a:t>
            </a:r>
            <a:endParaRPr lang="en-US" altLang="zh-CN" sz="1600" dirty="0">
              <a:solidFill>
                <a:srgbClr val="1369B2"/>
              </a:solidFill>
              <a:latin typeface="微软雅黑" panose="020B0503020204020204" pitchFamily="34" charset="-122"/>
              <a:ea typeface="微软雅黑" panose="020B0503020204020204" pitchFamily="34" charset="-122"/>
            </a:endParaRPr>
          </a:p>
        </p:txBody>
      </p:sp>
      <p:sp>
        <p:nvSpPr>
          <p:cNvPr id="19" name="矩形"/>
          <p:cNvSpPr/>
          <p:nvPr>
            <p:custDataLst>
              <p:tags r:id="rId8"/>
            </p:custDataLst>
          </p:nvPr>
        </p:nvSpPr>
        <p:spPr>
          <a:xfrm>
            <a:off x="7391977" y="2565698"/>
            <a:ext cx="3744415"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7" name="文本"/>
          <p:cNvSpPr/>
          <p:nvPr>
            <p:custDataLst>
              <p:tags r:id="rId9"/>
            </p:custDataLst>
          </p:nvPr>
        </p:nvSpPr>
        <p:spPr>
          <a:xfrm>
            <a:off x="8471470" y="2594249"/>
            <a:ext cx="1583389" cy="400110"/>
          </a:xfrm>
          <a:prstGeom prst="rect">
            <a:avLst/>
          </a:prstGeom>
        </p:spPr>
        <p:txBody>
          <a:bodyPr wrap="square" anchor="ctr">
            <a:spAutoFit/>
          </a:bodyPr>
          <a:lstStyle/>
          <a:p>
            <a:pPr algn="ctr"/>
            <a:r>
              <a:rPr lang="zh-CN" altLang="zh-CN" sz="2000" dirty="0">
                <a:solidFill>
                  <a:schemeClr val="bg1"/>
                </a:solidFill>
                <a:latin typeface="微软雅黑" panose="020B0503020204020204" pitchFamily="34" charset="-122"/>
                <a:ea typeface="微软雅黑" panose="020B0503020204020204" pitchFamily="34" charset="-122"/>
              </a:rPr>
              <a:t>匿名函数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1"/>
            </p:custDataLst>
          </p:nvPr>
        </p:nvSpPr>
        <p:spPr bwMode="auto">
          <a:xfrm>
            <a:off x="4438650" y="3285490"/>
            <a:ext cx="4845685" cy="23368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area = lambda a, h: (a * h) * 0.5</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print(area(3, 4))</a:t>
            </a:r>
          </a:p>
        </p:txBody>
      </p:sp>
      <p:sp>
        <p:nvSpPr>
          <p:cNvPr id="4" name="文本框 3"/>
          <p:cNvSpPr txBox="1"/>
          <p:nvPr/>
        </p:nvSpPr>
        <p:spPr>
          <a:xfrm>
            <a:off x="1019175" y="1845310"/>
            <a:ext cx="9021445" cy="1008380"/>
          </a:xfrm>
          <a:prstGeom prst="rect">
            <a:avLst/>
          </a:prstGeom>
          <a:noFill/>
        </p:spPr>
        <p:txBody>
          <a:bodyPr wrap="square" rtlCol="0" anchor="t">
            <a:no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为了方便使用匿名函数，应使用变量记录这个函数，此时变量名可以作为匿名函数的临时名称来调用函数，示例代码如下。</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匿名函数</a:t>
              </a:r>
            </a:p>
          </p:txBody>
        </p:sp>
      </p:grpSp>
      <p:sp>
        <p:nvSpPr>
          <p:cNvPr id="3" name="标题 1"/>
          <p:cNvSpPr>
            <a:spLocks noChangeArrowheads="1"/>
          </p:cNvSpPr>
          <p:nvPr>
            <p:custDataLst>
              <p:tags r:id="rId2"/>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匿名函数</a:t>
            </a:r>
          </a:p>
        </p:txBody>
      </p:sp>
      <p:pic>
        <p:nvPicPr>
          <p:cNvPr id="9" name="图片 8"/>
          <p:cNvPicPr>
            <a:picLocks noChangeAspect="1"/>
          </p:cNvPicPr>
          <p:nvPr>
            <p:custDataLst>
              <p:tags r:id="rId3"/>
            </p:custDataLst>
          </p:nvPr>
        </p:nvPicPr>
        <p:blipFill>
          <a:blip r:embed="rId7"/>
          <a:stretch>
            <a:fillRect/>
          </a:stretch>
        </p:blipFill>
        <p:spPr>
          <a:xfrm>
            <a:off x="1198880" y="2781300"/>
            <a:ext cx="2275840" cy="33705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4</a:t>
            </a:r>
            <a:r>
              <a:rPr lang="zh-CN" altLang="zh-CN" sz="1800" dirty="0">
                <a:solidFill>
                  <a:srgbClr val="595959"/>
                </a:solidFill>
                <a:latin typeface="微软雅黑" panose="020B0503020204020204" pitchFamily="34" charset="-122"/>
                <a:ea typeface="微软雅黑" panose="020B0503020204020204" pitchFamily="34" charset="-122"/>
                <a:cs typeface="+mn-ea"/>
              </a:rPr>
              <a:t>：商品销量排序</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：商品销量排序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35"/>
          <p:cNvSpPr txBox="1">
            <a:spLocks noChangeArrowheads="1"/>
          </p:cNvSpPr>
          <p:nvPr/>
        </p:nvSpPr>
        <p:spPr bwMode="auto">
          <a:xfrm>
            <a:off x="1126490" y="1313815"/>
            <a:ext cx="8153400" cy="68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某电商平台统计了近一周内华为手机的销量情况，具体如表所示。</a:t>
            </a:r>
          </a:p>
        </p:txBody>
      </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：商品销量排序</a:t>
            </a:r>
          </a:p>
        </p:txBody>
      </p:sp>
      <p:graphicFrame>
        <p:nvGraphicFramePr>
          <p:cNvPr id="5" name="表格 4"/>
          <p:cNvGraphicFramePr>
            <a:graphicFrameLocks noGrp="1"/>
          </p:cNvGraphicFramePr>
          <p:nvPr>
            <p:custDataLst>
              <p:tags r:id="rId2"/>
            </p:custDataLst>
          </p:nvPr>
        </p:nvGraphicFramePr>
        <p:xfrm>
          <a:off x="2134235" y="2061210"/>
          <a:ext cx="5863590" cy="2908300"/>
        </p:xfrm>
        <a:graphic>
          <a:graphicData uri="http://schemas.openxmlformats.org/drawingml/2006/table">
            <a:tbl>
              <a:tblPr>
                <a:tableStyleId>{F5AB1C69-6EDB-4FF4-983F-18BD219EF322}</a:tableStyleId>
              </a:tblPr>
              <a:tblGrid>
                <a:gridCol w="2411095">
                  <a:extLst>
                    <a:ext uri="{9D8B030D-6E8A-4147-A177-3AD203B41FA5}">
                      <a16:colId xmlns:a16="http://schemas.microsoft.com/office/drawing/2014/main" val="20000"/>
                    </a:ext>
                  </a:extLst>
                </a:gridCol>
                <a:gridCol w="1446530">
                  <a:extLst>
                    <a:ext uri="{9D8B030D-6E8A-4147-A177-3AD203B41FA5}">
                      <a16:colId xmlns:a16="http://schemas.microsoft.com/office/drawing/2014/main" val="20001"/>
                    </a:ext>
                  </a:extLst>
                </a:gridCol>
                <a:gridCol w="2005965">
                  <a:extLst>
                    <a:ext uri="{9D8B030D-6E8A-4147-A177-3AD203B41FA5}">
                      <a16:colId xmlns:a16="http://schemas.microsoft.com/office/drawing/2014/main" val="20002"/>
                    </a:ext>
                  </a:extLst>
                </a:gridCol>
              </a:tblGrid>
              <a:tr h="50482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名称</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价格</a:t>
                      </a:r>
                      <a:r>
                        <a:rPr lang="en-US"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元</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销量</a:t>
                      </a:r>
                    </a:p>
                  </a:txBody>
                  <a:tcPr marT="45700" marB="45700"/>
                </a:tc>
                <a:extLst>
                  <a:ext uri="{0D108BD9-81ED-4DB2-BD59-A6C34878D82A}">
                    <a16:rowId xmlns:a16="http://schemas.microsoft.com/office/drawing/2014/main" val="10000"/>
                  </a:ext>
                </a:extLst>
              </a:tr>
              <a:tr h="4800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lumMod val="65000"/>
                              <a:lumOff val="35000"/>
                            </a:schemeClr>
                          </a:solidFill>
                          <a:effectLst/>
                          <a:latin typeface="微软雅黑" panose="020B0503020204020204" pitchFamily="34" charset="-122"/>
                          <a:ea typeface="微软雅黑" panose="020B0503020204020204" pitchFamily="34" charset="-122"/>
                        </a:rPr>
                        <a:t>华为</a:t>
                      </a: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 P60</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4887.0</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210</a:t>
                      </a:r>
                    </a:p>
                  </a:txBody>
                  <a:tcPr marT="45700" marB="45700"/>
                </a:tc>
                <a:extLst>
                  <a:ext uri="{0D108BD9-81ED-4DB2-BD59-A6C34878D82A}">
                    <a16:rowId xmlns:a16="http://schemas.microsoft.com/office/drawing/2014/main" val="10001"/>
                  </a:ext>
                </a:extLst>
              </a:tr>
              <a:tr h="48069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华为</a:t>
                      </a: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Mate 40E Pro</a:t>
                      </a: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4699.0</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90</a:t>
                      </a:r>
                    </a:p>
                  </a:txBody>
                  <a:tcPr marT="45700" marB="45700"/>
                </a:tc>
                <a:extLst>
                  <a:ext uri="{0D108BD9-81ED-4DB2-BD59-A6C34878D82A}">
                    <a16:rowId xmlns:a16="http://schemas.microsoft.com/office/drawing/2014/main" val="10002"/>
                  </a:ext>
                </a:extLst>
              </a:tr>
              <a:tr h="48069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华为</a:t>
                      </a: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nova 10 </a:t>
                      </a: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青春版</a:t>
                      </a:r>
                    </a:p>
                  </a:txBody>
                  <a:tcPr marL="68580" marR="68580" marT="0" marB="0" anchor="ctr"/>
                </a:tc>
                <a:tc>
                  <a:txBody>
                    <a:bodyPr/>
                    <a:lstStyle/>
                    <a:p>
                      <a:pPr algn="ct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1698.0</a:t>
                      </a:r>
                    </a:p>
                  </a:txBody>
                  <a:tcPr marT="45700" marB="45700"/>
                </a:tc>
                <a:tc>
                  <a:txBody>
                    <a:bodyPr/>
                    <a:lstStyle/>
                    <a:p>
                      <a:pPr algn="ctr">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102</a:t>
                      </a:r>
                    </a:p>
                  </a:txBody>
                  <a:tcPr marT="45700" marB="45700"/>
                </a:tc>
                <a:extLst>
                  <a:ext uri="{0D108BD9-81ED-4DB2-BD59-A6C34878D82A}">
                    <a16:rowId xmlns:a16="http://schemas.microsoft.com/office/drawing/2014/main" val="10003"/>
                  </a:ext>
                </a:extLst>
              </a:tr>
              <a:tr h="48133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华为</a:t>
                      </a: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P50 Pro</a:t>
                      </a:r>
                    </a:p>
                  </a:txBody>
                  <a:tcPr marL="68580" marR="68580" marT="0" marB="0" anchor="ctr"/>
                </a:tc>
                <a:tc>
                  <a:txBody>
                    <a:bodyPr/>
                    <a:lstStyle/>
                    <a:p>
                      <a:pPr algn="ct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3897.0</a:t>
                      </a:r>
                    </a:p>
                  </a:txBody>
                  <a:tcPr marT="45700" marB="45700"/>
                </a:tc>
                <a:tc>
                  <a:txBody>
                    <a:bodyPr/>
                    <a:lstStyle/>
                    <a:p>
                      <a:pPr algn="ctr">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88</a:t>
                      </a:r>
                    </a:p>
                  </a:txBody>
                  <a:tcPr marT="45700" marB="45700"/>
                </a:tc>
                <a:extLst>
                  <a:ext uri="{0D108BD9-81ED-4DB2-BD59-A6C34878D82A}">
                    <a16:rowId xmlns:a16="http://schemas.microsoft.com/office/drawing/2014/main" val="10004"/>
                  </a:ext>
                </a:extLst>
              </a:tr>
              <a:tr h="48069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华为畅享</a:t>
                      </a:r>
                    </a:p>
                  </a:txBody>
                  <a:tcPr marL="68580" marR="68580" marT="0" marB="0" anchor="ctr"/>
                </a:tc>
                <a:tc>
                  <a:txBody>
                    <a:bodyPr/>
                    <a:lstStyle/>
                    <a:p>
                      <a:pPr algn="ct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999.0</a:t>
                      </a:r>
                    </a:p>
                  </a:txBody>
                  <a:tcPr marT="45700" marB="45700"/>
                </a:tc>
                <a:tc>
                  <a:txBody>
                    <a:bodyPr/>
                    <a:lstStyle/>
                    <a:p>
                      <a:pPr algn="ctr">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152</a:t>
                      </a:r>
                    </a:p>
                  </a:txBody>
                  <a:tcPr marT="45700" marB="45700"/>
                </a:tc>
                <a:extLst>
                  <a:ext uri="{0D108BD9-81ED-4DB2-BD59-A6C34878D82A}">
                    <a16:rowId xmlns:a16="http://schemas.microsoft.com/office/drawing/2014/main" val="10005"/>
                  </a:ext>
                </a:extLst>
              </a:tr>
            </a:tbl>
          </a:graphicData>
        </a:graphic>
      </p:graphicFrame>
      <p:sp>
        <p:nvSpPr>
          <p:cNvPr id="7" name="文本框 6"/>
          <p:cNvSpPr txBox="1"/>
          <p:nvPr/>
        </p:nvSpPr>
        <p:spPr>
          <a:xfrm>
            <a:off x="1270000" y="5041265"/>
            <a:ext cx="9184005" cy="922020"/>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本实例要求编写程序，使用字典保存每部手机的基本信息，使用列表保存所有手机的基本信息，使用匿名函数定义排序规则，实现按销量对所有手机信息进行降序排序的功能。</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：商品销量排序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Chapter06</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04_sales_ranking.py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04_sales_ranking</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04_sales_ranking</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4</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：商品销量排序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匿名函数的使用</a:t>
            </a:r>
            <a:r>
              <a:rPr lang="zh-CN" altLang="en-US" sz="2000" dirty="0">
                <a:solidFill>
                  <a:srgbClr val="595959"/>
                </a:solidFill>
                <a:latin typeface="微软雅黑" panose="020B0503020204020204" pitchFamily="34" charset="-122"/>
                <a:ea typeface="微软雅黑" panose="020B0503020204020204" pitchFamily="34" charset="-122"/>
              </a:rPr>
              <a:t>，能够运用匿名函数简化简单函数的定义</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递归函数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函数的定义与调用</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递归函数</a:t>
              </a:r>
            </a:p>
          </p:txBody>
        </p:sp>
      </p:grpSp>
      <p:sp>
        <p:nvSpPr>
          <p:cNvPr id="4"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递归函数</a:t>
            </a:r>
          </a:p>
        </p:txBody>
      </p:sp>
      <p:sp>
        <p:nvSpPr>
          <p:cNvPr id="13" name="原创设计师QQ598969553          _3"/>
          <p:cNvSpPr/>
          <p:nvPr>
            <p:custDataLst>
              <p:tags r:id="rId2"/>
            </p:custDataLst>
          </p:nvPr>
        </p:nvSpPr>
        <p:spPr>
          <a:xfrm>
            <a:off x="4078982" y="3501802"/>
            <a:ext cx="6912768" cy="216024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原创设计师QQ598969553          _4"/>
          <p:cNvSpPr/>
          <p:nvPr>
            <p:custDataLst>
              <p:tags r:id="rId3"/>
            </p:custDataLst>
          </p:nvPr>
        </p:nvSpPr>
        <p:spPr>
          <a:xfrm>
            <a:off x="4500234" y="3774040"/>
            <a:ext cx="5969285" cy="1661993"/>
          </a:xfrm>
          <a:prstGeom prst="rect">
            <a:avLst/>
          </a:prstGeom>
        </p:spPr>
        <p:txBody>
          <a:bodyPr wrap="square">
            <a:spAutoFit/>
          </a:bodyPr>
          <a:lstStyle/>
          <a:p>
            <a:pPr algn="just">
              <a:lnSpc>
                <a:spcPct val="15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递归是一个函数过程在定义或说明中直接或间接调用自身的一种方法，它通常把一个大型的复杂问题层层转化为一个与原问题相似，但规模较小的问题进行求解。如果一个函数中调用了函数本身，这个函数就是</a:t>
            </a:r>
            <a:r>
              <a:rPr lang="zh-CN" altLang="zh-CN" sz="1700" dirty="0">
                <a:solidFill>
                  <a:srgbClr val="1369B2"/>
                </a:solidFill>
                <a:latin typeface="微软雅黑" panose="020B0503020204020204" pitchFamily="34" charset="-122"/>
                <a:ea typeface="微软雅黑" panose="020B0503020204020204" pitchFamily="34" charset="-122"/>
                <a:cs typeface="+mn-ea"/>
              </a:rPr>
              <a:t>递归函数</a:t>
            </a:r>
            <a:r>
              <a:rPr lang="zh-CN" altLang="zh-CN" sz="1700" dirty="0">
                <a:solidFill>
                  <a:srgbClr val="595959"/>
                </a:solidFill>
                <a:latin typeface="微软雅黑" panose="020B0503020204020204" pitchFamily="34" charset="-122"/>
                <a:ea typeface="微软雅黑" panose="020B0503020204020204" pitchFamily="34" charset="-122"/>
                <a:cs typeface="+mn-ea"/>
              </a:rPr>
              <a:t>。</a:t>
            </a:r>
            <a:endParaRPr lang="zh-CN" altLang="en-US" sz="1700"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4"/>
            </p:custDataLst>
          </p:nvPr>
        </p:nvPicPr>
        <p:blipFill>
          <a:blip r:embed="rId8"/>
          <a:stretch>
            <a:fillRect/>
          </a:stretch>
        </p:blipFill>
        <p:spPr>
          <a:xfrm>
            <a:off x="1126490" y="2205355"/>
            <a:ext cx="2258695" cy="37306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7"/>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递归函数</a:t>
              </a:r>
            </a:p>
          </p:txBody>
        </p:sp>
      </p:grpSp>
      <p:sp>
        <p:nvSpPr>
          <p:cNvPr id="4"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递归函数</a:t>
            </a:r>
          </a:p>
        </p:txBody>
      </p:sp>
      <p:sp>
        <p:nvSpPr>
          <p:cNvPr id="16" name="文本"/>
          <p:cNvSpPr/>
          <p:nvPr>
            <p:custDataLst>
              <p:tags r:id="rId2"/>
            </p:custDataLst>
          </p:nvPr>
        </p:nvSpPr>
        <p:spPr>
          <a:xfrm>
            <a:off x="1558703" y="2248627"/>
            <a:ext cx="3215666" cy="369332"/>
          </a:xfrm>
          <a:prstGeom prst="rect">
            <a:avLst/>
          </a:prstGeom>
        </p:spPr>
        <p:txBody>
          <a:bodyPr wrap="square" anchor="ctr">
            <a:spAutoFit/>
          </a:bodyPr>
          <a:lstStyle/>
          <a:p>
            <a:r>
              <a:rPr lang="zh-CN" altLang="en-US" sz="1800" b="1" dirty="0">
                <a:solidFill>
                  <a:srgbClr val="1369B2"/>
                </a:solidFill>
                <a:latin typeface="微软雅黑" panose="020B0503020204020204" pitchFamily="34" charset="-122"/>
                <a:ea typeface="微软雅黑" panose="020B0503020204020204" pitchFamily="34" charset="-122"/>
              </a:rPr>
              <a:t>一、</a:t>
            </a:r>
            <a:r>
              <a:rPr lang="zh-CN" altLang="zh-CN" sz="1800" b="1" dirty="0">
                <a:solidFill>
                  <a:srgbClr val="1369B2"/>
                </a:solidFill>
                <a:latin typeface="微软雅黑" panose="020B0503020204020204" pitchFamily="34" charset="-122"/>
                <a:ea typeface="微软雅黑" panose="020B0503020204020204" pitchFamily="34" charset="-122"/>
              </a:rPr>
              <a:t>递归公式</a:t>
            </a:r>
            <a:endParaRPr lang="zh-CN" altLang="en-US" sz="1800" b="1" dirty="0">
              <a:solidFill>
                <a:srgbClr val="1369B2"/>
              </a:solidFill>
              <a:latin typeface="微软雅黑" panose="020B0503020204020204" pitchFamily="34" charset="-122"/>
              <a:ea typeface="微软雅黑" panose="020B0503020204020204" pitchFamily="34" charset="-122"/>
            </a:endParaRPr>
          </a:p>
        </p:txBody>
      </p:sp>
      <p:sp>
        <p:nvSpPr>
          <p:cNvPr id="20" name="TextBox 35"/>
          <p:cNvSpPr txBox="1">
            <a:spLocks noChangeArrowheads="1"/>
          </p:cNvSpPr>
          <p:nvPr>
            <p:custDataLst>
              <p:tags r:id="rId3"/>
            </p:custDataLst>
          </p:nvPr>
        </p:nvSpPr>
        <p:spPr bwMode="auto">
          <a:xfrm>
            <a:off x="1558703" y="2617959"/>
            <a:ext cx="3600399" cy="136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递归公式是递归求解过程中的归纳项，用于处理</a:t>
            </a:r>
            <a:r>
              <a:rPr lang="zh-CN" altLang="zh-CN" sz="1800" dirty="0">
                <a:solidFill>
                  <a:srgbClr val="1369B2"/>
                </a:solidFill>
                <a:latin typeface="微软雅黑" panose="020B0503020204020204" pitchFamily="34" charset="-122"/>
                <a:ea typeface="微软雅黑" panose="020B0503020204020204" pitchFamily="34" charset="-122"/>
              </a:rPr>
              <a:t>原问题</a:t>
            </a:r>
            <a:r>
              <a:rPr lang="zh-CN" altLang="zh-CN" sz="1800" dirty="0">
                <a:solidFill>
                  <a:srgbClr val="595959"/>
                </a:solidFill>
                <a:latin typeface="微软雅黑" panose="020B0503020204020204" pitchFamily="34" charset="-122"/>
                <a:ea typeface="微软雅黑" panose="020B0503020204020204" pitchFamily="34" charset="-122"/>
              </a:rPr>
              <a:t>以及与原问题规律相同的</a:t>
            </a:r>
            <a:r>
              <a:rPr lang="zh-CN" altLang="zh-CN" sz="1800" dirty="0">
                <a:solidFill>
                  <a:srgbClr val="1369B2"/>
                </a:solidFill>
                <a:latin typeface="微软雅黑" panose="020B0503020204020204" pitchFamily="34" charset="-122"/>
                <a:ea typeface="微软雅黑" panose="020B0503020204020204" pitchFamily="34" charset="-122"/>
              </a:rPr>
              <a:t>子问题</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23" name="文本"/>
          <p:cNvSpPr/>
          <p:nvPr>
            <p:custDataLst>
              <p:tags r:id="rId4"/>
            </p:custDataLst>
          </p:nvPr>
        </p:nvSpPr>
        <p:spPr>
          <a:xfrm>
            <a:off x="1558703" y="4557137"/>
            <a:ext cx="3215666" cy="369332"/>
          </a:xfrm>
          <a:prstGeom prst="rect">
            <a:avLst/>
          </a:prstGeom>
        </p:spPr>
        <p:txBody>
          <a:bodyPr wrap="square" anchor="ctr">
            <a:spAutoFit/>
          </a:bodyPr>
          <a:lstStyle/>
          <a:p>
            <a:r>
              <a:rPr lang="zh-CN" altLang="en-US" sz="1800" b="1" dirty="0">
                <a:solidFill>
                  <a:srgbClr val="1369B2"/>
                </a:solidFill>
                <a:latin typeface="微软雅黑" panose="020B0503020204020204" pitchFamily="34" charset="-122"/>
                <a:ea typeface="微软雅黑" panose="020B0503020204020204" pitchFamily="34" charset="-122"/>
              </a:rPr>
              <a:t>二、边界条件</a:t>
            </a:r>
          </a:p>
        </p:txBody>
      </p:sp>
      <p:sp>
        <p:nvSpPr>
          <p:cNvPr id="24" name="TextBox 35"/>
          <p:cNvSpPr txBox="1">
            <a:spLocks noChangeArrowheads="1"/>
          </p:cNvSpPr>
          <p:nvPr>
            <p:custDataLst>
              <p:tags r:id="rId5"/>
            </p:custDataLst>
          </p:nvPr>
        </p:nvSpPr>
        <p:spPr bwMode="auto">
          <a:xfrm>
            <a:off x="1558703" y="4926469"/>
            <a:ext cx="3960440"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rPr>
              <a:t>边界条件即</a:t>
            </a:r>
            <a:r>
              <a:rPr lang="zh-CN" altLang="zh-CN" sz="1800" dirty="0">
                <a:solidFill>
                  <a:srgbClr val="1369B2"/>
                </a:solidFill>
                <a:latin typeface="微软雅黑" panose="020B0503020204020204" pitchFamily="34" charset="-122"/>
                <a:ea typeface="微软雅黑" panose="020B0503020204020204" pitchFamily="34" charset="-122"/>
              </a:rPr>
              <a:t>终止条件</a:t>
            </a:r>
            <a:r>
              <a:rPr lang="zh-CN" altLang="zh-CN" sz="1800" dirty="0">
                <a:solidFill>
                  <a:srgbClr val="595959"/>
                </a:solidFill>
                <a:latin typeface="微软雅黑" panose="020B0503020204020204" pitchFamily="34" charset="-122"/>
                <a:ea typeface="微软雅黑" panose="020B0503020204020204" pitchFamily="34" charset="-122"/>
              </a:rPr>
              <a:t>，用于终止递归。</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8"/>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递归函数</a:t>
              </a:r>
            </a:p>
          </p:txBody>
        </p:sp>
      </p:grpSp>
      <p:sp>
        <p:nvSpPr>
          <p:cNvPr id="4"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递归函数</a:t>
            </a:r>
          </a:p>
        </p:txBody>
      </p:sp>
      <p:sp>
        <p:nvSpPr>
          <p:cNvPr id="19" name="矩形 18"/>
          <p:cNvSpPr/>
          <p:nvPr>
            <p:custDataLst>
              <p:tags r:id="rId2"/>
            </p:custDataLst>
          </p:nvPr>
        </p:nvSpPr>
        <p:spPr bwMode="auto">
          <a:xfrm>
            <a:off x="1558702" y="2928293"/>
            <a:ext cx="3842406" cy="2304256"/>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factorial(</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num</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num</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1:</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1</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else:</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return </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num</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factorial(</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num</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- 1)</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pic>
        <p:nvPicPr>
          <p:cNvPr id="21" name="图片 20"/>
          <p:cNvPicPr/>
          <p:nvPr>
            <p:custDataLst>
              <p:tags r:id="rId3"/>
            </p:custDataLst>
          </p:nvPr>
        </p:nvPicPr>
        <p:blipFill>
          <a:blip r:embed="rId10"/>
          <a:stretch>
            <a:fillRect/>
          </a:stretch>
        </p:blipFill>
        <p:spPr>
          <a:xfrm>
            <a:off x="5704014" y="1054702"/>
            <a:ext cx="6079824" cy="5615452"/>
          </a:xfrm>
          <a:prstGeom prst="rect">
            <a:avLst/>
          </a:prstGeom>
        </p:spPr>
      </p:pic>
      <p:sp>
        <p:nvSpPr>
          <p:cNvPr id="22" name="矩形"/>
          <p:cNvSpPr/>
          <p:nvPr>
            <p:custDataLst>
              <p:tags r:id="rId4"/>
            </p:custDataLst>
          </p:nvPr>
        </p:nvSpPr>
        <p:spPr>
          <a:xfrm>
            <a:off x="1558703" y="2465209"/>
            <a:ext cx="384240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7" name="文本"/>
          <p:cNvSpPr/>
          <p:nvPr>
            <p:custDataLst>
              <p:tags r:id="rId5"/>
            </p:custDataLst>
          </p:nvPr>
        </p:nvSpPr>
        <p:spPr>
          <a:xfrm>
            <a:off x="1872073" y="2493690"/>
            <a:ext cx="3215666" cy="400110"/>
          </a:xfrm>
          <a:prstGeom prst="rect">
            <a:avLst/>
          </a:prstGeom>
        </p:spPr>
        <p:txBody>
          <a:bodyPr wrap="square" anchor="ctr">
            <a:spAutoFit/>
          </a:bodyPr>
          <a:lstStyle/>
          <a:p>
            <a:pPr algn="ctr"/>
            <a:r>
              <a:rPr lang="zh-CN" altLang="zh-CN" sz="2000" dirty="0">
                <a:solidFill>
                  <a:schemeClr val="bg1"/>
                </a:solidFill>
                <a:latin typeface="微软雅黑" panose="020B0503020204020204" pitchFamily="34" charset="-122"/>
                <a:ea typeface="微软雅黑" panose="020B0503020204020204" pitchFamily="34" charset="-122"/>
              </a:rPr>
              <a:t>求阶乘的递归函数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custDataLst>
              <p:tags r:id="rId6"/>
            </p:custDataLst>
          </p:nvPr>
        </p:nvSpPr>
        <p:spPr>
          <a:xfrm>
            <a:off x="7175326" y="5698046"/>
            <a:ext cx="1415772" cy="338554"/>
          </a:xfrm>
          <a:prstGeom prst="rect">
            <a:avLst/>
          </a:prstGeom>
          <a:solidFill>
            <a:srgbClr val="FFFF00"/>
          </a:solidFill>
        </p:spPr>
        <p:txBody>
          <a:bodyPr wrap="none">
            <a:spAutoFit/>
          </a:bodyPr>
          <a:lstStyle/>
          <a:p>
            <a:pPr algn="ctr"/>
            <a:r>
              <a:rPr lang="zh-CN" altLang="zh-CN" sz="1600" dirty="0">
                <a:latin typeface="等线" panose="02010600030101010101" pitchFamily="2" charset="-122"/>
                <a:ea typeface="等线" panose="02010600030101010101" pitchFamily="2" charset="-122"/>
              </a:rPr>
              <a:t>阶乘递归过程</a:t>
            </a:r>
            <a:endParaRPr lang="zh-CN" altLang="en-US" sz="1600" dirty="0">
              <a:latin typeface="等线" panose="02010600030101010101" pitchFamily="2" charset="-122"/>
              <a:ea typeface="等线"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5</a:t>
            </a:r>
            <a:r>
              <a:rPr lang="zh-CN" altLang="zh-CN" sz="1800" dirty="0">
                <a:solidFill>
                  <a:srgbClr val="595959"/>
                </a:solidFill>
                <a:latin typeface="微软雅黑" panose="020B0503020204020204" pitchFamily="34" charset="-122"/>
                <a:ea typeface="微软雅黑" panose="020B0503020204020204" pitchFamily="34" charset="-122"/>
                <a:cs typeface="+mn-ea"/>
              </a:rPr>
              <a:t>：失之毫厘，谬以千里</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：失之毫厘，谬以千里</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：失之毫厘，谬以千里</a:t>
            </a:r>
          </a:p>
        </p:txBody>
      </p:sp>
      <p:sp>
        <p:nvSpPr>
          <p:cNvPr id="11" name="TextBox 35"/>
          <p:cNvSpPr txBox="1">
            <a:spLocks noChangeArrowheads="1"/>
          </p:cNvSpPr>
          <p:nvPr>
            <p:custDataLst>
              <p:tags r:id="rId2"/>
            </p:custDataLst>
          </p:nvPr>
        </p:nvSpPr>
        <p:spPr bwMode="auto">
          <a:xfrm>
            <a:off x="5322570" y="1487170"/>
            <a:ext cx="591121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下面以计算1.0和1.1的100次方为例，带领大家亲身感受到小错误的严重性。</a:t>
            </a:r>
          </a:p>
        </p:txBody>
      </p:sp>
      <p:pic>
        <p:nvPicPr>
          <p:cNvPr id="12" name="图片 11"/>
          <p:cNvPicPr>
            <a:picLocks noChangeAspect="1"/>
          </p:cNvPicPr>
          <p:nvPr>
            <p:custDataLst>
              <p:tags r:id="rId3"/>
            </p:custDataLst>
          </p:nvPr>
        </p:nvPicPr>
        <p:blipFill>
          <a:blip r:embed="rId8"/>
          <a:stretch>
            <a:fillRect/>
          </a:stretch>
        </p:blipFill>
        <p:spPr>
          <a:xfrm>
            <a:off x="1011196" y="1629594"/>
            <a:ext cx="3715858" cy="4006159"/>
          </a:xfrm>
          <a:prstGeom prst="rect">
            <a:avLst/>
          </a:prstGeom>
        </p:spPr>
      </p:pic>
      <mc:AlternateContent xmlns:mc="http://schemas.openxmlformats.org/markup-compatibility/2006" xmlns:a14="http://schemas.microsoft.com/office/drawing/2010/main">
        <mc:Choice Requires="a14">
          <p:sp>
            <p:nvSpPr>
              <p:cNvPr id="6" name="矩形 5"/>
              <p:cNvSpPr/>
              <p:nvPr>
                <p:custDataLst>
                  <p:tags r:id="rId4"/>
                </p:custDataLst>
              </p:nvPr>
            </p:nvSpPr>
            <p:spPr bwMode="auto">
              <a:xfrm>
                <a:off x="5464175" y="2513330"/>
                <a:ext cx="5599430" cy="109347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14:m>
                  <m:oMathPara xmlns:m="http://schemas.openxmlformats.org/officeDocument/2006/math">
                    <m:oMathParaPr>
                      <m:jc m:val="centerGroup"/>
                    </m:oMathParaPr>
                    <m:oMath xmlns:m="http://schemas.openxmlformats.org/officeDocument/2006/math">
                      <m:sSup>
                        <m:sSupPr>
                          <m:ctrlPr>
                            <a:rPr lang="zh-CN" altLang="zh-CN" sz="1600" i="1" kern="0" smtClean="0">
                              <a:solidFill>
                                <a:srgbClr val="1369B2"/>
                              </a:solidFill>
                              <a:latin typeface="Cambria Math" panose="02040503050406030204" pitchFamily="18" charset="0"/>
                              <a:ea typeface="微软雅黑" panose="020B0503020204020204" pitchFamily="34" charset="-122"/>
                              <a:cs typeface="Cambria Math" panose="02040503050406030204" pitchFamily="18" charset="0"/>
                            </a:rPr>
                          </m:ctrlPr>
                        </m:sSupPr>
                        <m:e>
                          <m:r>
                            <a:rPr lang="en-US" altLang="zh-CN" sz="1600" kern="0">
                              <a:solidFill>
                                <a:srgbClr val="1369B2"/>
                              </a:solidFill>
                              <a:latin typeface="Cambria Math" panose="02040503050406030204" pitchFamily="18" charset="0"/>
                              <a:ea typeface="MS Mincho" charset="0"/>
                              <a:cs typeface="Cambria Math" panose="02040503050406030204" pitchFamily="18" charset="0"/>
                            </a:rPr>
                            <m:t>1.0</m:t>
                          </m:r>
                        </m:e>
                        <m:sup>
                          <m:r>
                            <a:rPr lang="en-US" altLang="zh-CN" sz="1600" kern="0">
                              <a:solidFill>
                                <a:srgbClr val="1369B2"/>
                              </a:solidFill>
                              <a:latin typeface="Cambria Math" panose="02040503050406030204" pitchFamily="18" charset="0"/>
                              <a:ea typeface="MS Mincho" charset="0"/>
                              <a:cs typeface="Cambria Math" panose="02040503050406030204" pitchFamily="18" charset="0"/>
                            </a:rPr>
                            <m:t>100</m:t>
                          </m:r>
                        </m:sup>
                      </m:sSup>
                      <m:r>
                        <a:rPr lang="en-US" altLang="zh-CN" sz="1600" kern="0">
                          <a:solidFill>
                            <a:srgbClr val="1369B2"/>
                          </a:solidFill>
                          <a:latin typeface="Cambria Math" panose="02040503050406030204" pitchFamily="18" charset="0"/>
                          <a:ea typeface="MS Mincho" charset="0"/>
                          <a:cs typeface="Cambria Math" panose="02040503050406030204" pitchFamily="18" charset="0"/>
                        </a:rPr>
                        <m:t>=  1</m:t>
                      </m:r>
                    </m:oMath>
                  </m:oMathPara>
                </a14:m>
                <a:endParaRPr lang="en-US" altLang="zh-CN" sz="1600" kern="0" dirty="0">
                  <a:solidFill>
                    <a:srgbClr val="1369B2"/>
                  </a:solidFill>
                  <a:latin typeface="Times New Roman" panose="02020603050405020304" charset="0"/>
                  <a:ea typeface="微软雅黑" panose="020B0503020204020204" pitchFamily="34" charset="-122"/>
                  <a:cs typeface="Times New Roman" panose="02020603050405020304" charset="0"/>
                </a:endParaRPr>
              </a:p>
              <a:p>
                <a:pPr>
                  <a:lnSpc>
                    <a:spcPct val="150000"/>
                  </a:lnSpc>
                </a:pPr>
                <a14:m>
                  <m:oMathPara xmlns:m="http://schemas.openxmlformats.org/officeDocument/2006/math">
                    <m:oMathParaPr>
                      <m:jc m:val="centerGroup"/>
                    </m:oMathParaPr>
                    <m:oMath xmlns:m="http://schemas.openxmlformats.org/officeDocument/2006/math">
                      <m:sSup>
                        <m:sSupPr>
                          <m:ctrlPr>
                            <a:rPr lang="zh-CN" altLang="zh-CN" sz="1600" i="1" kern="0">
                              <a:solidFill>
                                <a:srgbClr val="1369B2"/>
                              </a:solidFill>
                              <a:latin typeface="Cambria Math" panose="02040503050406030204" pitchFamily="18" charset="0"/>
                              <a:ea typeface="微软雅黑" panose="020B0503020204020204" pitchFamily="34" charset="-122"/>
                              <a:cs typeface="Cambria Math" panose="02040503050406030204" pitchFamily="18" charset="0"/>
                            </a:rPr>
                          </m:ctrlPr>
                        </m:sSupPr>
                        <m:e>
                          <m:r>
                            <a:rPr lang="en-US" altLang="zh-CN" sz="1600" kern="0">
                              <a:solidFill>
                                <a:srgbClr val="1369B2"/>
                              </a:solidFill>
                              <a:latin typeface="Cambria Math" panose="02040503050406030204" pitchFamily="18" charset="0"/>
                              <a:ea typeface="MS Mincho" charset="0"/>
                              <a:cs typeface="Cambria Math" panose="02040503050406030204" pitchFamily="18" charset="0"/>
                            </a:rPr>
                            <m:t>1.1</m:t>
                          </m:r>
                        </m:e>
                        <m:sup>
                          <m:r>
                            <a:rPr lang="en-US" altLang="zh-CN" sz="1600" kern="0">
                              <a:solidFill>
                                <a:srgbClr val="1369B2"/>
                              </a:solidFill>
                              <a:latin typeface="Cambria Math" panose="02040503050406030204" pitchFamily="18" charset="0"/>
                              <a:ea typeface="MS Mincho" charset="0"/>
                              <a:cs typeface="Cambria Math" panose="02040503050406030204" pitchFamily="18" charset="0"/>
                            </a:rPr>
                            <m:t>100</m:t>
                          </m:r>
                        </m:sup>
                      </m:sSup>
                      <m:r>
                        <a:rPr lang="en-US" altLang="zh-CN" sz="1600" kern="0">
                          <a:solidFill>
                            <a:srgbClr val="1369B2"/>
                          </a:solidFill>
                          <a:latin typeface="Cambria Math" panose="02040503050406030204" pitchFamily="18" charset="0"/>
                          <a:ea typeface="MS Mincho" charset="0"/>
                          <a:cs typeface="Cambria Math" panose="02040503050406030204" pitchFamily="18" charset="0"/>
                        </a:rPr>
                        <m:t>=13780.612339822379</m:t>
                      </m:r>
                    </m:oMath>
                  </m:oMathPara>
                </a14:m>
                <a:endParaRPr lang="zh-CN" altLang="zh-CN" sz="1600" kern="0" dirty="0">
                  <a:solidFill>
                    <a:srgbClr val="1369B2"/>
                  </a:solidFill>
                  <a:latin typeface="Times New Roman" panose="02020603050405020304" charset="0"/>
                  <a:ea typeface="微软雅黑" panose="020B0503020204020204" pitchFamily="34" charset="-122"/>
                  <a:cs typeface="Times New Roman" panose="02020603050405020304" charset="0"/>
                </a:endParaRPr>
              </a:p>
            </p:txBody>
          </p:sp>
        </mc:Choice>
        <mc:Fallback xmlns="">
          <p:sp>
            <p:nvSpPr>
              <p:cNvPr id="6" name="矩形 5"/>
              <p:cNvSpPr>
                <a:spLocks noRot="1" noChangeAspect="1" noMove="1" noResize="1" noEditPoints="1" noAdjustHandles="1" noChangeArrowheads="1" noChangeShapeType="1" noTextEdit="1"/>
              </p:cNvSpPr>
              <p:nvPr>
                <p:custDataLst>
                  <p:tags r:id="rId9"/>
                </p:custDataLst>
              </p:nvPr>
            </p:nvSpPr>
            <p:spPr bwMode="auto">
              <a:xfrm>
                <a:off x="5464175" y="2513330"/>
                <a:ext cx="5599430" cy="1093470"/>
              </a:xfrm>
              <a:prstGeom prst="rect">
                <a:avLst/>
              </a:prstGeom>
              <a:blipFill rotWithShape="1">
                <a:blip r:embed="rId10"/>
                <a:stretch>
                  <a:fillRect l="-91" t="-465" r="-79" b="-407"/>
                </a:stretch>
              </a:blip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4" name="矩形 3"/>
          <p:cNvSpPr/>
          <p:nvPr>
            <p:custDataLst>
              <p:tags r:id="rId5"/>
            </p:custDataLst>
          </p:nvPr>
        </p:nvSpPr>
        <p:spPr>
          <a:xfrm>
            <a:off x="5323205" y="3750310"/>
            <a:ext cx="5740400" cy="1889760"/>
          </a:xfrm>
          <a:prstGeom prst="rect">
            <a:avLst/>
          </a:prstGeom>
          <a:noFill/>
        </p:spPr>
        <p:txBody>
          <a:bodyPr wrap="square">
            <a:spAutoFit/>
          </a:bodyPr>
          <a:lstStyle/>
          <a:p>
            <a:pPr>
              <a:lnSpc>
                <a:spcPct val="13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我们无论是在生活还是在工作中，都应该对早期发现的小错误引起重视，绝不能放任不管，我们只有保持缜密、严谨的态度，不断地迭代，才能收获预期的结果。</a:t>
            </a:r>
          </a:p>
          <a:p>
            <a:pPr>
              <a:lnSpc>
                <a:spcPct val="13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本实例要求编写程序，通过计算1.0和1.1的100次方的差来验证“失之毫厘，谬以千里”的道理。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：失之毫厘，谬以千里</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Chapter06</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05_recursion.py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05_recursion</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05_recursion</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6.4.5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5</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：失之毫厘，谬以千里</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常用的内置函数</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熟悉</a:t>
            </a:r>
            <a:r>
              <a:rPr lang="zh-CN" altLang="en-US" sz="2000" dirty="0">
                <a:solidFill>
                  <a:srgbClr val="0070C0"/>
                </a:solidFill>
                <a:latin typeface="微软雅黑" panose="020B0503020204020204" pitchFamily="34" charset="-122"/>
                <a:ea typeface="微软雅黑" panose="020B0503020204020204" pitchFamily="34" charset="-122"/>
              </a:rPr>
              <a:t>常用的内置函数</a:t>
            </a:r>
            <a:r>
              <a:rPr lang="zh-CN" altLang="en-US" sz="2000" dirty="0">
                <a:solidFill>
                  <a:srgbClr val="595959"/>
                </a:solidFill>
                <a:latin typeface="微软雅黑" panose="020B0503020204020204" pitchFamily="34" charset="-122"/>
                <a:ea typeface="微软雅黑" panose="020B0503020204020204" pitchFamily="34" charset="-122"/>
              </a:rPr>
              <a:t>，能够使用chr()函数返回单个Unicode字符的码值</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常用的内置函数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常用的内置函数</a:t>
              </a:r>
            </a:p>
          </p:txBody>
        </p:sp>
      </p:grpSp>
      <p:sp>
        <p:nvSpPr>
          <p:cNvPr id="12" name="矩形 11"/>
          <p:cNvSpPr/>
          <p:nvPr>
            <p:custDataLst>
              <p:tags r:id="rId1"/>
            </p:custDataLst>
          </p:nvPr>
        </p:nvSpPr>
        <p:spPr>
          <a:xfrm>
            <a:off x="1414686" y="1487349"/>
            <a:ext cx="9289032" cy="922020"/>
          </a:xfrm>
          <a:prstGeom prst="rect">
            <a:avLst/>
          </a:prstGeom>
        </p:spPr>
        <p:txBody>
          <a:bodyPr wrap="square">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Python内置了一些实现特定功能的函数，这些函数无需由Python使用者重新定义，可直接使用。常用的Python内置函数如表所示。</a:t>
            </a:r>
          </a:p>
        </p:txBody>
      </p:sp>
      <p:sp>
        <p:nvSpPr>
          <p:cNvPr id="3" name="标题 1"/>
          <p:cNvSpPr>
            <a:spLocks noChangeArrowheads="1"/>
          </p:cNvSpPr>
          <p:nvPr>
            <p:custDataLst>
              <p:tags r:id="rId2"/>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常用的内置函数</a:t>
            </a:r>
          </a:p>
        </p:txBody>
      </p:sp>
      <p:graphicFrame>
        <p:nvGraphicFramePr>
          <p:cNvPr id="5" name="表格 4"/>
          <p:cNvGraphicFramePr>
            <a:graphicFrameLocks noGrp="1"/>
          </p:cNvGraphicFramePr>
          <p:nvPr>
            <p:custDataLst>
              <p:tags r:id="rId3"/>
            </p:custDataLst>
          </p:nvPr>
        </p:nvGraphicFramePr>
        <p:xfrm>
          <a:off x="1774190" y="2637155"/>
          <a:ext cx="7402830" cy="3060000"/>
        </p:xfrm>
        <a:graphic>
          <a:graphicData uri="http://schemas.openxmlformats.org/drawingml/2006/table">
            <a:tbl>
              <a:tblPr>
                <a:tableStyleId>{F5AB1C69-6EDB-4FF4-983F-18BD219EF322}</a:tableStyleId>
              </a:tblPr>
              <a:tblGrid>
                <a:gridCol w="2358390">
                  <a:extLst>
                    <a:ext uri="{9D8B030D-6E8A-4147-A177-3AD203B41FA5}">
                      <a16:colId xmlns:a16="http://schemas.microsoft.com/office/drawing/2014/main" val="20000"/>
                    </a:ext>
                  </a:extLst>
                </a:gridCol>
                <a:gridCol w="5044440">
                  <a:extLst>
                    <a:ext uri="{9D8B030D-6E8A-4147-A177-3AD203B41FA5}">
                      <a16:colId xmlns:a16="http://schemas.microsoft.com/office/drawing/2014/main" val="20001"/>
                    </a:ext>
                  </a:extLst>
                </a:gridCol>
              </a:tblGrid>
              <a:tr h="540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函数</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说明</a:t>
                      </a:r>
                    </a:p>
                  </a:txBody>
                  <a:tcPr marT="45700" marB="45700"/>
                </a:tc>
                <a:extLst>
                  <a:ext uri="{0D108BD9-81ED-4DB2-BD59-A6C34878D82A}">
                    <a16:rowId xmlns:a16="http://schemas.microsoft.com/office/drawing/2014/main" val="10000"/>
                  </a:ext>
                </a:extLst>
              </a:tr>
              <a:tr h="360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abs()</a:t>
                      </a:r>
                    </a:p>
                  </a:txBody>
                  <a:tcPr marT="45700" marB="4570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lumMod val="65000"/>
                              <a:lumOff val="35000"/>
                            </a:schemeClr>
                          </a:solidFill>
                          <a:effectLst/>
                          <a:latin typeface="微软雅黑" panose="020B0503020204020204" pitchFamily="34" charset="-122"/>
                          <a:ea typeface="微软雅黑" panose="020B0503020204020204" pitchFamily="34" charset="-122"/>
                        </a:rPr>
                        <a:t>计算绝对值，参数必须是数字类型</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a:txBody>
                  <a:tcPr marT="45700" marB="45700"/>
                </a:tc>
                <a:extLst>
                  <a:ext uri="{0D108BD9-81ED-4DB2-BD59-A6C34878D82A}">
                    <a16:rowId xmlns:a16="http://schemas.microsoft.com/office/drawing/2014/main" val="10001"/>
                  </a:ext>
                </a:extLst>
              </a:tr>
              <a:tr h="360000">
                <a:tc>
                  <a:txBody>
                    <a:bodyPr/>
                    <a:lstStyle/>
                    <a:p>
                      <a:pPr indent="0" algn="ctr">
                        <a:buNone/>
                      </a:pP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len()</a:t>
                      </a:r>
                      <a:endPar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lumMod val="65000"/>
                              <a:lumOff val="35000"/>
                            </a:schemeClr>
                          </a:solidFill>
                          <a:effectLst/>
                          <a:latin typeface="微软雅黑" panose="020B0503020204020204" pitchFamily="34" charset="-122"/>
                          <a:ea typeface="微软雅黑" panose="020B0503020204020204" pitchFamily="34" charset="-122"/>
                        </a:rPr>
                        <a:t>返回序列类型数据的长度</a:t>
                      </a:r>
                    </a:p>
                  </a:txBody>
                  <a:tcPr marT="45700" marB="45700"/>
                </a:tc>
                <a:extLst>
                  <a:ext uri="{0D108BD9-81ED-4DB2-BD59-A6C34878D82A}">
                    <a16:rowId xmlns:a16="http://schemas.microsoft.com/office/drawing/2014/main" val="10002"/>
                  </a:ext>
                </a:extLst>
              </a:tr>
              <a:tr h="360000">
                <a:tc>
                  <a:txBody>
                    <a:bodyPr/>
                    <a:lstStyle/>
                    <a:p>
                      <a:pPr indent="0" algn="ctr">
                        <a:buNone/>
                      </a:pP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map()</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根据提供的函数对指定的序列做映射</a:t>
                      </a:r>
                    </a:p>
                  </a:txBody>
                  <a:tcPr marT="45700" marB="45700"/>
                </a:tc>
                <a:extLst>
                  <a:ext uri="{0D108BD9-81ED-4DB2-BD59-A6C34878D82A}">
                    <a16:rowId xmlns:a16="http://schemas.microsoft.com/office/drawing/2014/main" val="10003"/>
                  </a:ext>
                </a:extLst>
              </a:tr>
              <a:tr h="360000">
                <a:tc>
                  <a:txBody>
                    <a:bodyPr/>
                    <a:lstStyle/>
                    <a:p>
                      <a:pPr indent="0" algn="ctr">
                        <a:buNone/>
                      </a:pP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help()</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用于查看函数或模块的使用说明</a:t>
                      </a:r>
                    </a:p>
                  </a:txBody>
                  <a:tcPr marT="45700" marB="45700"/>
                </a:tc>
                <a:extLst>
                  <a:ext uri="{0D108BD9-81ED-4DB2-BD59-A6C34878D82A}">
                    <a16:rowId xmlns:a16="http://schemas.microsoft.com/office/drawing/2014/main" val="10004"/>
                  </a:ext>
                </a:extLst>
              </a:tr>
              <a:tr h="360000">
                <a:tc>
                  <a:txBody>
                    <a:bodyPr/>
                    <a:lstStyle/>
                    <a:p>
                      <a:pPr indent="0" algn="ctr">
                        <a:buNone/>
                      </a:pP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ord()</a:t>
                      </a:r>
                    </a:p>
                  </a:txBody>
                  <a:tcPr marL="68580" marR="68580" marT="0" marB="0" anchor="ctr"/>
                </a:tc>
                <a:tc>
                  <a:txBody>
                    <a:bodyPr/>
                    <a:lstStyle/>
                    <a:p>
                      <a:pPr algn="l"/>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用于返回Unicode字符对应的码值</a:t>
                      </a:r>
                    </a:p>
                  </a:txBody>
                  <a:tcPr marT="45700" marB="45700"/>
                </a:tc>
                <a:extLst>
                  <a:ext uri="{0D108BD9-81ED-4DB2-BD59-A6C34878D82A}">
                    <a16:rowId xmlns:a16="http://schemas.microsoft.com/office/drawing/2014/main" val="10005"/>
                  </a:ext>
                </a:extLst>
              </a:tr>
              <a:tr h="360000">
                <a:tc>
                  <a:txBody>
                    <a:bodyPr/>
                    <a:lstStyle/>
                    <a:p>
                      <a:pPr indent="0" algn="ctr">
                        <a:buNone/>
                      </a:pP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chr()</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与ord()功能相反，用于返回码值对应的Unicode字符</a:t>
                      </a:r>
                    </a:p>
                  </a:txBody>
                  <a:tcPr marT="45700" marB="45700"/>
                </a:tc>
                <a:extLst>
                  <a:ext uri="{0D108BD9-81ED-4DB2-BD59-A6C34878D82A}">
                    <a16:rowId xmlns:a16="http://schemas.microsoft.com/office/drawing/2014/main" val="10006"/>
                  </a:ext>
                </a:extLst>
              </a:tr>
              <a:tr h="360000">
                <a:tc>
                  <a:txBody>
                    <a:bodyPr/>
                    <a:lstStyle/>
                    <a:p>
                      <a:pPr indent="0" algn="ctr">
                        <a:buNone/>
                      </a:pPr>
                      <a:r>
                        <a:rPr lang="en-US" altLang="zh-CN" sz="1600" b="0">
                          <a:solidFill>
                            <a:schemeClr val="accent2">
                              <a:lumMod val="50000"/>
                            </a:schemeClr>
                          </a:solidFill>
                          <a:latin typeface="微软雅黑" panose="020B0503020204020204" pitchFamily="34" charset="-122"/>
                          <a:ea typeface="微软雅黑" panose="020B0503020204020204" pitchFamily="34" charset="-122"/>
                          <a:cs typeface="Times New Roman" panose="02020603050405020304" charset="0"/>
                        </a:rPr>
                        <a:t>filter()</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用于过滤序列，返回由符合条件的元素组成的新列表</a:t>
                      </a:r>
                    </a:p>
                  </a:txBody>
                  <a:tcPr marT="45700" marB="45700"/>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函数的定义</a:t>
            </a:r>
            <a:r>
              <a:rPr lang="zh-CN" altLang="zh-CN" sz="1800" dirty="0">
                <a:solidFill>
                  <a:srgbClr val="595959"/>
                </a:solidFill>
                <a:latin typeface="微软雅黑" panose="020B0503020204020204" pitchFamily="34" charset="-122"/>
                <a:ea typeface="微软雅黑" panose="020B0503020204020204" pitchFamily="34" charset="-122"/>
                <a:cs typeface="+mn-ea"/>
              </a:rPr>
              <a:t>，能够在程序中定义函数</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函数的定义与调用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1.abs()</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12" name="矩形 11"/>
          <p:cNvSpPr/>
          <p:nvPr>
            <p:custDataLst>
              <p:tags r:id="rId1"/>
            </p:custDataLst>
          </p:nvPr>
        </p:nvSpPr>
        <p:spPr>
          <a:xfrm>
            <a:off x="1414686" y="1989634"/>
            <a:ext cx="9289032" cy="175323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1</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abs()</a:t>
            </a:r>
            <a:r>
              <a:rPr lang="zh-CN" altLang="en-US" sz="1800" b="1" dirty="0">
                <a:solidFill>
                  <a:srgbClr val="595959"/>
                </a:solidFill>
                <a:latin typeface="微软雅黑" panose="020B0503020204020204" pitchFamily="34" charset="-122"/>
                <a:ea typeface="微软雅黑" panose="020B0503020204020204" pitchFamily="34" charset="-122"/>
                <a:cs typeface="+mn-ea"/>
              </a:rPr>
              <a:t>函数</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0070C0"/>
                </a:solidFill>
                <a:latin typeface="微软雅黑" panose="020B0503020204020204" pitchFamily="34" charset="-122"/>
                <a:ea typeface="微软雅黑" panose="020B0503020204020204" pitchFamily="34" charset="-122"/>
                <a:cs typeface="+mn-ea"/>
              </a:rPr>
              <a:t>abs()函数用于计算绝对值</a:t>
            </a:r>
            <a:r>
              <a:rPr lang="zh-CN" altLang="en-US" sz="1800" dirty="0">
                <a:solidFill>
                  <a:srgbClr val="595959"/>
                </a:solidFill>
                <a:latin typeface="微软雅黑" panose="020B0503020204020204" pitchFamily="34" charset="-122"/>
                <a:ea typeface="微软雅黑" panose="020B0503020204020204" pitchFamily="34" charset="-122"/>
                <a:cs typeface="+mn-ea"/>
              </a:rPr>
              <a:t>，其参数必须是数字类型的数据。需要说明的是，如果参数的值是一个复数，那么abs()函数返回的绝对值是此复数与它的共轭复数乘积的平方根。示例代码如下。</a:t>
            </a:r>
          </a:p>
        </p:txBody>
      </p:sp>
      <p:sp>
        <p:nvSpPr>
          <p:cNvPr id="19" name="矩形 18"/>
          <p:cNvSpPr/>
          <p:nvPr>
            <p:custDataLst>
              <p:tags r:id="rId2"/>
            </p:custDataLst>
          </p:nvPr>
        </p:nvSpPr>
        <p:spPr bwMode="auto">
          <a:xfrm>
            <a:off x="1486535" y="3846195"/>
            <a:ext cx="9001125" cy="146621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print(abs(-5))</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print(abs(3.14))</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print(abs(8 + 3j))</a:t>
            </a:r>
          </a:p>
        </p:txBody>
      </p:sp>
      <p:sp>
        <p:nvSpPr>
          <p:cNvPr id="3" name="标题 1"/>
          <p:cNvSpPr>
            <a:spLocks noChangeArrowheads="1"/>
          </p:cNvSpPr>
          <p:nvPr>
            <p:custDataLst>
              <p:tags r:id="rId3"/>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常用的内置函数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2.ord()</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12" name="矩形 11"/>
          <p:cNvSpPr/>
          <p:nvPr>
            <p:custDataLst>
              <p:tags r:id="rId1"/>
            </p:custDataLst>
          </p:nvPr>
        </p:nvSpPr>
        <p:spPr>
          <a:xfrm>
            <a:off x="1414686" y="1989634"/>
            <a:ext cx="9289032" cy="133794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ord()</a:t>
            </a:r>
            <a:r>
              <a:rPr lang="zh-CN" altLang="en-US" sz="1800" b="1" dirty="0">
                <a:solidFill>
                  <a:srgbClr val="595959"/>
                </a:solidFill>
                <a:latin typeface="微软雅黑" panose="020B0503020204020204" pitchFamily="34" charset="-122"/>
                <a:ea typeface="微软雅黑" panose="020B0503020204020204" pitchFamily="34" charset="-122"/>
                <a:cs typeface="+mn-ea"/>
              </a:rPr>
              <a:t>函数</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0070C0"/>
                </a:solidFill>
                <a:latin typeface="微软雅黑" panose="020B0503020204020204" pitchFamily="34" charset="-122"/>
                <a:ea typeface="微软雅黑" panose="020B0503020204020204" pitchFamily="34" charset="-122"/>
                <a:cs typeface="+mn-ea"/>
              </a:rPr>
              <a:t>ord()函数用于返回字符在Unicode编码表中对应的码值</a:t>
            </a:r>
            <a:r>
              <a:rPr lang="zh-CN" altLang="en-US" sz="1800" dirty="0">
                <a:solidFill>
                  <a:srgbClr val="595959"/>
                </a:solidFill>
                <a:latin typeface="微软雅黑" panose="020B0503020204020204" pitchFamily="34" charset="-122"/>
                <a:ea typeface="微软雅黑" panose="020B0503020204020204" pitchFamily="34" charset="-122"/>
                <a:cs typeface="+mn-ea"/>
              </a:rPr>
              <a:t>，其参数是包含单个字符的字符串。示例代码如下。</a:t>
            </a:r>
          </a:p>
        </p:txBody>
      </p:sp>
      <p:sp>
        <p:nvSpPr>
          <p:cNvPr id="19" name="矩形 18"/>
          <p:cNvSpPr/>
          <p:nvPr>
            <p:custDataLst>
              <p:tags r:id="rId2"/>
            </p:custDataLst>
          </p:nvPr>
        </p:nvSpPr>
        <p:spPr bwMode="auto">
          <a:xfrm>
            <a:off x="1486535" y="3415665"/>
            <a:ext cx="9001125" cy="146621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print(ord('a'))        # 返回字符'a'对应的码值</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print(ord('A'))        # 返回字符'A'对应的码值</a:t>
            </a:r>
          </a:p>
        </p:txBody>
      </p:sp>
      <p:sp>
        <p:nvSpPr>
          <p:cNvPr id="3" name="标题 1"/>
          <p:cNvSpPr>
            <a:spLocks noChangeArrowheads="1"/>
          </p:cNvSpPr>
          <p:nvPr>
            <p:custDataLst>
              <p:tags r:id="rId3"/>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常用的内置函数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3.chr()</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12" name="矩形 11"/>
          <p:cNvSpPr/>
          <p:nvPr>
            <p:custDataLst>
              <p:tags r:id="rId1"/>
            </p:custDataLst>
          </p:nvPr>
        </p:nvSpPr>
        <p:spPr>
          <a:xfrm>
            <a:off x="1414686" y="1989634"/>
            <a:ext cx="9289032" cy="133794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3</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chr()</a:t>
            </a:r>
            <a:r>
              <a:rPr lang="zh-CN" altLang="en-US" sz="1800" b="1" dirty="0">
                <a:solidFill>
                  <a:srgbClr val="595959"/>
                </a:solidFill>
                <a:latin typeface="微软雅黑" panose="020B0503020204020204" pitchFamily="34" charset="-122"/>
                <a:ea typeface="微软雅黑" panose="020B0503020204020204" pitchFamily="34" charset="-122"/>
                <a:cs typeface="+mn-ea"/>
              </a:rPr>
              <a:t>函数</a:t>
            </a:r>
            <a:endParaRPr lang="zh-CN"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0070C0"/>
                </a:solidFill>
                <a:latin typeface="微软雅黑" panose="020B0503020204020204" pitchFamily="34" charset="-122"/>
                <a:ea typeface="微软雅黑" panose="020B0503020204020204" pitchFamily="34" charset="-122"/>
                <a:cs typeface="+mn-ea"/>
              </a:rPr>
              <a:t>chr()函数和ord()函数的功能相反</a:t>
            </a:r>
            <a:r>
              <a:rPr lang="zh-CN" altLang="en-US" sz="1800" dirty="0">
                <a:solidFill>
                  <a:srgbClr val="595959"/>
                </a:solidFill>
                <a:latin typeface="微软雅黑" panose="020B0503020204020204" pitchFamily="34" charset="-122"/>
                <a:ea typeface="微软雅黑" panose="020B0503020204020204" pitchFamily="34" charset="-122"/>
                <a:cs typeface="+mn-ea"/>
              </a:rPr>
              <a:t>，可根据码值返回相应的Unicode 字符，其参数是一个整数，取值范围为0~255。示例代码如下。</a:t>
            </a:r>
          </a:p>
        </p:txBody>
      </p:sp>
      <p:sp>
        <p:nvSpPr>
          <p:cNvPr id="19" name="矩形 18"/>
          <p:cNvSpPr/>
          <p:nvPr>
            <p:custDataLst>
              <p:tags r:id="rId2"/>
            </p:custDataLst>
          </p:nvPr>
        </p:nvSpPr>
        <p:spPr bwMode="auto">
          <a:xfrm>
            <a:off x="1486535" y="3415665"/>
            <a:ext cx="9001125" cy="146621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print(chr(97))        # 返回97对应的Unicode字符</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print(chr(65))        # 返回65对应的Unicode字符</a:t>
            </a:r>
          </a:p>
        </p:txBody>
      </p:sp>
      <p:sp>
        <p:nvSpPr>
          <p:cNvPr id="3" name="标题 1"/>
          <p:cNvSpPr>
            <a:spLocks noChangeArrowheads="1"/>
          </p:cNvSpPr>
          <p:nvPr>
            <p:custDataLst>
              <p:tags r:id="rId3"/>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常用的内置函数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9338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519239"/>
            <a:ext cx="9001000" cy="1384935"/>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lt"/>
              </a:rPr>
              <a:t>本章主要介绍了Python中的函数，包括</a:t>
            </a:r>
            <a:r>
              <a:rPr lang="zh-CN" altLang="en-US" sz="2000" dirty="0">
                <a:solidFill>
                  <a:srgbClr val="0070C0"/>
                </a:solidFill>
                <a:latin typeface="微软雅黑" panose="020B0503020204020204" pitchFamily="34" charset="-122"/>
                <a:ea typeface="微软雅黑" panose="020B0503020204020204" pitchFamily="34" charset="-122"/>
                <a:sym typeface="+mn-lt"/>
              </a:rPr>
              <a:t>函数的定义与调用</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函数的参数传递</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变量作用域</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匿名函数</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递归函数</a:t>
            </a:r>
            <a:r>
              <a:rPr lang="zh-CN" altLang="en-US" sz="2000" dirty="0">
                <a:solidFill>
                  <a:srgbClr val="595959"/>
                </a:solidFill>
                <a:latin typeface="微软雅黑" panose="020B0503020204020204" pitchFamily="34" charset="-122"/>
                <a:ea typeface="微软雅黑" panose="020B0503020204020204" pitchFamily="34" charset="-122"/>
                <a:sym typeface="+mn-lt"/>
              </a:rPr>
              <a:t>，以及</a:t>
            </a:r>
            <a:r>
              <a:rPr lang="zh-CN" altLang="en-US" sz="2000" dirty="0">
                <a:solidFill>
                  <a:srgbClr val="0070C0"/>
                </a:solidFill>
                <a:latin typeface="微软雅黑" panose="020B0503020204020204" pitchFamily="34" charset="-122"/>
                <a:ea typeface="微软雅黑" panose="020B0503020204020204" pitchFamily="34" charset="-122"/>
                <a:sym typeface="+mn-lt"/>
              </a:rPr>
              <a:t>常用的内置函数</a:t>
            </a:r>
            <a:r>
              <a:rPr lang="zh-CN" altLang="en-US" sz="2000" dirty="0">
                <a:solidFill>
                  <a:srgbClr val="595959"/>
                </a:solidFill>
                <a:latin typeface="微软雅黑" panose="020B0503020204020204" pitchFamily="34" charset="-122"/>
                <a:ea typeface="微软雅黑" panose="020B0503020204020204" pitchFamily="34" charset="-122"/>
                <a:sym typeface="+mn-lt"/>
              </a:rPr>
              <a:t>。通过学习本章的内容，读者能够灵活地定义和调用函数，并使用函数解决问题。</a:t>
            </a: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latin typeface="微软雅黑" panose="020B0503020204020204" pitchFamily="34" charset="-122"/>
                <a:ea typeface="微软雅黑" panose="020B0503020204020204" pitchFamily="34" charset="-122"/>
              </a:rPr>
              <a:t>本</a:t>
            </a:r>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章</a:t>
            </a: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小</a:t>
            </a: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19175" y="857056"/>
            <a:ext cx="3533775" cy="466725"/>
            <a:chOff x="1019175" y="847725"/>
            <a:chExt cx="3533775" cy="466725"/>
          </a:xfrm>
        </p:grpSpPr>
        <p:sp>
          <p:nvSpPr>
            <p:cNvPr id="11"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函数的定义</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函数的定义与调用</a:t>
            </a:r>
          </a:p>
        </p:txBody>
      </p:sp>
      <p:pic>
        <p:nvPicPr>
          <p:cNvPr id="4" name="图片 3"/>
          <p:cNvPicPr>
            <a:picLocks noChangeAspect="1"/>
          </p:cNvPicPr>
          <p:nvPr>
            <p:custDataLst>
              <p:tags r:id="rId2"/>
            </p:custDataLst>
          </p:nvPr>
        </p:nvPicPr>
        <p:blipFill>
          <a:blip r:embed="rId9"/>
          <a:stretch>
            <a:fillRect/>
          </a:stretch>
        </p:blipFill>
        <p:spPr>
          <a:xfrm>
            <a:off x="1011196" y="1629594"/>
            <a:ext cx="3715858" cy="4006159"/>
          </a:xfrm>
          <a:prstGeom prst="rect">
            <a:avLst/>
          </a:prstGeom>
        </p:spPr>
      </p:pic>
      <p:sp>
        <p:nvSpPr>
          <p:cNvPr id="5" name="圆角矩形 4"/>
          <p:cNvSpPr/>
          <p:nvPr>
            <p:custDataLst>
              <p:tags r:id="rId3"/>
            </p:custDataLst>
          </p:nvPr>
        </p:nvSpPr>
        <p:spPr>
          <a:xfrm>
            <a:off x="5230495" y="2711450"/>
            <a:ext cx="5904865" cy="277939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4"/>
            </p:custDataLst>
          </p:nvPr>
        </p:nvSpPr>
        <p:spPr>
          <a:xfrm>
            <a:off x="5446395" y="2997200"/>
            <a:ext cx="5532755" cy="2168525"/>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在Python中，</a:t>
            </a:r>
            <a:r>
              <a:rPr lang="zh-CN" altLang="zh-CN" sz="1800" dirty="0">
                <a:solidFill>
                  <a:srgbClr val="0070C0"/>
                </a:solidFill>
                <a:latin typeface="微软雅黑" panose="020B0503020204020204" pitchFamily="34" charset="-122"/>
                <a:ea typeface="微软雅黑" panose="020B0503020204020204" pitchFamily="34" charset="-122"/>
                <a:cs typeface="+mn-ea"/>
              </a:rPr>
              <a:t>函数</a:t>
            </a:r>
            <a:r>
              <a:rPr lang="zh-CN" altLang="zh-CN" sz="1800" dirty="0">
                <a:solidFill>
                  <a:srgbClr val="595959"/>
                </a:solidFill>
                <a:latin typeface="微软雅黑" panose="020B0503020204020204" pitchFamily="34" charset="-122"/>
                <a:ea typeface="微软雅黑" panose="020B0503020204020204" pitchFamily="34" charset="-122"/>
                <a:cs typeface="+mn-ea"/>
              </a:rPr>
              <a:t>是一种</a:t>
            </a:r>
            <a:r>
              <a:rPr lang="zh-CN" altLang="zh-CN" sz="1800" dirty="0">
                <a:solidFill>
                  <a:srgbClr val="0070C0"/>
                </a:solidFill>
                <a:latin typeface="微软雅黑" panose="020B0503020204020204" pitchFamily="34" charset="-122"/>
                <a:ea typeface="微软雅黑" panose="020B0503020204020204" pitchFamily="34" charset="-122"/>
                <a:cs typeface="+mn-ea"/>
              </a:rPr>
              <a:t>组织好的</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可重复使用</a:t>
            </a:r>
            <a:r>
              <a:rPr lang="zh-CN" altLang="zh-CN" sz="1800" dirty="0">
                <a:solidFill>
                  <a:srgbClr val="595959"/>
                </a:solidFill>
                <a:latin typeface="微软雅黑" panose="020B0503020204020204" pitchFamily="34" charset="-122"/>
                <a:ea typeface="微软雅黑" panose="020B0503020204020204" pitchFamily="34" charset="-122"/>
                <a:cs typeface="+mn-ea"/>
              </a:rPr>
              <a:t>的代码段，用于实现特定的功能或操作。函数可以被视为有名字的一段代码，这段代码是提前定义好以实现特定的功能，当程序的某个地方需要使用这个功能时，就可以通过名字调用这个函数。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19175" y="857056"/>
            <a:ext cx="3533775" cy="466725"/>
            <a:chOff x="1019175" y="847725"/>
            <a:chExt cx="3533775" cy="466725"/>
          </a:xfrm>
        </p:grpSpPr>
        <p:sp>
          <p:nvSpPr>
            <p:cNvPr id="11"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函数的定义</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6.1.1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函数的定义与调用</a:t>
            </a:r>
          </a:p>
        </p:txBody>
      </p:sp>
      <p:pic>
        <p:nvPicPr>
          <p:cNvPr id="4" name="图片 3"/>
          <p:cNvPicPr>
            <a:picLocks noChangeAspect="1"/>
          </p:cNvPicPr>
          <p:nvPr>
            <p:custDataLst>
              <p:tags r:id="rId2"/>
            </p:custDataLst>
          </p:nvPr>
        </p:nvPicPr>
        <p:blipFill>
          <a:blip r:embed="rId9"/>
          <a:stretch>
            <a:fillRect/>
          </a:stretch>
        </p:blipFill>
        <p:spPr>
          <a:xfrm>
            <a:off x="1011196" y="1629594"/>
            <a:ext cx="3715858" cy="4006159"/>
          </a:xfrm>
          <a:prstGeom prst="rect">
            <a:avLst/>
          </a:prstGeom>
        </p:spPr>
      </p:pic>
      <p:sp>
        <p:nvSpPr>
          <p:cNvPr id="5" name="圆角矩形 4"/>
          <p:cNvSpPr/>
          <p:nvPr>
            <p:custDataLst>
              <p:tags r:id="rId3"/>
            </p:custDataLst>
          </p:nvPr>
        </p:nvSpPr>
        <p:spPr>
          <a:xfrm>
            <a:off x="5230495" y="2711450"/>
            <a:ext cx="5904865" cy="277939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4"/>
            </p:custDataLst>
          </p:nvPr>
        </p:nvSpPr>
        <p:spPr>
          <a:xfrm>
            <a:off x="5446395" y="2853690"/>
            <a:ext cx="5532755" cy="2584450"/>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函数主要分为</a:t>
            </a:r>
            <a:r>
              <a:rPr lang="zh-CN" altLang="zh-CN" sz="1800" dirty="0">
                <a:solidFill>
                  <a:srgbClr val="0070C0"/>
                </a:solidFill>
                <a:latin typeface="微软雅黑" panose="020B0503020204020204" pitchFamily="34" charset="-122"/>
                <a:ea typeface="微软雅黑" panose="020B0503020204020204" pitchFamily="34" charset="-122"/>
                <a:cs typeface="+mn-ea"/>
              </a:rPr>
              <a:t>两种</a:t>
            </a:r>
            <a:r>
              <a:rPr lang="zh-CN" altLang="zh-CN" sz="1800" dirty="0">
                <a:solidFill>
                  <a:srgbClr val="595959"/>
                </a:solidFill>
                <a:latin typeface="微软雅黑" panose="020B0503020204020204" pitchFamily="34" charset="-122"/>
                <a:ea typeface="微软雅黑" panose="020B0503020204020204" pitchFamily="34" charset="-122"/>
                <a:cs typeface="+mn-ea"/>
              </a:rPr>
              <a:t>，分别是</a:t>
            </a:r>
            <a:r>
              <a:rPr lang="zh-CN" altLang="zh-CN" sz="1800" dirty="0">
                <a:solidFill>
                  <a:srgbClr val="0070C0"/>
                </a:solidFill>
                <a:latin typeface="微软雅黑" panose="020B0503020204020204" pitchFamily="34" charset="-122"/>
                <a:ea typeface="微软雅黑" panose="020B0503020204020204" pitchFamily="34" charset="-122"/>
                <a:cs typeface="+mn-ea"/>
              </a:rPr>
              <a:t>内置函数</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自定义函数</a:t>
            </a:r>
            <a:r>
              <a:rPr lang="zh-CN" altLang="zh-CN" sz="1800" dirty="0">
                <a:solidFill>
                  <a:srgbClr val="595959"/>
                </a:solidFill>
                <a:latin typeface="微软雅黑" panose="020B0503020204020204" pitchFamily="34" charset="-122"/>
                <a:ea typeface="微软雅黑" panose="020B0503020204020204" pitchFamily="34" charset="-122"/>
                <a:cs typeface="+mn-ea"/>
              </a:rPr>
              <a:t>，内置函数指的是Python标准库提供的函数，比如print()、input()等，这些函数已经预先定义好，能够直接在程序中使用；自定义函数指的是用户自己编写的函数。无论是哪种函数，它们的定义和调用方式都是一样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 name="KSO_WPP_MARK_KEY" val="e7a0f094-5756-40f7-9eda-ce9c717f1e47"/>
  <p:tag name="COMMONDATA" val="eyJoZGlkIjoiMGQxNWFmNjAzM2M0ZDVlY2QwYjk4NmE0NTY2ZWYyYm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UNIT_TABLE_BEAUTIFY" val="smartTable{a99e4fd5-69d8-41a0-82a7-e59167189ca2}"/>
  <p:tag name="TABLE_ENDDRAG_ORIGIN_RECT" val="461*229"/>
  <p:tag name="TABLE_ENDDRAG_RECT" val="173*185*461*229"/>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UNIT_TABLE_BEAUTIFY" val="smartTable{d4cf5652-a47d-4609-80e2-3111018ece00}"/>
  <p:tag name="TABLE_ENDDRAG_ORIGIN_RECT" val="582*274"/>
  <p:tag name="TABLE_ENDDRAG_RECT" val="139*207*582*274"/>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0.xml><?xml version="1.0" encoding="utf-8"?>
<p:tagLst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4376</Words>
  <Application>Microsoft Office PowerPoint</Application>
  <PresentationFormat>自定义</PresentationFormat>
  <Paragraphs>509</Paragraphs>
  <Slides>74</Slides>
  <Notes>61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74</vt:i4>
      </vt:variant>
    </vt:vector>
  </HeadingPairs>
  <TitlesOfParts>
    <vt:vector size="90" baseType="lpstr">
      <vt:lpstr>MS Mincho</vt:lpstr>
      <vt:lpstr>Source Han Sans K Bold</vt:lpstr>
      <vt:lpstr>等线</vt:lpstr>
      <vt:lpstr>思源黑体 CN Medium</vt:lpstr>
      <vt:lpstr>思源黑体 CN Regular</vt:lpstr>
      <vt:lpstr>宋体</vt:lpstr>
      <vt:lpstr>微软雅黑</vt:lpstr>
      <vt:lpstr>字魂105号-简雅黑</vt:lpstr>
      <vt:lpstr>字魂58号-创中黑</vt:lpstr>
      <vt:lpstr>Arial</vt:lpstr>
      <vt:lpstr>Calibri</vt:lpstr>
      <vt:lpstr>Cambria Math</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王晓娟</cp:lastModifiedBy>
  <cp:revision>3378</cp:revision>
  <dcterms:created xsi:type="dcterms:W3CDTF">2020-11-11T09:29:00Z</dcterms:created>
  <dcterms:modified xsi:type="dcterms:W3CDTF">2024-07-18T05:30:35Z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744D8EB2E76D4847A8112CE6B167364B</vt:lpwstr>
  </property>
</Properties>
</file>