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4.xml" ContentType="application/vnd.openxmlformats-officedocument.presentationml.notesSlide+xml"/>
  <Override PartName="/ppt/tags/tag154.xml" ContentType="application/vnd.openxmlformats-officedocument.presentationml.tags+xml"/>
  <Override PartName="/ppt/notesSlides/notesSlide15.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16.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7.xml" ContentType="application/vnd.openxmlformats-officedocument.presentationml.notesSlide+xml"/>
  <Override PartName="/ppt/tags/tag164.xml" ContentType="application/vnd.openxmlformats-officedocument.presentationml.tags+xml"/>
  <Override PartName="/ppt/notesSlides/notesSlide18.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19.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0.xml" ContentType="application/vnd.openxmlformats-officedocument.presentationml.notesSlide+xml"/>
  <Override PartName="/ppt/tags/tag179.xml" ContentType="application/vnd.openxmlformats-officedocument.presentationml.tags+xml"/>
  <Override PartName="/ppt/notesSlides/notesSlide21.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2.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3.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notesSlides/notesSlide24.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25.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6.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28.xml" ContentType="application/vnd.openxmlformats-officedocument.presentationml.tags+xml"/>
  <Override PartName="/ppt/notesSlides/notesSlide29.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30.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45.xml" ContentType="application/vnd.openxmlformats-officedocument.presentationml.tags+xml"/>
  <Override PartName="/ppt/notesSlides/notesSlide33.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34.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35.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notesSlides/notesSlide36.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notesSlides/notesSlide37.xml" ContentType="application/vnd.openxmlformats-officedocument.presentationml.notesSlide+xml"/>
  <Override PartName="/ppt/tags/tag298.xml" ContentType="application/vnd.openxmlformats-officedocument.presentationml.tags+xml"/>
  <Override PartName="/ppt/notesSlides/notesSlide38.xml" ContentType="application/vnd.openxmlformats-officedocument.presentationml.notesSlide+xml"/>
  <Override PartName="/ppt/comments/comment1.xml" ContentType="application/vnd.openxmlformats-officedocument.presentationml.comments+xml"/>
  <Override PartName="/ppt/tags/tag29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300.xml" ContentType="application/vnd.openxmlformats-officedocument.presentationml.tags+xml"/>
  <Override PartName="/ppt/notesSlides/notesSlide41.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42.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43.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44.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45.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46.xml" ContentType="application/vnd.openxmlformats-officedocument.presentationml.notesSlide+xml"/>
  <Override PartName="/ppt/tags/tag352.xml" ContentType="application/vnd.openxmlformats-officedocument.presentationml.tags+xml"/>
  <Override PartName="/ppt/notesSlides/notesSlide47.xml" ContentType="application/vnd.openxmlformats-officedocument.presentationml.notesSlide+xml"/>
  <Override PartName="/ppt/comments/comment2.xml" ContentType="application/vnd.openxmlformats-officedocument.presentationml.comments+xml"/>
  <Override PartName="/ppt/tags/tag35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4"/>
  </p:notesMasterIdLst>
  <p:handoutMasterIdLst>
    <p:handoutMasterId r:id="rId75"/>
  </p:handoutMasterIdLst>
  <p:sldIdLst>
    <p:sldId id="325" r:id="rId3"/>
    <p:sldId id="264" r:id="rId4"/>
    <p:sldId id="1341" r:id="rId5"/>
    <p:sldId id="1343" r:id="rId6"/>
    <p:sldId id="328" r:id="rId7"/>
    <p:sldId id="1226" r:id="rId8"/>
    <p:sldId id="327" r:id="rId9"/>
    <p:sldId id="309" r:id="rId10"/>
    <p:sldId id="259" r:id="rId11"/>
    <p:sldId id="1099" r:id="rId12"/>
    <p:sldId id="1345" r:id="rId13"/>
    <p:sldId id="1228" r:id="rId14"/>
    <p:sldId id="1100" r:id="rId15"/>
    <p:sldId id="1348" r:id="rId16"/>
    <p:sldId id="1349" r:id="rId17"/>
    <p:sldId id="1350" r:id="rId18"/>
    <p:sldId id="1351" r:id="rId19"/>
    <p:sldId id="1352" r:id="rId20"/>
    <p:sldId id="1353" r:id="rId21"/>
    <p:sldId id="1355" r:id="rId22"/>
    <p:sldId id="355" r:id="rId23"/>
    <p:sldId id="1168" r:id="rId24"/>
    <p:sldId id="1356" r:id="rId25"/>
    <p:sldId id="1357" r:id="rId26"/>
    <p:sldId id="1358" r:id="rId27"/>
    <p:sldId id="375" r:id="rId28"/>
    <p:sldId id="1290" r:id="rId29"/>
    <p:sldId id="1359" r:id="rId30"/>
    <p:sldId id="1291" r:id="rId31"/>
    <p:sldId id="1293" r:id="rId32"/>
    <p:sldId id="1294" r:id="rId33"/>
    <p:sldId id="1296" r:id="rId34"/>
    <p:sldId id="1418" r:id="rId35"/>
    <p:sldId id="1419" r:id="rId36"/>
    <p:sldId id="1298" r:id="rId37"/>
    <p:sldId id="1299" r:id="rId38"/>
    <p:sldId id="1300" r:id="rId39"/>
    <p:sldId id="1420" r:id="rId40"/>
    <p:sldId id="1120" r:id="rId41"/>
    <p:sldId id="1121" r:id="rId42"/>
    <p:sldId id="1421" r:id="rId43"/>
    <p:sldId id="1422" r:id="rId44"/>
    <p:sldId id="1423" r:id="rId45"/>
    <p:sldId id="1424" r:id="rId46"/>
    <p:sldId id="1425" r:id="rId47"/>
    <p:sldId id="1428" r:id="rId48"/>
    <p:sldId id="1429" r:id="rId49"/>
    <p:sldId id="1324" r:id="rId50"/>
    <p:sldId id="1325" r:id="rId51"/>
    <p:sldId id="1430" r:id="rId52"/>
    <p:sldId id="1431" r:id="rId53"/>
    <p:sldId id="1432" r:id="rId54"/>
    <p:sldId id="1433" r:id="rId55"/>
    <p:sldId id="1434" r:id="rId56"/>
    <p:sldId id="1126" r:id="rId57"/>
    <p:sldId id="1182" r:id="rId58"/>
    <p:sldId id="1435" r:id="rId59"/>
    <p:sldId id="1436" r:id="rId60"/>
    <p:sldId id="1437" r:id="rId61"/>
    <p:sldId id="1438" r:id="rId62"/>
    <p:sldId id="1326" r:id="rId63"/>
    <p:sldId id="1439" r:id="rId64"/>
    <p:sldId id="1440" r:id="rId65"/>
    <p:sldId id="1445" r:id="rId66"/>
    <p:sldId id="1442" r:id="rId67"/>
    <p:sldId id="1443" r:id="rId68"/>
    <p:sldId id="1444" r:id="rId69"/>
    <p:sldId id="1446" r:id="rId70"/>
    <p:sldId id="1448" r:id="rId71"/>
    <p:sldId id="338" r:id="rId72"/>
    <p:sldId id="326" r:id="rId73"/>
  </p:sldIdLst>
  <p:sldSz cx="12190413" cy="6859588"/>
  <p:notesSz cx="6858000" cy="9144000"/>
  <p:custDataLst>
    <p:tags r:id="rId76"/>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6" userDrawn="1">
          <p15:clr>
            <a:srgbClr val="A4A3A4"/>
          </p15:clr>
        </p15:guide>
        <p15:guide id="2" pos="256" userDrawn="1">
          <p15:clr>
            <a:srgbClr val="A4A3A4"/>
          </p15:clr>
        </p15:guide>
        <p15:guide id="3" pos="6606" userDrawn="1">
          <p15:clr>
            <a:srgbClr val="A4A3A4"/>
          </p15:clr>
        </p15:guide>
      </p15:sldGuideLst>
    </p:ext>
    <p:ext uri="{2D200454-40CA-4A62-9FC3-DE9A4176ACB9}">
      <p15:notesGuideLst xmlns:p15="http://schemas.microsoft.com/office/powerpoint/2012/main">
        <p15:guide id="1" orient="horz" pos="2913">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55672" autoAdjust="0"/>
  </p:normalViewPr>
  <p:slideViewPr>
    <p:cSldViewPr showGuides="1">
      <p:cViewPr varScale="1">
        <p:scale>
          <a:sx n="100" d="100"/>
          <a:sy n="100" d="100"/>
        </p:scale>
        <p:origin x="78" y="180"/>
      </p:cViewPr>
      <p:guideLst>
        <p:guide orient="horz" pos="2186"/>
        <p:guide pos="256"/>
        <p:guide pos="6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913"/>
        <p:guide pos="22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notesMaster" Target="notesMasters/notesMaster1.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25.xml"/><Relationship Id="rId7"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notesSlide" Target="../notesSlides/notesSlide11.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s>
</file>

<file path=ppt/slides/_rels/slide12.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7.png"/><Relationship Id="rId5" Type="http://schemas.openxmlformats.org/officeDocument/2006/relationships/tags" Target="../tags/tag44.xml"/><Relationship Id="rId10" Type="http://schemas.openxmlformats.org/officeDocument/2006/relationships/notesSlide" Target="../notesSlides/notesSlide12.xml"/><Relationship Id="rId4" Type="http://schemas.openxmlformats.org/officeDocument/2006/relationships/tags" Target="../tags/tag43.xml"/><Relationship Id="rId9"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5.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3.xml"/><Relationship Id="rId5" Type="http://schemas.openxmlformats.org/officeDocument/2006/relationships/slideLayout" Target="../slideLayouts/slideLayout10.xml"/><Relationship Id="rId4" Type="http://schemas.openxmlformats.org/officeDocument/2006/relationships/tags" Target="../tags/tag51.xml"/></Relationships>
</file>

<file path=ppt/slides/_rels/slide14.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10.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8.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15.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10.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8.png"/><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16.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10.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8.png"/><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17.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10.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8.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18.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10.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8.png"/><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19.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10.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8.png"/><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154.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57.xml"/><Relationship Id="rId7" Type="http://schemas.openxmlformats.org/officeDocument/2006/relationships/notesSlide" Target="../notesSlides/notesSlide1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slideLayout" Target="../slideLayouts/slideLayout10.xml"/><Relationship Id="rId5" Type="http://schemas.openxmlformats.org/officeDocument/2006/relationships/tags" Target="../tags/tag159.xml"/><Relationship Id="rId4" Type="http://schemas.openxmlformats.org/officeDocument/2006/relationships/tags" Target="../tags/tag158.xml"/></Relationships>
</file>

<file path=ppt/slides/_rels/slide23.xml.rels><?xml version="1.0" encoding="UTF-8" standalone="yes"?>
<Relationships xmlns="http://schemas.openxmlformats.org/package/2006/relationships"><Relationship Id="rId3" Type="http://schemas.openxmlformats.org/officeDocument/2006/relationships/tags" Target="../tags/tag162.xml"/><Relationship Id="rId7" Type="http://schemas.openxmlformats.org/officeDocument/2006/relationships/image" Target="../media/image9.png"/><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notesSlide" Target="../notesSlides/notesSlide17.xml"/><Relationship Id="rId5" Type="http://schemas.openxmlformats.org/officeDocument/2006/relationships/slideLayout" Target="../slideLayouts/slideLayout10.xml"/><Relationship Id="rId4" Type="http://schemas.openxmlformats.org/officeDocument/2006/relationships/tags" Target="../tags/tag16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164.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7.xml"/><Relationship Id="rId7" Type="http://schemas.openxmlformats.org/officeDocument/2006/relationships/notesSlide" Target="../notesSlides/notesSlide19.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slideLayout" Target="../slideLayouts/slideLayout10.xml"/><Relationship Id="rId5" Type="http://schemas.openxmlformats.org/officeDocument/2006/relationships/tags" Target="../tags/tag169.xml"/><Relationship Id="rId4" Type="http://schemas.openxmlformats.org/officeDocument/2006/relationships/tags" Target="../tags/tag168.xml"/></Relationships>
</file>

<file path=ppt/slides/_rels/slide26.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notesSlide" Target="../notesSlides/notesSlide20.xml"/><Relationship Id="rId5" Type="http://schemas.openxmlformats.org/officeDocument/2006/relationships/tags" Target="../tags/tag174.xml"/><Relationship Id="rId10" Type="http://schemas.openxmlformats.org/officeDocument/2006/relationships/slideLayout" Target="../slideLayouts/slideLayout10.xml"/><Relationship Id="rId4" Type="http://schemas.openxmlformats.org/officeDocument/2006/relationships/tags" Target="../tags/tag173.xml"/><Relationship Id="rId9" Type="http://schemas.openxmlformats.org/officeDocument/2006/relationships/tags" Target="../tags/tag1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79.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82.xml"/><Relationship Id="rId7" Type="http://schemas.openxmlformats.org/officeDocument/2006/relationships/slideLayout" Target="../slideLayouts/slideLayout10.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9"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tags" Target="../tags/tag193.xml"/><Relationship Id="rId13" Type="http://schemas.openxmlformats.org/officeDocument/2006/relationships/tags" Target="../tags/tag198.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tags" Target="../tags/tag197.xml"/><Relationship Id="rId17" Type="http://schemas.openxmlformats.org/officeDocument/2006/relationships/notesSlide" Target="../notesSlides/notesSlide23.xml"/><Relationship Id="rId2" Type="http://schemas.openxmlformats.org/officeDocument/2006/relationships/tags" Target="../tags/tag187.xml"/><Relationship Id="rId16" Type="http://schemas.openxmlformats.org/officeDocument/2006/relationships/slideLayout" Target="../slideLayouts/slideLayout10.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tags" Target="../tags/tag196.xml"/><Relationship Id="rId5" Type="http://schemas.openxmlformats.org/officeDocument/2006/relationships/tags" Target="../tags/tag190.xml"/><Relationship Id="rId15" Type="http://schemas.openxmlformats.org/officeDocument/2006/relationships/tags" Target="../tags/tag20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 Id="rId14" Type="http://schemas.openxmlformats.org/officeDocument/2006/relationships/tags" Target="../tags/tag19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05.xml"/><Relationship Id="rId7" Type="http://schemas.openxmlformats.org/officeDocument/2006/relationships/notesSlide" Target="../notesSlides/notesSlide25.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slideLayout" Target="../slideLayouts/slideLayout10.xml"/><Relationship Id="rId5" Type="http://schemas.openxmlformats.org/officeDocument/2006/relationships/tags" Target="../tags/tag207.xml"/><Relationship Id="rId4" Type="http://schemas.openxmlformats.org/officeDocument/2006/relationships/tags" Target="../tags/tag206.xml"/></Relationships>
</file>

<file path=ppt/slides/_rels/slide32.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17" Type="http://schemas.openxmlformats.org/officeDocument/2006/relationships/notesSlide" Target="../notesSlides/notesSlide26.xml"/><Relationship Id="rId2" Type="http://schemas.openxmlformats.org/officeDocument/2006/relationships/tags" Target="../tags/tag209.xml"/><Relationship Id="rId16" Type="http://schemas.openxmlformats.org/officeDocument/2006/relationships/slideLayout" Target="../slideLayouts/slideLayout10.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5" Type="http://schemas.openxmlformats.org/officeDocument/2006/relationships/tags" Target="../tags/tag222.xml"/><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tags" Target="../tags/tag221.xml"/></Relationships>
</file>

<file path=ppt/slides/_rels/slide33.xml.rels><?xml version="1.0" encoding="UTF-8" standalone="yes"?>
<Relationships xmlns="http://schemas.openxmlformats.org/package/2006/relationships"><Relationship Id="rId3" Type="http://schemas.openxmlformats.org/officeDocument/2006/relationships/tags" Target="../tags/tag225.xml"/><Relationship Id="rId7" Type="http://schemas.openxmlformats.org/officeDocument/2006/relationships/notesSlide" Target="../notesSlides/notesSlide27.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slideLayout" Target="../slideLayouts/slideLayout10.xml"/><Relationship Id="rId5" Type="http://schemas.openxmlformats.org/officeDocument/2006/relationships/tags" Target="../tags/tag227.xml"/><Relationship Id="rId4" Type="http://schemas.openxmlformats.org/officeDocument/2006/relationships/tags" Target="../tags/tag2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228.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31.xml"/><Relationship Id="rId7" Type="http://schemas.openxmlformats.org/officeDocument/2006/relationships/notesSlide" Target="../notesSlides/notesSlide30.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slideLayout" Target="../slideLayouts/slideLayout10.xml"/><Relationship Id="rId5" Type="http://schemas.openxmlformats.org/officeDocument/2006/relationships/tags" Target="../tags/tag233.xml"/><Relationship Id="rId4" Type="http://schemas.openxmlformats.org/officeDocument/2006/relationships/tags" Target="../tags/tag232.xml"/></Relationships>
</file>

<file path=ppt/slides/_rels/slide37.xml.rels><?xml version="1.0" encoding="UTF-8" standalone="yes"?>
<Relationships xmlns="http://schemas.openxmlformats.org/package/2006/relationships"><Relationship Id="rId8" Type="http://schemas.openxmlformats.org/officeDocument/2006/relationships/tags" Target="../tags/tag241.xml"/><Relationship Id="rId13" Type="http://schemas.openxmlformats.org/officeDocument/2006/relationships/notesSlide" Target="../notesSlides/notesSlide31.xml"/><Relationship Id="rId3" Type="http://schemas.openxmlformats.org/officeDocument/2006/relationships/tags" Target="../tags/tag236.xml"/><Relationship Id="rId7" Type="http://schemas.openxmlformats.org/officeDocument/2006/relationships/tags" Target="../tags/tag240.xml"/><Relationship Id="rId12" Type="http://schemas.openxmlformats.org/officeDocument/2006/relationships/slideLayout" Target="../slideLayouts/slideLayout1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tags" Target="../tags/tag244.xml"/><Relationship Id="rId5" Type="http://schemas.openxmlformats.org/officeDocument/2006/relationships/tags" Target="../tags/tag238.xml"/><Relationship Id="rId10" Type="http://schemas.openxmlformats.org/officeDocument/2006/relationships/tags" Target="../tags/tag243.xml"/><Relationship Id="rId4" Type="http://schemas.openxmlformats.org/officeDocument/2006/relationships/tags" Target="../tags/tag237.xml"/><Relationship Id="rId9" Type="http://schemas.openxmlformats.org/officeDocument/2006/relationships/tags" Target="../tags/tag24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24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tags" Target="../tags/tag248.xml"/><Relationship Id="rId7" Type="http://schemas.openxmlformats.org/officeDocument/2006/relationships/image" Target="../media/image6.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10.xml"/><Relationship Id="rId5" Type="http://schemas.openxmlformats.org/officeDocument/2006/relationships/tags" Target="../tags/tag250.xml"/><Relationship Id="rId4" Type="http://schemas.openxmlformats.org/officeDocument/2006/relationships/tags" Target="../tags/tag249.xml"/></Relationships>
</file>

<file path=ppt/slides/_rels/slide41.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slideLayout" Target="../slideLayouts/slideLayout10.xml"/><Relationship Id="rId5" Type="http://schemas.openxmlformats.org/officeDocument/2006/relationships/tags" Target="../tags/tag255.xml"/><Relationship Id="rId10" Type="http://schemas.openxmlformats.org/officeDocument/2006/relationships/tags" Target="../tags/tag260.xml"/><Relationship Id="rId4" Type="http://schemas.openxmlformats.org/officeDocument/2006/relationships/tags" Target="../tags/tag254.xml"/><Relationship Id="rId9" Type="http://schemas.openxmlformats.org/officeDocument/2006/relationships/tags" Target="../tags/tag259.xml"/></Relationships>
</file>

<file path=ppt/slides/_rels/slide42.xml.rels><?xml version="1.0" encoding="UTF-8" standalone="yes"?>
<Relationships xmlns="http://schemas.openxmlformats.org/package/2006/relationships"><Relationship Id="rId8" Type="http://schemas.openxmlformats.org/officeDocument/2006/relationships/tags" Target="../tags/tag268.xml"/><Relationship Id="rId3" Type="http://schemas.openxmlformats.org/officeDocument/2006/relationships/tags" Target="../tags/tag263.xml"/><Relationship Id="rId7" Type="http://schemas.openxmlformats.org/officeDocument/2006/relationships/tags" Target="../tags/tag267.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slideLayout" Target="../slideLayouts/slideLayout10.xml"/><Relationship Id="rId5" Type="http://schemas.openxmlformats.org/officeDocument/2006/relationships/tags" Target="../tags/tag265.xml"/><Relationship Id="rId10" Type="http://schemas.openxmlformats.org/officeDocument/2006/relationships/tags" Target="../tags/tag270.xml"/><Relationship Id="rId4" Type="http://schemas.openxmlformats.org/officeDocument/2006/relationships/tags" Target="../tags/tag264.xml"/><Relationship Id="rId9" Type="http://schemas.openxmlformats.org/officeDocument/2006/relationships/tags" Target="../tags/tag269.xml"/></Relationships>
</file>

<file path=ppt/slides/_rels/slide43.xml.rels><?xml version="1.0" encoding="UTF-8" standalone="yes"?>
<Relationships xmlns="http://schemas.openxmlformats.org/package/2006/relationships"><Relationship Id="rId3" Type="http://schemas.openxmlformats.org/officeDocument/2006/relationships/tags" Target="../tags/tag273.xml"/><Relationship Id="rId7" Type="http://schemas.openxmlformats.org/officeDocument/2006/relationships/slideLayout" Target="../slideLayouts/slideLayout10.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277.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tags" Target="../tags/tag280.xml"/><Relationship Id="rId7" Type="http://schemas.openxmlformats.org/officeDocument/2006/relationships/image" Target="../media/image6.png"/><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slideLayout" Target="../slideLayouts/slideLayout10.xml"/><Relationship Id="rId5" Type="http://schemas.openxmlformats.org/officeDocument/2006/relationships/tags" Target="../tags/tag282.xml"/><Relationship Id="rId4" Type="http://schemas.openxmlformats.org/officeDocument/2006/relationships/tags" Target="../tags/tag281.xml"/></Relationships>
</file>

<file path=ppt/slides/_rels/slide46.xml.rels><?xml version="1.0" encoding="UTF-8" standalone="yes"?>
<Relationships xmlns="http://schemas.openxmlformats.org/package/2006/relationships"><Relationship Id="rId3" Type="http://schemas.openxmlformats.org/officeDocument/2006/relationships/tags" Target="../tags/tag285.xml"/><Relationship Id="rId7" Type="http://schemas.openxmlformats.org/officeDocument/2006/relationships/slideLayout" Target="../slideLayouts/slideLayout10.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s>
</file>

<file path=ppt/slides/_rels/slide47.xml.rels><?xml version="1.0" encoding="UTF-8" standalone="yes"?>
<Relationships xmlns="http://schemas.openxmlformats.org/package/2006/relationships"><Relationship Id="rId3" Type="http://schemas.openxmlformats.org/officeDocument/2006/relationships/tags" Target="../tags/tag291.xml"/><Relationship Id="rId7" Type="http://schemas.openxmlformats.org/officeDocument/2006/relationships/image" Target="../media/image6.png"/><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slideLayout" Target="../slideLayouts/slideLayout10.xml"/><Relationship Id="rId5" Type="http://schemas.openxmlformats.org/officeDocument/2006/relationships/tags" Target="../tags/tag293.xml"/><Relationship Id="rId4" Type="http://schemas.openxmlformats.org/officeDocument/2006/relationships/tags" Target="../tags/tag29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image" Target="../media/image5.png"/><Relationship Id="rId4"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7.xml"/><Relationship Id="rId1" Type="http://schemas.openxmlformats.org/officeDocument/2006/relationships/tags" Target="../tags/tag296.xml"/><Relationship Id="rId4"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298.xml"/><Relationship Id="rId5" Type="http://schemas.openxmlformats.org/officeDocument/2006/relationships/comments" Target="../comments/comment1.xml"/><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99.xml"/><Relationship Id="rId4" Type="http://schemas.openxmlformats.org/officeDocument/2006/relationships/image" Target="../media/image12.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300.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8" Type="http://schemas.openxmlformats.org/officeDocument/2006/relationships/tags" Target="../tags/tag308.xml"/><Relationship Id="rId3" Type="http://schemas.openxmlformats.org/officeDocument/2006/relationships/tags" Target="../tags/tag303.xml"/><Relationship Id="rId7" Type="http://schemas.openxmlformats.org/officeDocument/2006/relationships/tags" Target="../tags/tag307.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slideLayout" Target="../slideLayouts/slideLayout10.xml"/><Relationship Id="rId5" Type="http://schemas.openxmlformats.org/officeDocument/2006/relationships/tags" Target="../tags/tag305.xml"/><Relationship Id="rId10" Type="http://schemas.openxmlformats.org/officeDocument/2006/relationships/tags" Target="../tags/tag310.xml"/><Relationship Id="rId4" Type="http://schemas.openxmlformats.org/officeDocument/2006/relationships/tags" Target="../tags/tag304.xml"/><Relationship Id="rId9" Type="http://schemas.openxmlformats.org/officeDocument/2006/relationships/tags" Target="../tags/tag309.xml"/></Relationships>
</file>

<file path=ppt/slides/_rels/slide56.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slideLayout" Target="../slideLayouts/slideLayout10.xml"/><Relationship Id="rId5" Type="http://schemas.openxmlformats.org/officeDocument/2006/relationships/tags" Target="../tags/tag315.xml"/><Relationship Id="rId4" Type="http://schemas.openxmlformats.org/officeDocument/2006/relationships/tags" Target="../tags/tag314.xml"/></Relationships>
</file>

<file path=ppt/slides/_rels/slide57.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slideLayout" Target="../slideLayouts/slideLayout10.xml"/><Relationship Id="rId5" Type="http://schemas.openxmlformats.org/officeDocument/2006/relationships/tags" Target="../tags/tag320.xml"/><Relationship Id="rId4" Type="http://schemas.openxmlformats.org/officeDocument/2006/relationships/tags" Target="../tags/tag31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321.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8" Type="http://schemas.openxmlformats.org/officeDocument/2006/relationships/tags" Target="../tags/tag329.xml"/><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slideLayout" Target="../slideLayouts/slideLayout10.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5" Type="http://schemas.openxmlformats.org/officeDocument/2006/relationships/tags" Target="../tags/tag326.xml"/><Relationship Id="rId10" Type="http://schemas.openxmlformats.org/officeDocument/2006/relationships/tags" Target="../tags/tag331.xml"/><Relationship Id="rId4" Type="http://schemas.openxmlformats.org/officeDocument/2006/relationships/tags" Target="../tags/tag325.xml"/><Relationship Id="rId9" Type="http://schemas.openxmlformats.org/officeDocument/2006/relationships/tags" Target="../tags/tag330.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tags" Target="../tags/tag1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333.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341.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44.xml"/><Relationship Id="rId7" Type="http://schemas.openxmlformats.org/officeDocument/2006/relationships/tags" Target="../tags/tag348.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image" Target="../media/image6.png"/><Relationship Id="rId5" Type="http://schemas.openxmlformats.org/officeDocument/2006/relationships/notesSlide" Target="../notesSlides/notesSlide46.xml"/><Relationship Id="rId4"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352.xml"/><Relationship Id="rId5" Type="http://schemas.openxmlformats.org/officeDocument/2006/relationships/comments" Target="../comments/comment2.xml"/><Relationship Id="rId4" Type="http://schemas.openxmlformats.org/officeDocument/2006/relationships/image" Target="../media/image11.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353.xml"/><Relationship Id="rId4" Type="http://schemas.openxmlformats.org/officeDocument/2006/relationships/image" Target="../media/image12.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56.xml"/><Relationship Id="rId7" Type="http://schemas.openxmlformats.org/officeDocument/2006/relationships/tags" Target="../tags/tag360.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7.xml"/><Relationship Id="rId5" Type="http://schemas.openxmlformats.org/officeDocument/2006/relationships/slideLayout" Target="../slideLayouts/slideLayout19.xml"/><Relationship Id="rId4" Type="http://schemas.openxmlformats.org/officeDocument/2006/relationships/tags" Target="../tags/tag2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类与面向对象</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面向对象概述</a:t>
              </a:r>
            </a:p>
          </p:txBody>
        </p:sp>
      </p:grpSp>
      <p:pic>
        <p:nvPicPr>
          <p:cNvPr id="4" name="图片 3"/>
          <p:cNvPicPr>
            <a:picLocks noChangeAspect="1"/>
          </p:cNvPicPr>
          <p:nvPr>
            <p:custDataLst>
              <p:tags r:id="rId1"/>
            </p:custDataLst>
          </p:nvPr>
        </p:nvPicPr>
        <p:blipFill>
          <a:blip r:embed="rId9"/>
          <a:stretch>
            <a:fillRect/>
          </a:stretch>
        </p:blipFill>
        <p:spPr>
          <a:xfrm>
            <a:off x="1011196" y="1629594"/>
            <a:ext cx="3715858" cy="4006159"/>
          </a:xfrm>
          <a:prstGeom prst="rect">
            <a:avLst/>
          </a:prstGeom>
        </p:spPr>
      </p:pic>
      <p:sp>
        <p:nvSpPr>
          <p:cNvPr id="5" name="圆角矩形 4"/>
          <p:cNvSpPr/>
          <p:nvPr>
            <p:custDataLst>
              <p:tags r:id="rId2"/>
            </p:custDataLst>
          </p:nvPr>
        </p:nvSpPr>
        <p:spPr>
          <a:xfrm>
            <a:off x="5230495" y="2711450"/>
            <a:ext cx="5904865" cy="277939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3"/>
            </p:custDataLst>
          </p:nvPr>
        </p:nvSpPr>
        <p:spPr>
          <a:xfrm>
            <a:off x="5446395" y="3213735"/>
            <a:ext cx="5532755" cy="175323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面向对象（Object-Oriented）是一种软件开发的编程范式和方法论，通过将数据和对数据的操作组织为一个整体，从更高的层次进行软件建模，使得软件的设计更加贴近事物的自然运行模式。</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面向对象概述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面向对象概述</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面向对象概述</a:t>
            </a:r>
          </a:p>
        </p:txBody>
      </p:sp>
      <p:sp>
        <p:nvSpPr>
          <p:cNvPr id="3" name="原创设计师QQ598969553          _3"/>
          <p:cNvSpPr/>
          <p:nvPr>
            <p:custDataLst>
              <p:tags r:id="rId2"/>
            </p:custDataLst>
          </p:nvPr>
        </p:nvSpPr>
        <p:spPr>
          <a:xfrm>
            <a:off x="1558925" y="2494915"/>
            <a:ext cx="3480435" cy="3205480"/>
          </a:xfrm>
          <a:prstGeom prst="roundRect">
            <a:avLst>
              <a:gd name="adj" fmla="val 7349"/>
            </a:avLst>
          </a:prstGeom>
          <a:noFill/>
          <a:ln w="19050">
            <a:solidFill>
              <a:srgbClr val="1369B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原创设计师QQ598969553          _4"/>
          <p:cNvSpPr/>
          <p:nvPr>
            <p:custDataLst>
              <p:tags r:id="rId3"/>
            </p:custDataLst>
          </p:nvPr>
        </p:nvSpPr>
        <p:spPr>
          <a:xfrm>
            <a:off x="1774252" y="2927122"/>
            <a:ext cx="2973375" cy="2470150"/>
          </a:xfrm>
          <a:prstGeom prst="rect">
            <a:avLst/>
          </a:prstGeom>
        </p:spPr>
        <p:txBody>
          <a:bodyPr wrap="square">
            <a:spAutoFit/>
          </a:bodyPr>
          <a:lstStyle/>
          <a:p>
            <a:pPr algn="just">
              <a:lnSpc>
                <a:spcPct val="130000"/>
              </a:lnSpc>
            </a:pPr>
            <a:r>
              <a:rPr lang="zh-CN" altLang="en-US" sz="1700">
                <a:solidFill>
                  <a:srgbClr val="595959"/>
                </a:solidFill>
                <a:latin typeface="微软雅黑" panose="020B0503020204020204" pitchFamily="34" charset="-122"/>
                <a:ea typeface="微软雅黑" panose="020B0503020204020204" pitchFamily="34" charset="-122"/>
                <a:cs typeface="+mn-ea"/>
              </a:rPr>
              <a:t>面向过程编程会将问题分解为一系列的步骤，然后使用函数来实现每个步骤对应的功能，按照步骤的顺序依次调用函数。面向过程的编程方式主要关注解决当前问题，更加注重问题本身。 </a:t>
            </a:r>
          </a:p>
        </p:txBody>
      </p:sp>
      <p:sp>
        <p:nvSpPr>
          <p:cNvPr id="9" name="圆角矩形 8"/>
          <p:cNvSpPr/>
          <p:nvPr>
            <p:custDataLst>
              <p:tags r:id="rId4"/>
            </p:custDataLst>
          </p:nvPr>
        </p:nvSpPr>
        <p:spPr>
          <a:xfrm>
            <a:off x="1558925" y="2134870"/>
            <a:ext cx="3480435" cy="575945"/>
          </a:xfrm>
          <a:prstGeom prst="round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
          <p:cNvSpPr/>
          <p:nvPr>
            <p:custDataLst>
              <p:tags r:id="rId5"/>
            </p:custDataLst>
          </p:nvPr>
        </p:nvSpPr>
        <p:spPr>
          <a:xfrm>
            <a:off x="2456234" y="2223146"/>
            <a:ext cx="1721995" cy="400110"/>
          </a:xfrm>
          <a:prstGeom prst="rect">
            <a:avLst/>
          </a:prstGeom>
        </p:spPr>
        <p:txBody>
          <a:bodyPr wrap="square" anchor="ctr">
            <a:spAutoFit/>
          </a:bodyPr>
          <a:lstStyle/>
          <a:p>
            <a:pPr algn="ctr"/>
            <a:r>
              <a:rPr lang="zh-CN" altLang="en-US" sz="2000">
                <a:solidFill>
                  <a:schemeClr val="bg1"/>
                </a:solidFill>
                <a:latin typeface="微软雅黑" panose="020B0503020204020204" pitchFamily="34" charset="-122"/>
                <a:ea typeface="微软雅黑" panose="020B0503020204020204" pitchFamily="34" charset="-122"/>
              </a:rPr>
              <a:t>面向过程编程 </a:t>
            </a:r>
          </a:p>
        </p:txBody>
      </p:sp>
      <p:sp>
        <p:nvSpPr>
          <p:cNvPr id="12" name="原创设计师QQ598969553          _3"/>
          <p:cNvSpPr/>
          <p:nvPr>
            <p:custDataLst>
              <p:tags r:id="rId6"/>
            </p:custDataLst>
          </p:nvPr>
        </p:nvSpPr>
        <p:spPr>
          <a:xfrm>
            <a:off x="7007225" y="2494915"/>
            <a:ext cx="3480435" cy="3205480"/>
          </a:xfrm>
          <a:prstGeom prst="roundRect">
            <a:avLst>
              <a:gd name="adj" fmla="val 7349"/>
            </a:avLst>
          </a:prstGeom>
          <a:noFill/>
          <a:ln w="19050">
            <a:solidFill>
              <a:srgbClr val="1369B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原创设计师QQ598969553          _4"/>
          <p:cNvSpPr/>
          <p:nvPr>
            <p:custDataLst>
              <p:tags r:id="rId7"/>
            </p:custDataLst>
          </p:nvPr>
        </p:nvSpPr>
        <p:spPr>
          <a:xfrm>
            <a:off x="7273925" y="2927350"/>
            <a:ext cx="2973070" cy="2345690"/>
          </a:xfrm>
          <a:prstGeom prst="rect">
            <a:avLst/>
          </a:prstGeom>
        </p:spPr>
        <p:txBody>
          <a:bodyPr wrap="square">
            <a:noAutofit/>
          </a:bodyPr>
          <a:lstStyle/>
          <a:p>
            <a:pPr algn="just">
              <a:lnSpc>
                <a:spcPct val="130000"/>
              </a:lnSpc>
            </a:pPr>
            <a:r>
              <a:rPr lang="zh-CN" altLang="en-US" sz="1700">
                <a:solidFill>
                  <a:srgbClr val="595959"/>
                </a:solidFill>
                <a:latin typeface="微软雅黑" panose="020B0503020204020204" pitchFamily="34" charset="-122"/>
                <a:ea typeface="微软雅黑" panose="020B0503020204020204" pitchFamily="34" charset="-122"/>
                <a:cs typeface="+mn-ea"/>
              </a:rPr>
              <a:t>面向对象编程思想解决问题时，开发人员首先会从问题中识别出涉及的对象，然后将每个对象的特征和行为进行封装。面向对象编程的核心是对象，通过描述对象的行为来描述解决问题的过程。</a:t>
            </a:r>
          </a:p>
        </p:txBody>
      </p:sp>
      <p:sp>
        <p:nvSpPr>
          <p:cNvPr id="18" name="圆角矩形 17"/>
          <p:cNvSpPr/>
          <p:nvPr>
            <p:custDataLst>
              <p:tags r:id="rId8"/>
            </p:custDataLst>
          </p:nvPr>
        </p:nvSpPr>
        <p:spPr>
          <a:xfrm>
            <a:off x="7006590" y="2134870"/>
            <a:ext cx="3481070" cy="575945"/>
          </a:xfrm>
          <a:prstGeom prst="round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
          <p:cNvSpPr/>
          <p:nvPr>
            <p:custDataLst>
              <p:tags r:id="rId9"/>
            </p:custDataLst>
          </p:nvPr>
        </p:nvSpPr>
        <p:spPr>
          <a:xfrm>
            <a:off x="7904534" y="2223146"/>
            <a:ext cx="1721995" cy="400110"/>
          </a:xfrm>
          <a:prstGeom prst="rect">
            <a:avLst/>
          </a:prstGeom>
        </p:spPr>
        <p:txBody>
          <a:bodyPr wrap="square" anchor="ctr">
            <a:spAutoFit/>
          </a:bodyPr>
          <a:lstStyle/>
          <a:p>
            <a:pPr algn="ctr"/>
            <a:r>
              <a:rPr lang="zh-CN" altLang="en-US" sz="2000">
                <a:solidFill>
                  <a:schemeClr val="bg1"/>
                </a:solidFill>
                <a:latin typeface="微软雅黑" panose="020B0503020204020204" pitchFamily="34" charset="-122"/>
                <a:ea typeface="微软雅黑" panose="020B0503020204020204" pitchFamily="34" charset="-122"/>
              </a:rPr>
              <a:t>面向对象编程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面向对象概述</a:t>
            </a:r>
          </a:p>
        </p:txBody>
      </p:sp>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8"/>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面向对象概述</a:t>
              </a:r>
            </a:p>
          </p:txBody>
        </p:sp>
      </p:grpSp>
      <p:graphicFrame>
        <p:nvGraphicFramePr>
          <p:cNvPr id="12" name="表格 11"/>
          <p:cNvGraphicFramePr>
            <a:graphicFrameLocks noGrp="1"/>
          </p:cNvGraphicFramePr>
          <p:nvPr>
            <p:custDataLst>
              <p:tags r:id="rId2"/>
            </p:custDataLst>
          </p:nvPr>
        </p:nvGraphicFramePr>
        <p:xfrm>
          <a:off x="5446395" y="2197735"/>
          <a:ext cx="5770880" cy="2456180"/>
        </p:xfrm>
        <a:graphic>
          <a:graphicData uri="http://schemas.openxmlformats.org/drawingml/2006/table">
            <a:tbl>
              <a:tblPr>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tblGrid>
              <a:tr h="695325">
                <a:tc>
                  <a:txBody>
                    <a:bodyPr/>
                    <a:lstStyle/>
                    <a:p>
                      <a:pPr marL="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分类</a:t>
                      </a: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玩家 </a:t>
                      </a:r>
                    </a:p>
                  </a:txBody>
                  <a:tcPr anchor="ctr">
                    <a:solidFill>
                      <a:srgbClr val="F2F2F2"/>
                    </a:solidFill>
                  </a:tcPr>
                </a:tc>
                <a:tc>
                  <a:txBody>
                    <a:bodyPr/>
                    <a:lstStyle/>
                    <a:p>
                      <a:pPr marL="0" indent="21590" algn="ctr" defTabSz="1219200" rtl="0" eaLnBrk="1" latinLnBrk="0" hangingPunct="1">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棋盘 </a:t>
                      </a:r>
                    </a:p>
                  </a:txBody>
                  <a:tcPr anchor="ctr">
                    <a:solidFill>
                      <a:srgbClr val="F2F2F2"/>
                    </a:solidFill>
                  </a:tcPr>
                </a:tc>
                <a:tc>
                  <a:txBody>
                    <a:bodyPr/>
                    <a:lstStyle/>
                    <a:p>
                      <a:pPr marL="0" indent="21590" algn="ctr" defTabSz="1219200" rtl="0" eaLnBrk="1" latinLnBrk="0" hangingPunct="1">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规则系统</a:t>
                      </a:r>
                    </a:p>
                  </a:txBody>
                  <a:tcPr anchor="ctr">
                    <a:solidFill>
                      <a:srgbClr val="F2F2F2"/>
                    </a:solidFill>
                  </a:tcPr>
                </a:tc>
                <a:extLst>
                  <a:ext uri="{0D108BD9-81ED-4DB2-BD59-A6C34878D82A}">
                    <a16:rowId xmlns:a16="http://schemas.microsoft.com/office/drawing/2014/main" val="10000"/>
                  </a:ext>
                </a:extLst>
              </a:tr>
              <a:tr h="745490">
                <a:tc>
                  <a:txBody>
                    <a:bodyPr/>
                    <a:lstStyle/>
                    <a:p>
                      <a:pPr marL="0" indent="21590" algn="ctr" defTabSz="1219200" rtl="0" eaLnBrk="1" latinLnBrk="0" hangingPunct="1">
                        <a:lnSpc>
                          <a:spcPct val="115000"/>
                        </a:lnSpc>
                        <a:spcAft>
                          <a:spcPts val="0"/>
                        </a:spcAft>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特征 </a:t>
                      </a:r>
                    </a:p>
                  </a:txBody>
                  <a:tcPr marL="68580" marR="68580" marT="0" marB="0" anchor="ctr">
                    <a:solidFill>
                      <a:srgbClr val="F2F2F2"/>
                    </a:solidFill>
                  </a:tcPr>
                </a:tc>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棋子</a:t>
                      </a:r>
                      <a:endParaRPr lang="en-US" altLang="zh-CN" sz="1600" kern="100">
                        <a:solidFill>
                          <a:srgbClr val="595959"/>
                        </a:solidFill>
                        <a:effectLst/>
                        <a:latin typeface="微软雅黑" panose="020B0503020204020204" pitchFamily="34" charset="-122"/>
                        <a:ea typeface="微软雅黑" panose="020B0503020204020204" pitchFamily="34" charset="-122"/>
                        <a:cs typeface="+mn-cs"/>
                      </a:endParaRPr>
                    </a:p>
                    <a:p>
                      <a:pPr marL="0" marR="0" lvl="0" indent="21590" algn="ctr" defTabSz="1219200" rtl="0" eaLnBrk="1" fontAlgn="auto" latinLnBrk="0" hangingPunct="1">
                        <a:lnSpc>
                          <a:spcPct val="115000"/>
                        </a:lnSpc>
                        <a:spcBef>
                          <a:spcPts val="0"/>
                        </a:spcBef>
                        <a:spcAft>
                          <a:spcPts val="0"/>
                        </a:spcAft>
                        <a:buClrTx/>
                        <a:buSzTx/>
                        <a:buFontTx/>
                        <a:buNone/>
                        <a:defRPr/>
                      </a:pPr>
                      <a:r>
                        <a:rPr lang="en-US" altLang="zh-CN" sz="1600" kern="100">
                          <a:solidFill>
                            <a:srgbClr val="595959"/>
                          </a:solidFill>
                          <a:effectLst/>
                          <a:latin typeface="微软雅黑" panose="020B0503020204020204" pitchFamily="34" charset="-122"/>
                          <a:ea typeface="微软雅黑" panose="020B0503020204020204" pitchFamily="34" charset="-122"/>
                          <a:cs typeface="+mn-cs"/>
                        </a:rPr>
                        <a:t>(</a:t>
                      </a:r>
                      <a:r>
                        <a:rPr lang="zh-CN" altLang="en-US" sz="1600" kern="100">
                          <a:solidFill>
                            <a:srgbClr val="595959"/>
                          </a:solidFill>
                          <a:effectLst/>
                          <a:latin typeface="微软雅黑" panose="020B0503020204020204" pitchFamily="34" charset="-122"/>
                          <a:ea typeface="微软雅黑" panose="020B0503020204020204" pitchFamily="34" charset="-122"/>
                          <a:cs typeface="+mn-cs"/>
                        </a:rPr>
                        <a:t>黑或白子</a:t>
                      </a:r>
                      <a:r>
                        <a:rPr lang="en-US" altLang="zh-CN" sz="1600" kern="100">
                          <a:solidFill>
                            <a:srgbClr val="595959"/>
                          </a:solidFill>
                          <a:effectLst/>
                          <a:latin typeface="微软雅黑" panose="020B0503020204020204" pitchFamily="34" charset="-122"/>
                          <a:ea typeface="微软雅黑" panose="020B0503020204020204" pitchFamily="34" charset="-122"/>
                          <a:cs typeface="+mn-cs"/>
                        </a:rPr>
                        <a:t>) </a:t>
                      </a:r>
                      <a:endParaRPr lang="zh-CN" altLang="en-US"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棋盘数据 </a:t>
                      </a:r>
                    </a:p>
                  </a:txBody>
                  <a:tcPr marL="68580" marR="68580" marT="0" marB="0" anchor="ctr">
                    <a:solidFill>
                      <a:srgbClr val="F2F2F2"/>
                    </a:solidFill>
                  </a:tcPr>
                </a:tc>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无</a:t>
                      </a:r>
                      <a:r>
                        <a:rPr lang="zh-CN" altLang="en-US" sz="2400" kern="1200">
                          <a:solidFill>
                            <a:schemeClr val="dk1"/>
                          </a:solidFill>
                          <a:effectLst/>
                          <a:latin typeface="+mn-lt"/>
                          <a:ea typeface="+mn-ea"/>
                          <a:cs typeface="+mn-cs"/>
                        </a:rPr>
                        <a:t> </a:t>
                      </a:r>
                      <a:endParaRPr lang="zh-CN" altLang="en-US" sz="1600">
                        <a:effectLst/>
                      </a:endParaRPr>
                    </a:p>
                  </a:txBody>
                  <a:tcPr marL="68580" marR="68580" marT="0" marB="0" anchor="ctr">
                    <a:solidFill>
                      <a:srgbClr val="F2F2F2"/>
                    </a:solidFill>
                  </a:tcPr>
                </a:tc>
                <a:extLst>
                  <a:ext uri="{0D108BD9-81ED-4DB2-BD59-A6C34878D82A}">
                    <a16:rowId xmlns:a16="http://schemas.microsoft.com/office/drawing/2014/main" val="10001"/>
                  </a:ext>
                </a:extLst>
              </a:tr>
              <a:tr h="1015365">
                <a:tc>
                  <a:txBody>
                    <a:bodyPr/>
                    <a:lstStyle/>
                    <a:p>
                      <a:pPr marL="0" indent="21590" algn="ctr" defTabSz="1219200" rtl="0" eaLnBrk="1" latinLnBrk="0" hangingPunct="1">
                        <a:lnSpc>
                          <a:spcPct val="115000"/>
                        </a:lnSpc>
                        <a:spcAft>
                          <a:spcPts val="0"/>
                        </a:spcAft>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行为 </a:t>
                      </a:r>
                    </a:p>
                  </a:txBody>
                  <a:tcPr marL="68580" marR="68580" marT="0" marB="0" anchor="ctr">
                    <a:solidFill>
                      <a:srgbClr val="F2F2F2"/>
                    </a:solidFill>
                  </a:tcPr>
                </a:tc>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落子 </a:t>
                      </a:r>
                    </a:p>
                  </a:txBody>
                  <a:tcPr marL="68580" marR="68580" marT="0" marB="0" anchor="ctr">
                    <a:solidFill>
                      <a:srgbClr val="F2F2F2"/>
                    </a:solidFill>
                  </a:tcPr>
                </a:tc>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显示棋盘、更新棋盘 </a:t>
                      </a:r>
                    </a:p>
                  </a:txBody>
                  <a:tcPr marL="68580" marR="68580" marT="0" marB="0" anchor="ctr">
                    <a:solidFill>
                      <a:srgbClr val="F2F2F2"/>
                    </a:solidFill>
                  </a:tcPr>
                </a:tc>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zh-CN" altLang="en-US" sz="1600" kern="100">
                          <a:solidFill>
                            <a:srgbClr val="595959"/>
                          </a:solidFill>
                          <a:effectLst/>
                          <a:latin typeface="微软雅黑" panose="020B0503020204020204" pitchFamily="34" charset="-122"/>
                          <a:ea typeface="微软雅黑" panose="020B0503020204020204" pitchFamily="34" charset="-122"/>
                          <a:cs typeface="+mn-cs"/>
                        </a:rPr>
                        <a:t>判定输赢 </a:t>
                      </a:r>
                    </a:p>
                  </a:txBody>
                  <a:tcPr marL="68580" marR="68580" marT="0" marB="0" anchor="ctr">
                    <a:solidFill>
                      <a:srgbClr val="F2F2F2"/>
                    </a:solidFill>
                  </a:tcPr>
                </a:tc>
                <a:extLst>
                  <a:ext uri="{0D108BD9-81ED-4DB2-BD59-A6C34878D82A}">
                    <a16:rowId xmlns:a16="http://schemas.microsoft.com/office/drawing/2014/main" val="10002"/>
                  </a:ext>
                </a:extLst>
              </a:tr>
            </a:tbl>
          </a:graphicData>
        </a:graphic>
      </p:graphicFrame>
      <p:sp>
        <p:nvSpPr>
          <p:cNvPr id="13" name="矩形 12"/>
          <p:cNvSpPr/>
          <p:nvPr>
            <p:custDataLst>
              <p:tags r:id="rId3"/>
            </p:custDataLst>
          </p:nvPr>
        </p:nvSpPr>
        <p:spPr>
          <a:xfrm>
            <a:off x="1693932" y="6118093"/>
            <a:ext cx="2795053" cy="338554"/>
          </a:xfrm>
          <a:prstGeom prst="rect">
            <a:avLst/>
          </a:prstGeom>
          <a:solidFill>
            <a:srgbClr val="FFFF00"/>
          </a:solidFill>
        </p:spPr>
        <p:txBody>
          <a:bodyPr wrap="square">
            <a:spAutoFit/>
          </a:bodyPr>
          <a:lstStyle/>
          <a:p>
            <a:pPr algn="ctr"/>
            <a:r>
              <a:rPr lang="zh-CN" altLang="en-US" sz="1600">
                <a:latin typeface="等线" panose="02010600030101010101" pitchFamily="2" charset="-122"/>
                <a:ea typeface="等线" panose="02010600030101010101" pitchFamily="2" charset="-122"/>
              </a:rPr>
              <a:t>五子棋游戏（面向过程编程） </a:t>
            </a:r>
          </a:p>
        </p:txBody>
      </p:sp>
      <p:sp>
        <p:nvSpPr>
          <p:cNvPr id="14" name="矩形 13"/>
          <p:cNvSpPr/>
          <p:nvPr>
            <p:custDataLst>
              <p:tags r:id="rId4"/>
            </p:custDataLst>
          </p:nvPr>
        </p:nvSpPr>
        <p:spPr>
          <a:xfrm>
            <a:off x="7073437" y="4797946"/>
            <a:ext cx="2795053" cy="338554"/>
          </a:xfrm>
          <a:prstGeom prst="rect">
            <a:avLst/>
          </a:prstGeom>
          <a:solidFill>
            <a:srgbClr val="FFFF00"/>
          </a:solidFill>
        </p:spPr>
        <p:txBody>
          <a:bodyPr wrap="square">
            <a:spAutoFit/>
          </a:bodyPr>
          <a:lstStyle/>
          <a:p>
            <a:pPr algn="ctr"/>
            <a:r>
              <a:rPr lang="zh-CN" altLang="en-US" sz="1600">
                <a:latin typeface="等线" panose="02010600030101010101" pitchFamily="2" charset="-122"/>
                <a:ea typeface="等线" panose="02010600030101010101" pitchFamily="2" charset="-122"/>
              </a:rPr>
              <a:t>五子棋游戏（面向对象编程） </a:t>
            </a:r>
          </a:p>
        </p:txBody>
      </p:sp>
      <p:sp>
        <p:nvSpPr>
          <p:cNvPr id="20" name="文本框 19"/>
          <p:cNvSpPr txBox="1"/>
          <p:nvPr>
            <p:custDataLst>
              <p:tags r:id="rId5"/>
            </p:custDataLst>
          </p:nvPr>
        </p:nvSpPr>
        <p:spPr>
          <a:xfrm>
            <a:off x="5446627" y="5446018"/>
            <a:ext cx="6048672" cy="874407"/>
          </a:xfrm>
          <a:prstGeom prst="rect">
            <a:avLst/>
          </a:prstGeom>
          <a:noFill/>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面向对象编程保证了功能的</a:t>
            </a:r>
            <a:r>
              <a:rPr lang="zh-CN" altLang="en-US" sz="1800">
                <a:solidFill>
                  <a:srgbClr val="1369B2"/>
                </a:solidFill>
                <a:latin typeface="微软雅黑" panose="020B0503020204020204" pitchFamily="34" charset="-122"/>
                <a:ea typeface="微软雅黑" panose="020B0503020204020204" pitchFamily="34" charset="-122"/>
                <a:cs typeface="+mn-ea"/>
              </a:rPr>
              <a:t>统一性</a:t>
            </a:r>
            <a:r>
              <a:rPr lang="zh-CN" altLang="en-US" sz="1800">
                <a:solidFill>
                  <a:srgbClr val="595959"/>
                </a:solidFill>
                <a:latin typeface="微软雅黑" panose="020B0503020204020204" pitchFamily="34" charset="-122"/>
                <a:ea typeface="微软雅黑" panose="020B0503020204020204" pitchFamily="34" charset="-122"/>
                <a:cs typeface="+mn-ea"/>
              </a:rPr>
              <a:t>，基于面向对象编程实现的程序更</a:t>
            </a:r>
            <a:r>
              <a:rPr lang="zh-CN" altLang="en-US" sz="1800">
                <a:solidFill>
                  <a:srgbClr val="1369B2"/>
                </a:solidFill>
                <a:latin typeface="微软雅黑" panose="020B0503020204020204" pitchFamily="34" charset="-122"/>
                <a:ea typeface="微软雅黑" panose="020B0503020204020204" pitchFamily="34" charset="-122"/>
                <a:cs typeface="+mn-ea"/>
              </a:rPr>
              <a:t>容易维护</a:t>
            </a:r>
            <a:r>
              <a:rPr lang="zh-CN" altLang="en-US" sz="1800">
                <a:solidFill>
                  <a:srgbClr val="595959"/>
                </a:solidFill>
                <a:latin typeface="微软雅黑" panose="020B0503020204020204" pitchFamily="34" charset="-122"/>
                <a:ea typeface="微软雅黑" panose="020B0503020204020204" pitchFamily="34" charset="-122"/>
                <a:cs typeface="+mn-ea"/>
              </a:rPr>
              <a:t>。 </a:t>
            </a:r>
          </a:p>
        </p:txBody>
      </p:sp>
      <p:pic>
        <p:nvPicPr>
          <p:cNvPr id="17" name="图片 4"/>
          <p:cNvPicPr>
            <a:picLocks noChangeAspect="1"/>
          </p:cNvPicPr>
          <p:nvPr>
            <p:custDataLst>
              <p:tags r:id="rId6"/>
            </p:custDataLst>
          </p:nvPr>
        </p:nvPicPr>
        <p:blipFill>
          <a:blip r:embed="rId11"/>
          <a:stretch>
            <a:fillRect/>
          </a:stretch>
        </p:blipFill>
        <p:spPr>
          <a:xfrm>
            <a:off x="1270635" y="1701165"/>
            <a:ext cx="3733165" cy="42297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7"/>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TextBox 35"/>
          <p:cNvSpPr txBox="1">
            <a:spLocks noChangeArrowheads="1"/>
          </p:cNvSpPr>
          <p:nvPr>
            <p:custDataLst>
              <p:tags r:id="rId2"/>
            </p:custDataLst>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面向对象的基本概念</a:t>
            </a:r>
            <a:r>
              <a:rPr lang="zh-CN" altLang="zh-CN" sz="1800" dirty="0">
                <a:solidFill>
                  <a:srgbClr val="595959"/>
                </a:solidFill>
                <a:latin typeface="微软雅黑" panose="020B0503020204020204" pitchFamily="34" charset="-122"/>
                <a:ea typeface="微软雅黑" panose="020B0503020204020204" pitchFamily="34" charset="-122"/>
                <a:cs typeface="+mn-ea"/>
              </a:rPr>
              <a:t>，能够归纳封装、继承和多态的概念</a:t>
            </a:r>
          </a:p>
        </p:txBody>
      </p:sp>
      <p:grpSp>
        <p:nvGrpSpPr>
          <p:cNvPr id="4" name="组合 3"/>
          <p:cNvGrpSpPr/>
          <p:nvPr/>
        </p:nvGrpSpPr>
        <p:grpSpPr>
          <a:xfrm>
            <a:off x="5437103" y="3560215"/>
            <a:ext cx="405130" cy="405130"/>
            <a:chOff x="8881" y="4685"/>
            <a:chExt cx="638" cy="638"/>
          </a:xfrm>
        </p:grpSpPr>
        <p:sp>
          <p:nvSpPr>
            <p:cNvPr id="5" name="椭圆 4"/>
            <p:cNvSpPr/>
            <p:nvPr>
              <p:custDataLst>
                <p:tags r:id="rId3"/>
              </p:custDataLst>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椭圆 9"/>
            <p:cNvSpPr/>
            <p:nvPr>
              <p:custDataLst>
                <p:tags r:id="rId4"/>
              </p:custDataLst>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2216150" y="1834515"/>
            <a:ext cx="1287145" cy="543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2227580" y="1938655"/>
            <a:ext cx="127571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对象</a:t>
            </a:r>
          </a:p>
        </p:txBody>
      </p:sp>
      <p:sp>
        <p:nvSpPr>
          <p:cNvPr id="20" name="矩形 19"/>
          <p:cNvSpPr/>
          <p:nvPr>
            <p:custDataLst>
              <p:tags r:id="rId3"/>
            </p:custDataLst>
          </p:nvPr>
        </p:nvSpPr>
        <p:spPr>
          <a:xfrm>
            <a:off x="3739997" y="1834314"/>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6612974"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5"/>
            </p:custDataLst>
          </p:nvPr>
        </p:nvSpPr>
        <p:spPr>
          <a:xfrm>
            <a:off x="806055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6"/>
            </p:custDataLst>
          </p:nvPr>
        </p:nvSpPr>
        <p:spPr>
          <a:xfrm>
            <a:off x="8056880" y="1938655"/>
            <a:ext cx="12992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继承</a:t>
            </a:r>
          </a:p>
        </p:txBody>
      </p:sp>
      <p:pic>
        <p:nvPicPr>
          <p:cNvPr id="29" name="图片 15"/>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061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2866210"/>
            <a:ext cx="7304637" cy="2584450"/>
          </a:xfrm>
          <a:prstGeom prst="rect">
            <a:avLst/>
          </a:prstGeom>
        </p:spPr>
        <p:txBody>
          <a:bodyPr wrap="square">
            <a:spAutoFit/>
          </a:bodyPr>
          <a:lstStyle/>
          <a:p>
            <a:pPr algn="just">
              <a:lnSpc>
                <a:spcPct val="150000"/>
              </a:lnSpc>
            </a:pPr>
            <a:r>
              <a:rPr lang="zh-CN" altLang="zh-CN" sz="1800">
                <a:solidFill>
                  <a:srgbClr val="0070C0"/>
                </a:solidFill>
                <a:latin typeface="微软雅黑" panose="020B0503020204020204" pitchFamily="34" charset="-122"/>
                <a:ea typeface="微软雅黑" panose="020B0503020204020204" pitchFamily="34" charset="-122"/>
              </a:rPr>
              <a:t>对象</a:t>
            </a:r>
            <a:r>
              <a:rPr lang="zh-CN" altLang="zh-CN" sz="1800">
                <a:solidFill>
                  <a:srgbClr val="595959"/>
                </a:solidFill>
                <a:latin typeface="微软雅黑" panose="020B0503020204020204" pitchFamily="34" charset="-122"/>
                <a:ea typeface="微软雅黑" panose="020B0503020204020204" pitchFamily="34" charset="-122"/>
              </a:rPr>
              <a:t>是现实世界中</a:t>
            </a:r>
            <a:r>
              <a:rPr lang="zh-CN" altLang="zh-CN" sz="1800">
                <a:solidFill>
                  <a:srgbClr val="0070C0"/>
                </a:solidFill>
                <a:latin typeface="微软雅黑" panose="020B0503020204020204" pitchFamily="34" charset="-122"/>
                <a:ea typeface="微软雅黑" panose="020B0503020204020204" pitchFamily="34" charset="-122"/>
              </a:rPr>
              <a:t>可描述的事物</a:t>
            </a:r>
            <a:r>
              <a:rPr lang="zh-CN" altLang="zh-CN" sz="1800">
                <a:solidFill>
                  <a:srgbClr val="595959"/>
                </a:solidFill>
                <a:latin typeface="微软雅黑" panose="020B0503020204020204" pitchFamily="34" charset="-122"/>
                <a:ea typeface="微软雅黑" panose="020B0503020204020204" pitchFamily="34" charset="-122"/>
              </a:rPr>
              <a:t>，它可以是有形的也可以是无形的，从一本书到一家图书馆，从简单的整数到复杂的列表都可以称为对象。对象是构成世界的一个独立单位，</a:t>
            </a:r>
            <a:r>
              <a:rPr lang="zh-CN" altLang="zh-CN" sz="1800">
                <a:solidFill>
                  <a:srgbClr val="0070C0"/>
                </a:solidFill>
                <a:latin typeface="微软雅黑" panose="020B0503020204020204" pitchFamily="34" charset="-122"/>
                <a:ea typeface="微软雅黑" panose="020B0503020204020204" pitchFamily="34" charset="-122"/>
              </a:rPr>
              <a:t>它由数据和作用于数据的操作构成一个独立整体</a:t>
            </a:r>
            <a:r>
              <a:rPr lang="zh-CN" altLang="zh-CN" sz="1800">
                <a:solidFill>
                  <a:srgbClr val="595959"/>
                </a:solidFill>
                <a:latin typeface="微软雅黑" panose="020B0503020204020204" pitchFamily="34" charset="-122"/>
                <a:ea typeface="微软雅黑" panose="020B0503020204020204" pitchFamily="34" charset="-122"/>
              </a:rPr>
              <a:t>。</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对象既可以是具体的物理实体的对象，也可以是人为的概念，或者是任何有明确边界和意义的东西。</a:t>
            </a:r>
          </a:p>
        </p:txBody>
      </p:sp>
      <p:sp>
        <p:nvSpPr>
          <p:cNvPr id="32" name="矩形 31"/>
          <p:cNvSpPr/>
          <p:nvPr>
            <p:custDataLst>
              <p:tags r:id="rId9"/>
            </p:custDataLst>
          </p:nvPr>
        </p:nvSpPr>
        <p:spPr>
          <a:xfrm>
            <a:off x="5180448" y="1835046"/>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5186680" y="1940560"/>
            <a:ext cx="12738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抽象</a:t>
            </a:r>
          </a:p>
        </p:txBody>
      </p:sp>
      <p:sp>
        <p:nvSpPr>
          <p:cNvPr id="34" name="文本框 33"/>
          <p:cNvSpPr txBox="1"/>
          <p:nvPr>
            <p:custDataLst>
              <p:tags r:id="rId11"/>
            </p:custDataLst>
          </p:nvPr>
        </p:nvSpPr>
        <p:spPr>
          <a:xfrm>
            <a:off x="6647180" y="1936750"/>
            <a:ext cx="1255395"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封装</a:t>
            </a:r>
          </a:p>
        </p:txBody>
      </p:sp>
      <p:sp>
        <p:nvSpPr>
          <p:cNvPr id="18" name="矩形 17"/>
          <p:cNvSpPr/>
          <p:nvPr>
            <p:custDataLst>
              <p:tags r:id="rId12"/>
            </p:custDataLst>
          </p:nvPr>
        </p:nvSpPr>
        <p:spPr>
          <a:xfrm>
            <a:off x="3727450" y="1938655"/>
            <a:ext cx="130873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类</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矩形 2"/>
          <p:cNvSpPr/>
          <p:nvPr>
            <p:custDataLst>
              <p:tags r:id="rId14"/>
            </p:custDataLst>
          </p:nvPr>
        </p:nvSpPr>
        <p:spPr>
          <a:xfrm>
            <a:off x="947914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5"/>
            </p:custDataLst>
          </p:nvPr>
        </p:nvSpPr>
        <p:spPr>
          <a:xfrm>
            <a:off x="9507855" y="1938655"/>
            <a:ext cx="12484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多态</a:t>
            </a:r>
          </a:p>
        </p:txBody>
      </p:sp>
      <p:grpSp>
        <p:nvGrpSpPr>
          <p:cNvPr id="7" name="组合 6"/>
          <p:cNvGrpSpPr/>
          <p:nvPr/>
        </p:nvGrpSpPr>
        <p:grpSpPr>
          <a:xfrm>
            <a:off x="1019175" y="857056"/>
            <a:ext cx="3533775" cy="466725"/>
            <a:chOff x="1019175" y="847725"/>
            <a:chExt cx="3533775" cy="466725"/>
          </a:xfrm>
        </p:grpSpPr>
        <p:sp>
          <p:nvSpPr>
            <p:cNvPr id="5" name="同侧圆角矩形 3"/>
            <p:cNvSpPr/>
            <p:nvPr>
              <p:custDataLst>
                <p:tags r:id="rId1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面向对象的基本概念</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2216150" y="1834515"/>
            <a:ext cx="1287145" cy="5435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2227580" y="1938655"/>
            <a:ext cx="127571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对象</a:t>
            </a:r>
          </a:p>
        </p:txBody>
      </p:sp>
      <p:sp>
        <p:nvSpPr>
          <p:cNvPr id="20" name="矩形 19"/>
          <p:cNvSpPr/>
          <p:nvPr>
            <p:custDataLst>
              <p:tags r:id="rId3"/>
            </p:custDataLst>
          </p:nvPr>
        </p:nvSpPr>
        <p:spPr>
          <a:xfrm>
            <a:off x="3739997" y="1834314"/>
            <a:ext cx="1288800"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6612974"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5"/>
            </p:custDataLst>
          </p:nvPr>
        </p:nvSpPr>
        <p:spPr>
          <a:xfrm>
            <a:off x="806055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6"/>
            </p:custDataLst>
          </p:nvPr>
        </p:nvSpPr>
        <p:spPr>
          <a:xfrm>
            <a:off x="8056880" y="1938655"/>
            <a:ext cx="12992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继承</a:t>
            </a:r>
          </a:p>
        </p:txBody>
      </p:sp>
      <p:pic>
        <p:nvPicPr>
          <p:cNvPr id="29" name="图片 15"/>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061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2866210"/>
            <a:ext cx="7304637" cy="2584450"/>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俗话说“物以类聚”，从具体的事物中把共同的特征抽取出来，形成一般的概念称为“归类”，忽略事物的非本质特牲，关注与目标有关的本质特征，找出事物间的共性，抽象出一个概念模型，就是定义一个类。</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在面向对象的方法中，</a:t>
            </a:r>
            <a:r>
              <a:rPr lang="zh-CN" altLang="zh-CN" sz="1800">
                <a:solidFill>
                  <a:srgbClr val="0070C0"/>
                </a:solidFill>
                <a:latin typeface="微软雅黑" panose="020B0503020204020204" pitchFamily="34" charset="-122"/>
                <a:ea typeface="微软雅黑" panose="020B0503020204020204" pitchFamily="34" charset="-122"/>
              </a:rPr>
              <a:t>类是具有相同属性和行为的一组对象的集合</a:t>
            </a:r>
            <a:r>
              <a:rPr lang="zh-CN" altLang="zh-CN" sz="1800">
                <a:solidFill>
                  <a:srgbClr val="595959"/>
                </a:solidFill>
                <a:latin typeface="微软雅黑" panose="020B0503020204020204" pitchFamily="34" charset="-122"/>
                <a:ea typeface="微软雅黑" panose="020B0503020204020204" pitchFamily="34" charset="-122"/>
              </a:rPr>
              <a:t>，它提供一个抽象的描述，其内部包括</a:t>
            </a:r>
            <a:r>
              <a:rPr lang="zh-CN" altLang="zh-CN" sz="1800">
                <a:solidFill>
                  <a:srgbClr val="0070C0"/>
                </a:solidFill>
                <a:latin typeface="微软雅黑" panose="020B0503020204020204" pitchFamily="34" charset="-122"/>
                <a:ea typeface="微软雅黑" panose="020B0503020204020204" pitchFamily="34" charset="-122"/>
              </a:rPr>
              <a:t>属性</a:t>
            </a:r>
            <a:r>
              <a:rPr lang="zh-CN" altLang="zh-CN" sz="1800">
                <a:solidFill>
                  <a:srgbClr val="595959"/>
                </a:solidFill>
                <a:latin typeface="微软雅黑" panose="020B0503020204020204" pitchFamily="34" charset="-122"/>
                <a:ea typeface="微软雅黑" panose="020B0503020204020204" pitchFamily="34" charset="-122"/>
              </a:rPr>
              <a:t>和</a:t>
            </a:r>
            <a:r>
              <a:rPr lang="zh-CN" altLang="zh-CN" sz="1800">
                <a:solidFill>
                  <a:srgbClr val="0070C0"/>
                </a:solidFill>
                <a:latin typeface="微软雅黑" panose="020B0503020204020204" pitchFamily="34" charset="-122"/>
                <a:ea typeface="微软雅黑" panose="020B0503020204020204" pitchFamily="34" charset="-122"/>
              </a:rPr>
              <a:t>方法</a:t>
            </a:r>
            <a:r>
              <a:rPr lang="zh-CN" altLang="zh-CN" sz="1800">
                <a:solidFill>
                  <a:srgbClr val="595959"/>
                </a:solidFill>
                <a:latin typeface="微软雅黑" panose="020B0503020204020204" pitchFamily="34" charset="-122"/>
                <a:ea typeface="微软雅黑" panose="020B0503020204020204" pitchFamily="34" charset="-122"/>
              </a:rPr>
              <a:t>两个主要部分，它就像一个模具，可以用它铸造一个个具体的铸件。</a:t>
            </a:r>
          </a:p>
        </p:txBody>
      </p:sp>
      <p:sp>
        <p:nvSpPr>
          <p:cNvPr id="32" name="矩形 31"/>
          <p:cNvSpPr/>
          <p:nvPr>
            <p:custDataLst>
              <p:tags r:id="rId9"/>
            </p:custDataLst>
          </p:nvPr>
        </p:nvSpPr>
        <p:spPr>
          <a:xfrm>
            <a:off x="5180448" y="1835046"/>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5186680" y="1940560"/>
            <a:ext cx="12738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抽象</a:t>
            </a:r>
          </a:p>
        </p:txBody>
      </p:sp>
      <p:sp>
        <p:nvSpPr>
          <p:cNvPr id="34" name="文本框 33"/>
          <p:cNvSpPr txBox="1"/>
          <p:nvPr>
            <p:custDataLst>
              <p:tags r:id="rId11"/>
            </p:custDataLst>
          </p:nvPr>
        </p:nvSpPr>
        <p:spPr>
          <a:xfrm>
            <a:off x="6647180" y="1936750"/>
            <a:ext cx="1255395"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封装</a:t>
            </a:r>
          </a:p>
        </p:txBody>
      </p:sp>
      <p:sp>
        <p:nvSpPr>
          <p:cNvPr id="18" name="矩形 17"/>
          <p:cNvSpPr/>
          <p:nvPr>
            <p:custDataLst>
              <p:tags r:id="rId12"/>
            </p:custDataLst>
          </p:nvPr>
        </p:nvSpPr>
        <p:spPr>
          <a:xfrm>
            <a:off x="3727450" y="1938655"/>
            <a:ext cx="130873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类</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矩形 2"/>
          <p:cNvSpPr/>
          <p:nvPr>
            <p:custDataLst>
              <p:tags r:id="rId14"/>
            </p:custDataLst>
          </p:nvPr>
        </p:nvSpPr>
        <p:spPr>
          <a:xfrm>
            <a:off x="947914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5"/>
            </p:custDataLst>
          </p:nvPr>
        </p:nvSpPr>
        <p:spPr>
          <a:xfrm>
            <a:off x="9507855" y="1938655"/>
            <a:ext cx="12484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多态</a:t>
            </a:r>
          </a:p>
        </p:txBody>
      </p:sp>
      <p:grpSp>
        <p:nvGrpSpPr>
          <p:cNvPr id="7" name="组合 6"/>
          <p:cNvGrpSpPr/>
          <p:nvPr/>
        </p:nvGrpSpPr>
        <p:grpSpPr>
          <a:xfrm>
            <a:off x="1019175" y="857056"/>
            <a:ext cx="3533775" cy="466725"/>
            <a:chOff x="1019175" y="847725"/>
            <a:chExt cx="3533775" cy="466725"/>
          </a:xfrm>
        </p:grpSpPr>
        <p:sp>
          <p:nvSpPr>
            <p:cNvPr id="5" name="同侧圆角矩形 3"/>
            <p:cNvSpPr/>
            <p:nvPr>
              <p:custDataLst>
                <p:tags r:id="rId1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面向对象的基本概念</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2216150" y="1834515"/>
            <a:ext cx="1287145" cy="5435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2227580" y="1938655"/>
            <a:ext cx="127571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对象</a:t>
            </a:r>
          </a:p>
        </p:txBody>
      </p:sp>
      <p:sp>
        <p:nvSpPr>
          <p:cNvPr id="20" name="矩形 19"/>
          <p:cNvSpPr/>
          <p:nvPr>
            <p:custDataLst>
              <p:tags r:id="rId3"/>
            </p:custDataLst>
          </p:nvPr>
        </p:nvSpPr>
        <p:spPr>
          <a:xfrm>
            <a:off x="3739997" y="1834314"/>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6612974"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5"/>
            </p:custDataLst>
          </p:nvPr>
        </p:nvSpPr>
        <p:spPr>
          <a:xfrm>
            <a:off x="806055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6"/>
            </p:custDataLst>
          </p:nvPr>
        </p:nvSpPr>
        <p:spPr>
          <a:xfrm>
            <a:off x="8056880" y="1938655"/>
            <a:ext cx="12992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继承</a:t>
            </a:r>
          </a:p>
        </p:txBody>
      </p:sp>
      <p:pic>
        <p:nvPicPr>
          <p:cNvPr id="29" name="图片 15"/>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061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2866210"/>
            <a:ext cx="7304637" cy="216852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抽象是抽取特定实例的共同特征，形成概念的过程，例如苹果、香蕉、梨、葡萄等，抽取出它们共同特性就得出“水果”这一类，那么得出水果概念的过程，就是一个抽象的过程。</a:t>
            </a:r>
            <a:r>
              <a:rPr lang="zh-CN" altLang="zh-CN" sz="1800">
                <a:solidFill>
                  <a:srgbClr val="0070C0"/>
                </a:solidFill>
                <a:latin typeface="微软雅黑" panose="020B0503020204020204" pitchFamily="34" charset="-122"/>
                <a:ea typeface="微软雅黑" panose="020B0503020204020204" pitchFamily="34" charset="-122"/>
              </a:rPr>
              <a:t>抽象主要是为了使复杂度降低，它强调主要特征</a:t>
            </a:r>
            <a:r>
              <a:rPr lang="zh-CN" altLang="zh-CN" sz="1800">
                <a:solidFill>
                  <a:srgbClr val="595959"/>
                </a:solidFill>
                <a:latin typeface="微软雅黑" panose="020B0503020204020204" pitchFamily="34" charset="-122"/>
                <a:ea typeface="微软雅黑" panose="020B0503020204020204" pitchFamily="34" charset="-122"/>
              </a:rPr>
              <a:t>，忽略次要特征，以得到较简单的概念，好让人们能控制其过程或以综合的角度来了解许多特定的事态。</a:t>
            </a:r>
          </a:p>
        </p:txBody>
      </p:sp>
      <p:sp>
        <p:nvSpPr>
          <p:cNvPr id="32" name="矩形 31"/>
          <p:cNvSpPr/>
          <p:nvPr>
            <p:custDataLst>
              <p:tags r:id="rId9"/>
            </p:custDataLst>
          </p:nvPr>
        </p:nvSpPr>
        <p:spPr>
          <a:xfrm>
            <a:off x="5180448" y="1835046"/>
            <a:ext cx="1288800"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5186680" y="1940560"/>
            <a:ext cx="12738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抽象</a:t>
            </a:r>
          </a:p>
        </p:txBody>
      </p:sp>
      <p:sp>
        <p:nvSpPr>
          <p:cNvPr id="34" name="文本框 33"/>
          <p:cNvSpPr txBox="1"/>
          <p:nvPr>
            <p:custDataLst>
              <p:tags r:id="rId11"/>
            </p:custDataLst>
          </p:nvPr>
        </p:nvSpPr>
        <p:spPr>
          <a:xfrm>
            <a:off x="6647180" y="1936750"/>
            <a:ext cx="1255395"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封装</a:t>
            </a:r>
          </a:p>
        </p:txBody>
      </p:sp>
      <p:sp>
        <p:nvSpPr>
          <p:cNvPr id="18" name="矩形 17"/>
          <p:cNvSpPr/>
          <p:nvPr>
            <p:custDataLst>
              <p:tags r:id="rId12"/>
            </p:custDataLst>
          </p:nvPr>
        </p:nvSpPr>
        <p:spPr>
          <a:xfrm>
            <a:off x="3727450" y="1938655"/>
            <a:ext cx="130873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类</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矩形 2"/>
          <p:cNvSpPr/>
          <p:nvPr>
            <p:custDataLst>
              <p:tags r:id="rId14"/>
            </p:custDataLst>
          </p:nvPr>
        </p:nvSpPr>
        <p:spPr>
          <a:xfrm>
            <a:off x="947914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5"/>
            </p:custDataLst>
          </p:nvPr>
        </p:nvSpPr>
        <p:spPr>
          <a:xfrm>
            <a:off x="9507855" y="1938655"/>
            <a:ext cx="12484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多态</a:t>
            </a:r>
          </a:p>
        </p:txBody>
      </p:sp>
      <p:grpSp>
        <p:nvGrpSpPr>
          <p:cNvPr id="7" name="组合 6"/>
          <p:cNvGrpSpPr/>
          <p:nvPr/>
        </p:nvGrpSpPr>
        <p:grpSpPr>
          <a:xfrm>
            <a:off x="1019175" y="857056"/>
            <a:ext cx="3533775" cy="466725"/>
            <a:chOff x="1019175" y="847725"/>
            <a:chExt cx="3533775" cy="466725"/>
          </a:xfrm>
        </p:grpSpPr>
        <p:sp>
          <p:nvSpPr>
            <p:cNvPr id="5" name="同侧圆角矩形 3"/>
            <p:cNvSpPr/>
            <p:nvPr>
              <p:custDataLst>
                <p:tags r:id="rId1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面向对象的基本概念</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2216150" y="1834515"/>
            <a:ext cx="1287145" cy="5435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2227580" y="1938655"/>
            <a:ext cx="127571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对象</a:t>
            </a:r>
          </a:p>
        </p:txBody>
      </p:sp>
      <p:sp>
        <p:nvSpPr>
          <p:cNvPr id="20" name="矩形 19"/>
          <p:cNvSpPr/>
          <p:nvPr>
            <p:custDataLst>
              <p:tags r:id="rId3"/>
            </p:custDataLst>
          </p:nvPr>
        </p:nvSpPr>
        <p:spPr>
          <a:xfrm>
            <a:off x="3739997" y="1834314"/>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6612974" y="1834460"/>
            <a:ext cx="1288800"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5"/>
            </p:custDataLst>
          </p:nvPr>
        </p:nvSpPr>
        <p:spPr>
          <a:xfrm>
            <a:off x="806055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6"/>
            </p:custDataLst>
          </p:nvPr>
        </p:nvSpPr>
        <p:spPr>
          <a:xfrm>
            <a:off x="8056880" y="1938655"/>
            <a:ext cx="12992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继承</a:t>
            </a:r>
          </a:p>
        </p:txBody>
      </p:sp>
      <p:pic>
        <p:nvPicPr>
          <p:cNvPr id="29" name="图片 15"/>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061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2866210"/>
            <a:ext cx="7304637" cy="2584450"/>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封装是面向对象程序设计最重要的特征之一。</a:t>
            </a:r>
            <a:r>
              <a:rPr lang="zh-CN" altLang="zh-CN" sz="1800">
                <a:solidFill>
                  <a:srgbClr val="0070C0"/>
                </a:solidFill>
                <a:latin typeface="微软雅黑" panose="020B0503020204020204" pitchFamily="34" charset="-122"/>
                <a:ea typeface="微软雅黑" panose="020B0503020204020204" pitchFamily="34" charset="-122"/>
              </a:rPr>
              <a:t>封装的核心是隐藏</a:t>
            </a:r>
            <a:r>
              <a:rPr lang="zh-CN" altLang="zh-CN" sz="1800">
                <a:solidFill>
                  <a:srgbClr val="595959"/>
                </a:solidFill>
                <a:latin typeface="微软雅黑" panose="020B0503020204020204" pitchFamily="34" charset="-122"/>
                <a:ea typeface="微软雅黑" panose="020B0503020204020204" pitchFamily="34" charset="-122"/>
              </a:rPr>
              <a:t>，它将数据和数据处理过程封装成一个整体，以实现独立性很强的模块，避免了外界直接访问对象属性而造成耦合度过高及过度依赖，同时也阻止了外界对对象内部数据的修改而可能引发的不可预知错误。</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封装是面向对象的核心思想，</a:t>
            </a:r>
            <a:r>
              <a:rPr lang="zh-CN" altLang="zh-CN" sz="1800">
                <a:solidFill>
                  <a:srgbClr val="0070C0"/>
                </a:solidFill>
                <a:latin typeface="微软雅黑" panose="020B0503020204020204" pitchFamily="34" charset="-122"/>
                <a:ea typeface="微软雅黑" panose="020B0503020204020204" pitchFamily="34" charset="-122"/>
              </a:rPr>
              <a:t>将对象的属性和行为封装起来</a:t>
            </a:r>
            <a:r>
              <a:rPr lang="zh-CN" altLang="zh-CN" sz="1800">
                <a:solidFill>
                  <a:srgbClr val="595959"/>
                </a:solidFill>
                <a:latin typeface="微软雅黑" panose="020B0503020204020204" pitchFamily="34" charset="-122"/>
                <a:ea typeface="微软雅黑" panose="020B0503020204020204" pitchFamily="34" charset="-122"/>
              </a:rPr>
              <a:t>，不需要让外界知道具体实现细节，这就是封装思想。</a:t>
            </a:r>
          </a:p>
        </p:txBody>
      </p:sp>
      <p:sp>
        <p:nvSpPr>
          <p:cNvPr id="32" name="矩形 31"/>
          <p:cNvSpPr/>
          <p:nvPr>
            <p:custDataLst>
              <p:tags r:id="rId9"/>
            </p:custDataLst>
          </p:nvPr>
        </p:nvSpPr>
        <p:spPr>
          <a:xfrm>
            <a:off x="5180448" y="1835046"/>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5186680" y="1940560"/>
            <a:ext cx="12738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抽象</a:t>
            </a:r>
          </a:p>
        </p:txBody>
      </p:sp>
      <p:sp>
        <p:nvSpPr>
          <p:cNvPr id="34" name="文本框 33"/>
          <p:cNvSpPr txBox="1"/>
          <p:nvPr>
            <p:custDataLst>
              <p:tags r:id="rId11"/>
            </p:custDataLst>
          </p:nvPr>
        </p:nvSpPr>
        <p:spPr>
          <a:xfrm>
            <a:off x="6647180" y="1936750"/>
            <a:ext cx="1255395"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封装</a:t>
            </a:r>
          </a:p>
        </p:txBody>
      </p:sp>
      <p:sp>
        <p:nvSpPr>
          <p:cNvPr id="18" name="矩形 17"/>
          <p:cNvSpPr/>
          <p:nvPr>
            <p:custDataLst>
              <p:tags r:id="rId12"/>
            </p:custDataLst>
          </p:nvPr>
        </p:nvSpPr>
        <p:spPr>
          <a:xfrm>
            <a:off x="3727450" y="1938655"/>
            <a:ext cx="130873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类</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矩形 2"/>
          <p:cNvSpPr/>
          <p:nvPr>
            <p:custDataLst>
              <p:tags r:id="rId14"/>
            </p:custDataLst>
          </p:nvPr>
        </p:nvSpPr>
        <p:spPr>
          <a:xfrm>
            <a:off x="947914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5"/>
            </p:custDataLst>
          </p:nvPr>
        </p:nvSpPr>
        <p:spPr>
          <a:xfrm>
            <a:off x="9507855" y="1938655"/>
            <a:ext cx="12484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多态</a:t>
            </a:r>
          </a:p>
        </p:txBody>
      </p:sp>
      <p:grpSp>
        <p:nvGrpSpPr>
          <p:cNvPr id="7" name="组合 6"/>
          <p:cNvGrpSpPr/>
          <p:nvPr/>
        </p:nvGrpSpPr>
        <p:grpSpPr>
          <a:xfrm>
            <a:off x="1019175" y="857056"/>
            <a:ext cx="3533775" cy="466725"/>
            <a:chOff x="1019175" y="847725"/>
            <a:chExt cx="3533775" cy="466725"/>
          </a:xfrm>
        </p:grpSpPr>
        <p:sp>
          <p:nvSpPr>
            <p:cNvPr id="5" name="同侧圆角矩形 3"/>
            <p:cNvSpPr/>
            <p:nvPr>
              <p:custDataLst>
                <p:tags r:id="rId1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面向对象的基本概念</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2216150" y="1834515"/>
            <a:ext cx="1287145" cy="5435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2227580" y="1938655"/>
            <a:ext cx="127571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对象</a:t>
            </a:r>
          </a:p>
        </p:txBody>
      </p:sp>
      <p:sp>
        <p:nvSpPr>
          <p:cNvPr id="20" name="矩形 19"/>
          <p:cNvSpPr/>
          <p:nvPr>
            <p:custDataLst>
              <p:tags r:id="rId3"/>
            </p:custDataLst>
          </p:nvPr>
        </p:nvSpPr>
        <p:spPr>
          <a:xfrm>
            <a:off x="3739997" y="1834314"/>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6612974"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5"/>
            </p:custDataLst>
          </p:nvPr>
        </p:nvSpPr>
        <p:spPr>
          <a:xfrm>
            <a:off x="8060557" y="1834460"/>
            <a:ext cx="1288800"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6"/>
            </p:custDataLst>
          </p:nvPr>
        </p:nvSpPr>
        <p:spPr>
          <a:xfrm>
            <a:off x="8056880" y="1938655"/>
            <a:ext cx="12992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继承</a:t>
            </a:r>
          </a:p>
        </p:txBody>
      </p:sp>
      <p:pic>
        <p:nvPicPr>
          <p:cNvPr id="29" name="图片 15"/>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061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2866210"/>
            <a:ext cx="7304637" cy="2584450"/>
          </a:xfrm>
          <a:prstGeom prst="rect">
            <a:avLst/>
          </a:prstGeom>
        </p:spPr>
        <p:txBody>
          <a:bodyPr wrap="square">
            <a:spAutoFit/>
          </a:bodyPr>
          <a:lstStyle/>
          <a:p>
            <a:pPr algn="just">
              <a:lnSpc>
                <a:spcPct val="150000"/>
              </a:lnSpc>
            </a:pPr>
            <a:r>
              <a:rPr lang="zh-CN" altLang="zh-CN" sz="1800">
                <a:solidFill>
                  <a:srgbClr val="0070C0"/>
                </a:solidFill>
                <a:latin typeface="微软雅黑" panose="020B0503020204020204" pitchFamily="34" charset="-122"/>
                <a:ea typeface="微软雅黑" panose="020B0503020204020204" pitchFamily="34" charset="-122"/>
              </a:rPr>
              <a:t>继承描述的是类与类之间的关系</a:t>
            </a:r>
            <a:r>
              <a:rPr lang="zh-CN" altLang="zh-CN" sz="1800">
                <a:solidFill>
                  <a:srgbClr val="595959"/>
                </a:solidFill>
                <a:latin typeface="微软雅黑" panose="020B0503020204020204" pitchFamily="34" charset="-122"/>
                <a:ea typeface="微软雅黑" panose="020B0503020204020204" pitchFamily="34" charset="-122"/>
              </a:rPr>
              <a:t>，通过继承，新生类可以在无需赘写原有类的情况下，对原有类的功能进行扩展。</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继承不仅增强了代码</a:t>
            </a:r>
            <a:r>
              <a:rPr lang="zh-CN" altLang="zh-CN" sz="1800">
                <a:solidFill>
                  <a:srgbClr val="0070C0"/>
                </a:solidFill>
                <a:latin typeface="微软雅黑" panose="020B0503020204020204" pitchFamily="34" charset="-122"/>
                <a:ea typeface="微软雅黑" panose="020B0503020204020204" pitchFamily="34" charset="-122"/>
              </a:rPr>
              <a:t>复用性</a:t>
            </a:r>
            <a:r>
              <a:rPr lang="zh-CN" altLang="zh-CN" sz="1800">
                <a:solidFill>
                  <a:srgbClr val="595959"/>
                </a:solidFill>
                <a:latin typeface="微软雅黑" panose="020B0503020204020204" pitchFamily="34" charset="-122"/>
                <a:ea typeface="微软雅黑" panose="020B0503020204020204" pitchFamily="34" charset="-122"/>
              </a:rPr>
              <a:t>，</a:t>
            </a:r>
            <a:r>
              <a:rPr lang="zh-CN" altLang="zh-CN" sz="1800">
                <a:solidFill>
                  <a:srgbClr val="0070C0"/>
                </a:solidFill>
                <a:latin typeface="微软雅黑" panose="020B0503020204020204" pitchFamily="34" charset="-122"/>
                <a:ea typeface="微软雅黑" panose="020B0503020204020204" pitchFamily="34" charset="-122"/>
              </a:rPr>
              <a:t>提高了开发效率</a:t>
            </a:r>
            <a:r>
              <a:rPr lang="zh-CN" altLang="zh-CN" sz="1800">
                <a:solidFill>
                  <a:srgbClr val="595959"/>
                </a:solidFill>
                <a:latin typeface="微软雅黑" panose="020B0503020204020204" pitchFamily="34" charset="-122"/>
                <a:ea typeface="微软雅黑" panose="020B0503020204020204" pitchFamily="34" charset="-122"/>
              </a:rPr>
              <a:t>，也为程序的扩充提供了便利。在软件开发中，类的继承性使所建立的软件具有开放性、可扩充性，这是数据组织和分类行之有效的方法，它减少了创建对象、类的工作量。</a:t>
            </a:r>
          </a:p>
        </p:txBody>
      </p:sp>
      <p:sp>
        <p:nvSpPr>
          <p:cNvPr id="32" name="矩形 31"/>
          <p:cNvSpPr/>
          <p:nvPr>
            <p:custDataLst>
              <p:tags r:id="rId9"/>
            </p:custDataLst>
          </p:nvPr>
        </p:nvSpPr>
        <p:spPr>
          <a:xfrm>
            <a:off x="5180448" y="1835046"/>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5186680" y="1940560"/>
            <a:ext cx="12738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抽象</a:t>
            </a:r>
          </a:p>
        </p:txBody>
      </p:sp>
      <p:sp>
        <p:nvSpPr>
          <p:cNvPr id="34" name="文本框 33"/>
          <p:cNvSpPr txBox="1"/>
          <p:nvPr>
            <p:custDataLst>
              <p:tags r:id="rId11"/>
            </p:custDataLst>
          </p:nvPr>
        </p:nvSpPr>
        <p:spPr>
          <a:xfrm>
            <a:off x="6647180" y="1936750"/>
            <a:ext cx="1255395"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封装</a:t>
            </a:r>
          </a:p>
        </p:txBody>
      </p:sp>
      <p:sp>
        <p:nvSpPr>
          <p:cNvPr id="18" name="矩形 17"/>
          <p:cNvSpPr/>
          <p:nvPr>
            <p:custDataLst>
              <p:tags r:id="rId12"/>
            </p:custDataLst>
          </p:nvPr>
        </p:nvSpPr>
        <p:spPr>
          <a:xfrm>
            <a:off x="3727450" y="1938655"/>
            <a:ext cx="130873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类</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矩形 2"/>
          <p:cNvSpPr/>
          <p:nvPr>
            <p:custDataLst>
              <p:tags r:id="rId14"/>
            </p:custDataLst>
          </p:nvPr>
        </p:nvSpPr>
        <p:spPr>
          <a:xfrm>
            <a:off x="947914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5"/>
            </p:custDataLst>
          </p:nvPr>
        </p:nvSpPr>
        <p:spPr>
          <a:xfrm>
            <a:off x="9507855" y="1938655"/>
            <a:ext cx="12484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多态</a:t>
            </a:r>
          </a:p>
        </p:txBody>
      </p:sp>
      <p:grpSp>
        <p:nvGrpSpPr>
          <p:cNvPr id="7" name="组合 6"/>
          <p:cNvGrpSpPr/>
          <p:nvPr/>
        </p:nvGrpSpPr>
        <p:grpSpPr>
          <a:xfrm>
            <a:off x="1019175" y="857056"/>
            <a:ext cx="3533775" cy="466725"/>
            <a:chOff x="1019175" y="847725"/>
            <a:chExt cx="3533775" cy="466725"/>
          </a:xfrm>
        </p:grpSpPr>
        <p:sp>
          <p:nvSpPr>
            <p:cNvPr id="5" name="同侧圆角矩形 3"/>
            <p:cNvSpPr/>
            <p:nvPr>
              <p:custDataLst>
                <p:tags r:id="rId1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面向对象的基本概念</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2216150" y="1834515"/>
            <a:ext cx="1287145" cy="5435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2227580" y="1938655"/>
            <a:ext cx="127571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对象</a:t>
            </a:r>
          </a:p>
        </p:txBody>
      </p:sp>
      <p:sp>
        <p:nvSpPr>
          <p:cNvPr id="20" name="矩形 19"/>
          <p:cNvSpPr/>
          <p:nvPr>
            <p:custDataLst>
              <p:tags r:id="rId3"/>
            </p:custDataLst>
          </p:nvPr>
        </p:nvSpPr>
        <p:spPr>
          <a:xfrm>
            <a:off x="3739997" y="1834314"/>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6612974"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5"/>
            </p:custDataLst>
          </p:nvPr>
        </p:nvSpPr>
        <p:spPr>
          <a:xfrm>
            <a:off x="8060557" y="1834460"/>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6"/>
            </p:custDataLst>
          </p:nvPr>
        </p:nvSpPr>
        <p:spPr>
          <a:xfrm>
            <a:off x="8056880" y="1938655"/>
            <a:ext cx="12992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继承</a:t>
            </a:r>
          </a:p>
        </p:txBody>
      </p:sp>
      <p:pic>
        <p:nvPicPr>
          <p:cNvPr id="29" name="图片 15"/>
          <p:cNvPicPr>
            <a:picLocks noChangeAspect="1"/>
          </p:cNvPicPr>
          <p:nvPr>
            <p:custDataLst>
              <p:tags r:id="rId7"/>
            </p:custDataLst>
          </p:nvPr>
        </p:nvPicPr>
        <p:blipFill>
          <a:blip r:embed="rId19">
            <a:extLst>
              <a:ext uri="{28A0092B-C50C-407E-A947-70E740481C1C}">
                <a14:useLocalDpi xmlns:a14="http://schemas.microsoft.com/office/drawing/2010/main" val="0"/>
              </a:ext>
            </a:extLst>
          </a:blip>
          <a:srcRect/>
          <a:stretch>
            <a:fillRect/>
          </a:stretch>
        </p:blipFill>
        <p:spPr bwMode="auto">
          <a:xfrm>
            <a:off x="4061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2866210"/>
            <a:ext cx="7304637" cy="1337945"/>
          </a:xfrm>
          <a:prstGeom prst="rect">
            <a:avLst/>
          </a:prstGeom>
        </p:spPr>
        <p:txBody>
          <a:bodyPr wrap="square">
            <a:spAutoFit/>
          </a:bodyPr>
          <a:lstStyle/>
          <a:p>
            <a:pPr algn="just">
              <a:lnSpc>
                <a:spcPct val="150000"/>
              </a:lnSpc>
            </a:pPr>
            <a:r>
              <a:rPr lang="zh-CN" altLang="zh-CN" sz="1800">
                <a:solidFill>
                  <a:srgbClr val="0070C0"/>
                </a:solidFill>
                <a:latin typeface="微软雅黑" panose="020B0503020204020204" pitchFamily="34" charset="-122"/>
                <a:ea typeface="微软雅黑" panose="020B0503020204020204" pitchFamily="34" charset="-122"/>
              </a:rPr>
              <a:t>多态指同一个属性或行为在父类及其各派生类中具有不同的语义</a:t>
            </a:r>
            <a:r>
              <a:rPr lang="zh-CN" altLang="zh-CN" sz="1800">
                <a:solidFill>
                  <a:srgbClr val="595959"/>
                </a:solidFill>
                <a:latin typeface="微软雅黑" panose="020B0503020204020204" pitchFamily="34" charset="-122"/>
                <a:ea typeface="微软雅黑" panose="020B0503020204020204" pitchFamily="34" charset="-122"/>
              </a:rPr>
              <a:t>，面向对象的多态特性使得开发更科学、更符合人类的思维习惯，能有效地提高软件开发效率，缩短开发周期，提高软件可靠性。</a:t>
            </a:r>
          </a:p>
        </p:txBody>
      </p:sp>
      <p:sp>
        <p:nvSpPr>
          <p:cNvPr id="32" name="矩形 31"/>
          <p:cNvSpPr/>
          <p:nvPr>
            <p:custDataLst>
              <p:tags r:id="rId9"/>
            </p:custDataLst>
          </p:nvPr>
        </p:nvSpPr>
        <p:spPr>
          <a:xfrm>
            <a:off x="5180448" y="1835046"/>
            <a:ext cx="1288800"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5186680" y="1940560"/>
            <a:ext cx="12738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抽象</a:t>
            </a:r>
          </a:p>
        </p:txBody>
      </p:sp>
      <p:sp>
        <p:nvSpPr>
          <p:cNvPr id="34" name="文本框 33"/>
          <p:cNvSpPr txBox="1"/>
          <p:nvPr>
            <p:custDataLst>
              <p:tags r:id="rId11"/>
            </p:custDataLst>
          </p:nvPr>
        </p:nvSpPr>
        <p:spPr>
          <a:xfrm>
            <a:off x="6647180" y="1936750"/>
            <a:ext cx="1255395"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封装</a:t>
            </a:r>
          </a:p>
        </p:txBody>
      </p:sp>
      <p:sp>
        <p:nvSpPr>
          <p:cNvPr id="18" name="矩形 17"/>
          <p:cNvSpPr/>
          <p:nvPr>
            <p:custDataLst>
              <p:tags r:id="rId12"/>
            </p:custDataLst>
          </p:nvPr>
        </p:nvSpPr>
        <p:spPr>
          <a:xfrm>
            <a:off x="3727450" y="1938655"/>
            <a:ext cx="1308735"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类</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面向对象的基本概念</a:t>
            </a:r>
          </a:p>
        </p:txBody>
      </p:sp>
      <p:sp>
        <p:nvSpPr>
          <p:cNvPr id="3" name="矩形 2"/>
          <p:cNvSpPr/>
          <p:nvPr>
            <p:custDataLst>
              <p:tags r:id="rId14"/>
            </p:custDataLst>
          </p:nvPr>
        </p:nvSpPr>
        <p:spPr>
          <a:xfrm>
            <a:off x="9479147" y="1834460"/>
            <a:ext cx="1288800"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15"/>
            </p:custDataLst>
          </p:nvPr>
        </p:nvSpPr>
        <p:spPr>
          <a:xfrm>
            <a:off x="9507855" y="1938655"/>
            <a:ext cx="1248410"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多态</a:t>
            </a:r>
          </a:p>
        </p:txBody>
      </p:sp>
      <p:grpSp>
        <p:nvGrpSpPr>
          <p:cNvPr id="7" name="组合 6"/>
          <p:cNvGrpSpPr/>
          <p:nvPr/>
        </p:nvGrpSpPr>
        <p:grpSpPr>
          <a:xfrm>
            <a:off x="1019175" y="857056"/>
            <a:ext cx="3533775" cy="466725"/>
            <a:chOff x="1019175" y="847725"/>
            <a:chExt cx="3533775" cy="466725"/>
          </a:xfrm>
        </p:grpSpPr>
        <p:sp>
          <p:nvSpPr>
            <p:cNvPr id="5" name="同侧圆角矩形 3"/>
            <p:cNvSpPr/>
            <p:nvPr>
              <p:custDataLst>
                <p:tags r:id="rId1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面向对象的基本概念</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414145" y="2431415"/>
            <a:ext cx="8800465" cy="688340"/>
            <a:chOff x="978873" y="1800500"/>
            <a:chExt cx="7172522" cy="515937"/>
          </a:xfrm>
        </p:grpSpPr>
        <p:sp>
          <p:nvSpPr>
            <p:cNvPr id="6" name="Pentagon 3"/>
            <p:cNvSpPr/>
            <p:nvPr>
              <p:custDataLst>
                <p:tags r:id="rId7"/>
              </p:custDataLst>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面向对象的思想</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，能够说出面向对象与面向过程的区别</a:t>
              </a:r>
            </a:p>
          </p:txBody>
        </p:sp>
        <p:sp>
          <p:nvSpPr>
            <p:cNvPr id="7" name="MH_Others_1"/>
            <p:cNvSpPr/>
            <p:nvPr>
              <p:custDataLst>
                <p:tags r:id="rId8"/>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414145" y="3301365"/>
            <a:ext cx="8800465" cy="685800"/>
            <a:chOff x="978871" y="2570437"/>
            <a:chExt cx="5898704" cy="514350"/>
          </a:xfrm>
        </p:grpSpPr>
        <p:sp>
          <p:nvSpPr>
            <p:cNvPr id="9" name="Pentagon 5"/>
            <p:cNvSpPr/>
            <p:nvPr>
              <p:custDataLst>
                <p:tags r:id="rId5"/>
              </p:custDataLst>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面向对象的基本概念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，能够归纳封装、继承和多态的概念</a:t>
              </a:r>
            </a:p>
          </p:txBody>
        </p:sp>
        <p:sp>
          <p:nvSpPr>
            <p:cNvPr id="10" name="MH_Others_1"/>
            <p:cNvSpPr/>
            <p:nvPr>
              <p:custDataLst>
                <p:tags r:id="rId6"/>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414145" y="4170045"/>
            <a:ext cx="8800465" cy="688340"/>
            <a:chOff x="978871" y="3338787"/>
            <a:chExt cx="7791289" cy="515938"/>
          </a:xfrm>
        </p:grpSpPr>
        <p:sp>
          <p:nvSpPr>
            <p:cNvPr id="12" name="Pentagon 6"/>
            <p:cNvSpPr/>
            <p:nvPr>
              <p:custDataLst>
                <p:tags r:id="rId3"/>
              </p:custDataLst>
            </p:nvPr>
          </p:nvSpPr>
          <p:spPr bwMode="auto">
            <a:xfrm>
              <a:off x="978871" y="3338787"/>
              <a:ext cx="7791289"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类和对象的关系</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，能够归纳类和对象之间的关系</a:t>
              </a:r>
            </a:p>
          </p:txBody>
        </p:sp>
        <p:sp>
          <p:nvSpPr>
            <p:cNvPr id="13"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414145" y="5085715"/>
            <a:ext cx="8800465" cy="688340"/>
            <a:chOff x="978871" y="3338787"/>
            <a:chExt cx="7959566" cy="515938"/>
          </a:xfrm>
        </p:grpSpPr>
        <p:sp>
          <p:nvSpPr>
            <p:cNvPr id="16" name="Pentagon 6"/>
            <p:cNvSpPr/>
            <p:nvPr>
              <p:custDataLst>
                <p:tags r:id="rId1"/>
              </p:custDataLst>
            </p:nvPr>
          </p:nvSpPr>
          <p:spPr bwMode="auto">
            <a:xfrm>
              <a:off x="978871" y="3338787"/>
              <a:ext cx="795956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类的定义</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，能够通过关键字class定义类</a:t>
              </a:r>
            </a:p>
          </p:txBody>
        </p:sp>
        <p:sp>
          <p:nvSpPr>
            <p:cNvPr id="17"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类与对象</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类和对象的关系</a:t>
            </a:r>
            <a:r>
              <a:rPr lang="zh-CN" altLang="zh-CN" sz="1800" dirty="0">
                <a:solidFill>
                  <a:srgbClr val="595959"/>
                </a:solidFill>
                <a:latin typeface="微软雅黑" panose="020B0503020204020204" pitchFamily="34" charset="-122"/>
                <a:ea typeface="微软雅黑" panose="020B0503020204020204" pitchFamily="34" charset="-122"/>
                <a:cs typeface="+mn-ea"/>
              </a:rPr>
              <a:t>，能够归纳类和对象之间的关系</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类和对象的关系</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类和对象的关系</a:t>
              </a:r>
            </a:p>
          </p:txBody>
        </p:sp>
      </p:grpSp>
      <p:sp>
        <p:nvSpPr>
          <p:cNvPr id="4" name="圆角矩形 3"/>
          <p:cNvSpPr/>
          <p:nvPr>
            <p:custDataLst>
              <p:tags r:id="rId1"/>
            </p:custDataLst>
          </p:nvPr>
        </p:nvSpPr>
        <p:spPr>
          <a:xfrm>
            <a:off x="5230495" y="2266315"/>
            <a:ext cx="5904865" cy="264731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421890"/>
            <a:ext cx="5532755" cy="2372360"/>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面向对象编程思想力求在程序中对事物的描述与该事物在现实中的形态保持一致。为此，面向对象的思想中提出了两个概念，分别是</a:t>
            </a:r>
            <a:r>
              <a:rPr lang="zh-CN" altLang="zh-CN" sz="1800" dirty="0">
                <a:solidFill>
                  <a:srgbClr val="0070C0"/>
                </a:solidFill>
                <a:latin typeface="微软雅黑" panose="020B0503020204020204" pitchFamily="34" charset="-122"/>
                <a:ea typeface="微软雅黑" panose="020B0503020204020204" pitchFamily="34" charset="-122"/>
                <a:cs typeface="+mn-ea"/>
              </a:rPr>
              <a:t>类</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对象</a:t>
            </a:r>
            <a:r>
              <a:rPr lang="zh-CN" altLang="zh-CN" sz="1800" dirty="0">
                <a:solidFill>
                  <a:srgbClr val="595959"/>
                </a:solidFill>
                <a:latin typeface="微软雅黑" panose="020B0503020204020204" pitchFamily="34" charset="-122"/>
                <a:ea typeface="微软雅黑" panose="020B0503020204020204" pitchFamily="34" charset="-122"/>
                <a:cs typeface="+mn-ea"/>
              </a:rPr>
              <a:t>。类是对多个对象共同特征的抽象描述，是对象的模板；对象用于描述现实中的个体，它是类的实例。</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类和对象的关系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类和对象的关系</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类和对象的关系</a:t>
            </a:r>
          </a:p>
        </p:txBody>
      </p:sp>
      <p:sp>
        <p:nvSpPr>
          <p:cNvPr id="2" name="文本框 1"/>
          <p:cNvSpPr txBox="1"/>
          <p:nvPr/>
        </p:nvSpPr>
        <p:spPr>
          <a:xfrm>
            <a:off x="1019175" y="1557020"/>
            <a:ext cx="10052685" cy="133794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汽车是人类出行所使用的交通工具之一，厂商在生产汽车之前会先分析用户需求，设计汽车模型，制作设计图纸。设计图纸描述了汽车的各种属性与功能，比如汽车应该有方向盘、发动机、加速器等功能部件，也应能执行开车、刹车、加速、倒车等功能。</a:t>
            </a:r>
          </a:p>
        </p:txBody>
      </p:sp>
      <p:pic>
        <p:nvPicPr>
          <p:cNvPr id="6" name="图片 1"/>
          <p:cNvPicPr>
            <a:picLocks noChangeAspect="1"/>
          </p:cNvPicPr>
          <p:nvPr>
            <p:custDataLst>
              <p:tags r:id="rId2"/>
            </p:custDataLst>
          </p:nvPr>
        </p:nvPicPr>
        <p:blipFill>
          <a:blip r:embed="rId7">
            <a:lum contrast="-42000"/>
          </a:blip>
          <a:stretch>
            <a:fillRect/>
          </a:stretch>
        </p:blipFill>
        <p:spPr>
          <a:xfrm>
            <a:off x="2854325" y="3128010"/>
            <a:ext cx="6120765" cy="3054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类的定义</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，能够通过关键字class定义类</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类的定义</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类的定义</a:t>
              </a:r>
            </a:p>
          </p:txBody>
        </p:sp>
      </p:grpSp>
      <p:sp>
        <p:nvSpPr>
          <p:cNvPr id="4" name="圆角矩形 3"/>
          <p:cNvSpPr/>
          <p:nvPr>
            <p:custDataLst>
              <p:tags r:id="rId1"/>
            </p:custDataLst>
          </p:nvPr>
        </p:nvSpPr>
        <p:spPr>
          <a:xfrm>
            <a:off x="5230495" y="2266315"/>
            <a:ext cx="5904865" cy="264731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421890"/>
            <a:ext cx="5532755" cy="2372360"/>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在程序中创建对象之前需先定义类。类是对象的模板，它用于描述一组对象的共同特征和行为。类中可以</a:t>
            </a:r>
            <a:r>
              <a:rPr lang="zh-CN" altLang="zh-CN" sz="1800" dirty="0">
                <a:solidFill>
                  <a:srgbClr val="0070C0"/>
                </a:solidFill>
                <a:latin typeface="微软雅黑" panose="020B0503020204020204" pitchFamily="34" charset="-122"/>
                <a:ea typeface="微软雅黑" panose="020B0503020204020204" pitchFamily="34" charset="-122"/>
                <a:cs typeface="+mn-ea"/>
              </a:rPr>
              <a:t>定义数据成员</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成员函数</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数据成员</a:t>
            </a:r>
            <a:r>
              <a:rPr lang="zh-CN" altLang="zh-CN" sz="1800" dirty="0">
                <a:solidFill>
                  <a:srgbClr val="595959"/>
                </a:solidFill>
                <a:latin typeface="微软雅黑" panose="020B0503020204020204" pitchFamily="34" charset="-122"/>
                <a:ea typeface="微软雅黑" panose="020B0503020204020204" pitchFamily="34" charset="-122"/>
                <a:cs typeface="+mn-ea"/>
              </a:rPr>
              <a:t>用于描述对象特征，</a:t>
            </a:r>
            <a:r>
              <a:rPr lang="zh-CN" altLang="zh-CN" sz="1800" dirty="0">
                <a:solidFill>
                  <a:srgbClr val="0070C0"/>
                </a:solidFill>
                <a:latin typeface="微软雅黑" panose="020B0503020204020204" pitchFamily="34" charset="-122"/>
                <a:ea typeface="微软雅黑" panose="020B0503020204020204" pitchFamily="34" charset="-122"/>
                <a:cs typeface="+mn-ea"/>
              </a:rPr>
              <a:t>成员函数</a:t>
            </a:r>
            <a:r>
              <a:rPr lang="zh-CN" altLang="zh-CN" sz="1800" dirty="0">
                <a:solidFill>
                  <a:srgbClr val="595959"/>
                </a:solidFill>
                <a:latin typeface="微软雅黑" panose="020B0503020204020204" pitchFamily="34" charset="-122"/>
                <a:ea typeface="微软雅黑" panose="020B0503020204020204" pitchFamily="34" charset="-122"/>
                <a:cs typeface="+mn-ea"/>
              </a:rPr>
              <a:t>用于描述对象行为，其中数据成员也被称为</a:t>
            </a:r>
            <a:r>
              <a:rPr lang="zh-CN" altLang="zh-CN" sz="1800" dirty="0">
                <a:solidFill>
                  <a:srgbClr val="0070C0"/>
                </a:solidFill>
                <a:latin typeface="微软雅黑" panose="020B0503020204020204" pitchFamily="34" charset="-122"/>
                <a:ea typeface="微软雅黑" panose="020B0503020204020204" pitchFamily="34" charset="-122"/>
                <a:cs typeface="+mn-ea"/>
              </a:rPr>
              <a:t>属性</a:t>
            </a:r>
            <a:r>
              <a:rPr lang="zh-CN" altLang="zh-CN" sz="1800" dirty="0">
                <a:solidFill>
                  <a:srgbClr val="595959"/>
                </a:solidFill>
                <a:latin typeface="微软雅黑" panose="020B0503020204020204" pitchFamily="34" charset="-122"/>
                <a:ea typeface="微软雅黑" panose="020B0503020204020204" pitchFamily="34" charset="-122"/>
                <a:cs typeface="+mn-ea"/>
              </a:rPr>
              <a:t>，成员函数也被称为</a:t>
            </a:r>
            <a:r>
              <a:rPr lang="zh-CN" altLang="zh-CN" sz="1800" dirty="0">
                <a:solidFill>
                  <a:srgbClr val="0070C0"/>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3"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类的定义</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类的定义</a:t>
            </a:r>
          </a:p>
        </p:txBody>
      </p:sp>
      <p:sp>
        <p:nvSpPr>
          <p:cNvPr id="5" name="矩形 4"/>
          <p:cNvSpPr/>
          <p:nvPr>
            <p:custDataLst>
              <p:tags r:id="rId2"/>
            </p:custDataLst>
          </p:nvPr>
        </p:nvSpPr>
        <p:spPr>
          <a:xfrm>
            <a:off x="1019175" y="2154350"/>
            <a:ext cx="4896544" cy="499560"/>
          </a:xfrm>
          <a:prstGeom prst="rect">
            <a:avLst/>
          </a:prstGeom>
        </p:spPr>
        <p:txBody>
          <a:bodyPr wrap="square">
            <a:spAutoFit/>
          </a:bodyPr>
          <a:lstStyle/>
          <a:p>
            <a:pPr>
              <a:lnSpc>
                <a:spcPct val="150000"/>
              </a:lnSpc>
            </a:pPr>
            <a:r>
              <a:rPr lang="en-US" altLang="zh-CN" sz="2000">
                <a:solidFill>
                  <a:srgbClr val="595959"/>
                </a:solidFill>
                <a:latin typeface="微软雅黑" panose="020B0503020204020204" pitchFamily="34" charset="-122"/>
                <a:ea typeface="微软雅黑" panose="020B0503020204020204" pitchFamily="34" charset="-122"/>
                <a:cs typeface="+mn-ea"/>
              </a:rPr>
              <a:t>Python </a:t>
            </a:r>
            <a:r>
              <a:rPr lang="zh-CN" altLang="en-US" sz="2000">
                <a:solidFill>
                  <a:srgbClr val="595959"/>
                </a:solidFill>
                <a:latin typeface="微软雅黑" panose="020B0503020204020204" pitchFamily="34" charset="-122"/>
                <a:ea typeface="微软雅黑" panose="020B0503020204020204" pitchFamily="34" charset="-122"/>
                <a:cs typeface="+mn-ea"/>
              </a:rPr>
              <a:t>中使用关键字</a:t>
            </a:r>
            <a:r>
              <a:rPr lang="en-US" altLang="zh-CN" sz="2000">
                <a:solidFill>
                  <a:srgbClr val="1369B2"/>
                </a:solidFill>
                <a:latin typeface="微软雅黑" panose="020B0503020204020204" pitchFamily="34" charset="-122"/>
                <a:ea typeface="微软雅黑" panose="020B0503020204020204" pitchFamily="34" charset="-122"/>
                <a:cs typeface="+mn-ea"/>
              </a:rPr>
              <a:t>class</a:t>
            </a:r>
            <a:r>
              <a:rPr lang="zh-CN" altLang="en-US" sz="2000">
                <a:solidFill>
                  <a:srgbClr val="595959"/>
                </a:solidFill>
                <a:latin typeface="微软雅黑" panose="020B0503020204020204" pitchFamily="34" charset="-122"/>
                <a:ea typeface="微软雅黑" panose="020B0503020204020204" pitchFamily="34" charset="-122"/>
                <a:cs typeface="+mn-ea"/>
              </a:rPr>
              <a:t>来</a:t>
            </a:r>
            <a:r>
              <a:rPr lang="zh-CN" altLang="en-US" sz="2000">
                <a:solidFill>
                  <a:srgbClr val="1369B2"/>
                </a:solidFill>
                <a:latin typeface="微软雅黑" panose="020B0503020204020204" pitchFamily="34" charset="-122"/>
                <a:ea typeface="微软雅黑" panose="020B0503020204020204" pitchFamily="34" charset="-122"/>
                <a:cs typeface="+mn-ea"/>
              </a:rPr>
              <a:t>定义</a:t>
            </a:r>
            <a:r>
              <a:rPr lang="zh-CN" altLang="en-US" sz="2000">
                <a:solidFill>
                  <a:srgbClr val="595959"/>
                </a:solidFill>
                <a:latin typeface="微软雅黑" panose="020B0503020204020204" pitchFamily="34" charset="-122"/>
                <a:ea typeface="微软雅黑" panose="020B0503020204020204" pitchFamily="34" charset="-122"/>
                <a:cs typeface="+mn-ea"/>
              </a:rPr>
              <a:t>一个</a:t>
            </a:r>
            <a:r>
              <a:rPr lang="zh-CN" altLang="en-US" sz="2000">
                <a:solidFill>
                  <a:srgbClr val="1369B2"/>
                </a:solidFill>
                <a:latin typeface="微软雅黑" panose="020B0503020204020204" pitchFamily="34" charset="-122"/>
                <a:ea typeface="微软雅黑" panose="020B0503020204020204" pitchFamily="34" charset="-122"/>
                <a:cs typeface="+mn-ea"/>
              </a:rPr>
              <a:t>类</a:t>
            </a:r>
            <a:r>
              <a:rPr lang="zh-CN" altLang="en-US" sz="2000">
                <a:solidFill>
                  <a:srgbClr val="595959"/>
                </a:solidFill>
                <a:latin typeface="微软雅黑" panose="020B0503020204020204" pitchFamily="34" charset="-122"/>
                <a:ea typeface="微软雅黑" panose="020B0503020204020204" pitchFamily="34" charset="-122"/>
                <a:cs typeface="+mn-ea"/>
              </a:rPr>
              <a:t>。</a:t>
            </a:r>
          </a:p>
        </p:txBody>
      </p:sp>
      <p:sp>
        <p:nvSpPr>
          <p:cNvPr id="6" name="矩形 5"/>
          <p:cNvSpPr/>
          <p:nvPr>
            <p:custDataLst>
              <p:tags r:id="rId3"/>
            </p:custDataLst>
          </p:nvPr>
        </p:nvSpPr>
        <p:spPr bwMode="auto">
          <a:xfrm>
            <a:off x="6743278" y="2864644"/>
            <a:ext cx="4752528" cy="258137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Car:</a:t>
            </a:r>
          </a:p>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wheels = 4	 # 属性</a:t>
            </a:r>
          </a:p>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drive(self):	 # 方法drive()</a:t>
            </a:r>
          </a:p>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print('开车方式')</a:t>
            </a:r>
          </a:p>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stop(self):	 # 方法stop()</a:t>
            </a:r>
          </a:p>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print('停车方式')</a:t>
            </a:r>
          </a:p>
        </p:txBody>
      </p:sp>
      <p:grpSp>
        <p:nvGrpSpPr>
          <p:cNvPr id="16" name="组合 15"/>
          <p:cNvGrpSpPr/>
          <p:nvPr/>
        </p:nvGrpSpPr>
        <p:grpSpPr>
          <a:xfrm>
            <a:off x="1163191" y="2864644"/>
            <a:ext cx="4752528" cy="2603958"/>
            <a:chOff x="1143691" y="2082765"/>
            <a:chExt cx="4752528" cy="2603958"/>
          </a:xfrm>
        </p:grpSpPr>
        <p:sp>
          <p:nvSpPr>
            <p:cNvPr id="17" name="矩形 16"/>
            <p:cNvSpPr/>
            <p:nvPr>
              <p:custDataLst>
                <p:tags r:id="rId4"/>
              </p:custDataLst>
            </p:nvPr>
          </p:nvSpPr>
          <p:spPr bwMode="auto">
            <a:xfrm>
              <a:off x="2062758" y="2082765"/>
              <a:ext cx="3833461" cy="258137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类名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b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b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属性名 </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属性值 </a:t>
              </a:r>
            </a:p>
            <a:p>
              <a:pP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方法名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(self): </a:t>
              </a:r>
            </a:p>
            <a:p>
              <a:pP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方法体 </a:t>
              </a:r>
            </a:p>
          </p:txBody>
        </p:sp>
        <p:sp>
          <p:nvSpPr>
            <p:cNvPr id="18" name="剪去单角的矩形 17"/>
            <p:cNvSpPr/>
            <p:nvPr>
              <p:custDataLst>
                <p:tags r:id="rId5"/>
              </p:custDataLst>
            </p:nvPr>
          </p:nvSpPr>
          <p:spPr>
            <a:xfrm flipH="1">
              <a:off x="1143691" y="2082765"/>
              <a:ext cx="808346" cy="2581374"/>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1199050" y="3019509"/>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7"/>
              </p:custDataLst>
            </p:nvPr>
          </p:nvSpPr>
          <p:spPr bwMode="auto">
            <a:xfrm>
              <a:off x="1952036" y="2105349"/>
              <a:ext cx="110722" cy="258137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9661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对象的创建与使用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，能够使用对象访问属性或调用方法</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对象的创建与使用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对象的创建与使用</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对象的创建与使用</a:t>
            </a:r>
          </a:p>
        </p:txBody>
      </p:sp>
      <p:sp>
        <p:nvSpPr>
          <p:cNvPr id="3" name="原创设计师QQ598969553          _3"/>
          <p:cNvSpPr/>
          <p:nvPr>
            <p:custDataLst>
              <p:tags r:id="rId2"/>
            </p:custDataLst>
          </p:nvPr>
        </p:nvSpPr>
        <p:spPr>
          <a:xfrm>
            <a:off x="4078982" y="3141762"/>
            <a:ext cx="6912768" cy="2592288"/>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原创设计师QQ598969553          _4"/>
          <p:cNvSpPr/>
          <p:nvPr>
            <p:custDataLst>
              <p:tags r:id="rId3"/>
            </p:custDataLst>
          </p:nvPr>
        </p:nvSpPr>
        <p:spPr>
          <a:xfrm>
            <a:off x="4658735" y="3429794"/>
            <a:ext cx="5753261" cy="2008178"/>
          </a:xfrm>
          <a:prstGeom prst="rect">
            <a:avLst/>
          </a:prstGeom>
        </p:spPr>
        <p:txBody>
          <a:bodyPr wrap="square">
            <a:spAutoFit/>
          </a:bodyPr>
          <a:lstStyle/>
          <a:p>
            <a:pPr algn="just">
              <a:lnSpc>
                <a:spcPct val="150000"/>
              </a:lnSpc>
            </a:pPr>
            <a:r>
              <a:rPr lang="zh-CN" altLang="en-US" sz="1700">
                <a:solidFill>
                  <a:srgbClr val="0070C0"/>
                </a:solidFill>
                <a:latin typeface="微软雅黑" panose="020B0503020204020204" pitchFamily="34" charset="-122"/>
                <a:ea typeface="微软雅黑" panose="020B0503020204020204" pitchFamily="34" charset="-122"/>
                <a:cs typeface="+mn-ea"/>
              </a:rPr>
              <a:t>类定义完成后不能直接使用</a:t>
            </a:r>
            <a:r>
              <a:rPr lang="zh-CN" altLang="en-US" sz="1700">
                <a:solidFill>
                  <a:srgbClr val="595959"/>
                </a:solidFill>
                <a:latin typeface="微软雅黑" panose="020B0503020204020204" pitchFamily="34" charset="-122"/>
                <a:ea typeface="微软雅黑" panose="020B0503020204020204" pitchFamily="34" charset="-122"/>
                <a:cs typeface="+mn-ea"/>
              </a:rPr>
              <a:t>。这就好比画好了一张房屋设计图纸，此图纸只能帮助人们了解房屋的结构，但不能提供居住场所。为满足人们的居住需求，需要根据房屋设计图纸搭建实际的房屋。同理，程序中的类需要</a:t>
            </a:r>
            <a:r>
              <a:rPr lang="zh-CN" altLang="en-US" sz="1700">
                <a:solidFill>
                  <a:srgbClr val="1369B2"/>
                </a:solidFill>
                <a:latin typeface="微软雅黑" panose="020B0503020204020204" pitchFamily="34" charset="-122"/>
                <a:ea typeface="微软雅黑" panose="020B0503020204020204" pitchFamily="34" charset="-122"/>
                <a:cs typeface="+mn-ea"/>
              </a:rPr>
              <a:t>实例化为对象</a:t>
            </a:r>
            <a:r>
              <a:rPr lang="zh-CN" altLang="en-US" sz="1700">
                <a:solidFill>
                  <a:srgbClr val="595959"/>
                </a:solidFill>
                <a:latin typeface="微软雅黑" panose="020B0503020204020204" pitchFamily="34" charset="-122"/>
                <a:ea typeface="微软雅黑" panose="020B0503020204020204" pitchFamily="34" charset="-122"/>
                <a:cs typeface="+mn-ea"/>
              </a:rPr>
              <a:t>才能实现其意义。 </a:t>
            </a:r>
          </a:p>
        </p:txBody>
      </p:sp>
      <p:pic>
        <p:nvPicPr>
          <p:cNvPr id="7" name="图片 6"/>
          <p:cNvPicPr>
            <a:picLocks noChangeAspect="1"/>
          </p:cNvPicPr>
          <p:nvPr>
            <p:custDataLst>
              <p:tags r:id="rId4"/>
            </p:custDataLst>
          </p:nvPr>
        </p:nvPicPr>
        <p:blipFill>
          <a:blip r:embed="rId9"/>
          <a:stretch>
            <a:fillRect/>
          </a:stretch>
        </p:blipFill>
        <p:spPr>
          <a:xfrm>
            <a:off x="1019175" y="1989455"/>
            <a:ext cx="2524760" cy="37871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对象的创建与使用</a:t>
            </a:r>
          </a:p>
        </p:txBody>
      </p:sp>
      <p:sp>
        <p:nvSpPr>
          <p:cNvPr id="12" name="矩形 11"/>
          <p:cNvSpPr/>
          <p:nvPr>
            <p:custDataLst>
              <p:tags r:id="rId2"/>
            </p:custDataLst>
          </p:nvPr>
        </p:nvSpPr>
        <p:spPr>
          <a:xfrm>
            <a:off x="1043533" y="1738086"/>
            <a:ext cx="9289032" cy="499560"/>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1</a:t>
            </a: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zh-CN" altLang="en-US" sz="2000" b="1">
                <a:solidFill>
                  <a:srgbClr val="595959"/>
                </a:solidFill>
                <a:latin typeface="微软雅黑" panose="020B0503020204020204" pitchFamily="34" charset="-122"/>
                <a:ea typeface="微软雅黑" panose="020B0503020204020204" pitchFamily="34" charset="-122"/>
                <a:cs typeface="+mn-ea"/>
              </a:rPr>
              <a:t>对象的创建 </a:t>
            </a:r>
            <a:endParaRPr lang="en-US" altLang="zh-CN" sz="2000" b="1" dirty="0">
              <a:solidFill>
                <a:srgbClr val="595959"/>
              </a:solidFill>
              <a:latin typeface="微软雅黑" panose="020B0503020204020204" pitchFamily="34" charset="-122"/>
              <a:ea typeface="微软雅黑" panose="020B0503020204020204" pitchFamily="34" charset="-122"/>
              <a:cs typeface="+mn-ea"/>
            </a:endParaRPr>
          </a:p>
        </p:txBody>
      </p:sp>
      <p:sp>
        <p:nvSpPr>
          <p:cNvPr id="14" name="矩形 13"/>
          <p:cNvSpPr/>
          <p:nvPr>
            <p:custDataLst>
              <p:tags r:id="rId3"/>
            </p:custDataLst>
          </p:nvPr>
        </p:nvSpPr>
        <p:spPr bwMode="auto">
          <a:xfrm>
            <a:off x="6743278" y="2409914"/>
            <a:ext cx="4652920" cy="84107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my_car = Car()</a:t>
            </a:r>
          </a:p>
        </p:txBody>
      </p:sp>
      <p:grpSp>
        <p:nvGrpSpPr>
          <p:cNvPr id="16" name="组合 15"/>
          <p:cNvGrpSpPr/>
          <p:nvPr/>
        </p:nvGrpSpPr>
        <p:grpSpPr>
          <a:xfrm>
            <a:off x="1187549" y="2415156"/>
            <a:ext cx="4763642" cy="808013"/>
            <a:chOff x="1143691" y="2082765"/>
            <a:chExt cx="4763642" cy="808013"/>
          </a:xfrm>
        </p:grpSpPr>
        <p:sp>
          <p:nvSpPr>
            <p:cNvPr id="17" name="矩形 16"/>
            <p:cNvSpPr/>
            <p:nvPr>
              <p:custDataLst>
                <p:tags r:id="rId12"/>
              </p:custDataLst>
            </p:nvPr>
          </p:nvSpPr>
          <p:spPr bwMode="auto">
            <a:xfrm>
              <a:off x="2062759" y="2082766"/>
              <a:ext cx="3844574"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对象名 </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类名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8" name="剪去单角的矩形 17"/>
            <p:cNvSpPr/>
            <p:nvPr>
              <p:custDataLst>
                <p:tags r:id="rId13"/>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4"/>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15"/>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6" name="矩形 5"/>
          <p:cNvSpPr/>
          <p:nvPr>
            <p:custDataLst>
              <p:tags r:id="rId4"/>
            </p:custDataLst>
          </p:nvPr>
        </p:nvSpPr>
        <p:spPr>
          <a:xfrm>
            <a:off x="1043533" y="3795486"/>
            <a:ext cx="9289032" cy="553085"/>
          </a:xfrm>
          <a:prstGeom prst="rect">
            <a:avLst/>
          </a:prstGeom>
        </p:spPr>
        <p:txBody>
          <a:bodyPr wrap="square">
            <a:spAutoFit/>
          </a:bodyPr>
          <a:lstStyle/>
          <a:p>
            <a:pPr>
              <a:lnSpc>
                <a:spcPct val="150000"/>
              </a:lnSpc>
            </a:pPr>
            <a:r>
              <a:rPr lang="zh-CN" altLang="en-US" sz="2000" b="1">
                <a:solidFill>
                  <a:srgbClr val="595959"/>
                </a:solidFill>
                <a:latin typeface="微软雅黑" panose="020B0503020204020204" pitchFamily="34" charset="-122"/>
                <a:ea typeface="微软雅黑" panose="020B0503020204020204" pitchFamily="34" charset="-122"/>
                <a:cs typeface="+mn-ea"/>
              </a:rPr>
              <a:t>（</a:t>
            </a:r>
            <a:r>
              <a:rPr lang="en-US" altLang="zh-CN" sz="2000" b="1">
                <a:solidFill>
                  <a:srgbClr val="595959"/>
                </a:solidFill>
                <a:latin typeface="微软雅黑" panose="020B0503020204020204" pitchFamily="34" charset="-122"/>
                <a:ea typeface="微软雅黑" panose="020B0503020204020204" pitchFamily="34" charset="-122"/>
                <a:cs typeface="+mn-ea"/>
              </a:rPr>
              <a:t>2</a:t>
            </a:r>
            <a:r>
              <a:rPr lang="zh-CN" altLang="en-US" sz="2000" b="1">
                <a:solidFill>
                  <a:srgbClr val="595959"/>
                </a:solidFill>
                <a:latin typeface="微软雅黑" panose="020B0503020204020204" pitchFamily="34" charset="-122"/>
                <a:ea typeface="微软雅黑" panose="020B0503020204020204" pitchFamily="34" charset="-122"/>
                <a:cs typeface="+mn-ea"/>
              </a:rPr>
              <a:t>）访问对象成员</a:t>
            </a:r>
            <a:endParaRPr lang="en-US" altLang="zh-CN" sz="2000" b="1" dirty="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custDataLst>
              <p:tags r:id="rId5"/>
            </p:custDataLst>
          </p:nvPr>
        </p:nvSpPr>
        <p:spPr bwMode="auto">
          <a:xfrm>
            <a:off x="6743278" y="4467314"/>
            <a:ext cx="4652920" cy="138032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print(my_car.wheels)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my_car.drive()</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my_car.stop()</a:t>
            </a:r>
          </a:p>
        </p:txBody>
      </p:sp>
      <p:grpSp>
        <p:nvGrpSpPr>
          <p:cNvPr id="13" name="组合 12"/>
          <p:cNvGrpSpPr/>
          <p:nvPr/>
        </p:nvGrpSpPr>
        <p:grpSpPr>
          <a:xfrm>
            <a:off x="1187549" y="4472556"/>
            <a:ext cx="4763642" cy="1380329"/>
            <a:chOff x="1143691" y="2082765"/>
            <a:chExt cx="4763642" cy="1380329"/>
          </a:xfrm>
        </p:grpSpPr>
        <p:sp>
          <p:nvSpPr>
            <p:cNvPr id="15" name="矩形 14"/>
            <p:cNvSpPr/>
            <p:nvPr>
              <p:custDataLst>
                <p:tags r:id="rId8"/>
              </p:custDataLst>
            </p:nvPr>
          </p:nvSpPr>
          <p:spPr bwMode="auto">
            <a:xfrm>
              <a:off x="2062759" y="2082765"/>
              <a:ext cx="3844574" cy="138032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indent="0" fontAlgn="base">
                <a:lnSpc>
                  <a:spcPct val="150000"/>
                </a:lnSpc>
                <a:spcBef>
                  <a:spcPct val="0"/>
                </a:spcBef>
                <a:spcAft>
                  <a:spcPct val="0"/>
                </a:spcAft>
                <a:buClrTx/>
                <a:buSzTx/>
                <a:buFontTx/>
                <a:buNone/>
              </a:pPr>
              <a:r>
                <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对象名.属性名</a:t>
              </a:r>
              <a:endPar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对象名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方法名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参数</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参数</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 </a:t>
              </a:r>
              <a:r>
                <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p:txBody>
        </p:sp>
        <p:sp>
          <p:nvSpPr>
            <p:cNvPr id="21" name="剪去单角的矩形 20"/>
            <p:cNvSpPr/>
            <p:nvPr>
              <p:custDataLst>
                <p:tags r:id="rId9"/>
              </p:custDataLst>
            </p:nvPr>
          </p:nvSpPr>
          <p:spPr>
            <a:xfrm flipH="1">
              <a:off x="1143691" y="2082765"/>
              <a:ext cx="808346" cy="1380329"/>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10"/>
              </p:custDataLst>
            </p:nvPr>
          </p:nvSpPr>
          <p:spPr>
            <a:xfrm>
              <a:off x="1199050" y="2418986"/>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3" name="Freeform 16"/>
            <p:cNvSpPr/>
            <p:nvPr>
              <p:custDataLst>
                <p:tags r:id="rId11"/>
              </p:custDataLst>
            </p:nvPr>
          </p:nvSpPr>
          <p:spPr bwMode="auto">
            <a:xfrm>
              <a:off x="1952036" y="2105349"/>
              <a:ext cx="110722" cy="1357745"/>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24" name="组合 23"/>
          <p:cNvGrpSpPr/>
          <p:nvPr/>
        </p:nvGrpSpPr>
        <p:grpSpPr>
          <a:xfrm>
            <a:off x="1019175" y="857056"/>
            <a:ext cx="3533775" cy="466725"/>
            <a:chOff x="1019175" y="847725"/>
            <a:chExt cx="3533775" cy="466725"/>
          </a:xfrm>
        </p:grpSpPr>
        <p:sp>
          <p:nvSpPr>
            <p:cNvPr id="25"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对象的创建与使用</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414145" y="2431415"/>
            <a:ext cx="8800465"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对象的创建与使用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，能够使用对象访问属性或调用方法</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414145" y="3301365"/>
            <a:ext cx="8800465"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访问限制</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，能够通过私有成员来限制类外部对成员的访问</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414145" y="4170045"/>
            <a:ext cx="8800465" cy="688340"/>
            <a:chOff x="978871" y="3338787"/>
            <a:chExt cx="7791289" cy="515938"/>
          </a:xfrm>
        </p:grpSpPr>
        <p:sp>
          <p:nvSpPr>
            <p:cNvPr id="87" name="Pentagon 6"/>
            <p:cNvSpPr/>
            <p:nvPr/>
          </p:nvSpPr>
          <p:spPr bwMode="auto">
            <a:xfrm>
              <a:off x="978871" y="3338787"/>
              <a:ext cx="7791289"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构造方法的使用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，能够在构造方法中定义实例属性</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414145" y="5085715"/>
            <a:ext cx="8800465" cy="688340"/>
            <a:chOff x="978871" y="3338787"/>
            <a:chExt cx="7959566" cy="515938"/>
          </a:xfrm>
        </p:grpSpPr>
        <p:sp>
          <p:nvSpPr>
            <p:cNvPr id="3" name="Pentagon 6"/>
            <p:cNvSpPr/>
            <p:nvPr>
              <p:custDataLst>
                <p:tags r:id="rId1"/>
              </p:custDataLst>
            </p:nvPr>
          </p:nvSpPr>
          <p:spPr bwMode="auto">
            <a:xfrm>
              <a:off x="978871" y="3338787"/>
              <a:ext cx="795956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类方法和静态方法的定义</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，能够在类中定义类方法和静态方法并使用</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访问限制</a:t>
            </a:r>
          </a:p>
        </p:txBody>
      </p:sp>
      <p:sp>
        <p:nvSpPr>
          <p:cNvPr id="2" name="TextBox 35"/>
          <p:cNvSpPr txBox="1">
            <a:spLocks noChangeArrowheads="1"/>
          </p:cNvSpPr>
          <p:nvPr>
            <p:custDataLst>
              <p:tags r:id="rId2"/>
            </p:custDataLst>
          </p:nvPr>
        </p:nvSpPr>
        <p:spPr bwMode="auto">
          <a:xfrm>
            <a:off x="5640705" y="339661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访问限制</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，能够通过私有成员来限制类外部对成员的访问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访问限制</a:t>
              </a:r>
            </a:p>
          </p:txBody>
        </p:sp>
      </p:grpSp>
      <p:sp>
        <p:nvSpPr>
          <p:cNvPr id="4" name="圆角矩形 3"/>
          <p:cNvSpPr/>
          <p:nvPr>
            <p:custDataLst>
              <p:tags r:id="rId1"/>
            </p:custDataLst>
          </p:nvPr>
        </p:nvSpPr>
        <p:spPr>
          <a:xfrm>
            <a:off x="5230495" y="2277110"/>
            <a:ext cx="5904865" cy="269684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334895"/>
            <a:ext cx="5532755" cy="263842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类中定义的属性和方法默认为</a:t>
            </a:r>
            <a:r>
              <a:rPr lang="zh-CN" altLang="zh-CN" sz="1800" dirty="0">
                <a:solidFill>
                  <a:srgbClr val="0070C0"/>
                </a:solidFill>
                <a:latin typeface="微软雅黑" panose="020B0503020204020204" pitchFamily="34" charset="-122"/>
                <a:ea typeface="微软雅黑" panose="020B0503020204020204" pitchFamily="34" charset="-122"/>
                <a:cs typeface="+mn-ea"/>
              </a:rPr>
              <a:t>公有属性</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公有方法</a:t>
            </a:r>
            <a:r>
              <a:rPr lang="zh-CN" altLang="zh-CN" sz="1800" dirty="0">
                <a:solidFill>
                  <a:srgbClr val="595959"/>
                </a:solidFill>
                <a:latin typeface="微软雅黑" panose="020B0503020204020204" pitchFamily="34" charset="-122"/>
                <a:ea typeface="微软雅黑" panose="020B0503020204020204" pitchFamily="34" charset="-122"/>
                <a:cs typeface="+mn-ea"/>
              </a:rPr>
              <a:t>，这意味着类外部的代码可以自由地访问或调用这些属性和方法。然而，这种方式违反了封装思想的初衷，并可能导致属性的安全性问题。为此Python可以将公有成员设置为</a:t>
            </a:r>
            <a:r>
              <a:rPr lang="zh-CN" altLang="zh-CN" sz="1800" dirty="0">
                <a:solidFill>
                  <a:srgbClr val="0070C0"/>
                </a:solidFill>
                <a:latin typeface="微软雅黑" panose="020B0503020204020204" pitchFamily="34" charset="-122"/>
                <a:ea typeface="微软雅黑" panose="020B0503020204020204" pitchFamily="34" charset="-122"/>
                <a:cs typeface="+mn-ea"/>
              </a:rPr>
              <a:t>私有成员</a:t>
            </a:r>
            <a:r>
              <a:rPr lang="zh-CN" altLang="zh-CN" sz="1800" dirty="0">
                <a:solidFill>
                  <a:srgbClr val="595959"/>
                </a:solidFill>
                <a:latin typeface="微软雅黑" panose="020B0503020204020204" pitchFamily="34" charset="-122"/>
                <a:ea typeface="微软雅黑" panose="020B0503020204020204" pitchFamily="34" charset="-122"/>
                <a:cs typeface="+mn-ea"/>
              </a:rPr>
              <a:t>，这在一定程度上能够限制类外部对成员的访问或调用。</a:t>
            </a:r>
          </a:p>
        </p:txBody>
      </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访问限制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访问限制</a:t>
            </a:r>
          </a:p>
        </p:txBody>
      </p:sp>
      <p:sp>
        <p:nvSpPr>
          <p:cNvPr id="12" name="矩形 11"/>
          <p:cNvSpPr/>
          <p:nvPr>
            <p:custDataLst>
              <p:tags r:id="rId2"/>
            </p:custDataLst>
          </p:nvPr>
        </p:nvSpPr>
        <p:spPr>
          <a:xfrm>
            <a:off x="1043533" y="1738086"/>
            <a:ext cx="9289032"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1</a:t>
            </a:r>
            <a:r>
              <a:rPr lang="zh-CN" altLang="zh-CN" sz="2000" b="1" dirty="0">
                <a:solidFill>
                  <a:srgbClr val="595959"/>
                </a:solidFill>
                <a:latin typeface="微软雅黑" panose="020B0503020204020204" pitchFamily="34" charset="-122"/>
                <a:ea typeface="微软雅黑" panose="020B0503020204020204" pitchFamily="34" charset="-122"/>
                <a:cs typeface="+mn-ea"/>
              </a:rPr>
              <a:t>）定义私有成员</a:t>
            </a:r>
            <a:endParaRPr lang="en-US" altLang="zh-CN" sz="2000" b="1" dirty="0">
              <a:solidFill>
                <a:srgbClr val="595959"/>
              </a:solidFill>
              <a:latin typeface="微软雅黑" panose="020B0503020204020204" pitchFamily="34" charset="-122"/>
              <a:ea typeface="微软雅黑" panose="020B0503020204020204" pitchFamily="34" charset="-122"/>
              <a:cs typeface="+mn-ea"/>
            </a:endParaRPr>
          </a:p>
        </p:txBody>
      </p:sp>
      <p:sp>
        <p:nvSpPr>
          <p:cNvPr id="14" name="矩形 13"/>
          <p:cNvSpPr/>
          <p:nvPr>
            <p:custDataLst>
              <p:tags r:id="rId3"/>
            </p:custDataLst>
          </p:nvPr>
        </p:nvSpPr>
        <p:spPr bwMode="auto">
          <a:xfrm>
            <a:off x="6743065" y="2141855"/>
            <a:ext cx="4652645" cy="12598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PersonInfo:</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__weight = 55  # 定义私有属性</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__info(self): # 定义私有方法</a:t>
            </a:r>
          </a:p>
        </p:txBody>
      </p:sp>
      <p:grpSp>
        <p:nvGrpSpPr>
          <p:cNvPr id="4" name="组合 3"/>
          <p:cNvGrpSpPr/>
          <p:nvPr/>
        </p:nvGrpSpPr>
        <p:grpSpPr>
          <a:xfrm>
            <a:off x="1187549" y="2415156"/>
            <a:ext cx="4763642" cy="808013"/>
            <a:chOff x="1143691" y="2082765"/>
            <a:chExt cx="4763642" cy="808013"/>
          </a:xfrm>
        </p:grpSpPr>
        <p:sp>
          <p:nvSpPr>
            <p:cNvPr id="13" name="矩形 12"/>
            <p:cNvSpPr/>
            <p:nvPr>
              <p:custDataLst>
                <p:tags r:id="rId12"/>
              </p:custDataLst>
            </p:nvPr>
          </p:nvSpPr>
          <p:spPr bwMode="auto">
            <a:xfrm>
              <a:off x="2062759" y="2082766"/>
              <a:ext cx="3844574"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__属性名</a:t>
              </a:r>
            </a:p>
            <a:p>
              <a:pPr algn="ct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__方法名</a:t>
              </a:r>
            </a:p>
          </p:txBody>
        </p:sp>
        <p:sp>
          <p:nvSpPr>
            <p:cNvPr id="15" name="剪去单角的矩形 14"/>
            <p:cNvSpPr/>
            <p:nvPr>
              <p:custDataLst>
                <p:tags r:id="rId13"/>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4"/>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1" name="Freeform 16"/>
            <p:cNvSpPr/>
            <p:nvPr>
              <p:custDataLst>
                <p:tags r:id="rId15"/>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2" name="矩形 21"/>
          <p:cNvSpPr/>
          <p:nvPr>
            <p:custDataLst>
              <p:tags r:id="rId4"/>
            </p:custDataLst>
          </p:nvPr>
        </p:nvSpPr>
        <p:spPr>
          <a:xfrm>
            <a:off x="1043533" y="3795486"/>
            <a:ext cx="9289032" cy="553085"/>
          </a:xfrm>
          <a:prstGeom prst="rect">
            <a:avLst/>
          </a:prstGeom>
        </p:spPr>
        <p:txBody>
          <a:bodyPr wrap="square">
            <a:spAutoFit/>
          </a:bodyPr>
          <a:lstStyle/>
          <a:p>
            <a:pPr>
              <a:lnSpc>
                <a:spcPct val="150000"/>
              </a:lnSpc>
            </a:pPr>
            <a:r>
              <a:rPr lang="zh-CN" altLang="en-US" sz="2000" b="1">
                <a:solidFill>
                  <a:srgbClr val="595959"/>
                </a:solidFill>
                <a:latin typeface="微软雅黑" panose="020B0503020204020204" pitchFamily="34" charset="-122"/>
                <a:ea typeface="微软雅黑" panose="020B0503020204020204" pitchFamily="34" charset="-122"/>
                <a:cs typeface="+mn-ea"/>
              </a:rPr>
              <a:t>（</a:t>
            </a:r>
            <a:r>
              <a:rPr lang="en-US" altLang="zh-CN" sz="2000" b="1">
                <a:solidFill>
                  <a:srgbClr val="595959"/>
                </a:solidFill>
                <a:latin typeface="微软雅黑" panose="020B0503020204020204" pitchFamily="34" charset="-122"/>
                <a:ea typeface="微软雅黑" panose="020B0503020204020204" pitchFamily="34" charset="-122"/>
                <a:cs typeface="+mn-ea"/>
              </a:rPr>
              <a:t>2</a:t>
            </a:r>
            <a:r>
              <a:rPr lang="zh-CN" altLang="en-US" sz="2000" b="1">
                <a:solidFill>
                  <a:srgbClr val="595959"/>
                </a:solidFill>
                <a:latin typeface="微软雅黑" panose="020B0503020204020204" pitchFamily="34" charset="-122"/>
                <a:ea typeface="微软雅黑" panose="020B0503020204020204" pitchFamily="34" charset="-122"/>
                <a:cs typeface="+mn-ea"/>
              </a:rPr>
              <a:t>）使用私有成员</a:t>
            </a:r>
            <a:endParaRPr lang="en-US" altLang="zh-CN" sz="2000" b="1" dirty="0">
              <a:solidFill>
                <a:srgbClr val="595959"/>
              </a:solidFill>
              <a:latin typeface="微软雅黑" panose="020B0503020204020204" pitchFamily="34" charset="-122"/>
              <a:ea typeface="微软雅黑" panose="020B0503020204020204" pitchFamily="34" charset="-122"/>
              <a:cs typeface="+mn-ea"/>
            </a:endParaRPr>
          </a:p>
        </p:txBody>
      </p:sp>
      <p:sp>
        <p:nvSpPr>
          <p:cNvPr id="23" name="矩形 22"/>
          <p:cNvSpPr/>
          <p:nvPr>
            <p:custDataLst>
              <p:tags r:id="rId5"/>
            </p:custDataLst>
          </p:nvPr>
        </p:nvSpPr>
        <p:spPr bwMode="auto">
          <a:xfrm>
            <a:off x="6743065" y="4253230"/>
            <a:ext cx="4652645" cy="16706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person = PersonInfo()</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person.__weight # 直接访问会出现AttributeError  </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person.__info()</a:t>
            </a:r>
          </a:p>
        </p:txBody>
      </p:sp>
      <p:grpSp>
        <p:nvGrpSpPr>
          <p:cNvPr id="24" name="组合 23"/>
          <p:cNvGrpSpPr/>
          <p:nvPr/>
        </p:nvGrpSpPr>
        <p:grpSpPr>
          <a:xfrm>
            <a:off x="1187549" y="4472556"/>
            <a:ext cx="4763642" cy="1380329"/>
            <a:chOff x="1143691" y="2082765"/>
            <a:chExt cx="4763642" cy="1380329"/>
          </a:xfrm>
        </p:grpSpPr>
        <p:sp>
          <p:nvSpPr>
            <p:cNvPr id="25" name="矩形 24"/>
            <p:cNvSpPr/>
            <p:nvPr>
              <p:custDataLst>
                <p:tags r:id="rId8"/>
              </p:custDataLst>
            </p:nvPr>
          </p:nvSpPr>
          <p:spPr bwMode="auto">
            <a:xfrm>
              <a:off x="2062759" y="2082765"/>
              <a:ext cx="3844574" cy="138032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indent="0" fontAlgn="base">
                <a:lnSpc>
                  <a:spcPct val="150000"/>
                </a:lnSpc>
                <a:spcBef>
                  <a:spcPct val="0"/>
                </a:spcBef>
                <a:spcAft>
                  <a:spcPct val="0"/>
                </a:spcAft>
                <a:buClrTx/>
                <a:buSzTx/>
                <a:buFontTx/>
                <a:buNone/>
              </a:pPr>
              <a:r>
                <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实例对象 = 类</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marR="0" lvl="0" indent="0" fontAlgn="base">
                <a:lnSpc>
                  <a:spcPct val="150000"/>
                </a:lnSpc>
                <a:spcBef>
                  <a:spcPct val="0"/>
                </a:spcBef>
                <a:spcAft>
                  <a:spcPct val="0"/>
                </a:spcAft>
                <a:buClrTx/>
                <a:buSzTx/>
                <a:buFontTx/>
                <a:buNone/>
              </a:pPr>
              <a:r>
                <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在类外部访问私有属性</a:t>
              </a:r>
              <a:endPar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marR="0" lvl="0" indent="0" fontAlgn="base">
                <a:lnSpc>
                  <a:spcPct val="150000"/>
                </a:lnSpc>
                <a:spcBef>
                  <a:spcPct val="0"/>
                </a:spcBef>
                <a:spcAft>
                  <a:spcPct val="0"/>
                </a:spcAft>
                <a:buClrTx/>
                <a:buSzTx/>
                <a:buFontTx/>
                <a:buNone/>
              </a:pPr>
              <a:r>
                <a:rPr lang="zh-CN"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类.__属性名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方法名</a:t>
              </a: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26" name="剪去单角的矩形 25"/>
            <p:cNvSpPr/>
            <p:nvPr>
              <p:custDataLst>
                <p:tags r:id="rId9"/>
              </p:custDataLst>
            </p:nvPr>
          </p:nvSpPr>
          <p:spPr>
            <a:xfrm flipH="1">
              <a:off x="1143691" y="2082765"/>
              <a:ext cx="808346" cy="1380329"/>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10"/>
              </p:custDataLst>
            </p:nvPr>
          </p:nvSpPr>
          <p:spPr>
            <a:xfrm>
              <a:off x="1199050" y="2418986"/>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8" name="Freeform 16"/>
            <p:cNvSpPr/>
            <p:nvPr>
              <p:custDataLst>
                <p:tags r:id="rId11"/>
              </p:custDataLst>
            </p:nvPr>
          </p:nvSpPr>
          <p:spPr bwMode="auto">
            <a:xfrm>
              <a:off x="1952036" y="2105349"/>
              <a:ext cx="110722" cy="1357745"/>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29" name="组合 28"/>
          <p:cNvGrpSpPr/>
          <p:nvPr/>
        </p:nvGrpSpPr>
        <p:grpSpPr>
          <a:xfrm>
            <a:off x="1019175" y="857056"/>
            <a:ext cx="3533775" cy="466725"/>
            <a:chOff x="1019175" y="847725"/>
            <a:chExt cx="3533775" cy="466725"/>
          </a:xfrm>
        </p:grpSpPr>
        <p:sp>
          <p:nvSpPr>
            <p:cNvPr id="30"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访问限制</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1019175" y="1701165"/>
            <a:ext cx="10166350" cy="102679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程序在</a:t>
            </a:r>
            <a:r>
              <a:rPr lang="zh-CN" altLang="zh-CN" sz="1800" dirty="0">
                <a:solidFill>
                  <a:srgbClr val="0070C0"/>
                </a:solidFill>
                <a:latin typeface="微软雅黑" panose="020B0503020204020204" pitchFamily="34" charset="-122"/>
                <a:ea typeface="微软雅黑" panose="020B0503020204020204" pitchFamily="34" charset="-122"/>
                <a:cs typeface="+mn-ea"/>
              </a:rPr>
              <a:t>类外部无法直接访问私有属性或私有方法</a:t>
            </a:r>
            <a:r>
              <a:rPr lang="zh-CN" altLang="zh-CN" sz="1800" dirty="0">
                <a:solidFill>
                  <a:srgbClr val="595959"/>
                </a:solidFill>
                <a:latin typeface="微软雅黑" panose="020B0503020204020204" pitchFamily="34" charset="-122"/>
                <a:ea typeface="微软雅黑" panose="020B0503020204020204" pitchFamily="34" charset="-122"/>
                <a:cs typeface="+mn-ea"/>
              </a:rPr>
              <a:t>。不过，我们可以先在类内部的公有方法中通过关键字self访问私有属性，再在类外部调用公有方法来间接获取私有属性。</a:t>
            </a:r>
          </a:p>
        </p:txBody>
      </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访问限制</a:t>
            </a:r>
          </a:p>
        </p:txBody>
      </p:sp>
      <p:grpSp>
        <p:nvGrpSpPr>
          <p:cNvPr id="29" name="组合 28"/>
          <p:cNvGrpSpPr/>
          <p:nvPr/>
        </p:nvGrpSpPr>
        <p:grpSpPr>
          <a:xfrm>
            <a:off x="1019175" y="857056"/>
            <a:ext cx="3533775" cy="466725"/>
            <a:chOff x="1019175" y="847725"/>
            <a:chExt cx="3533775" cy="466725"/>
          </a:xfrm>
        </p:grpSpPr>
        <p:sp>
          <p:nvSpPr>
            <p:cNvPr id="3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访问限制</a:t>
              </a:r>
            </a:p>
          </p:txBody>
        </p:sp>
      </p:grpSp>
      <p:sp>
        <p:nvSpPr>
          <p:cNvPr id="14" name="矩形 13"/>
          <p:cNvSpPr/>
          <p:nvPr>
            <p:custDataLst>
              <p:tags r:id="rId3"/>
            </p:custDataLst>
          </p:nvPr>
        </p:nvSpPr>
        <p:spPr bwMode="auto">
          <a:xfrm>
            <a:off x="1198880" y="2997200"/>
            <a:ext cx="9695815" cy="30810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PersonInfo:</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__weight = 55         # 定义私有属性</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__info(self):    # 定义私有方法</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print(f'我的体重是{self.__weight}kg')</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get_weight(self):</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print(f'我的体重是{self.__weight}kg')     # 在类内部访问私有属性</a:t>
            </a:r>
          </a:p>
          <a:p>
            <a:pPr algn="l">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self.__info()                                           # 在类内部调用私有方法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构造方法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构造方法的使用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，能够在构造方法中定义实例属性</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构造方法</a:t>
              </a:r>
            </a:p>
          </p:txBody>
        </p:sp>
      </p:grpSp>
      <p:sp>
        <p:nvSpPr>
          <p:cNvPr id="4" name="圆角矩形 3"/>
          <p:cNvSpPr/>
          <p:nvPr>
            <p:custDataLst>
              <p:tags r:id="rId1"/>
            </p:custDataLst>
          </p:nvPr>
        </p:nvSpPr>
        <p:spPr>
          <a:xfrm>
            <a:off x="5230495" y="2363470"/>
            <a:ext cx="5904865" cy="3199130"/>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421255"/>
            <a:ext cx="5532755" cy="2998470"/>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构造方法即</a:t>
            </a:r>
            <a:r>
              <a:rPr lang="zh-CN" altLang="zh-CN" sz="1800" dirty="0">
                <a:solidFill>
                  <a:srgbClr val="0070C0"/>
                </a:solidFill>
                <a:latin typeface="微软雅黑" panose="020B0503020204020204" pitchFamily="34" charset="-122"/>
                <a:ea typeface="微软雅黑" panose="020B0503020204020204" pitchFamily="34" charset="-122"/>
                <a:cs typeface="+mn-ea"/>
              </a:rPr>
              <a:t>__init__()方法</a:t>
            </a:r>
            <a:r>
              <a:rPr lang="zh-CN" altLang="zh-CN" sz="1800" dirty="0">
                <a:solidFill>
                  <a:srgbClr val="595959"/>
                </a:solidFill>
                <a:latin typeface="微软雅黑" panose="020B0503020204020204" pitchFamily="34" charset="-122"/>
                <a:ea typeface="微软雅黑" panose="020B0503020204020204" pitchFamily="34" charset="-122"/>
                <a:cs typeface="+mn-ea"/>
              </a:rPr>
              <a:t>，该方法负责在创建对象时进行初始化操作，比如给属性赋初始值等。每个类中默认都有一个的__init__()方法，如果在定义类时显式地定义了__init__()方法，则创建对象时Python解释器会</a:t>
            </a:r>
            <a:r>
              <a:rPr lang="zh-CN" altLang="zh-CN" sz="1800" dirty="0">
                <a:solidFill>
                  <a:srgbClr val="0070C0"/>
                </a:solidFill>
                <a:latin typeface="微软雅黑" panose="020B0503020204020204" pitchFamily="34" charset="-122"/>
                <a:ea typeface="微软雅黑" panose="020B0503020204020204" pitchFamily="34" charset="-122"/>
                <a:cs typeface="+mn-ea"/>
              </a:rPr>
              <a:t>调用显式定义的__init__()方法</a:t>
            </a:r>
            <a:r>
              <a:rPr lang="zh-CN" altLang="zh-CN" sz="1800" dirty="0">
                <a:solidFill>
                  <a:srgbClr val="595959"/>
                </a:solidFill>
                <a:latin typeface="微软雅黑" panose="020B0503020204020204" pitchFamily="34" charset="-122"/>
                <a:ea typeface="微软雅黑" panose="020B0503020204020204" pitchFamily="34" charset="-122"/>
                <a:cs typeface="+mn-ea"/>
              </a:rPr>
              <a:t>；如果定义类时没有显式定义__init__()方法，那么Python解释器会</a:t>
            </a:r>
            <a:r>
              <a:rPr lang="zh-CN" altLang="zh-CN" sz="1800" dirty="0">
                <a:solidFill>
                  <a:srgbClr val="0070C0"/>
                </a:solidFill>
                <a:latin typeface="微软雅黑" panose="020B0503020204020204" pitchFamily="34" charset="-122"/>
                <a:ea typeface="微软雅黑" panose="020B0503020204020204" pitchFamily="34" charset="-122"/>
                <a:cs typeface="+mn-ea"/>
              </a:rPr>
              <a:t>调用默认的__init__()方法</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custDataLst>
              <p:tags r:id="rId1"/>
            </p:custDataLst>
          </p:nvPr>
        </p:nvSpPr>
        <p:spPr>
          <a:xfrm>
            <a:off x="1558703"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6" name="文本"/>
          <p:cNvSpPr/>
          <p:nvPr>
            <p:custDataLst>
              <p:tags r:id="rId2"/>
            </p:custDataLst>
          </p:nvPr>
        </p:nvSpPr>
        <p:spPr>
          <a:xfrm>
            <a:off x="1872073" y="1926002"/>
            <a:ext cx="3215666" cy="368300"/>
          </a:xfrm>
          <a:prstGeom prst="rect">
            <a:avLst/>
          </a:prstGeom>
        </p:spPr>
        <p:txBody>
          <a:bodyPr wrap="square" anchor="ctr">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rPr>
              <a:t>无参构造方法</a:t>
            </a:r>
          </a:p>
        </p:txBody>
      </p:sp>
      <p:sp>
        <p:nvSpPr>
          <p:cNvPr id="7" name="矩形"/>
          <p:cNvSpPr/>
          <p:nvPr>
            <p:custDataLst>
              <p:tags r:id="rId3"/>
            </p:custDataLst>
          </p:nvPr>
        </p:nvSpPr>
        <p:spPr>
          <a:xfrm>
            <a:off x="6743278"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8" name="文本"/>
          <p:cNvSpPr/>
          <p:nvPr>
            <p:custDataLst>
              <p:tags r:id="rId4"/>
            </p:custDataLst>
          </p:nvPr>
        </p:nvSpPr>
        <p:spPr>
          <a:xfrm>
            <a:off x="6789420" y="1925955"/>
            <a:ext cx="3855085" cy="368300"/>
          </a:xfrm>
          <a:prstGeom prst="rect">
            <a:avLst/>
          </a:prstGeom>
        </p:spPr>
        <p:txBody>
          <a:bodyPr wrap="square" anchor="ctr">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rPr>
              <a:t>有参构造方法</a:t>
            </a:r>
          </a:p>
        </p:txBody>
      </p:sp>
      <p:sp>
        <p:nvSpPr>
          <p:cNvPr id="16" name="矩形 15"/>
          <p:cNvSpPr/>
          <p:nvPr>
            <p:custDataLst>
              <p:tags r:id="rId5"/>
            </p:custDataLst>
          </p:nvPr>
        </p:nvSpPr>
        <p:spPr bwMode="auto">
          <a:xfrm>
            <a:off x="1558925" y="3794760"/>
            <a:ext cx="4237355" cy="25552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MyClass:</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__init__(self):</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self.name = "Default"</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print_name(self):</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print("Name:", self.name)</a:t>
            </a:r>
          </a:p>
        </p:txBody>
      </p:sp>
      <p:sp>
        <p:nvSpPr>
          <p:cNvPr id="17" name="TextBox 35"/>
          <p:cNvSpPr txBox="1">
            <a:spLocks noChangeArrowheads="1"/>
          </p:cNvSpPr>
          <p:nvPr>
            <p:custDataLst>
              <p:tags r:id="rId6"/>
            </p:custDataLst>
          </p:nvPr>
        </p:nvSpPr>
        <p:spPr bwMode="auto">
          <a:xfrm>
            <a:off x="1558703" y="2349674"/>
            <a:ext cx="3842406"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无参构造方法中可以为属性设置初始值，此时使用该构造方法创建的所有对象都具有相同的初始值。</a:t>
            </a:r>
          </a:p>
        </p:txBody>
      </p:sp>
      <p:sp>
        <p:nvSpPr>
          <p:cNvPr id="18" name="矩形 17"/>
          <p:cNvSpPr/>
          <p:nvPr>
            <p:custDataLst>
              <p:tags r:id="rId7"/>
            </p:custDataLst>
          </p:nvPr>
        </p:nvSpPr>
        <p:spPr bwMode="auto">
          <a:xfrm>
            <a:off x="6684010" y="3789680"/>
            <a:ext cx="4547870" cy="26339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Person(object):</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__init__(self, name, sex):  </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self.name = name </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self.sex = sex  </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introduce(self):</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print(f'姓名：{self.name}')</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print(f'性别：{self.sex}')</a:t>
            </a:r>
          </a:p>
        </p:txBody>
      </p:sp>
      <p:sp>
        <p:nvSpPr>
          <p:cNvPr id="20" name="TextBox 35"/>
          <p:cNvSpPr txBox="1">
            <a:spLocks noChangeArrowheads="1"/>
          </p:cNvSpPr>
          <p:nvPr>
            <p:custDataLst>
              <p:tags r:id="rId8"/>
            </p:custDataLst>
          </p:nvPr>
        </p:nvSpPr>
        <p:spPr bwMode="auto">
          <a:xfrm>
            <a:off x="6684260" y="2349674"/>
            <a:ext cx="396044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若希望每次创建的对象都有不同的初始值，则可以使用有参构造方法实现，在有参构造方法中将参数赋值给属性。</a:t>
            </a:r>
          </a:p>
        </p:txBody>
      </p:sp>
      <p:grpSp>
        <p:nvGrpSpPr>
          <p:cNvPr id="4" name="组合 3"/>
          <p:cNvGrpSpPr/>
          <p:nvPr/>
        </p:nvGrpSpPr>
        <p:grpSpPr>
          <a:xfrm>
            <a:off x="1019175" y="857056"/>
            <a:ext cx="3533775" cy="466725"/>
            <a:chOff x="1019175" y="847725"/>
            <a:chExt cx="3533775" cy="466725"/>
          </a:xfrm>
        </p:grpSpPr>
        <p:sp>
          <p:nvSpPr>
            <p:cNvPr id="12"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构造方法</a:t>
              </a:r>
            </a:p>
          </p:txBody>
        </p:sp>
      </p:grpSp>
      <p:sp>
        <p:nvSpPr>
          <p:cNvPr id="3" name="标题 1"/>
          <p:cNvSpPr>
            <a:spLocks noChangeArrowheads="1"/>
          </p:cNvSpPr>
          <p:nvPr>
            <p:custDataLst>
              <p:tags r:id="rId9"/>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构造方法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类方法和静态方法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类方法的定义</a:t>
            </a:r>
            <a:r>
              <a:rPr lang="zh-CN" altLang="en-US" sz="2000" dirty="0">
                <a:solidFill>
                  <a:srgbClr val="595959"/>
                </a:solidFill>
                <a:latin typeface="微软雅黑" panose="020B0503020204020204" pitchFamily="34" charset="-122"/>
                <a:ea typeface="微软雅黑" panose="020B0503020204020204" pitchFamily="34" charset="-122"/>
              </a:rPr>
              <a:t>，能够在类中定义类方法并使用</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414145" y="2431415"/>
            <a:ext cx="8800465"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单继承、多继承的语法</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，能够在类中实现单继承和多继承</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414145" y="3301365"/>
            <a:ext cx="8800465"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方法重写的方式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，能够在子类中重写从父类继承的方法</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414145" y="4170045"/>
            <a:ext cx="8800465" cy="688340"/>
            <a:chOff x="978871" y="3338787"/>
            <a:chExt cx="7791289" cy="515938"/>
          </a:xfrm>
        </p:grpSpPr>
        <p:sp>
          <p:nvSpPr>
            <p:cNvPr id="87" name="Pentagon 6"/>
            <p:cNvSpPr/>
            <p:nvPr/>
          </p:nvSpPr>
          <p:spPr bwMode="auto">
            <a:xfrm>
              <a:off x="978871" y="3338787"/>
              <a:ext cx="7791289"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super()函数的使用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，能够通过super()函数调用父类被重写的方法</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414145" y="5085715"/>
            <a:ext cx="8800465" cy="688340"/>
            <a:chOff x="978871" y="3338787"/>
            <a:chExt cx="7959566" cy="515938"/>
          </a:xfrm>
        </p:grpSpPr>
        <p:sp>
          <p:nvSpPr>
            <p:cNvPr id="3" name="Pentagon 6"/>
            <p:cNvSpPr/>
            <p:nvPr>
              <p:custDataLst>
                <p:tags r:id="rId1"/>
              </p:custDataLst>
            </p:nvPr>
          </p:nvSpPr>
          <p:spPr bwMode="auto">
            <a:xfrm>
              <a:off x="978871" y="3338787"/>
              <a:ext cx="795956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悉多</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态的特性</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，能够在程序中以多态的形式调用类中定义的方法</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类方法</a:t>
              </a:r>
            </a:p>
          </p:txBody>
        </p:sp>
      </p:grpSp>
      <p:sp>
        <p:nvSpPr>
          <p:cNvPr id="20" name="矩形 19"/>
          <p:cNvSpPr/>
          <p:nvPr>
            <p:custDataLst>
              <p:tags r:id="rId1"/>
            </p:custDataLst>
          </p:nvPr>
        </p:nvSpPr>
        <p:spPr>
          <a:xfrm>
            <a:off x="5014595" y="2468880"/>
            <a:ext cx="6162675" cy="2327910"/>
          </a:xfrm>
          <a:prstGeom prst="rect">
            <a:avLst/>
          </a:prstGeom>
        </p:spPr>
        <p:txBody>
          <a:bodyPr wrap="square">
            <a:no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类方法与实例方法有以下几点区别：</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（1）类方法使用装饰器</a:t>
            </a:r>
            <a:r>
              <a:rPr lang="zh-CN" altLang="en-US" sz="1800" dirty="0">
                <a:solidFill>
                  <a:srgbClr val="0070C0"/>
                </a:solidFill>
                <a:latin typeface="微软雅黑" panose="020B0503020204020204" pitchFamily="34" charset="-122"/>
                <a:ea typeface="微软雅黑" panose="020B0503020204020204" pitchFamily="34" charset="-122"/>
                <a:cs typeface="+mn-ea"/>
              </a:rPr>
              <a:t>@classmethod</a:t>
            </a:r>
            <a:r>
              <a:rPr lang="zh-CN" altLang="en-US" sz="1800" dirty="0">
                <a:solidFill>
                  <a:srgbClr val="595959"/>
                </a:solidFill>
                <a:latin typeface="微软雅黑" panose="020B0503020204020204" pitchFamily="34" charset="-122"/>
                <a:ea typeface="微软雅黑" panose="020B0503020204020204" pitchFamily="34" charset="-122"/>
                <a:cs typeface="+mn-ea"/>
              </a:rPr>
              <a:t>修饰；</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（2）类方法的第一个参数为</a:t>
            </a:r>
            <a:r>
              <a:rPr lang="zh-CN" altLang="en-US" sz="1800" dirty="0">
                <a:solidFill>
                  <a:srgbClr val="0070C0"/>
                </a:solidFill>
                <a:latin typeface="微软雅黑" panose="020B0503020204020204" pitchFamily="34" charset="-122"/>
                <a:ea typeface="微软雅黑" panose="020B0503020204020204" pitchFamily="34" charset="-122"/>
                <a:cs typeface="+mn-ea"/>
              </a:rPr>
              <a:t>cls</a:t>
            </a:r>
            <a:r>
              <a:rPr lang="zh-CN" altLang="en-US" sz="1800" dirty="0">
                <a:solidFill>
                  <a:srgbClr val="595959"/>
                </a:solidFill>
                <a:latin typeface="微软雅黑" panose="020B0503020204020204" pitchFamily="34" charset="-122"/>
                <a:ea typeface="微软雅黑" panose="020B0503020204020204" pitchFamily="34" charset="-122"/>
                <a:cs typeface="+mn-ea"/>
              </a:rPr>
              <a:t>而非</a:t>
            </a:r>
            <a:r>
              <a:rPr lang="zh-CN" altLang="en-US" sz="1800" dirty="0">
                <a:solidFill>
                  <a:srgbClr val="0070C0"/>
                </a:solidFill>
                <a:latin typeface="微软雅黑" panose="020B0503020204020204" pitchFamily="34" charset="-122"/>
                <a:ea typeface="微软雅黑" panose="020B0503020204020204" pitchFamily="34" charset="-122"/>
                <a:cs typeface="+mn-ea"/>
              </a:rPr>
              <a:t>self</a:t>
            </a:r>
            <a:r>
              <a:rPr lang="zh-CN" altLang="en-US" sz="1800" dirty="0">
                <a:solidFill>
                  <a:srgbClr val="595959"/>
                </a:solidFill>
                <a:latin typeface="微软雅黑" panose="020B0503020204020204" pitchFamily="34" charset="-122"/>
                <a:ea typeface="微软雅黑" panose="020B0503020204020204" pitchFamily="34" charset="-122"/>
                <a:cs typeface="+mn-ea"/>
              </a:rPr>
              <a:t>，它代表类本身；</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（3）类方法既可由</a:t>
            </a:r>
            <a:r>
              <a:rPr lang="zh-CN" altLang="en-US" sz="1800" dirty="0">
                <a:solidFill>
                  <a:srgbClr val="0070C0"/>
                </a:solidFill>
                <a:latin typeface="微软雅黑" panose="020B0503020204020204" pitchFamily="34" charset="-122"/>
                <a:ea typeface="微软雅黑" panose="020B0503020204020204" pitchFamily="34" charset="-122"/>
                <a:cs typeface="+mn-ea"/>
              </a:rPr>
              <a:t>对象调用</a:t>
            </a:r>
            <a:r>
              <a:rPr lang="zh-CN" altLang="en-US" sz="1800" dirty="0">
                <a:solidFill>
                  <a:srgbClr val="595959"/>
                </a:solidFill>
                <a:latin typeface="微软雅黑" panose="020B0503020204020204" pitchFamily="34" charset="-122"/>
                <a:ea typeface="微软雅黑" panose="020B0503020204020204" pitchFamily="34" charset="-122"/>
                <a:cs typeface="+mn-ea"/>
              </a:rPr>
              <a:t>，亦可直接由</a:t>
            </a:r>
            <a:r>
              <a:rPr lang="zh-CN" altLang="en-US" sz="1800" dirty="0">
                <a:solidFill>
                  <a:srgbClr val="0070C0"/>
                </a:solidFill>
                <a:latin typeface="微软雅黑" panose="020B0503020204020204" pitchFamily="34" charset="-122"/>
                <a:ea typeface="微软雅黑" panose="020B0503020204020204" pitchFamily="34" charset="-122"/>
                <a:cs typeface="+mn-ea"/>
              </a:rPr>
              <a:t>类调用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（4）</a:t>
            </a:r>
            <a:r>
              <a:rPr lang="zh-CN" altLang="en-US" sz="1800" dirty="0">
                <a:solidFill>
                  <a:srgbClr val="0070C0"/>
                </a:solidFill>
                <a:latin typeface="微软雅黑" panose="020B0503020204020204" pitchFamily="34" charset="-122"/>
                <a:ea typeface="微软雅黑" panose="020B0503020204020204" pitchFamily="34" charset="-122"/>
                <a:cs typeface="+mn-ea"/>
              </a:rPr>
              <a:t>类方法</a:t>
            </a:r>
            <a:r>
              <a:rPr lang="zh-CN" altLang="en-US" sz="1800" dirty="0">
                <a:solidFill>
                  <a:srgbClr val="595959"/>
                </a:solidFill>
                <a:latin typeface="微软雅黑" panose="020B0503020204020204" pitchFamily="34" charset="-122"/>
                <a:ea typeface="微软雅黑" panose="020B0503020204020204" pitchFamily="34" charset="-122"/>
                <a:cs typeface="+mn-ea"/>
              </a:rPr>
              <a:t>可以</a:t>
            </a:r>
            <a:r>
              <a:rPr lang="zh-CN" altLang="en-US" sz="1800" dirty="0">
                <a:solidFill>
                  <a:srgbClr val="0070C0"/>
                </a:solidFill>
                <a:latin typeface="微软雅黑" panose="020B0503020204020204" pitchFamily="34" charset="-122"/>
                <a:ea typeface="微软雅黑" panose="020B0503020204020204" pitchFamily="34" charset="-122"/>
                <a:cs typeface="+mn-ea"/>
              </a:rPr>
              <a:t>修改类属性</a:t>
            </a:r>
            <a:r>
              <a:rPr lang="zh-CN" altLang="en-US" sz="1800" dirty="0">
                <a:solidFill>
                  <a:srgbClr val="595959"/>
                </a:solidFill>
                <a:latin typeface="微软雅黑" panose="020B0503020204020204" pitchFamily="34" charset="-122"/>
                <a:ea typeface="微软雅黑" panose="020B0503020204020204" pitchFamily="34" charset="-122"/>
                <a:cs typeface="+mn-ea"/>
              </a:rPr>
              <a:t>，实例方法无法修改类属性。</a:t>
            </a:r>
          </a:p>
        </p:txBody>
      </p:sp>
      <p:sp>
        <p:nvSpPr>
          <p:cNvPr id="4"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类方法</a:t>
            </a:r>
          </a:p>
        </p:txBody>
      </p:sp>
      <p:pic>
        <p:nvPicPr>
          <p:cNvPr id="6" name="图片 5"/>
          <p:cNvPicPr>
            <a:picLocks noChangeAspect="1"/>
          </p:cNvPicPr>
          <p:nvPr>
            <p:custDataLst>
              <p:tags r:id="rId3"/>
            </p:custDataLst>
          </p:nvPr>
        </p:nvPicPr>
        <p:blipFill>
          <a:blip r:embed="rId7"/>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0"/>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定义类方法</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类方法</a:t>
            </a:r>
          </a:p>
        </p:txBody>
      </p:sp>
      <p:grpSp>
        <p:nvGrpSpPr>
          <p:cNvPr id="14" name="组合 13"/>
          <p:cNvGrpSpPr/>
          <p:nvPr/>
        </p:nvGrpSpPr>
        <p:grpSpPr>
          <a:xfrm>
            <a:off x="6383238" y="2969240"/>
            <a:ext cx="5109467" cy="2404770"/>
            <a:chOff x="1716652" y="4858468"/>
            <a:chExt cx="5549513" cy="2404770"/>
          </a:xfrm>
        </p:grpSpPr>
        <p:sp>
          <p:nvSpPr>
            <p:cNvPr id="15" name="矩形 14"/>
            <p:cNvSpPr/>
            <p:nvPr>
              <p:custDataLst>
                <p:tags r:id="rId7"/>
              </p:custDataLst>
            </p:nvPr>
          </p:nvSpPr>
          <p:spPr bwMode="auto">
            <a:xfrm>
              <a:off x="2477769" y="4858468"/>
              <a:ext cx="4788396" cy="2404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Test:</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@classmethod   # 定义类方法</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use_classmet(cls):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print("我是类方法")  </a:t>
              </a:r>
            </a:p>
          </p:txBody>
        </p:sp>
        <p:sp>
          <p:nvSpPr>
            <p:cNvPr id="16" name="文本框 15"/>
            <p:cNvSpPr txBox="1"/>
            <p:nvPr>
              <p:custDataLst>
                <p:tags r:id="rId8"/>
              </p:custDataLst>
            </p:nvPr>
          </p:nvSpPr>
          <p:spPr>
            <a:xfrm>
              <a:off x="1716652" y="5645354"/>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17" name="组合 16"/>
          <p:cNvGrpSpPr/>
          <p:nvPr/>
        </p:nvGrpSpPr>
        <p:grpSpPr>
          <a:xfrm>
            <a:off x="985739" y="2969240"/>
            <a:ext cx="5109468" cy="2404770"/>
            <a:chOff x="1143691" y="2082765"/>
            <a:chExt cx="5109468" cy="2404770"/>
          </a:xfrm>
        </p:grpSpPr>
        <p:sp>
          <p:nvSpPr>
            <p:cNvPr id="18" name="矩形 17"/>
            <p:cNvSpPr/>
            <p:nvPr>
              <p:custDataLst>
                <p:tags r:id="rId3"/>
              </p:custDataLst>
            </p:nvPr>
          </p:nvSpPr>
          <p:spPr bwMode="auto">
            <a:xfrm>
              <a:off x="2062759" y="2082765"/>
              <a:ext cx="4190400" cy="2404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@classmethod</a:t>
              </a:r>
            </a:p>
            <a:p>
              <a:pP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类方法名(cls, 参数1, 参数2,...):</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方法体</a:t>
              </a:r>
            </a:p>
          </p:txBody>
        </p:sp>
        <p:sp>
          <p:nvSpPr>
            <p:cNvPr id="19" name="剪去单角的矩形 18"/>
            <p:cNvSpPr/>
            <p:nvPr>
              <p:custDataLst>
                <p:tags r:id="rId4"/>
              </p:custDataLst>
            </p:nvPr>
          </p:nvSpPr>
          <p:spPr>
            <a:xfrm flipH="1">
              <a:off x="1143691" y="2082765"/>
              <a:ext cx="808346" cy="240477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1199050" y="2931207"/>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4" name="Freeform 16"/>
            <p:cNvSpPr/>
            <p:nvPr>
              <p:custDataLst>
                <p:tags r:id="rId6"/>
              </p:custDataLst>
            </p:nvPr>
          </p:nvSpPr>
          <p:spPr bwMode="auto">
            <a:xfrm>
              <a:off x="1952035" y="2105349"/>
              <a:ext cx="110723" cy="18781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6" name="矩形 5"/>
          <p:cNvSpPr/>
          <p:nvPr>
            <p:custDataLst>
              <p:tags r:id="rId2"/>
            </p:custDataLst>
          </p:nvPr>
        </p:nvSpPr>
        <p:spPr>
          <a:xfrm>
            <a:off x="985739" y="2234215"/>
            <a:ext cx="9289032" cy="499560"/>
          </a:xfrm>
          <a:prstGeom prst="rect">
            <a:avLst/>
          </a:prstGeom>
        </p:spPr>
        <p:txBody>
          <a:bodyPr wrap="square">
            <a:spAutoFit/>
          </a:bodyPr>
          <a:lstStyle/>
          <a:p>
            <a:pPr>
              <a:lnSpc>
                <a:spcPct val="150000"/>
              </a:lnSpc>
            </a:pPr>
            <a:r>
              <a:rPr lang="zh-CN" altLang="en-US" sz="2000">
                <a:solidFill>
                  <a:srgbClr val="1369B2"/>
                </a:solidFill>
                <a:latin typeface="微软雅黑" panose="020B0503020204020204" pitchFamily="34" charset="-122"/>
                <a:ea typeface="微软雅黑" panose="020B0503020204020204" pitchFamily="34" charset="-122"/>
                <a:cs typeface="+mn-ea"/>
              </a:rPr>
              <a:t>类方法</a:t>
            </a:r>
            <a:r>
              <a:rPr lang="zh-CN" altLang="en-US" sz="2000">
                <a:solidFill>
                  <a:srgbClr val="595959"/>
                </a:solidFill>
                <a:latin typeface="微软雅黑" panose="020B0503020204020204" pitchFamily="34" charset="-122"/>
                <a:ea typeface="微软雅黑" panose="020B0503020204020204" pitchFamily="34" charset="-122"/>
                <a:cs typeface="+mn-ea"/>
              </a:rPr>
              <a:t>是定义在类内部、使用</a:t>
            </a:r>
            <a:r>
              <a:rPr lang="zh-CN" altLang="en-US" sz="2000">
                <a:solidFill>
                  <a:srgbClr val="1369B2"/>
                </a:solidFill>
                <a:latin typeface="微软雅黑" panose="020B0503020204020204" pitchFamily="34" charset="-122"/>
                <a:ea typeface="微软雅黑" panose="020B0503020204020204" pitchFamily="34" charset="-122"/>
                <a:cs typeface="+mn-ea"/>
              </a:rPr>
              <a:t>装饰器</a:t>
            </a:r>
            <a:r>
              <a:rPr lang="en-US" altLang="zh-CN" sz="2000">
                <a:solidFill>
                  <a:srgbClr val="1369B2"/>
                </a:solidFill>
                <a:latin typeface="微软雅黑" panose="020B0503020204020204" pitchFamily="34" charset="-122"/>
                <a:ea typeface="微软雅黑" panose="020B0503020204020204" pitchFamily="34" charset="-122"/>
                <a:cs typeface="+mn-ea"/>
              </a:rPr>
              <a:t>@classmethod</a:t>
            </a:r>
            <a:r>
              <a:rPr lang="zh-CN" altLang="en-US" sz="2000">
                <a:solidFill>
                  <a:srgbClr val="595959"/>
                </a:solidFill>
                <a:latin typeface="微软雅黑" panose="020B0503020204020204" pitchFamily="34" charset="-122"/>
                <a:ea typeface="微软雅黑" panose="020B0503020204020204" pitchFamily="34" charset="-122"/>
                <a:cs typeface="+mn-ea"/>
              </a:rPr>
              <a:t>修饰的方法。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0"/>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调用类方法</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类方法</a:t>
            </a:r>
          </a:p>
        </p:txBody>
      </p:sp>
      <p:grpSp>
        <p:nvGrpSpPr>
          <p:cNvPr id="14" name="组合 13"/>
          <p:cNvGrpSpPr/>
          <p:nvPr/>
        </p:nvGrpSpPr>
        <p:grpSpPr>
          <a:xfrm>
            <a:off x="6383238" y="2969240"/>
            <a:ext cx="5109467" cy="2404770"/>
            <a:chOff x="1716652" y="4858468"/>
            <a:chExt cx="5549513" cy="2404770"/>
          </a:xfrm>
        </p:grpSpPr>
        <p:sp>
          <p:nvSpPr>
            <p:cNvPr id="15" name="矩形 14"/>
            <p:cNvSpPr/>
            <p:nvPr>
              <p:custDataLst>
                <p:tags r:id="rId7"/>
              </p:custDataLst>
            </p:nvPr>
          </p:nvSpPr>
          <p:spPr bwMode="auto">
            <a:xfrm>
              <a:off x="2477769" y="4858468"/>
              <a:ext cx="4788396" cy="2404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 = Test() </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通过对象名调用类方法</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test.use_classmet() </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通过类名调用类方法</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Test.use_classmet() </a:t>
              </a:r>
            </a:p>
          </p:txBody>
        </p:sp>
        <p:sp>
          <p:nvSpPr>
            <p:cNvPr id="16" name="文本框 15"/>
            <p:cNvSpPr txBox="1"/>
            <p:nvPr>
              <p:custDataLst>
                <p:tags r:id="rId8"/>
              </p:custDataLst>
            </p:nvPr>
          </p:nvSpPr>
          <p:spPr>
            <a:xfrm>
              <a:off x="1716652" y="5645354"/>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17" name="组合 16"/>
          <p:cNvGrpSpPr/>
          <p:nvPr/>
        </p:nvGrpSpPr>
        <p:grpSpPr>
          <a:xfrm>
            <a:off x="985739" y="2969240"/>
            <a:ext cx="5109468" cy="2404770"/>
            <a:chOff x="1143691" y="2082765"/>
            <a:chExt cx="5109468" cy="2404770"/>
          </a:xfrm>
        </p:grpSpPr>
        <p:sp>
          <p:nvSpPr>
            <p:cNvPr id="18" name="矩形 17"/>
            <p:cNvSpPr/>
            <p:nvPr>
              <p:custDataLst>
                <p:tags r:id="rId3"/>
              </p:custDataLst>
            </p:nvPr>
          </p:nvSpPr>
          <p:spPr bwMode="auto">
            <a:xfrm>
              <a:off x="2062759" y="2082765"/>
              <a:ext cx="4190400" cy="2404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类名.类方法名(参数1, 参数2,...)</a:t>
              </a:r>
            </a:p>
            <a:p>
              <a:pPr>
                <a:lnSpc>
                  <a:spcPct val="150000"/>
                </a:lnSpc>
              </a:pPr>
              <a:r>
                <a:rPr lang="zh-CN" alt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对象名.类方法名(参数1, 参数2,...)</a:t>
              </a:r>
            </a:p>
          </p:txBody>
        </p:sp>
        <p:sp>
          <p:nvSpPr>
            <p:cNvPr id="19" name="剪去单角的矩形 18"/>
            <p:cNvSpPr/>
            <p:nvPr>
              <p:custDataLst>
                <p:tags r:id="rId4"/>
              </p:custDataLst>
            </p:nvPr>
          </p:nvSpPr>
          <p:spPr>
            <a:xfrm flipH="1">
              <a:off x="1143691" y="2082765"/>
              <a:ext cx="808346" cy="240477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1199050" y="2931207"/>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4" name="Freeform 16"/>
            <p:cNvSpPr/>
            <p:nvPr>
              <p:custDataLst>
                <p:tags r:id="rId6"/>
              </p:custDataLst>
            </p:nvPr>
          </p:nvSpPr>
          <p:spPr bwMode="auto">
            <a:xfrm>
              <a:off x="1952035" y="2105349"/>
              <a:ext cx="110723" cy="18781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6" name="矩形 5"/>
          <p:cNvSpPr/>
          <p:nvPr>
            <p:custDataLst>
              <p:tags r:id="rId2"/>
            </p:custDataLst>
          </p:nvPr>
        </p:nvSpPr>
        <p:spPr>
          <a:xfrm>
            <a:off x="985739" y="2234215"/>
            <a:ext cx="9289032" cy="553085"/>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mn-ea"/>
              </a:rPr>
              <a:t>类方法可以通过类名或对象名进行调用，其语法格式如下：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修改类属性</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类方法</a:t>
            </a:r>
          </a:p>
        </p:txBody>
      </p:sp>
      <p:grpSp>
        <p:nvGrpSpPr>
          <p:cNvPr id="14" name="组合 13"/>
          <p:cNvGrpSpPr/>
          <p:nvPr/>
        </p:nvGrpSpPr>
        <p:grpSpPr>
          <a:xfrm>
            <a:off x="1088390" y="2897505"/>
            <a:ext cx="9690100" cy="3315335"/>
            <a:chOff x="1716652" y="4858468"/>
            <a:chExt cx="5549513" cy="2404770"/>
          </a:xfrm>
        </p:grpSpPr>
        <p:sp>
          <p:nvSpPr>
            <p:cNvPr id="15" name="矩形 14"/>
            <p:cNvSpPr/>
            <p:nvPr>
              <p:custDataLst>
                <p:tags r:id="rId3"/>
              </p:custDataLst>
            </p:nvPr>
          </p:nvSpPr>
          <p:spPr bwMode="auto">
            <a:xfrm>
              <a:off x="2166350" y="4858468"/>
              <a:ext cx="5099815" cy="2404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Apple(object):          </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count = 0 # 定义类属性</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@classmethod</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add_two(cls):</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cls.count = 2 # 在类方法中修改类属性的值</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apple = Apple()</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print(Apple.count)</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Apple.add_two()</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print(Apple.count)</a:t>
              </a:r>
            </a:p>
          </p:txBody>
        </p:sp>
        <p:sp>
          <p:nvSpPr>
            <p:cNvPr id="16" name="文本框 15"/>
            <p:cNvSpPr txBox="1"/>
            <p:nvPr>
              <p:custDataLst>
                <p:tags r:id="rId4"/>
              </p:custDataLst>
            </p:nvPr>
          </p:nvSpPr>
          <p:spPr>
            <a:xfrm>
              <a:off x="1716652" y="5645354"/>
              <a:ext cx="492444" cy="601999"/>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矩形 5"/>
          <p:cNvSpPr/>
          <p:nvPr>
            <p:custDataLst>
              <p:tags r:id="rId2"/>
            </p:custDataLst>
          </p:nvPr>
        </p:nvSpPr>
        <p:spPr>
          <a:xfrm>
            <a:off x="985520" y="1582420"/>
            <a:ext cx="9615805" cy="1014730"/>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mn-ea"/>
              </a:rPr>
              <a:t>在类方法中，可以通过参数cls访问或修改类属性的值。例如，定义一个Apple类，该类中包含一个类属性和一个类方法，在类方法中修改类属性的值，示例代码如下。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静态方法的定义</a:t>
            </a:r>
            <a:r>
              <a:rPr lang="zh-CN" altLang="en-US" sz="2000" dirty="0">
                <a:solidFill>
                  <a:srgbClr val="595959"/>
                </a:solidFill>
                <a:latin typeface="微软雅黑" panose="020B0503020204020204" pitchFamily="34" charset="-122"/>
                <a:ea typeface="微软雅黑" panose="020B0503020204020204" pitchFamily="34" charset="-122"/>
              </a:rPr>
              <a:t>，能够在类中定义静态方法并使用</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静态方法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静态方法</a:t>
              </a:r>
            </a:p>
          </p:txBody>
        </p:sp>
      </p:grpSp>
      <p:sp>
        <p:nvSpPr>
          <p:cNvPr id="20" name="矩形 19"/>
          <p:cNvSpPr/>
          <p:nvPr>
            <p:custDataLst>
              <p:tags r:id="rId1"/>
            </p:custDataLst>
          </p:nvPr>
        </p:nvSpPr>
        <p:spPr>
          <a:xfrm>
            <a:off x="5014595" y="2468880"/>
            <a:ext cx="6162675" cy="2736215"/>
          </a:xfrm>
          <a:prstGeom prst="rect">
            <a:avLst/>
          </a:prstGeom>
        </p:spPr>
        <p:txBody>
          <a:bodyPr wrap="square">
            <a:no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静态方法与实例方法有以下不同：</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（1）静态方法没有self参数，它需要使用装饰器</a:t>
            </a:r>
            <a:r>
              <a:rPr lang="zh-CN" altLang="en-US" sz="1800" dirty="0">
                <a:solidFill>
                  <a:srgbClr val="0070C0"/>
                </a:solidFill>
                <a:latin typeface="微软雅黑" panose="020B0503020204020204" pitchFamily="34" charset="-122"/>
                <a:ea typeface="微软雅黑" panose="020B0503020204020204" pitchFamily="34" charset="-122"/>
                <a:cs typeface="+mn-ea"/>
              </a:rPr>
              <a:t>@staticmethod</a:t>
            </a:r>
            <a:r>
              <a:rPr lang="zh-CN" altLang="en-US" sz="1800" dirty="0">
                <a:solidFill>
                  <a:srgbClr val="595959"/>
                </a:solidFill>
                <a:latin typeface="微软雅黑" panose="020B0503020204020204" pitchFamily="34" charset="-122"/>
                <a:ea typeface="微软雅黑" panose="020B0503020204020204" pitchFamily="34" charset="-122"/>
                <a:cs typeface="+mn-ea"/>
              </a:rPr>
              <a:t>修饰；</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（2）静态方法中需要以“</a:t>
            </a:r>
            <a:r>
              <a:rPr lang="zh-CN" altLang="en-US" sz="1800" dirty="0">
                <a:solidFill>
                  <a:srgbClr val="0070C0"/>
                </a:solidFill>
                <a:latin typeface="微软雅黑" panose="020B0503020204020204" pitchFamily="34" charset="-122"/>
                <a:ea typeface="微软雅黑" panose="020B0503020204020204" pitchFamily="34" charset="-122"/>
                <a:cs typeface="+mn-ea"/>
              </a:rPr>
              <a:t>类名.方法/属性名</a:t>
            </a:r>
            <a:r>
              <a:rPr lang="zh-CN" altLang="en-US" sz="1800" dirty="0">
                <a:solidFill>
                  <a:srgbClr val="595959"/>
                </a:solidFill>
                <a:latin typeface="微软雅黑" panose="020B0503020204020204" pitchFamily="34" charset="-122"/>
                <a:ea typeface="微软雅黑" panose="020B0503020204020204" pitchFamily="34" charset="-122"/>
                <a:cs typeface="+mn-ea"/>
              </a:rPr>
              <a:t>”的形式访问类的成员；</a:t>
            </a:r>
          </a:p>
          <a:p>
            <a:pPr marL="285750" indent="-285750">
              <a:lnSpc>
                <a:spcPct val="150000"/>
              </a:lnSpc>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（3）静态方法即可由</a:t>
            </a:r>
            <a:r>
              <a:rPr lang="zh-CN" altLang="en-US" sz="1800" dirty="0">
                <a:solidFill>
                  <a:srgbClr val="0070C0"/>
                </a:solidFill>
                <a:latin typeface="微软雅黑" panose="020B0503020204020204" pitchFamily="34" charset="-122"/>
                <a:ea typeface="微软雅黑" panose="020B0503020204020204" pitchFamily="34" charset="-122"/>
                <a:cs typeface="+mn-ea"/>
              </a:rPr>
              <a:t>对象调用</a:t>
            </a:r>
            <a:r>
              <a:rPr lang="zh-CN" altLang="en-US" sz="1800" dirty="0">
                <a:solidFill>
                  <a:srgbClr val="595959"/>
                </a:solidFill>
                <a:latin typeface="微软雅黑" panose="020B0503020204020204" pitchFamily="34" charset="-122"/>
                <a:ea typeface="微软雅黑" panose="020B0503020204020204" pitchFamily="34" charset="-122"/>
                <a:cs typeface="+mn-ea"/>
              </a:rPr>
              <a:t>，亦可直接由</a:t>
            </a:r>
            <a:r>
              <a:rPr lang="zh-CN" altLang="en-US" sz="1800" dirty="0">
                <a:solidFill>
                  <a:srgbClr val="0070C0"/>
                </a:solidFill>
                <a:latin typeface="微软雅黑" panose="020B0503020204020204" pitchFamily="34" charset="-122"/>
                <a:ea typeface="微软雅黑" panose="020B0503020204020204" pitchFamily="34" charset="-122"/>
                <a:cs typeface="+mn-ea"/>
              </a:rPr>
              <a:t>类调用</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静态方法</a:t>
            </a:r>
          </a:p>
        </p:txBody>
      </p:sp>
      <p:pic>
        <p:nvPicPr>
          <p:cNvPr id="6" name="图片 5"/>
          <p:cNvPicPr>
            <a:picLocks noChangeAspect="1"/>
          </p:cNvPicPr>
          <p:nvPr>
            <p:custDataLst>
              <p:tags r:id="rId3"/>
            </p:custDataLst>
          </p:nvPr>
        </p:nvPicPr>
        <p:blipFill>
          <a:blip r:embed="rId7"/>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静态方法</a:t>
              </a:r>
            </a:p>
          </p:txBody>
        </p:sp>
      </p:grpSp>
      <p:grpSp>
        <p:nvGrpSpPr>
          <p:cNvPr id="14" name="组合 13"/>
          <p:cNvGrpSpPr/>
          <p:nvPr/>
        </p:nvGrpSpPr>
        <p:grpSpPr>
          <a:xfrm>
            <a:off x="1088390" y="2538730"/>
            <a:ext cx="9690100" cy="3454400"/>
            <a:chOff x="1716652" y="4736694"/>
            <a:chExt cx="5549513" cy="2931201"/>
          </a:xfrm>
        </p:grpSpPr>
        <p:sp>
          <p:nvSpPr>
            <p:cNvPr id="15" name="矩形 14"/>
            <p:cNvSpPr/>
            <p:nvPr>
              <p:custDataLst>
                <p:tags r:id="rId3"/>
              </p:custDataLst>
            </p:nvPr>
          </p:nvSpPr>
          <p:spPr bwMode="auto">
            <a:xfrm>
              <a:off x="2166504" y="4736694"/>
              <a:ext cx="5099661" cy="293120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Example:</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num = 10         # 类属性</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@staticmethod   # 定义静态方法</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static_method():</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print(f"类属性的值为：{Example.num}")</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print("---静态方法")</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example = Example()       # 创建对象</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example.static_method()  # 通过对象名调用静态方法</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Example.static_method()  # 通过类名调用静态方法</a:t>
              </a:r>
            </a:p>
          </p:txBody>
        </p:sp>
        <p:sp>
          <p:nvSpPr>
            <p:cNvPr id="16" name="文本框 15"/>
            <p:cNvSpPr txBox="1"/>
            <p:nvPr>
              <p:custDataLst>
                <p:tags r:id="rId4"/>
              </p:custDataLst>
            </p:nvPr>
          </p:nvSpPr>
          <p:spPr>
            <a:xfrm>
              <a:off x="1716652" y="5645354"/>
              <a:ext cx="492444" cy="704243"/>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矩形 5"/>
          <p:cNvSpPr/>
          <p:nvPr>
            <p:custDataLst>
              <p:tags r:id="rId1"/>
            </p:custDataLst>
          </p:nvPr>
        </p:nvSpPr>
        <p:spPr>
          <a:xfrm>
            <a:off x="985520" y="1582420"/>
            <a:ext cx="9615805" cy="553085"/>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mn-ea"/>
              </a:rPr>
              <a:t>定义一个包含属性num与静态方法static_method()的类Example，示例代码如下。</a:t>
            </a:r>
          </a:p>
        </p:txBody>
      </p:sp>
      <p:sp>
        <p:nvSpPr>
          <p:cNvPr id="3"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静态方法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类方法和静态方法的区别</a:t>
              </a:r>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脚下留心：类方法和静态方法的区别</a:t>
            </a:r>
          </a:p>
        </p:txBody>
      </p:sp>
      <p:sp>
        <p:nvSpPr>
          <p:cNvPr id="20" name="矩形 19"/>
          <p:cNvSpPr/>
          <p:nvPr>
            <p:custDataLst>
              <p:tags r:id="rId2"/>
            </p:custDataLst>
          </p:nvPr>
        </p:nvSpPr>
        <p:spPr>
          <a:xfrm>
            <a:off x="5014595" y="2468880"/>
            <a:ext cx="6162675" cy="2736215"/>
          </a:xfrm>
          <a:prstGeom prst="rect">
            <a:avLst/>
          </a:prstGeom>
        </p:spPr>
        <p:txBody>
          <a:bodyPr wrap="square">
            <a:noAutofit/>
          </a:bodyPr>
          <a:lstStyle/>
          <a:p>
            <a:pPr>
              <a:lnSpc>
                <a:spcPct val="150000"/>
              </a:lnSpc>
            </a:pPr>
            <a:r>
              <a:rPr lang="zh-CN" altLang="en-US" sz="1800" dirty="0">
                <a:solidFill>
                  <a:srgbClr val="0070C0"/>
                </a:solidFill>
                <a:latin typeface="微软雅黑" panose="020B0503020204020204" pitchFamily="34" charset="-122"/>
                <a:ea typeface="微软雅黑" panose="020B0503020204020204" pitchFamily="34" charset="-122"/>
                <a:cs typeface="+mn-ea"/>
              </a:rPr>
              <a:t>类方法</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zh-CN" altLang="en-US" sz="1800" dirty="0">
                <a:solidFill>
                  <a:srgbClr val="0070C0"/>
                </a:solidFill>
                <a:latin typeface="微软雅黑" panose="020B0503020204020204" pitchFamily="34" charset="-122"/>
                <a:ea typeface="微软雅黑" panose="020B0503020204020204" pitchFamily="34" charset="-122"/>
                <a:cs typeface="+mn-ea"/>
              </a:rPr>
              <a:t>静态方法</a:t>
            </a:r>
            <a:r>
              <a:rPr lang="zh-CN" altLang="en-US" sz="1800" dirty="0">
                <a:solidFill>
                  <a:srgbClr val="595959"/>
                </a:solidFill>
                <a:latin typeface="微软雅黑" panose="020B0503020204020204" pitchFamily="34" charset="-122"/>
                <a:ea typeface="微软雅黑" panose="020B0503020204020204" pitchFamily="34" charset="-122"/>
                <a:cs typeface="+mn-ea"/>
              </a:rPr>
              <a:t>最主要的区别在于类方法有一个cls参数，使用该参数可以在类方法中访问类的成员；静态方法没有任何默认参数（如cls），它无法使用默认参数访问类的成员。因此，静态方法更适合与类无关的操作，例如一些工具类，用户只需要根据传入参数进行操作即可。</a:t>
            </a:r>
          </a:p>
        </p:txBody>
      </p:sp>
      <p:pic>
        <p:nvPicPr>
          <p:cNvPr id="4" name="图片 3"/>
          <p:cNvPicPr>
            <a:picLocks noChangeAspect="1"/>
          </p:cNvPicPr>
          <p:nvPr>
            <p:custDataLst>
              <p:tags r:id="rId3"/>
            </p:custDataLst>
          </p:nvPr>
        </p:nvPicPr>
        <p:blipFill>
          <a:blip r:embed="rId7"/>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：航天器信息查询工具</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：航天器信息查询工具</a:t>
            </a:r>
          </a:p>
        </p:txBody>
      </p:sp>
      <p:sp>
        <p:nvSpPr>
          <p:cNvPr id="3" name="TextBox 35"/>
          <p:cNvSpPr txBox="1">
            <a:spLocks noChangeArrowheads="1"/>
          </p:cNvSpPr>
          <p:nvPr>
            <p:custDataLst>
              <p:tags r:id="rId2"/>
            </p:custDataLst>
          </p:nvPr>
        </p:nvSpPr>
        <p:spPr bwMode="auto">
          <a:xfrm>
            <a:off x="5879063" y="396486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：航天器信息查询工具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面向对象是计算机软件开发中的重要思想，它模拟了人类对现实世界的认知逻辑，被广泛应用于软件工程领域。类是面向对象编程的核心概念之一，它在Python中也是一种重要的编程手段。由于Python最初就是作为一门面向对象的语言设计的，因此掌握面向对象编程对于学习Python至关重要。本章将针对面向对象等知识进行详细介绍。</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982345" y="1486535"/>
            <a:ext cx="9551670" cy="138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本实例要求利用所学的面向对象的知识，设计一个航天器信息查询工具类，该类提供了查询功能，用于根据用户输入的航天器或火箭的名称输出其对应的详细信息。航天器和火箭的简介信息如表所示。</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：航天器信息查询工具</a:t>
            </a:r>
          </a:p>
        </p:txBody>
      </p:sp>
      <p:graphicFrame>
        <p:nvGraphicFramePr>
          <p:cNvPr id="5" name="表格 4"/>
          <p:cNvGraphicFramePr>
            <a:graphicFrameLocks noGrp="1"/>
          </p:cNvGraphicFramePr>
          <p:nvPr>
            <p:custDataLst>
              <p:tags r:id="rId2"/>
            </p:custDataLst>
          </p:nvPr>
        </p:nvGraphicFramePr>
        <p:xfrm>
          <a:off x="1486535" y="2997200"/>
          <a:ext cx="8740065" cy="2800865"/>
        </p:xfrm>
        <a:graphic>
          <a:graphicData uri="http://schemas.openxmlformats.org/drawingml/2006/table">
            <a:tbl>
              <a:tblPr>
                <a:tableStyleId>{F5AB1C69-6EDB-4FF4-983F-18BD219EF322}</a:tableStyleId>
              </a:tblPr>
              <a:tblGrid>
                <a:gridCol w="1665605">
                  <a:extLst>
                    <a:ext uri="{9D8B030D-6E8A-4147-A177-3AD203B41FA5}">
                      <a16:colId xmlns:a16="http://schemas.microsoft.com/office/drawing/2014/main" val="20000"/>
                    </a:ext>
                  </a:extLst>
                </a:gridCol>
                <a:gridCol w="1666800">
                  <a:extLst>
                    <a:ext uri="{9D8B030D-6E8A-4147-A177-3AD203B41FA5}">
                      <a16:colId xmlns:a16="http://schemas.microsoft.com/office/drawing/2014/main" val="20001"/>
                    </a:ext>
                  </a:extLst>
                </a:gridCol>
                <a:gridCol w="5407660">
                  <a:extLst>
                    <a:ext uri="{9D8B030D-6E8A-4147-A177-3AD203B41FA5}">
                      <a16:colId xmlns:a16="http://schemas.microsoft.com/office/drawing/2014/main" val="20002"/>
                    </a:ext>
                  </a:extLst>
                </a:gridCol>
              </a:tblGrid>
              <a:tr h="57594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函数</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时间</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简介</a:t>
                      </a:r>
                    </a:p>
                  </a:txBody>
                  <a:tcPr marT="45700" marB="45700"/>
                </a:tc>
                <a:extLst>
                  <a:ext uri="{0D108BD9-81ED-4DB2-BD59-A6C34878D82A}">
                    <a16:rowId xmlns:a16="http://schemas.microsoft.com/office/drawing/2014/main" val="10000"/>
                  </a:ext>
                </a:extLst>
              </a:tr>
              <a:tr h="5334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天问一号</a:t>
                      </a:r>
                    </a:p>
                  </a:txBody>
                  <a:tcPr marT="45700" marB="4570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2020</a:t>
                      </a: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年</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天问一号是我国自行研制的探测器，负责执行我国第一次自主火星探测任务</a:t>
                      </a:r>
                    </a:p>
                  </a:txBody>
                  <a:tcPr marT="45700" marB="45700"/>
                </a:tc>
                <a:extLst>
                  <a:ext uri="{0D108BD9-81ED-4DB2-BD59-A6C34878D82A}">
                    <a16:rowId xmlns:a16="http://schemas.microsoft.com/office/drawing/2014/main" val="10001"/>
                  </a:ext>
                </a:extLst>
              </a:tr>
              <a:tr h="532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长征十一号海射运载火箭</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2022</a:t>
                      </a: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年</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长征十一号是我国自主研制的一型四级全固体运载火箭，该火箭主要用于快速机动发射应急卫星，满足自然灾害、突发事件等应急情况下微小卫星发射需求</a:t>
                      </a:r>
                    </a:p>
                  </a:txBody>
                  <a:tcPr marT="45700" marB="45700"/>
                </a:tc>
                <a:extLst>
                  <a:ext uri="{0D108BD9-81ED-4DB2-BD59-A6C34878D82A}">
                    <a16:rowId xmlns:a16="http://schemas.microsoft.com/office/drawing/2014/main" val="10002"/>
                  </a:ext>
                </a:extLst>
              </a:tr>
              <a:tr h="532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长征五号</a:t>
                      </a: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运载火箭</a:t>
                      </a:r>
                    </a:p>
                  </a:txBody>
                  <a:tcPr marL="68580" marR="68580" marT="0" marB="0" anchor="ctr"/>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2020</a:t>
                      </a: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年</a:t>
                      </a:r>
                    </a:p>
                  </a:txBody>
                  <a:tcPr marT="45700" marB="4570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长征五号B运载火箭是专门为我国载人航天工程空间站建设而研制的一型新型运载火箭，以长征五号火箭为基础改进而成，是我国近地轨道运载能力最大的新一代运载火箭</a:t>
                      </a:r>
                    </a:p>
                  </a:txBody>
                  <a:tcPr marT="45700" marB="45700"/>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：航天器信息查询工具</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Chapter07</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01_info_search.py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01_info_search</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01_info_search</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：航天器信息查询工具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继承</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7.6</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861336"/>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单继承的语法</a:t>
            </a:r>
            <a:r>
              <a:rPr lang="zh-CN" altLang="en-US" sz="2000" dirty="0">
                <a:solidFill>
                  <a:srgbClr val="595959"/>
                </a:solidFill>
                <a:latin typeface="微软雅黑" panose="020B0503020204020204" pitchFamily="34" charset="-122"/>
                <a:ea typeface="微软雅黑" panose="020B0503020204020204" pitchFamily="34" charset="-122"/>
              </a:rPr>
              <a:t>，能够在类中实现单继承</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单继承</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9"/>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0"/>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单继承</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单继承</a:t>
            </a:r>
          </a:p>
        </p:txBody>
      </p:sp>
      <p:sp>
        <p:nvSpPr>
          <p:cNvPr id="6" name="矩形 5"/>
          <p:cNvSpPr/>
          <p:nvPr>
            <p:custDataLst>
              <p:tags r:id="rId2"/>
            </p:custDataLst>
          </p:nvPr>
        </p:nvSpPr>
        <p:spPr>
          <a:xfrm>
            <a:off x="1130935" y="1455420"/>
            <a:ext cx="10158095" cy="922020"/>
          </a:xfrm>
          <a:prstGeom prst="rect">
            <a:avLst/>
          </a:prstGeom>
        </p:spPr>
        <p:txBody>
          <a:bodyPr wrap="square">
            <a:spAutoFit/>
          </a:bodyPr>
          <a:lstStyle/>
          <a:p>
            <a:pPr>
              <a:lnSpc>
                <a:spcPct val="150000"/>
              </a:lnSpc>
            </a:pPr>
            <a:r>
              <a:rPr lang="en-US" altLang="zh-CN" sz="1800">
                <a:solidFill>
                  <a:srgbClr val="0070C0"/>
                </a:solidFill>
                <a:latin typeface="微软雅黑" panose="020B0503020204020204" pitchFamily="34" charset="-122"/>
                <a:ea typeface="微软雅黑" panose="020B0503020204020204" pitchFamily="34" charset="-122"/>
                <a:cs typeface="+mn-ea"/>
              </a:rPr>
              <a:t>单继承</a:t>
            </a:r>
            <a:r>
              <a:rPr lang="en-US" altLang="zh-CN" sz="1800">
                <a:solidFill>
                  <a:srgbClr val="595959"/>
                </a:solidFill>
                <a:latin typeface="微软雅黑" panose="020B0503020204020204" pitchFamily="34" charset="-122"/>
                <a:ea typeface="微软雅黑" panose="020B0503020204020204" pitchFamily="34" charset="-122"/>
                <a:cs typeface="+mn-ea"/>
              </a:rPr>
              <a:t>指的是</a:t>
            </a:r>
            <a:r>
              <a:rPr lang="en-US" altLang="zh-CN" sz="1800">
                <a:solidFill>
                  <a:srgbClr val="0070C0"/>
                </a:solidFill>
                <a:latin typeface="微软雅黑" panose="020B0503020204020204" pitchFamily="34" charset="-122"/>
                <a:ea typeface="微软雅黑" panose="020B0503020204020204" pitchFamily="34" charset="-122"/>
                <a:cs typeface="+mn-ea"/>
              </a:rPr>
              <a:t>子类只继承一个父类</a:t>
            </a:r>
            <a:r>
              <a:rPr lang="en-US" altLang="zh-CN" sz="1800">
                <a:solidFill>
                  <a:srgbClr val="595959"/>
                </a:solidFill>
                <a:latin typeface="微软雅黑" panose="020B0503020204020204" pitchFamily="34" charset="-122"/>
                <a:ea typeface="微软雅黑" panose="020B0503020204020204" pitchFamily="34" charset="-122"/>
                <a:cs typeface="+mn-ea"/>
              </a:rPr>
              <a:t>，子类在继承父类的同时，会自动</a:t>
            </a:r>
            <a:r>
              <a:rPr lang="en-US" altLang="zh-CN" sz="1800">
                <a:solidFill>
                  <a:srgbClr val="0070C0"/>
                </a:solidFill>
                <a:latin typeface="微软雅黑" panose="020B0503020204020204" pitchFamily="34" charset="-122"/>
                <a:ea typeface="微软雅黑" panose="020B0503020204020204" pitchFamily="34" charset="-122"/>
                <a:cs typeface="+mn-ea"/>
              </a:rPr>
              <a:t>拥有父类</a:t>
            </a:r>
            <a:r>
              <a:rPr lang="en-US" altLang="zh-CN" sz="1800">
                <a:solidFill>
                  <a:srgbClr val="595959"/>
                </a:solidFill>
                <a:latin typeface="微软雅黑" panose="020B0503020204020204" pitchFamily="34" charset="-122"/>
                <a:ea typeface="微软雅黑" panose="020B0503020204020204" pitchFamily="34" charset="-122"/>
                <a:cs typeface="+mn-ea"/>
              </a:rPr>
              <a:t>中的</a:t>
            </a:r>
            <a:r>
              <a:rPr lang="en-US" altLang="zh-CN" sz="1800">
                <a:solidFill>
                  <a:srgbClr val="0070C0"/>
                </a:solidFill>
                <a:latin typeface="微软雅黑" panose="020B0503020204020204" pitchFamily="34" charset="-122"/>
                <a:ea typeface="微软雅黑" panose="020B0503020204020204" pitchFamily="34" charset="-122"/>
                <a:cs typeface="+mn-ea"/>
              </a:rPr>
              <a:t>公有方法</a:t>
            </a:r>
            <a:r>
              <a:rPr lang="en-US" altLang="zh-CN" sz="1800">
                <a:solidFill>
                  <a:srgbClr val="595959"/>
                </a:solidFill>
                <a:latin typeface="微软雅黑" panose="020B0503020204020204" pitchFamily="34" charset="-122"/>
                <a:ea typeface="微软雅黑" panose="020B0503020204020204" pitchFamily="34" charset="-122"/>
                <a:cs typeface="+mn-ea"/>
              </a:rPr>
              <a:t>和</a:t>
            </a:r>
            <a:r>
              <a:rPr lang="en-US" altLang="zh-CN" sz="1800">
                <a:solidFill>
                  <a:srgbClr val="0070C0"/>
                </a:solidFill>
                <a:latin typeface="微软雅黑" panose="020B0503020204020204" pitchFamily="34" charset="-122"/>
                <a:ea typeface="微软雅黑" panose="020B0503020204020204" pitchFamily="34" charset="-122"/>
                <a:cs typeface="+mn-ea"/>
              </a:rPr>
              <a:t>公有属性</a:t>
            </a:r>
            <a:r>
              <a:rPr lang="en-US" altLang="zh-CN" sz="1800">
                <a:solidFill>
                  <a:srgbClr val="595959"/>
                </a:solidFill>
                <a:latin typeface="微软雅黑" panose="020B0503020204020204" pitchFamily="34" charset="-122"/>
                <a:ea typeface="微软雅黑" panose="020B0503020204020204" pitchFamily="34" charset="-122"/>
                <a:cs typeface="+mn-ea"/>
              </a:rPr>
              <a:t>。若在定义类时没有显式指定该类的父类，那么该类默认继承基类object。其语法格式如下：</a:t>
            </a:r>
            <a:r>
              <a:rPr lang="zh-CN" altLang="en-US" sz="1800">
                <a:solidFill>
                  <a:srgbClr val="595959"/>
                </a:solidFill>
                <a:latin typeface="微软雅黑" panose="020B0503020204020204" pitchFamily="34" charset="-122"/>
                <a:ea typeface="微软雅黑" panose="020B0503020204020204" pitchFamily="34" charset="-122"/>
                <a:cs typeface="+mn-ea"/>
              </a:rPr>
              <a:t> </a:t>
            </a:r>
          </a:p>
        </p:txBody>
      </p:sp>
      <p:grpSp>
        <p:nvGrpSpPr>
          <p:cNvPr id="7" name="组合 6"/>
          <p:cNvGrpSpPr/>
          <p:nvPr/>
        </p:nvGrpSpPr>
        <p:grpSpPr>
          <a:xfrm>
            <a:off x="1331059" y="2491452"/>
            <a:ext cx="9588176" cy="808013"/>
            <a:chOff x="1143691" y="2082765"/>
            <a:chExt cx="9588176" cy="808013"/>
          </a:xfrm>
        </p:grpSpPr>
        <p:sp>
          <p:nvSpPr>
            <p:cNvPr id="8" name="矩形 7"/>
            <p:cNvSpPr/>
            <p:nvPr>
              <p:custDataLst>
                <p:tags r:id="rId5"/>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子类名(父类名):</a:t>
              </a:r>
            </a:p>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p:txBody>
        </p:sp>
        <p:sp>
          <p:nvSpPr>
            <p:cNvPr id="10" name="剪去单角的矩形 9"/>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7"/>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6" name="组合 15"/>
          <p:cNvGrpSpPr/>
          <p:nvPr/>
        </p:nvGrpSpPr>
        <p:grpSpPr>
          <a:xfrm>
            <a:off x="1732915" y="3501390"/>
            <a:ext cx="8555355" cy="3019425"/>
            <a:chOff x="1565669" y="1594820"/>
            <a:chExt cx="4619625" cy="5543467"/>
          </a:xfrm>
        </p:grpSpPr>
        <p:sp>
          <p:nvSpPr>
            <p:cNvPr id="15" name="矩形 14"/>
            <p:cNvSpPr/>
            <p:nvPr>
              <p:custDataLst>
                <p:tags r:id="rId3"/>
              </p:custDataLst>
            </p:nvPr>
          </p:nvSpPr>
          <p:spPr bwMode="auto">
            <a:xfrm>
              <a:off x="2326863" y="1594820"/>
              <a:ext cx="3858431" cy="554346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Amphibian:</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name = "两栖动物"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features(self):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print("幼年用鳃呼吸")</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print("成年用肺兼皮肤呼吸")</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Frog(Amphibian):    # Frog类继承自Amphibian类</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attr(self):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print("我会呱呱叫")</a:t>
              </a:r>
            </a:p>
          </p:txBody>
        </p:sp>
        <p:sp>
          <p:nvSpPr>
            <p:cNvPr id="17" name="文本框 16"/>
            <p:cNvSpPr txBox="1"/>
            <p:nvPr>
              <p:custDataLst>
                <p:tags r:id="rId4"/>
              </p:custDataLst>
            </p:nvPr>
          </p:nvSpPr>
          <p:spPr>
            <a:xfrm>
              <a:off x="1565669" y="4188296"/>
              <a:ext cx="492376" cy="2242553"/>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1.isinstance()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1414686" y="1989634"/>
            <a:ext cx="9289032" cy="175323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isinstance()</a:t>
            </a:r>
            <a:r>
              <a:rPr lang="zh-CN" altLang="en-US" sz="1800" b="1" dirty="0">
                <a:solidFill>
                  <a:srgbClr val="595959"/>
                </a:solidFill>
                <a:latin typeface="微软雅黑" panose="020B0503020204020204" pitchFamily="34" charset="-122"/>
                <a:ea typeface="微软雅黑" panose="020B0503020204020204" pitchFamily="34" charset="-122"/>
                <a:cs typeface="+mn-ea"/>
              </a:rPr>
              <a:t>函数</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0070C0"/>
                </a:solidFill>
                <a:latin typeface="微软雅黑" panose="020B0503020204020204" pitchFamily="34" charset="-122"/>
                <a:ea typeface="微软雅黑" panose="020B0503020204020204" pitchFamily="34" charset="-122"/>
                <a:cs typeface="+mn-ea"/>
              </a:rPr>
              <a:t>isinstance()函数</a:t>
            </a:r>
            <a:r>
              <a:rPr lang="zh-CN" altLang="en-US" sz="1800" dirty="0">
                <a:solidFill>
                  <a:srgbClr val="595959"/>
                </a:solidFill>
                <a:latin typeface="微软雅黑" panose="020B0503020204020204" pitchFamily="34" charset="-122"/>
                <a:ea typeface="微软雅黑" panose="020B0503020204020204" pitchFamily="34" charset="-122"/>
                <a:cs typeface="+mn-ea"/>
              </a:rPr>
              <a:t>用于判断对象所属的类型，它有2个参数</a:t>
            </a:r>
            <a:r>
              <a:rPr lang="zh-CN" altLang="en-US" sz="1800" dirty="0">
                <a:solidFill>
                  <a:srgbClr val="0070C0"/>
                </a:solidFill>
                <a:latin typeface="微软雅黑" panose="020B0503020204020204" pitchFamily="34" charset="-122"/>
                <a:ea typeface="微软雅黑" panose="020B0503020204020204" pitchFamily="34" charset="-122"/>
                <a:cs typeface="+mn-ea"/>
              </a:rPr>
              <a:t>o</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zh-CN" altLang="en-US" sz="1800" dirty="0">
                <a:solidFill>
                  <a:srgbClr val="0070C0"/>
                </a:solidFill>
                <a:latin typeface="微软雅黑" panose="020B0503020204020204" pitchFamily="34" charset="-122"/>
                <a:ea typeface="微软雅黑" panose="020B0503020204020204" pitchFamily="34" charset="-122"/>
                <a:cs typeface="+mn-ea"/>
              </a:rPr>
              <a:t>t</a:t>
            </a:r>
            <a:r>
              <a:rPr lang="zh-CN" altLang="en-US" sz="1800" dirty="0">
                <a:solidFill>
                  <a:srgbClr val="595959"/>
                </a:solidFill>
                <a:latin typeface="微软雅黑" panose="020B0503020204020204" pitchFamily="34" charset="-122"/>
                <a:ea typeface="微软雅黑" panose="020B0503020204020204" pitchFamily="34" charset="-122"/>
                <a:cs typeface="+mn-ea"/>
              </a:rPr>
              <a:t>，其中参数o表示要判断类型的对象，第二个参数t表示类型，如果o是类型为t的对象，则isinstance()函数返回True，否则返回False。示例代码如下。</a:t>
            </a:r>
          </a:p>
        </p:txBody>
      </p:sp>
      <p:sp>
        <p:nvSpPr>
          <p:cNvPr id="19" name="矩形 18"/>
          <p:cNvSpPr/>
          <p:nvPr>
            <p:custDataLst>
              <p:tags r:id="rId2"/>
            </p:custDataLst>
          </p:nvPr>
        </p:nvSpPr>
        <p:spPr bwMode="auto">
          <a:xfrm>
            <a:off x="1486535" y="3846195"/>
            <a:ext cx="9001125" cy="14662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isinstance(frog, Frog)</a:t>
            </a:r>
          </a:p>
        </p:txBody>
      </p:sp>
      <p:sp>
        <p:nvSpPr>
          <p:cNvPr id="3" name="标题 1"/>
          <p:cNvSpPr>
            <a:spLocks noChangeArrowheads="1"/>
          </p:cNvSpPr>
          <p:nvPr>
            <p:custDataLst>
              <p:tags r:id="rId3"/>
            </p:custDataLst>
          </p:nvPr>
        </p:nvSpPr>
        <p:spPr bwMode="auto">
          <a:xfrm>
            <a:off x="1198880" y="261620"/>
            <a:ext cx="688276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多学一招：isinstance()函数与issubclass()函数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2.issubclass()</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1414686" y="1989634"/>
            <a:ext cx="9289032" cy="175323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issubclass()</a:t>
            </a:r>
            <a:r>
              <a:rPr lang="zh-CN" altLang="en-US" sz="1800" b="1" dirty="0">
                <a:solidFill>
                  <a:srgbClr val="595959"/>
                </a:solidFill>
                <a:latin typeface="微软雅黑" panose="020B0503020204020204" pitchFamily="34" charset="-122"/>
                <a:ea typeface="微软雅黑" panose="020B0503020204020204" pitchFamily="34" charset="-122"/>
                <a:cs typeface="+mn-ea"/>
              </a:rPr>
              <a:t>函数</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0070C0"/>
                </a:solidFill>
                <a:latin typeface="微软雅黑" panose="020B0503020204020204" pitchFamily="34" charset="-122"/>
                <a:ea typeface="微软雅黑" panose="020B0503020204020204" pitchFamily="34" charset="-122"/>
                <a:cs typeface="+mn-ea"/>
              </a:rPr>
              <a:t>issubclass()函数</a:t>
            </a:r>
            <a:r>
              <a:rPr lang="zh-CN" altLang="en-US" sz="1800" dirty="0">
                <a:solidFill>
                  <a:srgbClr val="595959"/>
                </a:solidFill>
                <a:latin typeface="微软雅黑" panose="020B0503020204020204" pitchFamily="34" charset="-122"/>
                <a:ea typeface="微软雅黑" panose="020B0503020204020204" pitchFamily="34" charset="-122"/>
                <a:cs typeface="+mn-ea"/>
              </a:rPr>
              <a:t>用于检查类的继承关系，它也有2个参数</a:t>
            </a:r>
            <a:r>
              <a:rPr lang="zh-CN" altLang="en-US" sz="1800" dirty="0">
                <a:solidFill>
                  <a:srgbClr val="0070C0"/>
                </a:solidFill>
                <a:latin typeface="微软雅黑" panose="020B0503020204020204" pitchFamily="34" charset="-122"/>
                <a:ea typeface="微软雅黑" panose="020B0503020204020204" pitchFamily="34" charset="-122"/>
                <a:cs typeface="+mn-ea"/>
              </a:rPr>
              <a:t>cls</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zh-CN" altLang="en-US" sz="1800" dirty="0">
                <a:solidFill>
                  <a:srgbClr val="0070C0"/>
                </a:solidFill>
                <a:latin typeface="微软雅黑" panose="020B0503020204020204" pitchFamily="34" charset="-122"/>
                <a:ea typeface="微软雅黑" panose="020B0503020204020204" pitchFamily="34" charset="-122"/>
                <a:cs typeface="+mn-ea"/>
              </a:rPr>
              <a:t>classinfo</a:t>
            </a:r>
            <a:r>
              <a:rPr lang="zh-CN" altLang="en-US" sz="1800" dirty="0">
                <a:solidFill>
                  <a:srgbClr val="595959"/>
                </a:solidFill>
                <a:latin typeface="微软雅黑" panose="020B0503020204020204" pitchFamily="34" charset="-122"/>
                <a:ea typeface="微软雅黑" panose="020B0503020204020204" pitchFamily="34" charset="-122"/>
                <a:cs typeface="+mn-ea"/>
              </a:rPr>
              <a:t>，其中参数cls表示要判断的子类类型，参数classinfo表示要判断的父类类型，如果类型cls是类型classinfo的子类，则issubclass()函数返回True，否则返回False。示例代码如下。</a:t>
            </a:r>
          </a:p>
        </p:txBody>
      </p:sp>
      <p:sp>
        <p:nvSpPr>
          <p:cNvPr id="19" name="矩形 18"/>
          <p:cNvSpPr/>
          <p:nvPr>
            <p:custDataLst>
              <p:tags r:id="rId2"/>
            </p:custDataLst>
          </p:nvPr>
        </p:nvSpPr>
        <p:spPr bwMode="auto">
          <a:xfrm>
            <a:off x="1486535" y="3846195"/>
            <a:ext cx="9001125" cy="14662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issubclass(Frog, AmphAnimal)</a:t>
            </a:r>
          </a:p>
        </p:txBody>
      </p:sp>
      <p:sp>
        <p:nvSpPr>
          <p:cNvPr id="3" name="标题 1"/>
          <p:cNvSpPr>
            <a:spLocks noChangeArrowheads="1"/>
          </p:cNvSpPr>
          <p:nvPr>
            <p:custDataLst>
              <p:tags r:id="rId3"/>
            </p:custDataLst>
          </p:nvPr>
        </p:nvSpPr>
        <p:spPr bwMode="auto">
          <a:xfrm>
            <a:off x="1198880" y="261620"/>
            <a:ext cx="688276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多学一招：isinstance()函数与issubclass()函数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861336"/>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多继承的语法</a:t>
            </a:r>
            <a:r>
              <a:rPr lang="zh-CN" altLang="en-US" sz="2000" dirty="0">
                <a:solidFill>
                  <a:srgbClr val="595959"/>
                </a:solidFill>
                <a:latin typeface="微软雅黑" panose="020B0503020204020204" pitchFamily="34" charset="-122"/>
                <a:ea typeface="微软雅黑" panose="020B0503020204020204" pitchFamily="34" charset="-122"/>
              </a:rPr>
              <a:t>，能够在类中实现多继承</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多继承</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多继承</a:t>
              </a:r>
            </a:p>
          </p:txBody>
        </p:sp>
      </p:grpSp>
      <p:sp>
        <p:nvSpPr>
          <p:cNvPr id="6" name="矩形 5"/>
          <p:cNvSpPr/>
          <p:nvPr>
            <p:custDataLst>
              <p:tags r:id="rId1"/>
            </p:custDataLst>
          </p:nvPr>
        </p:nvSpPr>
        <p:spPr>
          <a:xfrm>
            <a:off x="1130935" y="1455420"/>
            <a:ext cx="10158095" cy="506730"/>
          </a:xfrm>
          <a:prstGeom prst="rect">
            <a:avLst/>
          </a:prstGeom>
        </p:spPr>
        <p:txBody>
          <a:bodyPr wrap="square">
            <a:spAutoFit/>
          </a:bodyPr>
          <a:lstStyle/>
          <a:p>
            <a:pPr>
              <a:lnSpc>
                <a:spcPct val="150000"/>
              </a:lnSpc>
            </a:pPr>
            <a:r>
              <a:rPr sz="1800">
                <a:solidFill>
                  <a:srgbClr val="0070C0"/>
                </a:solidFill>
                <a:latin typeface="微软雅黑" panose="020B0503020204020204" pitchFamily="34" charset="-122"/>
                <a:ea typeface="微软雅黑" panose="020B0503020204020204" pitchFamily="34" charset="-122"/>
                <a:cs typeface="+mn-ea"/>
              </a:rPr>
              <a:t>多继承指的是一个子类继承多个父类</a:t>
            </a:r>
            <a:r>
              <a:rPr sz="1800">
                <a:solidFill>
                  <a:srgbClr val="595959"/>
                </a:solidFill>
                <a:latin typeface="微软雅黑" panose="020B0503020204020204" pitchFamily="34" charset="-122"/>
                <a:ea typeface="微软雅黑" panose="020B0503020204020204" pitchFamily="34" charset="-122"/>
                <a:cs typeface="+mn-ea"/>
              </a:rPr>
              <a:t>，其语法格式如下：</a:t>
            </a:r>
          </a:p>
        </p:txBody>
      </p:sp>
      <p:grpSp>
        <p:nvGrpSpPr>
          <p:cNvPr id="7" name="组合 6"/>
          <p:cNvGrpSpPr/>
          <p:nvPr/>
        </p:nvGrpSpPr>
        <p:grpSpPr>
          <a:xfrm>
            <a:off x="1331059" y="206092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子类（父类A, 父类B, ...）:</a:t>
              </a:r>
            </a:p>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p:txBody>
        </p:sp>
        <p:sp>
          <p:nvSpPr>
            <p:cNvPr id="10" name="剪去单角的矩形 9"/>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6" name="组合 15"/>
          <p:cNvGrpSpPr/>
          <p:nvPr/>
        </p:nvGrpSpPr>
        <p:grpSpPr>
          <a:xfrm>
            <a:off x="1303655" y="3069590"/>
            <a:ext cx="5070475" cy="3452495"/>
            <a:chOff x="1565669" y="1594820"/>
            <a:chExt cx="4619625" cy="5543467"/>
          </a:xfrm>
        </p:grpSpPr>
        <p:sp>
          <p:nvSpPr>
            <p:cNvPr id="15" name="矩形 14"/>
            <p:cNvSpPr/>
            <p:nvPr>
              <p:custDataLst>
                <p:tags r:id="rId4"/>
              </p:custDataLst>
            </p:nvPr>
          </p:nvSpPr>
          <p:spPr bwMode="auto">
            <a:xfrm>
              <a:off x="2326863" y="1594820"/>
              <a:ext cx="3858431" cy="554346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English:</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receive_eng_know(self):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print('具备英语知识。')</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Math:</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receive_math_know(self):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print('具备数学知识。')</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Student(English, Math):</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study(self):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print('学生的任务是学习。')</a:t>
              </a:r>
            </a:p>
          </p:txBody>
        </p:sp>
        <p:sp>
          <p:nvSpPr>
            <p:cNvPr id="17" name="文本框 16"/>
            <p:cNvSpPr txBox="1"/>
            <p:nvPr>
              <p:custDataLst>
                <p:tags r:id="rId5"/>
              </p:custDataLst>
            </p:nvPr>
          </p:nvSpPr>
          <p:spPr>
            <a:xfrm>
              <a:off x="1565669" y="4188636"/>
              <a:ext cx="492376" cy="1617057"/>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3"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多继承</a:t>
            </a:r>
          </a:p>
        </p:txBody>
      </p:sp>
      <p:sp>
        <p:nvSpPr>
          <p:cNvPr id="5" name="矩形 4"/>
          <p:cNvSpPr/>
          <p:nvPr>
            <p:custDataLst>
              <p:tags r:id="rId3"/>
            </p:custDataLst>
          </p:nvPr>
        </p:nvSpPr>
        <p:spPr bwMode="auto">
          <a:xfrm>
            <a:off x="6669227" y="3069590"/>
            <a:ext cx="4234993" cy="34524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stu = Student()</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stu.receive_eng_know()</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stu.receive_math_know()</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stu.study()</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40546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32586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56441"/>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83286"/>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面向对象</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309037"/>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类与对象</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3478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构造方法</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34976"/>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213323"/>
            <a:ext cx="5142331" cy="613062"/>
            <a:chOff x="4315150" y="2341731"/>
            <a:chExt cx="3857250" cy="540057"/>
          </a:xfrm>
        </p:grpSpPr>
        <p:sp>
          <p:nvSpPr>
            <p:cNvPr id="25" name="矩形 24"/>
            <p:cNvSpPr/>
            <p:nvPr>
              <p:custDataLst>
                <p:tags r:id="rId1"/>
              </p:custDataLst>
            </p:nvPr>
          </p:nvSpPr>
          <p:spPr>
            <a:xfrm>
              <a:off x="4922170" y="2481452"/>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类方法和静态方法</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86133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方法重写的方式</a:t>
            </a:r>
            <a:r>
              <a:rPr lang="zh-CN" altLang="en-US" sz="2000" dirty="0">
                <a:solidFill>
                  <a:srgbClr val="595959"/>
                </a:solidFill>
                <a:latin typeface="微软雅黑" panose="020B0503020204020204" pitchFamily="34" charset="-122"/>
                <a:ea typeface="微软雅黑" panose="020B0503020204020204" pitchFamily="34" charset="-122"/>
              </a:rPr>
              <a:t>，能够在子类中重写从父类继承的方法</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方法的重写</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方法的重写</a:t>
              </a:r>
            </a:p>
          </p:txBody>
        </p:sp>
      </p:grpSp>
      <p:sp>
        <p:nvSpPr>
          <p:cNvPr id="5"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方法的重写</a:t>
            </a:r>
          </a:p>
        </p:txBody>
      </p:sp>
      <p:sp>
        <p:nvSpPr>
          <p:cNvPr id="20" name="矩形 19"/>
          <p:cNvSpPr/>
          <p:nvPr>
            <p:custDataLst>
              <p:tags r:id="rId2"/>
            </p:custDataLst>
          </p:nvPr>
        </p:nvSpPr>
        <p:spPr>
          <a:xfrm>
            <a:off x="1187549" y="1614545"/>
            <a:ext cx="9660185" cy="874407"/>
          </a:xfrm>
          <a:prstGeom prst="rect">
            <a:avLst/>
          </a:prstGeom>
        </p:spPr>
        <p:txBody>
          <a:bodyPr wrap="square">
            <a:spAutoFit/>
          </a:bodyPr>
          <a:lstStyle/>
          <a:p>
            <a:pPr>
              <a:lnSpc>
                <a:spcPct val="150000"/>
              </a:lnSpc>
            </a:pPr>
            <a:r>
              <a:rPr lang="en-US" altLang="zh-CN" sz="1800">
                <a:solidFill>
                  <a:srgbClr val="595959"/>
                </a:solidFill>
                <a:latin typeface="微软雅黑" panose="020B0503020204020204" pitchFamily="34" charset="-122"/>
                <a:ea typeface="微软雅黑" panose="020B0503020204020204" pitchFamily="34" charset="-122"/>
                <a:cs typeface="+mn-ea"/>
              </a:rPr>
              <a:t>Python </a:t>
            </a:r>
            <a:r>
              <a:rPr lang="zh-CN" altLang="en-US" sz="1800">
                <a:solidFill>
                  <a:srgbClr val="595959"/>
                </a:solidFill>
                <a:latin typeface="微软雅黑" panose="020B0503020204020204" pitchFamily="34" charset="-122"/>
                <a:ea typeface="微软雅黑" panose="020B0503020204020204" pitchFamily="34" charset="-122"/>
                <a:cs typeface="+mn-ea"/>
              </a:rPr>
              <a:t>中实现</a:t>
            </a:r>
            <a:r>
              <a:rPr lang="zh-CN" altLang="en-US" sz="1800">
                <a:solidFill>
                  <a:srgbClr val="1369B2"/>
                </a:solidFill>
                <a:latin typeface="微软雅黑" panose="020B0503020204020204" pitchFamily="34" charset="-122"/>
                <a:ea typeface="微软雅黑" panose="020B0503020204020204" pitchFamily="34" charset="-122"/>
                <a:cs typeface="+mn-ea"/>
              </a:rPr>
              <a:t>方法重写</a:t>
            </a:r>
            <a:r>
              <a:rPr lang="zh-CN" altLang="en-US" sz="1800">
                <a:solidFill>
                  <a:srgbClr val="595959"/>
                </a:solidFill>
                <a:latin typeface="微软雅黑" panose="020B0503020204020204" pitchFamily="34" charset="-122"/>
                <a:ea typeface="微软雅黑" panose="020B0503020204020204" pitchFamily="34" charset="-122"/>
                <a:cs typeface="+mn-ea"/>
              </a:rPr>
              <a:t>的方式非常简单，只要在子类中定义与父类方法</a:t>
            </a:r>
            <a:r>
              <a:rPr lang="zh-CN" altLang="en-US" sz="1800">
                <a:solidFill>
                  <a:srgbClr val="1369B2"/>
                </a:solidFill>
                <a:latin typeface="微软雅黑" panose="020B0503020204020204" pitchFamily="34" charset="-122"/>
                <a:ea typeface="微软雅黑" panose="020B0503020204020204" pitchFamily="34" charset="-122"/>
                <a:cs typeface="+mn-ea"/>
              </a:rPr>
              <a:t>同名的方法</a:t>
            </a:r>
            <a:r>
              <a:rPr lang="zh-CN" altLang="en-US" sz="1800">
                <a:solidFill>
                  <a:srgbClr val="595959"/>
                </a:solidFill>
                <a:latin typeface="微软雅黑" panose="020B0503020204020204" pitchFamily="34" charset="-122"/>
                <a:ea typeface="微软雅黑" panose="020B0503020204020204" pitchFamily="34" charset="-122"/>
                <a:cs typeface="+mn-ea"/>
              </a:rPr>
              <a:t>，在方法中按照子类需求</a:t>
            </a:r>
            <a:r>
              <a:rPr lang="zh-CN" altLang="en-US" sz="1800">
                <a:solidFill>
                  <a:srgbClr val="1369B2"/>
                </a:solidFill>
                <a:latin typeface="微软雅黑" panose="020B0503020204020204" pitchFamily="34" charset="-122"/>
                <a:ea typeface="微软雅黑" panose="020B0503020204020204" pitchFamily="34" charset="-122"/>
                <a:cs typeface="+mn-ea"/>
              </a:rPr>
              <a:t>重新编写</a:t>
            </a:r>
            <a:r>
              <a:rPr lang="zh-CN" altLang="en-US" sz="1800">
                <a:solidFill>
                  <a:srgbClr val="595959"/>
                </a:solidFill>
                <a:latin typeface="微软雅黑" panose="020B0503020204020204" pitchFamily="34" charset="-122"/>
                <a:ea typeface="微软雅黑" panose="020B0503020204020204" pitchFamily="34" charset="-122"/>
                <a:cs typeface="+mn-ea"/>
              </a:rPr>
              <a:t>功能代码即可。 </a:t>
            </a:r>
          </a:p>
        </p:txBody>
      </p:sp>
      <p:grpSp>
        <p:nvGrpSpPr>
          <p:cNvPr id="6" name="组合 5"/>
          <p:cNvGrpSpPr/>
          <p:nvPr/>
        </p:nvGrpSpPr>
        <p:grpSpPr>
          <a:xfrm>
            <a:off x="1187549" y="2637706"/>
            <a:ext cx="9572625" cy="3675390"/>
            <a:chOff x="1565669" y="3446488"/>
            <a:chExt cx="9572625" cy="3675390"/>
          </a:xfrm>
        </p:grpSpPr>
        <p:sp>
          <p:nvSpPr>
            <p:cNvPr id="7" name="矩形 6"/>
            <p:cNvSpPr/>
            <p:nvPr>
              <p:custDataLst>
                <p:tags r:id="rId3"/>
              </p:custDataLst>
            </p:nvPr>
          </p:nvSpPr>
          <p:spPr bwMode="auto">
            <a:xfrm>
              <a:off x="2326785" y="3446488"/>
              <a:ext cx="3858509" cy="3675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Felines: </a:t>
              </a:r>
            </a:p>
            <a:p>
              <a:pPr>
                <a:lnSpc>
                  <a:spcPct val="150000"/>
                </a:lnSpc>
              </a:pPr>
              <a:r>
                <a:rPr lang="zh-CN" altLang="en-US"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speciality(self): </a:t>
              </a:r>
            </a:p>
            <a:p>
              <a:pPr>
                <a:lnSpc>
                  <a:spcPct val="150000"/>
                </a:lnSpc>
              </a:pPr>
              <a:r>
                <a:rPr lang="zh-CN" altLang="en-US"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 </a:t>
              </a:r>
              <a:r>
                <a:rPr lang="zh-CN" altLang="en-US"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猫科动物善于奔跑 </a:t>
              </a: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Cat(Felines): </a:t>
              </a:r>
            </a:p>
            <a:p>
              <a:pPr>
                <a:lnSpc>
                  <a:spcPct val="150000"/>
                </a:lnSpc>
              </a:pPr>
              <a:r>
                <a:rPr lang="zh-CN" altLang="en-US"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 = “</a:t>
              </a:r>
              <a:r>
                <a:rPr lang="zh-CN" altLang="en-US"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猫</a:t>
              </a: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b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br>
              <a:r>
                <a:rPr lang="zh-CN" altLang="en-US"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def speciality(self): </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a:t>
              </a:r>
              <a:r>
                <a:rPr lang="en-US" altLang="zh-CN"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print(f'{self.name} </a:t>
              </a: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爱吃鱼 </a:t>
              </a:r>
              <a:r>
                <a:rPr lang="en-US" altLang="zh-CN"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a:t>
              </a: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a:t>
              </a:r>
              <a:endParaRPr lang="en-US" altLang="zh-CN" sz="1700" kern="0">
                <a:solidFill>
                  <a:srgbClr val="1369B2"/>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a:t>
              </a:r>
              <a:r>
                <a:rPr lang="en-US" altLang="zh-CN"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print(f'{self.name} </a:t>
              </a: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会爬树 </a:t>
              </a:r>
              <a:r>
                <a:rPr lang="en-US" altLang="zh-CN"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a:t>
              </a:r>
              <a:endPar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8" name="文本框 7"/>
            <p:cNvSpPr txBox="1"/>
            <p:nvPr>
              <p:custDataLst>
                <p:tags r:id="rId4"/>
              </p:custDataLst>
            </p:nvPr>
          </p:nvSpPr>
          <p:spPr>
            <a:xfrm>
              <a:off x="1565669" y="4604041"/>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10" name="矩形 9"/>
            <p:cNvSpPr/>
            <p:nvPr>
              <p:custDataLst>
                <p:tags r:id="rId5"/>
              </p:custDataLst>
            </p:nvPr>
          </p:nvSpPr>
          <p:spPr bwMode="auto">
            <a:xfrm>
              <a:off x="7279785" y="3446488"/>
              <a:ext cx="3858509" cy="3675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cat = Cat() </a:t>
              </a:r>
              <a:endPar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cat.speciality() </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86133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super()函数的使用</a:t>
            </a:r>
            <a:r>
              <a:rPr lang="zh-CN" altLang="en-US" sz="2000" dirty="0">
                <a:solidFill>
                  <a:srgbClr val="595959"/>
                </a:solidFill>
                <a:latin typeface="微软雅黑" panose="020B0503020204020204" pitchFamily="34" charset="-122"/>
                <a:ea typeface="微软雅黑" panose="020B0503020204020204" pitchFamily="34" charset="-122"/>
              </a:rPr>
              <a:t>，能够通过super()函数调用父类被重写的方法</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7.6.4  super()</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super()</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20" name="矩形 19"/>
          <p:cNvSpPr/>
          <p:nvPr>
            <p:custDataLst>
              <p:tags r:id="rId1"/>
            </p:custDataLst>
          </p:nvPr>
        </p:nvSpPr>
        <p:spPr>
          <a:xfrm>
            <a:off x="1187549" y="1614545"/>
            <a:ext cx="9660185" cy="1337945"/>
          </a:xfrm>
          <a:prstGeom prst="rect">
            <a:avLst/>
          </a:prstGeom>
        </p:spPr>
        <p:txBody>
          <a:bodyPr wrap="square">
            <a:spAutoFit/>
          </a:bodyPr>
          <a:lstStyle/>
          <a:p>
            <a:pPr>
              <a:lnSpc>
                <a:spcPct val="150000"/>
              </a:lnSpc>
            </a:pPr>
            <a:r>
              <a:rPr lang="en-US" altLang="zh-CN" sz="1800">
                <a:solidFill>
                  <a:srgbClr val="595959"/>
                </a:solidFill>
                <a:latin typeface="微软雅黑" panose="020B0503020204020204" pitchFamily="34" charset="-122"/>
                <a:ea typeface="微软雅黑" panose="020B0503020204020204" pitchFamily="34" charset="-122"/>
                <a:cs typeface="+mn-ea"/>
              </a:rPr>
              <a:t>如果子类重写了父类的方法，但仍希望调用父类中的方法，该如何实现呢？Python中提供了一个</a:t>
            </a:r>
            <a:r>
              <a:rPr lang="en-US" altLang="zh-CN" sz="1800">
                <a:solidFill>
                  <a:srgbClr val="0070C0"/>
                </a:solidFill>
                <a:latin typeface="微软雅黑" panose="020B0503020204020204" pitchFamily="34" charset="-122"/>
                <a:ea typeface="微软雅黑" panose="020B0503020204020204" pitchFamily="34" charset="-122"/>
                <a:cs typeface="+mn-ea"/>
              </a:rPr>
              <a:t>super()函数</a:t>
            </a:r>
            <a:r>
              <a:rPr lang="en-US" altLang="zh-CN" sz="1800">
                <a:solidFill>
                  <a:srgbClr val="595959"/>
                </a:solidFill>
                <a:latin typeface="微软雅黑" panose="020B0503020204020204" pitchFamily="34" charset="-122"/>
                <a:ea typeface="微软雅黑" panose="020B0503020204020204" pitchFamily="34" charset="-122"/>
                <a:cs typeface="+mn-ea"/>
              </a:rPr>
              <a:t>，通过该函数可以</a:t>
            </a:r>
            <a:r>
              <a:rPr lang="en-US" altLang="zh-CN" sz="1800">
                <a:solidFill>
                  <a:srgbClr val="0070C0"/>
                </a:solidFill>
                <a:latin typeface="微软雅黑" panose="020B0503020204020204" pitchFamily="34" charset="-122"/>
                <a:ea typeface="微软雅黑" panose="020B0503020204020204" pitchFamily="34" charset="-122"/>
                <a:cs typeface="+mn-ea"/>
              </a:rPr>
              <a:t>调用父类中的方法</a:t>
            </a:r>
            <a:r>
              <a:rPr lang="en-US" altLang="zh-CN" sz="180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例如，使用super()函数在Cat类中调用Felines类中的spciality()方法，具体代码如下。</a:t>
            </a:r>
          </a:p>
        </p:txBody>
      </p:sp>
      <p:grpSp>
        <p:nvGrpSpPr>
          <p:cNvPr id="6" name="组合 5"/>
          <p:cNvGrpSpPr/>
          <p:nvPr/>
        </p:nvGrpSpPr>
        <p:grpSpPr>
          <a:xfrm>
            <a:off x="1187450" y="3346450"/>
            <a:ext cx="9572625" cy="2966720"/>
            <a:chOff x="1565669" y="3446488"/>
            <a:chExt cx="9572625" cy="3675390"/>
          </a:xfrm>
        </p:grpSpPr>
        <p:sp>
          <p:nvSpPr>
            <p:cNvPr id="7" name="矩形 6"/>
            <p:cNvSpPr/>
            <p:nvPr>
              <p:custDataLst>
                <p:tags r:id="rId3"/>
              </p:custDataLst>
            </p:nvPr>
          </p:nvSpPr>
          <p:spPr bwMode="auto">
            <a:xfrm>
              <a:off x="2326785" y="3446488"/>
              <a:ext cx="3858509" cy="3675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Cat(Felines):</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name = "猫"</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def speciality(self):</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print(f'{self.name}爱吃鱼')</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print(f'{self.name}会爬树')</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print('-' * 20)</a:t>
              </a:r>
            </a:p>
            <a:p>
              <a:pPr>
                <a:lnSpc>
                  <a:spcPct val="150000"/>
                </a:lnSpc>
              </a:pPr>
              <a:r>
                <a:rPr lang="zh-CN" altLang="en-US" sz="1700" kern="0">
                  <a:solidFill>
                    <a:srgbClr val="1369B2"/>
                  </a:solidFill>
                  <a:latin typeface="微软雅黑" panose="020B0503020204020204" pitchFamily="34" charset="-122"/>
                  <a:ea typeface="微软雅黑" panose="020B0503020204020204" pitchFamily="34" charset="-122"/>
                  <a:cs typeface="Times New Roman" panose="02020603050405020304" charset="0"/>
                </a:rPr>
                <a:t>        super().speciality()   </a:t>
              </a:r>
            </a:p>
          </p:txBody>
        </p:sp>
        <p:sp>
          <p:nvSpPr>
            <p:cNvPr id="8" name="文本框 7"/>
            <p:cNvSpPr txBox="1"/>
            <p:nvPr>
              <p:custDataLst>
                <p:tags r:id="rId4"/>
              </p:custDataLst>
            </p:nvPr>
          </p:nvSpPr>
          <p:spPr>
            <a:xfrm>
              <a:off x="1565669" y="4604041"/>
              <a:ext cx="492444" cy="1028197"/>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10" name="矩形 9"/>
            <p:cNvSpPr/>
            <p:nvPr>
              <p:custDataLst>
                <p:tags r:id="rId5"/>
              </p:custDataLst>
            </p:nvPr>
          </p:nvSpPr>
          <p:spPr bwMode="auto">
            <a:xfrm>
              <a:off x="7279785" y="3446488"/>
              <a:ext cx="3858509" cy="3675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cat = Cat() </a:t>
              </a:r>
              <a:endParaRPr lang="en-US"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cat.speciality() </a:t>
              </a:r>
            </a:p>
          </p:txBody>
        </p:sp>
      </p:grpSp>
      <p:sp>
        <p:nvSpPr>
          <p:cNvPr id="4"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7.6.4  super()</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2</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：人机猜拳游戏</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7.7</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7.7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：人机猜拳游戏</a:t>
            </a:r>
          </a:p>
        </p:txBody>
      </p:sp>
      <p:sp>
        <p:nvSpPr>
          <p:cNvPr id="20" name="矩形 19"/>
          <p:cNvSpPr/>
          <p:nvPr>
            <p:custDataLst>
              <p:tags r:id="rId2"/>
            </p:custDataLst>
          </p:nvPr>
        </p:nvSpPr>
        <p:spPr>
          <a:xfrm>
            <a:off x="5014595" y="1989455"/>
            <a:ext cx="6162675" cy="3642360"/>
          </a:xfrm>
          <a:prstGeom prst="rect">
            <a:avLst/>
          </a:prstGeom>
        </p:spPr>
        <p:txBody>
          <a:bodyPr wrap="square">
            <a:no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人机猜拳游戏简单有趣，由石头、剪刀、布三种手势构成，判定规则也比较清晰：石头胜剪刀，剪刀胜布，布胜石头。人机猜拳游戏有两个玩家角色，分别是计算机玩家和人类玩家，人类玩家猜拳的手势由自己决定，计算机玩家的手势更加智能，它可以根据人类玩家以往的出拳规律选择概率比较高的手势取得胜利。</a:t>
            </a: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本任务要求编写程序，运行面向对象的知识完成符合上述规则的人机猜拳游戏。</a:t>
            </a:r>
          </a:p>
        </p:txBody>
      </p:sp>
      <p:pic>
        <p:nvPicPr>
          <p:cNvPr id="6" name="图片 5"/>
          <p:cNvPicPr>
            <a:picLocks noChangeAspect="1"/>
          </p:cNvPicPr>
          <p:nvPr>
            <p:custDataLst>
              <p:tags r:id="rId3"/>
            </p:custDataLst>
          </p:nvPr>
        </p:nvPicPr>
        <p:blipFill>
          <a:blip r:embed="rId6"/>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7.7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：人机猜拳游戏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Chapter07</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02_guess.py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02_guess</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02_guess</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7.7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：人机猜拳游戏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多态</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7.8</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多态</a:t>
              </a:r>
            </a:p>
          </p:txBody>
        </p:sp>
      </p:grpSp>
      <p:sp>
        <p:nvSpPr>
          <p:cNvPr id="20" name="矩形 19"/>
          <p:cNvSpPr/>
          <p:nvPr>
            <p:custDataLst>
              <p:tags r:id="rId1"/>
            </p:custDataLst>
          </p:nvPr>
        </p:nvSpPr>
        <p:spPr>
          <a:xfrm>
            <a:off x="1187549" y="1614545"/>
            <a:ext cx="9660185" cy="922020"/>
          </a:xfrm>
          <a:prstGeom prst="rect">
            <a:avLst/>
          </a:prstGeom>
        </p:spPr>
        <p:txBody>
          <a:bodyPr wrap="square">
            <a:spAutoFit/>
          </a:bodyPr>
          <a:lstStyle/>
          <a:p>
            <a:pPr>
              <a:lnSpc>
                <a:spcPct val="150000"/>
              </a:lnSpc>
            </a:pPr>
            <a:r>
              <a:rPr lang="en-US" altLang="zh-CN" sz="1800">
                <a:solidFill>
                  <a:srgbClr val="595959"/>
                </a:solidFill>
                <a:latin typeface="微软雅黑" panose="020B0503020204020204" pitchFamily="34" charset="-122"/>
                <a:ea typeface="微软雅黑" panose="020B0503020204020204" pitchFamily="34" charset="-122"/>
                <a:cs typeface="+mn-ea"/>
              </a:rPr>
              <a:t>Python中并不需要显式指定对象的类型，只要对象具有预期的方法和表达式操作符，就可以使用对象，从而实现多态。具体代码如下所示。</a:t>
            </a:r>
          </a:p>
        </p:txBody>
      </p:sp>
      <p:grpSp>
        <p:nvGrpSpPr>
          <p:cNvPr id="6" name="组合 5"/>
          <p:cNvGrpSpPr/>
          <p:nvPr/>
        </p:nvGrpSpPr>
        <p:grpSpPr>
          <a:xfrm>
            <a:off x="1187450" y="2631440"/>
            <a:ext cx="9572625" cy="3654425"/>
            <a:chOff x="1565669" y="3446488"/>
            <a:chExt cx="9572625" cy="3438210"/>
          </a:xfrm>
        </p:grpSpPr>
        <p:sp>
          <p:nvSpPr>
            <p:cNvPr id="7" name="矩形 6"/>
            <p:cNvSpPr/>
            <p:nvPr>
              <p:custDataLst>
                <p:tags r:id="rId3"/>
              </p:custDataLst>
            </p:nvPr>
          </p:nvSpPr>
          <p:spPr bwMode="auto">
            <a:xfrm>
              <a:off x="2327034" y="3446488"/>
              <a:ext cx="3858260" cy="343819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Animal(object):               </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move(self):</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pass</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Rabbit(Animal):</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move(self):</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print("兔子蹦蹦跳跳")</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Snail(Animal):</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move(self):</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print("蜗牛缓慢爬行")</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test(obj):</a:t>
              </a:r>
            </a:p>
            <a:p>
              <a:pPr>
                <a:lnSpc>
                  <a:spcPct val="150000"/>
                </a:lnSpc>
              </a:pPr>
              <a:r>
                <a:rPr lang="en-US" altLang="zh-CN"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obj.move()</a:t>
              </a:r>
            </a:p>
          </p:txBody>
        </p:sp>
        <p:sp>
          <p:nvSpPr>
            <p:cNvPr id="8" name="文本框 7"/>
            <p:cNvSpPr txBox="1"/>
            <p:nvPr>
              <p:custDataLst>
                <p:tags r:id="rId4"/>
              </p:custDataLst>
            </p:nvPr>
          </p:nvSpPr>
          <p:spPr>
            <a:xfrm>
              <a:off x="1565669" y="4604041"/>
              <a:ext cx="492444" cy="780841"/>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10" name="矩形 9"/>
            <p:cNvSpPr/>
            <p:nvPr>
              <p:custDataLst>
                <p:tags r:id="rId5"/>
              </p:custDataLst>
            </p:nvPr>
          </p:nvSpPr>
          <p:spPr bwMode="auto">
            <a:xfrm>
              <a:off x="7280034" y="3446488"/>
              <a:ext cx="3858260" cy="343821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rabbit = Rabbit()                      </a:t>
              </a:r>
            </a:p>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test(rabbit)</a:t>
              </a:r>
            </a:p>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snail = Snail()                        </a:t>
              </a:r>
            </a:p>
            <a:p>
              <a:pPr marR="0" lvl="0" indent="0" fontAlgn="base">
                <a:lnSpc>
                  <a:spcPct val="150000"/>
                </a:lnSpc>
                <a:spcBef>
                  <a:spcPct val="0"/>
                </a:spcBef>
                <a:spcAft>
                  <a:spcPct val="0"/>
                </a:spcAft>
                <a:buClrTx/>
                <a:buSzTx/>
                <a:buFontTx/>
                <a:buNone/>
              </a:pPr>
              <a:r>
                <a:rPr lang="zh-CN" altLang="zh-CN" sz="17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test(snail)</a:t>
              </a:r>
            </a:p>
          </p:txBody>
        </p:sp>
      </p:grpSp>
      <p:sp>
        <p:nvSpPr>
          <p:cNvPr id="4"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40546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32586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56441"/>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83286"/>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：航天器信息查询工具</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309037"/>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继承</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3478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：人机猜拳游戏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34976"/>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213323"/>
            <a:ext cx="5142331" cy="613062"/>
            <a:chOff x="4315150" y="2341731"/>
            <a:chExt cx="3857250" cy="540057"/>
          </a:xfrm>
        </p:grpSpPr>
        <p:sp>
          <p:nvSpPr>
            <p:cNvPr id="25" name="矩形 24"/>
            <p:cNvSpPr/>
            <p:nvPr>
              <p:custDataLst>
                <p:tags r:id="rId1"/>
              </p:custDataLst>
            </p:nvPr>
          </p:nvSpPr>
          <p:spPr>
            <a:xfrm>
              <a:off x="4922170"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多态</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30822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本章主要围绕面向对象编程的知识进行介绍，首先介绍了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什么是面向对象</a:t>
            </a:r>
            <a:r>
              <a:rPr lang="zh-CN" altLang="en-US" sz="2000" dirty="0">
                <a:solidFill>
                  <a:srgbClr val="595959"/>
                </a:solidFill>
                <a:latin typeface="微软雅黑" panose="020B0503020204020204" pitchFamily="34" charset="-122"/>
                <a:ea typeface="微软雅黑" panose="020B0503020204020204" pitchFamily="34" charset="-122"/>
                <a:sym typeface="+mn-lt"/>
              </a:rPr>
              <a:t>，以及</a:t>
            </a:r>
            <a:r>
              <a:rPr lang="zh-CN" altLang="en-US" sz="2000" dirty="0">
                <a:solidFill>
                  <a:srgbClr val="0070C0"/>
                </a:solidFill>
                <a:latin typeface="微软雅黑" panose="020B0503020204020204" pitchFamily="34" charset="-122"/>
                <a:ea typeface="微软雅黑" panose="020B0503020204020204" pitchFamily="34" charset="-122"/>
                <a:sym typeface="+mn-lt"/>
              </a:rPr>
              <a:t>面向对象的基本概念</a:t>
            </a:r>
            <a:r>
              <a:rPr lang="zh-CN" altLang="en-US" sz="2000" dirty="0">
                <a:solidFill>
                  <a:srgbClr val="595959"/>
                </a:solidFill>
                <a:latin typeface="微软雅黑" panose="020B0503020204020204" pitchFamily="34" charset="-122"/>
                <a:ea typeface="微软雅黑" panose="020B0503020204020204" pitchFamily="34" charset="-122"/>
                <a:sym typeface="+mn-lt"/>
              </a:rPr>
              <a:t>，然后介绍了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类与对象的知识</a:t>
            </a:r>
            <a:r>
              <a:rPr lang="zh-CN" altLang="en-US" sz="2000" dirty="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a:solidFill>
                  <a:srgbClr val="0070C0"/>
                </a:solidFill>
                <a:latin typeface="微软雅黑" panose="020B0503020204020204" pitchFamily="34" charset="-122"/>
                <a:ea typeface="微软雅黑" panose="020B0503020204020204" pitchFamily="34" charset="-122"/>
                <a:sym typeface="+mn-lt"/>
              </a:rPr>
              <a:t>类和对象的关系</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类的定义</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对象的创建与使用</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类成员的访问限制</a:t>
            </a:r>
            <a:r>
              <a:rPr lang="zh-CN" altLang="en-US" sz="2000" dirty="0">
                <a:solidFill>
                  <a:srgbClr val="595959"/>
                </a:solidFill>
                <a:latin typeface="微软雅黑" panose="020B0503020204020204" pitchFamily="34" charset="-122"/>
                <a:ea typeface="微软雅黑" panose="020B0503020204020204" pitchFamily="34" charset="-122"/>
                <a:sym typeface="+mn-lt"/>
              </a:rPr>
              <a:t>，接着介绍了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构造方法</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类方法</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rgbClr val="0070C0"/>
                </a:solidFill>
                <a:latin typeface="微软雅黑" panose="020B0503020204020204" pitchFamily="34" charset="-122"/>
                <a:ea typeface="微软雅黑" panose="020B0503020204020204" pitchFamily="34" charset="-122"/>
                <a:sym typeface="+mn-lt"/>
              </a:rPr>
              <a:t>静态方法</a:t>
            </a:r>
            <a:r>
              <a:rPr lang="zh-CN" altLang="en-US" sz="2000" dirty="0">
                <a:solidFill>
                  <a:srgbClr val="595959"/>
                </a:solidFill>
                <a:latin typeface="微软雅黑" panose="020B0503020204020204" pitchFamily="34" charset="-122"/>
                <a:ea typeface="微软雅黑" panose="020B0503020204020204" pitchFamily="34" charset="-122"/>
                <a:sym typeface="+mn-lt"/>
              </a:rPr>
              <a:t>，最后介绍了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继承</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多态</a:t>
            </a:r>
            <a:r>
              <a:rPr lang="zh-CN" altLang="en-US" sz="2000" dirty="0">
                <a:solidFill>
                  <a:srgbClr val="595959"/>
                </a:solidFill>
                <a:latin typeface="微软雅黑" panose="020B0503020204020204" pitchFamily="34" charset="-122"/>
                <a:ea typeface="微软雅黑" panose="020B0503020204020204" pitchFamily="34" charset="-122"/>
                <a:sym typeface="+mn-lt"/>
              </a:rPr>
              <a:t>等知识。通过学习本章的内容，读者能够理解面向对象的思想，熟练地定义和使用类，并具备开发面向对象程序的能力。</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面向对象</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面向对象的思想</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，能够说出面向对象与面向过程的区别</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7.1.1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面向对象概述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UNIT_TABLE_BEAUTIFY" val="smartTable{96536110-de75-4840-8324-2a5180b4066f}"/>
  <p:tag name="TABLE_ENDDRAG_ORIGIN_RECT" val="692*237"/>
  <p:tag name="TABLE_ENDDRAG_RECT" val="117*236*692*237"/>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454*193"/>
  <p:tag name="TABLE_ENDDRAG_RECT" val="417*173*454*193"/>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4304</Words>
  <Application>Microsoft Office PowerPoint</Application>
  <PresentationFormat>自定义</PresentationFormat>
  <Paragraphs>558</Paragraphs>
  <Slides>71</Slides>
  <Notes>51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71</vt:i4>
      </vt:variant>
    </vt:vector>
  </HeadingPairs>
  <TitlesOfParts>
    <vt:vector size="85" baseType="lpstr">
      <vt:lpstr>Source Han Sans K Bold</vt:lpstr>
      <vt:lpstr>等线</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3641</cp:revision>
  <dcterms:created xsi:type="dcterms:W3CDTF">2020-11-11T09:29:00Z</dcterms:created>
  <dcterms:modified xsi:type="dcterms:W3CDTF">2024-07-18T05:32:40Z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