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1.xml" ContentType="application/vnd.openxmlformats-officedocument.presentationml.notesSlide+xml"/>
  <Override PartName="/ppt/tags/tag71.xml" ContentType="application/vnd.openxmlformats-officedocument.presentationml.tags+xml"/>
  <Override PartName="/ppt/notesSlides/notesSlide1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4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15.xml" ContentType="application/vnd.openxmlformats-officedocument.presentationml.notesSlide+xml"/>
  <Override PartName="/ppt/tags/tag102.xml" ContentType="application/vnd.openxmlformats-officedocument.presentationml.tags+xml"/>
  <Override PartName="/ppt/notesSlides/notesSlide16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7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8.xml" ContentType="application/vnd.openxmlformats-officedocument.presentationml.notesSlide+xml"/>
  <Override PartName="/ppt/tags/tag109.xml" ContentType="application/vnd.openxmlformats-officedocument.presentationml.tags+xml"/>
  <Override PartName="/ppt/notesSlides/notesSlide19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20.xml" ContentType="application/vnd.openxmlformats-officedocument.presentationml.notesSlide+xml"/>
  <Override PartName="/ppt/tags/tag209.xml" ContentType="application/vnd.openxmlformats-officedocument.presentationml.tags+xml"/>
  <Override PartName="/ppt/notesSlides/notesSlide21.xml" ContentType="application/vnd.openxmlformats-officedocument.presentationml.notesSlide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notesSlides/notesSlide22.xml" ContentType="application/vnd.openxmlformats-officedocument.presentationml.notesSlide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23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24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25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35.xml" ContentType="application/vnd.openxmlformats-officedocument.presentationml.tags+xml"/>
  <Override PartName="/ppt/notesSlides/notesSlide28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29.xml" ContentType="application/vnd.openxmlformats-officedocument.presentationml.notesSlide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notesSlides/notesSlide30.xml" ContentType="application/vnd.openxmlformats-officedocument.presentationml.notesSlide+xml"/>
  <Override PartName="/ppt/tags/tag255.xml" ContentType="application/vnd.openxmlformats-officedocument.presentationml.tags+xml"/>
  <Override PartName="/ppt/notesSlides/notesSlide31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32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268.xml" ContentType="application/vnd.openxmlformats-officedocument.presentationml.tags+xml"/>
  <Override PartName="/ppt/notesSlides/notesSlide35.xml" ContentType="application/vnd.openxmlformats-officedocument.presentationml.notesSlide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36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37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292.xml" ContentType="application/vnd.openxmlformats-officedocument.presentationml.tags+xml"/>
  <Override PartName="/ppt/notesSlides/notesSlide40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41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44.xml" ContentType="application/vnd.openxmlformats-officedocument.presentationml.notesSlide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45.xml" ContentType="application/vnd.openxmlformats-officedocument.presentationml.notesSlide+xml"/>
  <Override PartName="/ppt/tags/tag314.xml" ContentType="application/vnd.openxmlformats-officedocument.presentationml.tags+xml"/>
  <Override PartName="/ppt/notesSlides/notesSlide46.xml" ContentType="application/vnd.openxmlformats-officedocument.presentationml.notesSlide+xml"/>
  <Override PartName="/ppt/comments/comment1.xml" ContentType="application/vnd.openxmlformats-officedocument.presentationml.comments+xml"/>
  <Override PartName="/ppt/tags/tag315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notesSlides/notesSlide49.xml" ContentType="application/vnd.openxmlformats-officedocument.presentationml.notesSlide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notesSlides/notesSlide50.xml" ContentType="application/vnd.openxmlformats-officedocument.presentationml.notesSlide+xml"/>
  <Override PartName="/ppt/tags/tag322.xml" ContentType="application/vnd.openxmlformats-officedocument.presentationml.tags+xml"/>
  <Override PartName="/ppt/notesSlides/notesSlide51.xml" ContentType="application/vnd.openxmlformats-officedocument.presentationml.notesSlide+xml"/>
  <Override PartName="/ppt/comments/comment2.xml" ContentType="application/vnd.openxmlformats-officedocument.presentationml.comments+xml"/>
  <Override PartName="/ppt/tags/tag323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notesSlides/notesSlide54.xml" ContentType="application/vnd.openxmlformats-officedocument.presentationml.notesSlide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55.xml" ContentType="application/vnd.openxmlformats-officedocument.presentationml.notesSlide+xml"/>
  <Override PartName="/ppt/tags/tag329.xml" ContentType="application/vnd.openxmlformats-officedocument.presentationml.tags+xml"/>
  <Override PartName="/ppt/notesSlides/notesSlide56.xml" ContentType="application/vnd.openxmlformats-officedocument.presentationml.notesSlide+xml"/>
  <Override PartName="/ppt/comments/comment3.xml" ContentType="application/vnd.openxmlformats-officedocument.presentationml.comments+xml"/>
  <Override PartName="/ppt/tags/tag330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78"/>
  </p:notesMasterIdLst>
  <p:handoutMasterIdLst>
    <p:handoutMasterId r:id="rId79"/>
  </p:handoutMasterIdLst>
  <p:sldIdLst>
    <p:sldId id="325" r:id="rId3"/>
    <p:sldId id="264" r:id="rId4"/>
    <p:sldId id="1457" r:id="rId5"/>
    <p:sldId id="328" r:id="rId6"/>
    <p:sldId id="327" r:id="rId7"/>
    <p:sldId id="1226" r:id="rId8"/>
    <p:sldId id="309" r:id="rId9"/>
    <p:sldId id="259" r:id="rId10"/>
    <p:sldId id="1099" r:id="rId11"/>
    <p:sldId id="1458" r:id="rId12"/>
    <p:sldId id="1459" r:id="rId13"/>
    <p:sldId id="1460" r:id="rId14"/>
    <p:sldId id="1228" r:id="rId15"/>
    <p:sldId id="1461" r:id="rId16"/>
    <p:sldId id="1462" r:id="rId17"/>
    <p:sldId id="1463" r:id="rId18"/>
    <p:sldId id="1464" r:id="rId19"/>
    <p:sldId id="1465" r:id="rId20"/>
    <p:sldId id="1466" r:id="rId21"/>
    <p:sldId id="1348" r:id="rId22"/>
    <p:sldId id="1467" r:id="rId23"/>
    <p:sldId id="1468" r:id="rId24"/>
    <p:sldId id="1469" r:id="rId25"/>
    <p:sldId id="1470" r:id="rId26"/>
    <p:sldId id="1472" r:id="rId27"/>
    <p:sldId id="1471" r:id="rId28"/>
    <p:sldId id="1473" r:id="rId29"/>
    <p:sldId id="1474" r:id="rId30"/>
    <p:sldId id="1476" r:id="rId31"/>
    <p:sldId id="1477" r:id="rId32"/>
    <p:sldId id="1478" r:id="rId33"/>
    <p:sldId id="1479" r:id="rId34"/>
    <p:sldId id="1480" r:id="rId35"/>
    <p:sldId id="1355" r:id="rId36"/>
    <p:sldId id="355" r:id="rId37"/>
    <p:sldId id="1168" r:id="rId38"/>
    <p:sldId id="1481" r:id="rId39"/>
    <p:sldId id="1482" r:id="rId40"/>
    <p:sldId id="1483" r:id="rId41"/>
    <p:sldId id="1484" r:id="rId42"/>
    <p:sldId id="1419" r:id="rId43"/>
    <p:sldId id="1298" r:id="rId44"/>
    <p:sldId id="1299" r:id="rId45"/>
    <p:sldId id="1486" r:id="rId46"/>
    <p:sldId id="1487" r:id="rId47"/>
    <p:sldId id="1300" r:id="rId48"/>
    <p:sldId id="1488" r:id="rId49"/>
    <p:sldId id="1420" r:id="rId50"/>
    <p:sldId id="1120" r:id="rId51"/>
    <p:sldId id="1121" r:id="rId52"/>
    <p:sldId id="1489" r:id="rId53"/>
    <p:sldId id="1424" r:id="rId54"/>
    <p:sldId id="1490" r:id="rId55"/>
    <p:sldId id="1494" r:id="rId56"/>
    <p:sldId id="1495" r:id="rId57"/>
    <p:sldId id="1496" r:id="rId58"/>
    <p:sldId id="1497" r:id="rId59"/>
    <p:sldId id="1498" r:id="rId60"/>
    <p:sldId id="1324" r:id="rId61"/>
    <p:sldId id="1325" r:id="rId62"/>
    <p:sldId id="1430" r:id="rId63"/>
    <p:sldId id="1431" r:id="rId64"/>
    <p:sldId id="1432" r:id="rId65"/>
    <p:sldId id="1499" r:id="rId66"/>
    <p:sldId id="1500" r:id="rId67"/>
    <p:sldId id="1501" r:id="rId68"/>
    <p:sldId id="1502" r:id="rId69"/>
    <p:sldId id="1503" r:id="rId70"/>
    <p:sldId id="1504" r:id="rId71"/>
    <p:sldId id="1505" r:id="rId72"/>
    <p:sldId id="1506" r:id="rId73"/>
    <p:sldId id="1507" r:id="rId74"/>
    <p:sldId id="1508" r:id="rId75"/>
    <p:sldId id="338" r:id="rId76"/>
    <p:sldId id="326" r:id="rId77"/>
  </p:sldIdLst>
  <p:sldSz cx="12190413" cy="6859588"/>
  <p:notesSz cx="6858000" cy="9144000"/>
  <p:custDataLst>
    <p:tags r:id="rId80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6" userDrawn="1">
          <p15:clr>
            <a:srgbClr val="A4A3A4"/>
          </p15:clr>
        </p15:guide>
        <p15:guide id="2" pos="256" userDrawn="1">
          <p15:clr>
            <a:srgbClr val="A4A3A4"/>
          </p15:clr>
        </p15:guide>
        <p15:guide id="3" pos="66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94">
          <p15:clr>
            <a:srgbClr val="A4A3A4"/>
          </p15:clr>
        </p15:guide>
        <p15:guide id="2" pos="217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  <p:cmAuthor id="2" name="LD" initials="L" lastIdx="2" clrIdx="1"/>
  <p:cmAuthor id="3" name="Lv0593" initials="L" lastIdx="15" clrIdx="2"/>
  <p:cmAuthor id="4" name="itcast" initials="i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BC"/>
    <a:srgbClr val="595959"/>
    <a:srgbClr val="0075CC"/>
    <a:srgbClr val="005DA2"/>
    <a:srgbClr val="1369B2"/>
    <a:srgbClr val="FAFAFA"/>
    <a:srgbClr val="F2F2F2"/>
    <a:srgbClr val="008DF6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55672" autoAdjust="0"/>
  </p:normalViewPr>
  <p:slideViewPr>
    <p:cSldViewPr showGuides="1">
      <p:cViewPr varScale="1">
        <p:scale>
          <a:sx n="100" d="100"/>
          <a:sy n="100" d="100"/>
        </p:scale>
        <p:origin x="78" y="180"/>
      </p:cViewPr>
      <p:guideLst>
        <p:guide orient="horz" pos="2096"/>
        <p:guide pos="256"/>
        <p:guide pos="6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106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794"/>
        <p:guide pos="217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gs" Target="tags/tag1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0-09T15:34:36.414" idx="2">
    <p:pos x="5634" y="1626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0-09T15:34:36.414" idx="2">
    <p:pos x="5634" y="1626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0-09T15:34:36.414" idx="2">
    <p:pos x="5634" y="1626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notesSlide" Target="../notesSlides/notesSlide10.xml"/><Relationship Id="rId2" Type="http://schemas.openxmlformats.org/officeDocument/2006/relationships/tags" Target="../tags/tag34.xml"/><Relationship Id="rId16" Type="http://schemas.openxmlformats.org/officeDocument/2006/relationships/slideLayout" Target="../slideLayouts/slideLayout10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7.png"/><Relationship Id="rId3" Type="http://schemas.openxmlformats.org/officeDocument/2006/relationships/tags" Target="../tags/tag50.xml"/><Relationship Id="rId21" Type="http://schemas.openxmlformats.org/officeDocument/2006/relationships/tags" Target="../tags/tag68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notesSlide" Target="../notesSlides/notesSlide11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slideLayout" Target="../slideLayouts/slideLayout10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notesSlide" Target="../notesSlides/notesSlide13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76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notesSlide" Target="../notesSlides/notesSlide1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notesSlide" Target="../notesSlides/notesSlide15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9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12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tags" Target="../tags/tag166.xml"/><Relationship Id="rId5" Type="http://schemas.openxmlformats.org/officeDocument/2006/relationships/tags" Target="../tags/tag160.xml"/><Relationship Id="rId10" Type="http://schemas.openxmlformats.org/officeDocument/2006/relationships/tags" Target="../tags/tag165.xml"/><Relationship Id="rId4" Type="http://schemas.openxmlformats.org/officeDocument/2006/relationships/tags" Target="../tags/tag159.xml"/><Relationship Id="rId9" Type="http://schemas.openxmlformats.org/officeDocument/2006/relationships/tags" Target="../tags/tag16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13.xml"/><Relationship Id="rId9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199.xml"/><Relationship Id="rId3" Type="http://schemas.openxmlformats.org/officeDocument/2006/relationships/tags" Target="../tags/tag194.xml"/><Relationship Id="rId7" Type="http://schemas.openxmlformats.org/officeDocument/2006/relationships/tags" Target="../tags/tag198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tags" Target="../tags/tag197.xml"/><Relationship Id="rId11" Type="http://schemas.openxmlformats.org/officeDocument/2006/relationships/tags" Target="../tags/tag202.xml"/><Relationship Id="rId5" Type="http://schemas.openxmlformats.org/officeDocument/2006/relationships/tags" Target="../tags/tag196.xml"/><Relationship Id="rId10" Type="http://schemas.openxmlformats.org/officeDocument/2006/relationships/tags" Target="../tags/tag201.xml"/><Relationship Id="rId4" Type="http://schemas.openxmlformats.org/officeDocument/2006/relationships/tags" Target="../tags/tag195.xml"/><Relationship Id="rId9" Type="http://schemas.openxmlformats.org/officeDocument/2006/relationships/tags" Target="../tags/tag20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9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12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14.xml"/><Relationship Id="rId4" Type="http://schemas.openxmlformats.org/officeDocument/2006/relationships/tags" Target="../tags/tag2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19.xml"/><Relationship Id="rId4" Type="http://schemas.openxmlformats.org/officeDocument/2006/relationships/tags" Target="../tags/tag2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24.xml"/><Relationship Id="rId4" Type="http://schemas.openxmlformats.org/officeDocument/2006/relationships/tags" Target="../tags/tag2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27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29.xml"/><Relationship Id="rId4" Type="http://schemas.openxmlformats.org/officeDocument/2006/relationships/tags" Target="../tags/tag2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232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34.xml"/><Relationship Id="rId4" Type="http://schemas.openxmlformats.org/officeDocument/2006/relationships/tags" Target="../tags/tag23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35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tags" Target="../tags/tag238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9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notesSlide" Target="../notesSlides/notesSlide30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5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3" Type="http://schemas.openxmlformats.org/officeDocument/2006/relationships/tags" Target="../tags/tag258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3" Type="http://schemas.openxmlformats.org/officeDocument/2006/relationships/tags" Target="../tags/tag264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73.xml"/><Relationship Id="rId4" Type="http://schemas.openxmlformats.org/officeDocument/2006/relationships/tags" Target="../tags/tag27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7" Type="http://schemas.openxmlformats.org/officeDocument/2006/relationships/image" Target="../media/image6.png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78.xml"/><Relationship Id="rId4" Type="http://schemas.openxmlformats.org/officeDocument/2006/relationships/tags" Target="../tags/tag27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9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7.xml"/><Relationship Id="rId3" Type="http://schemas.openxmlformats.org/officeDocument/2006/relationships/tags" Target="../tags/tag282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8.xml"/><Relationship Id="rId3" Type="http://schemas.openxmlformats.org/officeDocument/2006/relationships/tags" Target="../tags/tag288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2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3" Type="http://schemas.openxmlformats.org/officeDocument/2006/relationships/tags" Target="../tags/tag295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5" Type="http://schemas.openxmlformats.org/officeDocument/2006/relationships/tags" Target="../tags/tag297.xml"/><Relationship Id="rId4" Type="http://schemas.openxmlformats.org/officeDocument/2006/relationships/tags" Target="../tags/tag296.xml"/><Relationship Id="rId9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306.xml"/><Relationship Id="rId3" Type="http://schemas.openxmlformats.org/officeDocument/2006/relationships/tags" Target="../tags/tag301.xml"/><Relationship Id="rId7" Type="http://schemas.openxmlformats.org/officeDocument/2006/relationships/tags" Target="../tags/tag305.xml"/><Relationship Id="rId12" Type="http://schemas.openxmlformats.org/officeDocument/2006/relationships/notesSlide" Target="../notesSlides/notesSlide42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303.xml"/><Relationship Id="rId10" Type="http://schemas.openxmlformats.org/officeDocument/2006/relationships/tags" Target="../tags/tag308.xml"/><Relationship Id="rId4" Type="http://schemas.openxmlformats.org/officeDocument/2006/relationships/tags" Target="../tags/tag302.xml"/><Relationship Id="rId9" Type="http://schemas.openxmlformats.org/officeDocument/2006/relationships/tags" Target="../tags/tag30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2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313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14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15.xml"/><Relationship Id="rId4" Type="http://schemas.openxmlformats.org/officeDocument/2006/relationships/image" Target="../media/image11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9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20.xml"/><Relationship Id="rId7" Type="http://schemas.openxmlformats.org/officeDocument/2006/relationships/image" Target="../media/image12.png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notesSlide" Target="../notesSlides/notesSlide50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2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2.xml"/><Relationship Id="rId5" Type="http://schemas.openxmlformats.org/officeDocument/2006/relationships/comments" Target="../comments/comment2.xml"/><Relationship Id="rId4" Type="http://schemas.openxmlformats.org/officeDocument/2006/relationships/image" Target="../media/image10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3.xml"/><Relationship Id="rId4" Type="http://schemas.openxmlformats.org/officeDocument/2006/relationships/image" Target="../media/image11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tags" Target="../tags/tag32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9.xml"/><Relationship Id="rId5" Type="http://schemas.openxmlformats.org/officeDocument/2006/relationships/comments" Target="../comments/comment3.xml"/><Relationship Id="rId4" Type="http://schemas.openxmlformats.org/officeDocument/2006/relationships/image" Target="../media/image10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0.xml"/><Relationship Id="rId4" Type="http://schemas.openxmlformats.org/officeDocument/2006/relationships/image" Target="../media/image11.jpe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29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831975" y="2534285"/>
            <a:ext cx="8696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8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模块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192145" y="3861435"/>
            <a:ext cx="580517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</a:t>
            </a:r>
            <a:r>
              <a:rPr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Python程序开发案例教程（第2版）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2500" y="1569085"/>
            <a:ext cx="4063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模块分类介绍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模块的概念</a:t>
            </a:r>
          </a:p>
        </p:txBody>
      </p:sp>
      <p:sp>
        <p:nvSpPr>
          <p:cNvPr id="2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1139078" y="2925738"/>
            <a:ext cx="2765854" cy="2448272"/>
          </a:xfrm>
          <a:prstGeom prst="roundRect">
            <a:avLst>
              <a:gd name="adj" fmla="val 7349"/>
            </a:avLst>
          </a:prstGeom>
          <a:noFill/>
          <a:ln w="19050">
            <a:solidFill>
              <a:srgbClr val="1369B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1406064" y="3332417"/>
            <a:ext cx="2231881" cy="175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</a:t>
            </a:r>
            <a:r>
              <a:rPr lang="zh-CN" altLang="en-US" sz="17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标准库</a:t>
            </a:r>
            <a:r>
              <a:rPr lang="zh-CN" altLang="en-US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中提供的一系列预先编写好的模块，不需要安装，便可以</a:t>
            </a:r>
            <a:r>
              <a:rPr lang="zh-CN" altLang="en-US" sz="17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直接导入</a:t>
            </a:r>
            <a:r>
              <a:rPr lang="zh-CN" altLang="en-US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程序供开发人员使用。</a:t>
            </a:r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1139079" y="2565699"/>
            <a:ext cx="2765854" cy="576064"/>
          </a:xfrm>
          <a:prstGeom prst="roundRect">
            <a:avLst>
              <a:gd name="adj" fmla="val 0"/>
            </a:avLst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"/>
          <p:cNvSpPr/>
          <p:nvPr>
            <p:custDataLst>
              <p:tags r:id="rId5"/>
            </p:custDataLst>
          </p:nvPr>
        </p:nvSpPr>
        <p:spPr>
          <a:xfrm>
            <a:off x="1868061" y="2650363"/>
            <a:ext cx="1307888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内置模块 </a:t>
            </a:r>
          </a:p>
        </p:txBody>
      </p:sp>
      <p:sp>
        <p:nvSpPr>
          <p:cNvPr id="13" name="原创设计师QQ598969553          _3"/>
          <p:cNvSpPr/>
          <p:nvPr>
            <p:custDataLst>
              <p:tags r:id="rId6"/>
            </p:custDataLst>
          </p:nvPr>
        </p:nvSpPr>
        <p:spPr>
          <a:xfrm>
            <a:off x="4891926" y="2925738"/>
            <a:ext cx="2765854" cy="2448272"/>
          </a:xfrm>
          <a:prstGeom prst="roundRect">
            <a:avLst>
              <a:gd name="adj" fmla="val 7349"/>
            </a:avLst>
          </a:prstGeom>
          <a:noFill/>
          <a:ln w="19050">
            <a:solidFill>
              <a:srgbClr val="1369B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原创设计师QQ598969553          _4"/>
          <p:cNvSpPr/>
          <p:nvPr>
            <p:custDataLst>
              <p:tags r:id="rId7"/>
            </p:custDataLst>
          </p:nvPr>
        </p:nvSpPr>
        <p:spPr>
          <a:xfrm>
            <a:off x="5158910" y="3332417"/>
            <a:ext cx="2231881" cy="175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7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非官方</a:t>
            </a: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制作发布的、供给大众使用的</a:t>
            </a:r>
            <a:r>
              <a:rPr lang="en-US" altLang="zh-CN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</a:t>
            </a: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模块，不能直接导入程序中，</a:t>
            </a:r>
            <a:r>
              <a:rPr lang="zh-CN" altLang="en-US" sz="17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安装成功</a:t>
            </a: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方可导入并使用。 </a:t>
            </a:r>
          </a:p>
        </p:txBody>
      </p:sp>
      <p:sp>
        <p:nvSpPr>
          <p:cNvPr id="15" name="圆角矩形 14"/>
          <p:cNvSpPr/>
          <p:nvPr>
            <p:custDataLst>
              <p:tags r:id="rId8"/>
            </p:custDataLst>
          </p:nvPr>
        </p:nvSpPr>
        <p:spPr>
          <a:xfrm>
            <a:off x="4891927" y="2565699"/>
            <a:ext cx="2765854" cy="576063"/>
          </a:xfrm>
          <a:prstGeom prst="roundRect">
            <a:avLst>
              <a:gd name="adj" fmla="val 0"/>
            </a:avLst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"/>
          <p:cNvSpPr/>
          <p:nvPr>
            <p:custDataLst>
              <p:tags r:id="rId9"/>
            </p:custDataLst>
          </p:nvPr>
        </p:nvSpPr>
        <p:spPr>
          <a:xfrm>
            <a:off x="5533647" y="2645502"/>
            <a:ext cx="1482409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第三方模块 </a:t>
            </a:r>
          </a:p>
        </p:txBody>
      </p:sp>
      <p:sp>
        <p:nvSpPr>
          <p:cNvPr id="17" name="原创设计师QQ598969553          _3"/>
          <p:cNvSpPr/>
          <p:nvPr>
            <p:custDataLst>
              <p:tags r:id="rId10"/>
            </p:custDataLst>
          </p:nvPr>
        </p:nvSpPr>
        <p:spPr>
          <a:xfrm>
            <a:off x="8644778" y="2925738"/>
            <a:ext cx="2765854" cy="2448272"/>
          </a:xfrm>
          <a:prstGeom prst="roundRect">
            <a:avLst>
              <a:gd name="adj" fmla="val 7349"/>
            </a:avLst>
          </a:prstGeom>
          <a:noFill/>
          <a:ln w="19050">
            <a:solidFill>
              <a:srgbClr val="1369B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原创设计师QQ598969553          _4"/>
          <p:cNvSpPr/>
          <p:nvPr>
            <p:custDataLst>
              <p:tags r:id="rId11"/>
            </p:custDataLst>
          </p:nvPr>
        </p:nvSpPr>
        <p:spPr>
          <a:xfrm>
            <a:off x="8911764" y="3610142"/>
            <a:ext cx="2231881" cy="107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开发人员</a:t>
            </a:r>
            <a:r>
              <a:rPr lang="zh-CN" altLang="en-US" sz="17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自行编写</a:t>
            </a: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的、存放功能性代码的“</a:t>
            </a:r>
            <a:r>
              <a:rPr lang="en-US" altLang="zh-CN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.py”</a:t>
            </a: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文件。</a:t>
            </a:r>
          </a:p>
        </p:txBody>
      </p:sp>
      <p:sp>
        <p:nvSpPr>
          <p:cNvPr id="19" name="圆角矩形 18"/>
          <p:cNvSpPr/>
          <p:nvPr>
            <p:custDataLst>
              <p:tags r:id="rId12"/>
            </p:custDataLst>
          </p:nvPr>
        </p:nvSpPr>
        <p:spPr>
          <a:xfrm>
            <a:off x="8644779" y="2565699"/>
            <a:ext cx="2765854" cy="576063"/>
          </a:xfrm>
          <a:prstGeom prst="roundRect">
            <a:avLst>
              <a:gd name="adj" fmla="val 0"/>
            </a:avLst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"/>
          <p:cNvSpPr/>
          <p:nvPr>
            <p:custDataLst>
              <p:tags r:id="rId13"/>
            </p:custDataLst>
          </p:nvPr>
        </p:nvSpPr>
        <p:spPr>
          <a:xfrm>
            <a:off x="9290717" y="2653675"/>
            <a:ext cx="1473973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自定义模块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22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23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模块的好处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模块的概念</a:t>
            </a:r>
          </a:p>
        </p:txBody>
      </p:sp>
      <p:sp>
        <p:nvSpPr>
          <p:cNvPr id="45" name="任意多边形 44"/>
          <p:cNvSpPr/>
          <p:nvPr>
            <p:custDataLst>
              <p:tags r:id="rId2"/>
            </p:custDataLst>
          </p:nvPr>
        </p:nvSpPr>
        <p:spPr>
          <a:xfrm>
            <a:off x="1445621" y="2072313"/>
            <a:ext cx="3436988" cy="1252341"/>
          </a:xfrm>
          <a:custGeom>
            <a:avLst/>
            <a:gdLst>
              <a:gd name="connsiteX0" fmla="*/ 0 w 3032344"/>
              <a:gd name="connsiteY0" fmla="*/ 0 h 1104900"/>
              <a:gd name="connsiteX1" fmla="*/ 3031906 w 3032344"/>
              <a:gd name="connsiteY1" fmla="*/ 0 h 1104900"/>
              <a:gd name="connsiteX2" fmla="*/ 2755900 w 3032344"/>
              <a:gd name="connsiteY2" fmla="*/ 552012 h 1104900"/>
              <a:gd name="connsiteX3" fmla="*/ 3032344 w 3032344"/>
              <a:gd name="connsiteY3" fmla="*/ 1104900 h 1104900"/>
              <a:gd name="connsiteX4" fmla="*/ 0 w 3032344"/>
              <a:gd name="connsiteY4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close/>
              </a:path>
            </a:pathLst>
          </a:custGeom>
          <a:solidFill>
            <a:srgbClr val="1F74AD"/>
          </a:solidFill>
        </p:spPr>
        <p:txBody>
          <a:bodyPr rot="0" spcFirstLastPara="0" vertOverflow="overflow" horzOverflow="overflow" vert="horz" wrap="square" lIns="144000" tIns="45720" rIns="28800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da-DK" altLang="zh-CN" dirty="0">
              <a:solidFill>
                <a:sysClr val="window" lastClr="FFFFFF"/>
              </a:solidFill>
            </a:endParaRPr>
          </a:p>
        </p:txBody>
      </p:sp>
      <p:sp>
        <p:nvSpPr>
          <p:cNvPr id="46" name="六边形 45"/>
          <p:cNvSpPr/>
          <p:nvPr>
            <p:custDataLst>
              <p:tags r:id="rId3"/>
            </p:custDataLst>
          </p:nvPr>
        </p:nvSpPr>
        <p:spPr>
          <a:xfrm>
            <a:off x="4569276" y="2071817"/>
            <a:ext cx="1453867" cy="1253334"/>
          </a:xfrm>
          <a:prstGeom prst="hexagon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en-US" altLang="zh-CN" b="1" dirty="0">
              <a:solidFill>
                <a:srgbClr val="1F74AD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47" name="图片 46"/>
          <p:cNvPicPr/>
          <p:nvPr>
            <p:custDataLst>
              <p:tags r:id="rId4"/>
            </p:custDataLst>
          </p:nvPr>
        </p:nvPicPr>
        <p:blipFill rotWithShape="1">
          <a:blip r:embed="rId26"/>
          <a:srcRect/>
          <a:stretch>
            <a:fillRect/>
          </a:stretch>
        </p:blipFill>
        <p:spPr>
          <a:xfrm rot="5400000" flipH="1" flipV="1">
            <a:off x="266792" y="2653195"/>
            <a:ext cx="2448236" cy="90578"/>
          </a:xfrm>
          <a:prstGeom prst="rect">
            <a:avLst/>
          </a:prstGeom>
        </p:spPr>
      </p:pic>
      <p:sp>
        <p:nvSpPr>
          <p:cNvPr id="48" name="任意多边形 47"/>
          <p:cNvSpPr/>
          <p:nvPr>
            <p:custDataLst>
              <p:tags r:id="rId5"/>
            </p:custDataLst>
          </p:nvPr>
        </p:nvSpPr>
        <p:spPr>
          <a:xfrm flipH="1">
            <a:off x="7034124" y="2806784"/>
            <a:ext cx="3436988" cy="1252341"/>
          </a:xfrm>
          <a:custGeom>
            <a:avLst/>
            <a:gdLst>
              <a:gd name="connsiteX0" fmla="*/ 0 w 3032344"/>
              <a:gd name="connsiteY0" fmla="*/ 0 h 1104900"/>
              <a:gd name="connsiteX1" fmla="*/ 3031906 w 3032344"/>
              <a:gd name="connsiteY1" fmla="*/ 0 h 1104900"/>
              <a:gd name="connsiteX2" fmla="*/ 2755900 w 3032344"/>
              <a:gd name="connsiteY2" fmla="*/ 552012 h 1104900"/>
              <a:gd name="connsiteX3" fmla="*/ 3032344 w 3032344"/>
              <a:gd name="connsiteY3" fmla="*/ 1104900 h 1104900"/>
              <a:gd name="connsiteX4" fmla="*/ 0 w 3032344"/>
              <a:gd name="connsiteY4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close/>
              </a:path>
            </a:pathLst>
          </a:custGeom>
          <a:solidFill>
            <a:srgbClr val="3498DB"/>
          </a:solidFill>
        </p:spPr>
        <p:txBody>
          <a:bodyPr rot="0" spcFirstLastPara="0" vertOverflow="overflow" horzOverflow="overflow" vert="horz" wrap="square" lIns="288000" tIns="45720" rIns="14400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da-DK" altLang="zh-CN" dirty="0">
              <a:solidFill>
                <a:sysClr val="window" lastClr="FFFFFF"/>
              </a:solidFill>
            </a:endParaRPr>
          </a:p>
        </p:txBody>
      </p:sp>
      <p:sp>
        <p:nvSpPr>
          <p:cNvPr id="49" name="六边形 48"/>
          <p:cNvSpPr/>
          <p:nvPr>
            <p:custDataLst>
              <p:tags r:id="rId6"/>
            </p:custDataLst>
          </p:nvPr>
        </p:nvSpPr>
        <p:spPr>
          <a:xfrm flipH="1">
            <a:off x="5893590" y="2806287"/>
            <a:ext cx="1453867" cy="1253334"/>
          </a:xfrm>
          <a:prstGeom prst="hexagon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en-US" altLang="zh-CN" b="1" dirty="0">
              <a:solidFill>
                <a:srgbClr val="3498DB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50" name="图片 49"/>
          <p:cNvPicPr/>
          <p:nvPr>
            <p:custDataLst>
              <p:tags r:id="rId7"/>
            </p:custDataLst>
          </p:nvPr>
        </p:nvPicPr>
        <p:blipFill rotWithShape="1">
          <a:blip r:embed="rId26"/>
          <a:srcRect/>
          <a:stretch>
            <a:fillRect/>
          </a:stretch>
        </p:blipFill>
        <p:spPr>
          <a:xfrm rot="16200000" flipV="1">
            <a:off x="9201705" y="3387665"/>
            <a:ext cx="2448236" cy="90578"/>
          </a:xfrm>
          <a:prstGeom prst="rect">
            <a:avLst/>
          </a:prstGeom>
        </p:spPr>
      </p:pic>
      <p:sp>
        <p:nvSpPr>
          <p:cNvPr id="51" name="任意多边形 50"/>
          <p:cNvSpPr/>
          <p:nvPr>
            <p:custDataLst>
              <p:tags r:id="rId8"/>
            </p:custDataLst>
          </p:nvPr>
        </p:nvSpPr>
        <p:spPr>
          <a:xfrm>
            <a:off x="1445621" y="3541255"/>
            <a:ext cx="3436988" cy="1252341"/>
          </a:xfrm>
          <a:custGeom>
            <a:avLst/>
            <a:gdLst>
              <a:gd name="connsiteX0" fmla="*/ 0 w 3032344"/>
              <a:gd name="connsiteY0" fmla="*/ 0 h 1104900"/>
              <a:gd name="connsiteX1" fmla="*/ 3031906 w 3032344"/>
              <a:gd name="connsiteY1" fmla="*/ 0 h 1104900"/>
              <a:gd name="connsiteX2" fmla="*/ 2755900 w 3032344"/>
              <a:gd name="connsiteY2" fmla="*/ 552012 h 1104900"/>
              <a:gd name="connsiteX3" fmla="*/ 3032344 w 3032344"/>
              <a:gd name="connsiteY3" fmla="*/ 1104900 h 1104900"/>
              <a:gd name="connsiteX4" fmla="*/ 0 w 3032344"/>
              <a:gd name="connsiteY4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close/>
              </a:path>
            </a:pathLst>
          </a:custGeom>
          <a:solidFill>
            <a:srgbClr val="1AA3AA"/>
          </a:solidFill>
        </p:spPr>
        <p:txBody>
          <a:bodyPr rot="0" spcFirstLastPara="0" vertOverflow="overflow" horzOverflow="overflow" vert="horz" wrap="square" lIns="144000" tIns="45720" rIns="28800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da-DK" altLang="zh-CN" dirty="0">
              <a:solidFill>
                <a:sysClr val="window" lastClr="FFFFFF"/>
              </a:solidFill>
            </a:endParaRPr>
          </a:p>
        </p:txBody>
      </p:sp>
      <p:sp>
        <p:nvSpPr>
          <p:cNvPr id="52" name="六边形 51"/>
          <p:cNvSpPr/>
          <p:nvPr>
            <p:custDataLst>
              <p:tags r:id="rId9"/>
            </p:custDataLst>
          </p:nvPr>
        </p:nvSpPr>
        <p:spPr>
          <a:xfrm>
            <a:off x="4569276" y="3540758"/>
            <a:ext cx="1453867" cy="1253334"/>
          </a:xfrm>
          <a:prstGeom prst="hexagon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en-US" altLang="zh-CN" b="1" dirty="0">
              <a:solidFill>
                <a:srgbClr val="1AA3AA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53" name="图片 52"/>
          <p:cNvPicPr/>
          <p:nvPr>
            <p:custDataLst>
              <p:tags r:id="rId10"/>
            </p:custDataLst>
          </p:nvPr>
        </p:nvPicPr>
        <p:blipFill rotWithShape="1">
          <a:blip r:embed="rId26"/>
          <a:srcRect/>
          <a:stretch>
            <a:fillRect/>
          </a:stretch>
        </p:blipFill>
        <p:spPr>
          <a:xfrm rot="5400000" flipH="1" flipV="1">
            <a:off x="266792" y="4122136"/>
            <a:ext cx="2448236" cy="90578"/>
          </a:xfrm>
          <a:prstGeom prst="rect">
            <a:avLst/>
          </a:prstGeom>
        </p:spPr>
      </p:pic>
      <p:sp>
        <p:nvSpPr>
          <p:cNvPr id="54" name="任意多边形 53"/>
          <p:cNvSpPr/>
          <p:nvPr>
            <p:custDataLst>
              <p:tags r:id="rId11"/>
            </p:custDataLst>
          </p:nvPr>
        </p:nvSpPr>
        <p:spPr>
          <a:xfrm flipH="1">
            <a:off x="7034124" y="4275726"/>
            <a:ext cx="3436988" cy="1252341"/>
          </a:xfrm>
          <a:custGeom>
            <a:avLst/>
            <a:gdLst>
              <a:gd name="connsiteX0" fmla="*/ 0 w 3032344"/>
              <a:gd name="connsiteY0" fmla="*/ 0 h 1104900"/>
              <a:gd name="connsiteX1" fmla="*/ 3031906 w 3032344"/>
              <a:gd name="connsiteY1" fmla="*/ 0 h 1104900"/>
              <a:gd name="connsiteX2" fmla="*/ 2755900 w 3032344"/>
              <a:gd name="connsiteY2" fmla="*/ 552012 h 1104900"/>
              <a:gd name="connsiteX3" fmla="*/ 3032344 w 3032344"/>
              <a:gd name="connsiteY3" fmla="*/ 1104900 h 1104900"/>
              <a:gd name="connsiteX4" fmla="*/ 0 w 3032344"/>
              <a:gd name="connsiteY4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2344" h="1104900">
                <a:moveTo>
                  <a:pt x="0" y="0"/>
                </a:moveTo>
                <a:lnTo>
                  <a:pt x="3031906" y="0"/>
                </a:lnTo>
                <a:lnTo>
                  <a:pt x="2755900" y="552012"/>
                </a:lnTo>
                <a:lnTo>
                  <a:pt x="3032344" y="1104900"/>
                </a:lnTo>
                <a:lnTo>
                  <a:pt x="0" y="1104900"/>
                </a:lnTo>
                <a:close/>
              </a:path>
            </a:pathLst>
          </a:custGeom>
          <a:solidFill>
            <a:srgbClr val="69A35B"/>
          </a:solidFill>
        </p:spPr>
        <p:txBody>
          <a:bodyPr rot="0" spcFirstLastPara="0" vertOverflow="overflow" horzOverflow="overflow" vert="horz" wrap="square" lIns="288000" tIns="45720" rIns="144000" bIns="4572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da-DK" altLang="zh-CN" dirty="0">
              <a:solidFill>
                <a:sysClr val="window" lastClr="FFFFFF"/>
              </a:solidFill>
            </a:endParaRPr>
          </a:p>
        </p:txBody>
      </p:sp>
      <p:sp>
        <p:nvSpPr>
          <p:cNvPr id="55" name="六边形 54"/>
          <p:cNvSpPr/>
          <p:nvPr>
            <p:custDataLst>
              <p:tags r:id="rId12"/>
            </p:custDataLst>
          </p:nvPr>
        </p:nvSpPr>
        <p:spPr>
          <a:xfrm flipH="1">
            <a:off x="5893590" y="4275229"/>
            <a:ext cx="1453867" cy="1253334"/>
          </a:xfrm>
          <a:prstGeom prst="hexagon">
            <a:avLst/>
          </a:prstGeom>
          <a:solidFill>
            <a:sysClr val="window" lastClr="FFFFFF">
              <a:lumMod val="95000"/>
            </a:sysClr>
          </a:solidFill>
          <a:ln>
            <a:noFill/>
          </a:ln>
          <a:effectLst>
            <a:innerShdw blurRad="114300">
              <a:srgbClr val="979A9C"/>
            </a:inn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just">
              <a:lnSpc>
                <a:spcPct val="130000"/>
              </a:lnSpc>
            </a:pPr>
            <a:endParaRPr lang="en-US" altLang="zh-CN" b="1" dirty="0">
              <a:solidFill>
                <a:srgbClr val="69A35B">
                  <a:lumMod val="75000"/>
                </a:srgb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56" name="图片 55"/>
          <p:cNvPicPr/>
          <p:nvPr>
            <p:custDataLst>
              <p:tags r:id="rId13"/>
            </p:custDataLst>
          </p:nvPr>
        </p:nvPicPr>
        <p:blipFill rotWithShape="1">
          <a:blip r:embed="rId26"/>
          <a:srcRect/>
          <a:stretch>
            <a:fillRect/>
          </a:stretch>
        </p:blipFill>
        <p:spPr>
          <a:xfrm rot="16200000" flipV="1">
            <a:off x="9201705" y="4856607"/>
            <a:ext cx="2448236" cy="90578"/>
          </a:xfrm>
          <a:prstGeom prst="rect">
            <a:avLst/>
          </a:prstGeom>
        </p:spPr>
      </p:pic>
      <p:sp>
        <p:nvSpPr>
          <p:cNvPr id="57" name="文本框 56"/>
          <p:cNvSpPr txBox="1"/>
          <p:nvPr>
            <p:custDataLst>
              <p:tags r:id="rId14"/>
            </p:custDataLst>
          </p:nvPr>
        </p:nvSpPr>
        <p:spPr>
          <a:xfrm>
            <a:off x="4808816" y="2297309"/>
            <a:ext cx="974786" cy="802348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ctr"/>
            <a:r>
              <a:rPr lang="zh-CN" altLang="en-US" sz="2000" b="1">
                <a:solidFill>
                  <a:srgbClr val="1F74A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代码的重用</a:t>
            </a:r>
          </a:p>
        </p:txBody>
      </p:sp>
      <p:sp>
        <p:nvSpPr>
          <p:cNvPr id="58" name="文本框 57"/>
          <p:cNvSpPr txBox="1"/>
          <p:nvPr>
            <p:custDataLst>
              <p:tags r:id="rId15"/>
            </p:custDataLst>
          </p:nvPr>
        </p:nvSpPr>
        <p:spPr>
          <a:xfrm>
            <a:off x="4808816" y="3766251"/>
            <a:ext cx="974786" cy="802348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 fontScale="77500" lnSpcReduction="10000"/>
          </a:bodyPr>
          <a:lstStyle/>
          <a:p>
            <a:pPr algn="ctr"/>
            <a:r>
              <a:rPr lang="zh-CN" altLang="en-US" sz="2000" b="1">
                <a:solidFill>
                  <a:srgbClr val="1AA3A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代码的组织和结构化</a:t>
            </a:r>
          </a:p>
        </p:txBody>
      </p:sp>
      <p:sp>
        <p:nvSpPr>
          <p:cNvPr id="59" name="文本框 58"/>
          <p:cNvSpPr txBox="1"/>
          <p:nvPr>
            <p:custDataLst>
              <p:tags r:id="rId16"/>
            </p:custDataLst>
          </p:nvPr>
        </p:nvSpPr>
        <p:spPr>
          <a:xfrm>
            <a:off x="6133131" y="3031780"/>
            <a:ext cx="974786" cy="802348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 fontScale="77500" lnSpcReduction="10000"/>
          </a:bodyPr>
          <a:lstStyle/>
          <a:p>
            <a:pPr algn="ctr"/>
            <a:r>
              <a:rPr lang="zh-CN" altLang="en-US" sz="2000" b="1">
                <a:solidFill>
                  <a:srgbClr val="3498DB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提供额外的功能和工具</a:t>
            </a:r>
          </a:p>
        </p:txBody>
      </p:sp>
      <p:sp>
        <p:nvSpPr>
          <p:cNvPr id="60" name="文本框 59"/>
          <p:cNvSpPr txBox="1"/>
          <p:nvPr>
            <p:custDataLst>
              <p:tags r:id="rId17"/>
            </p:custDataLst>
          </p:nvPr>
        </p:nvSpPr>
        <p:spPr>
          <a:xfrm>
            <a:off x="6133131" y="4500722"/>
            <a:ext cx="974786" cy="802348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 fontScale="77500" lnSpcReduction="10000"/>
          </a:bodyPr>
          <a:lstStyle/>
          <a:p>
            <a:pPr algn="ctr"/>
            <a:r>
              <a:rPr lang="zh-CN" altLang="en-US" sz="2000" b="1">
                <a:solidFill>
                  <a:srgbClr val="69A35B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社区和生态系统支持</a:t>
            </a:r>
          </a:p>
        </p:txBody>
      </p:sp>
      <p:sp>
        <p:nvSpPr>
          <p:cNvPr id="61" name="文本框 60"/>
          <p:cNvSpPr txBox="1"/>
          <p:nvPr>
            <p:custDataLst>
              <p:tags r:id="rId18"/>
            </p:custDataLst>
          </p:nvPr>
        </p:nvSpPr>
        <p:spPr>
          <a:xfrm>
            <a:off x="1666990" y="2155592"/>
            <a:ext cx="2994250" cy="1085784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l"/>
            <a:r>
              <a:rPr lang="zh-CN" altLang="en-US" sz="14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模块可以将相关的函数、变量和类定义封装成独立的单元</a:t>
            </a:r>
          </a:p>
        </p:txBody>
      </p:sp>
      <p:sp>
        <p:nvSpPr>
          <p:cNvPr id="62" name="文本框 61"/>
          <p:cNvSpPr txBox="1"/>
          <p:nvPr>
            <p:custDataLst>
              <p:tags r:id="rId19"/>
            </p:custDataLst>
          </p:nvPr>
        </p:nvSpPr>
        <p:spPr>
          <a:xfrm>
            <a:off x="1666990" y="3624533"/>
            <a:ext cx="2994250" cy="1085784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l"/>
            <a:r>
              <a:rPr lang="zh-CN" altLang="en-US" sz="14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模块提供了一种组织代码的机制，将相关的代码组织成一个独立的单元，有效提升代码的组织性和结构化</a:t>
            </a:r>
          </a:p>
        </p:txBody>
      </p:sp>
      <p:sp>
        <p:nvSpPr>
          <p:cNvPr id="63" name="文本框 62"/>
          <p:cNvSpPr txBox="1"/>
          <p:nvPr>
            <p:custDataLst>
              <p:tags r:id="rId20"/>
            </p:custDataLst>
          </p:nvPr>
        </p:nvSpPr>
        <p:spPr>
          <a:xfrm>
            <a:off x="7255493" y="2890062"/>
            <a:ext cx="2994250" cy="1085784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l"/>
            <a:r>
              <a:rPr lang="zh-CN" altLang="en-US" sz="14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Python提供了丰富的内置模块和第三方模块</a:t>
            </a:r>
          </a:p>
        </p:txBody>
      </p:sp>
      <p:sp>
        <p:nvSpPr>
          <p:cNvPr id="64" name="文本框 63"/>
          <p:cNvSpPr txBox="1"/>
          <p:nvPr>
            <p:custDataLst>
              <p:tags r:id="rId21"/>
            </p:custDataLst>
          </p:nvPr>
        </p:nvSpPr>
        <p:spPr>
          <a:xfrm>
            <a:off x="7255493" y="4359004"/>
            <a:ext cx="2994250" cy="1085784"/>
          </a:xfrm>
          <a:prstGeom prst="rect">
            <a:avLst/>
          </a:prstGeom>
          <a:noFill/>
        </p:spPr>
        <p:txBody>
          <a:bodyPr wrap="square" lIns="90000" tIns="46800" rIns="90000" bIns="46800" rtlCol="0" anchor="ctr">
            <a:normAutofit/>
          </a:bodyPr>
          <a:lstStyle/>
          <a:p>
            <a:pPr algn="l"/>
            <a:r>
              <a:rPr lang="zh-CN" altLang="en-US" sz="140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Python拥有庞大的开发者社区和活跃的生态系统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模块的导入方式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，能够通过import和from...import...语句导入模块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模块的导入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9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import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语句导入模块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模块的导入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414686" y="1989634"/>
            <a:ext cx="928903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）使用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语句导入模块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语句支持一次导入</a:t>
            </a: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一个模块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，也支持一次导入</a:t>
            </a: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多个模块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 </a:t>
            </a: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 bwMode="auto">
          <a:xfrm>
            <a:off x="2477770" y="4005858"/>
            <a:ext cx="8225949" cy="13104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import time </a:t>
            </a:r>
            <a:r>
              <a:rPr lang="zh-CN" alt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                         </a:t>
            </a:r>
            <a:r>
              <a:rPr lang="zh-CN" altLang="zh-CN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导入一个模块 </a:t>
            </a:r>
            <a:endParaRPr lang="en-US" altLang="zh-CN" sz="18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import random, time </a:t>
            </a:r>
            <a:r>
              <a:rPr lang="zh-CN" alt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          </a:t>
            </a:r>
            <a:r>
              <a:rPr lang="en-US" altLang="zh-CN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</a:t>
            </a:r>
            <a:r>
              <a:rPr lang="zh-CN" alt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导入多个模块 </a:t>
            </a: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1716654" y="4245562"/>
            <a:ext cx="492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558702" y="2991220"/>
            <a:ext cx="9145016" cy="808013"/>
            <a:chOff x="1143691" y="2082765"/>
            <a:chExt cx="9145016" cy="808013"/>
          </a:xfrm>
        </p:grpSpPr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 bwMode="auto">
            <a:xfrm>
              <a:off x="2062758" y="2082766"/>
              <a:ext cx="822594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import </a:t>
              </a:r>
              <a:r>
                <a:rPr lang="zh-CN" altLang="en-US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模块</a:t>
              </a:r>
              <a:r>
                <a:rPr lang="en-US" altLang="zh-CN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1, </a:t>
              </a:r>
              <a:r>
                <a:rPr lang="zh-CN" altLang="en-US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模块</a:t>
              </a:r>
              <a:r>
                <a:rPr lang="en-US" altLang="zh-CN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2, ... </a:t>
              </a:r>
              <a:endParaRPr lang="zh-CN" alt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18" name="剪去单角的矩形 17"/>
            <p:cNvSpPr/>
            <p:nvPr>
              <p:custDataLst>
                <p:tags r:id="rId6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>
              <p:custDataLst>
                <p:tags r:id="rId7"/>
              </p:custDataLst>
            </p:nvPr>
          </p:nvSpPr>
          <p:spPr>
            <a:xfrm>
              <a:off x="1199050" y="212753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8" name="Freeform 16"/>
            <p:cNvSpPr/>
            <p:nvPr>
              <p:custDataLst>
                <p:tags r:id="rId8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9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import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语句导入模块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模块的导入</a:t>
            </a: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1414686" y="1989634"/>
            <a:ext cx="928903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）使用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语句导入模块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导入模块以后，可以通过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”使用模块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中的内容，包括全局变量、函数或类。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716654" y="4005858"/>
            <a:ext cx="8987065" cy="1310404"/>
            <a:chOff x="1716652" y="4858468"/>
            <a:chExt cx="8987065" cy="1310404"/>
          </a:xfrm>
        </p:grpSpPr>
        <p:sp>
          <p:nvSpPr>
            <p:cNvPr id="14" name="矩形 13"/>
            <p:cNvSpPr/>
            <p:nvPr>
              <p:custDataLst>
                <p:tags r:id="rId7"/>
              </p:custDataLst>
            </p:nvPr>
          </p:nvSpPr>
          <p:spPr bwMode="auto">
            <a:xfrm>
              <a:off x="2477768" y="4858468"/>
              <a:ext cx="8225949" cy="1310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import time                               # 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导入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time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模块</a:t>
              </a:r>
              <a:endPara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time.sleep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(1)                             # 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调用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time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模块的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sleep()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函数</a:t>
              </a:r>
            </a:p>
          </p:txBody>
        </p:sp>
        <p:sp>
          <p:nvSpPr>
            <p:cNvPr id="2" name="文本框 1"/>
            <p:cNvSpPr txBox="1"/>
            <p:nvPr>
              <p:custDataLst>
                <p:tags r:id="rId8"/>
              </p:custDataLst>
            </p:nvPr>
          </p:nvSpPr>
          <p:spPr>
            <a:xfrm>
              <a:off x="1716652" y="5098172"/>
              <a:ext cx="492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558702" y="2991220"/>
            <a:ext cx="9145016" cy="808013"/>
            <a:chOff x="1143691" y="2082765"/>
            <a:chExt cx="9145016" cy="808013"/>
          </a:xfrm>
        </p:grpSpPr>
        <p:sp>
          <p:nvSpPr>
            <p:cNvPr id="17" name="矩形 16"/>
            <p:cNvSpPr/>
            <p:nvPr>
              <p:custDataLst>
                <p:tags r:id="rId3"/>
              </p:custDataLst>
            </p:nvPr>
          </p:nvSpPr>
          <p:spPr bwMode="auto">
            <a:xfrm>
              <a:off x="2062758" y="2082766"/>
              <a:ext cx="822594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模块名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.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变量名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/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函数名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()/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类名</a:t>
              </a:r>
            </a:p>
          </p:txBody>
        </p:sp>
        <p:sp>
          <p:nvSpPr>
            <p:cNvPr id="20" name="剪去单角的矩形 19"/>
            <p:cNvSpPr/>
            <p:nvPr>
              <p:custDataLst>
                <p:tags r:id="rId4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>
              <p:custDataLst>
                <p:tags r:id="rId5"/>
              </p:custDataLst>
            </p:nvPr>
          </p:nvSpPr>
          <p:spPr>
            <a:xfrm>
              <a:off x="1199050" y="212753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22" name="Freeform 16"/>
            <p:cNvSpPr/>
            <p:nvPr>
              <p:custDataLst>
                <p:tags r:id="rId6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9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import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语句导入模块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模块的导入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414686" y="1989634"/>
            <a:ext cx="9289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）使用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语句导入模块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如果在开发过程中需要导入一些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名称较长的模块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，那么可使用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为这些模块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起别名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16654" y="4005858"/>
            <a:ext cx="8987065" cy="1310404"/>
            <a:chOff x="1716652" y="4858468"/>
            <a:chExt cx="8987065" cy="1310404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 bwMode="auto">
            <a:xfrm>
              <a:off x="2477768" y="4858468"/>
              <a:ext cx="8225949" cy="1310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import time as t                  # 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导入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time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模块，并给该模块起别名为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t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t.sleep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(1)                             # 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通过别名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t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调用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sleep()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函数</a:t>
              </a:r>
            </a:p>
          </p:txBody>
        </p:sp>
        <p:sp>
          <p:nvSpPr>
            <p:cNvPr id="15" name="文本框 14"/>
            <p:cNvSpPr txBox="1"/>
            <p:nvPr>
              <p:custDataLst>
                <p:tags r:id="rId8"/>
              </p:custDataLst>
            </p:nvPr>
          </p:nvSpPr>
          <p:spPr>
            <a:xfrm>
              <a:off x="1716652" y="5098172"/>
              <a:ext cx="492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558702" y="2991220"/>
            <a:ext cx="9145016" cy="808013"/>
            <a:chOff x="1143691" y="2082765"/>
            <a:chExt cx="9145016" cy="808013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 bwMode="auto">
            <a:xfrm>
              <a:off x="2062758" y="2082766"/>
              <a:ext cx="822594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import 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模块名 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as 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别名</a:t>
              </a:r>
            </a:p>
          </p:txBody>
        </p:sp>
        <p:sp>
          <p:nvSpPr>
            <p:cNvPr id="18" name="剪去单角的矩形 17"/>
            <p:cNvSpPr/>
            <p:nvPr>
              <p:custDataLst>
                <p:tags r:id="rId4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>
              <p:custDataLst>
                <p:tags r:id="rId5"/>
              </p:custDataLst>
            </p:nvPr>
          </p:nvSpPr>
          <p:spPr>
            <a:xfrm>
              <a:off x="1199050" y="212753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23" name="Freeform 16"/>
            <p:cNvSpPr/>
            <p:nvPr>
              <p:custDataLst>
                <p:tags r:id="rId6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250"/>
            <a:ext cx="3743960" cy="740050"/>
            <a:chOff x="1019175" y="847725"/>
            <a:chExt cx="3533775" cy="740338"/>
          </a:xfrm>
        </p:grpSpPr>
        <p:sp>
          <p:nvSpPr>
            <p:cNvPr id="10" name="同侧圆角矩形 3"/>
            <p:cNvSpPr/>
            <p:nvPr/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019175" y="881033"/>
              <a:ext cx="3533775" cy="70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from...import...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导入模块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1414686" y="1989634"/>
            <a:ext cx="928903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）使用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from…import…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语句导入模块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from…import …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方式导入模块之后，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无需添加“模块名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”前缀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，可以像使用当前程序中的内容一样使用模块中的内容。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716654" y="4378882"/>
            <a:ext cx="8987065" cy="1310404"/>
            <a:chOff x="1716652" y="4858468"/>
            <a:chExt cx="8987065" cy="1310404"/>
          </a:xfrm>
        </p:grpSpPr>
        <p:sp>
          <p:nvSpPr>
            <p:cNvPr id="15" name="矩形 14"/>
            <p:cNvSpPr/>
            <p:nvPr/>
          </p:nvSpPr>
          <p:spPr bwMode="auto">
            <a:xfrm>
              <a:off x="2477768" y="4858468"/>
              <a:ext cx="8225949" cy="1310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from time import sleep, time      # 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导入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time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模块的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sleep()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和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time()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函数</a:t>
              </a:r>
              <a:endPara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16652" y="5098172"/>
              <a:ext cx="492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58702" y="3364244"/>
            <a:ext cx="9145016" cy="808013"/>
            <a:chOff x="1143691" y="2082765"/>
            <a:chExt cx="9145016" cy="808013"/>
          </a:xfrm>
        </p:grpSpPr>
        <p:sp>
          <p:nvSpPr>
            <p:cNvPr id="18" name="矩形 17"/>
            <p:cNvSpPr/>
            <p:nvPr/>
          </p:nvSpPr>
          <p:spPr bwMode="auto">
            <a:xfrm>
              <a:off x="2062758" y="2082766"/>
              <a:ext cx="822594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from 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模块名 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import 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变量名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/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函数名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/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类名</a:t>
              </a:r>
            </a:p>
          </p:txBody>
        </p:sp>
        <p:sp>
          <p:nvSpPr>
            <p:cNvPr id="19" name="剪去单角的矩形 18"/>
            <p:cNvSpPr/>
            <p:nvPr/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99050" y="212753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模块的导入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414686" y="1989634"/>
            <a:ext cx="928903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）使用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from…import…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语句导入模块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如果希望一次性导入模块中的全部内容，可以将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from...import...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语句中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后面的内容替换为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通配符“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716654" y="4378882"/>
            <a:ext cx="8987065" cy="1310404"/>
            <a:chOff x="1716652" y="4858468"/>
            <a:chExt cx="8987065" cy="1310404"/>
          </a:xfrm>
        </p:grpSpPr>
        <p:sp>
          <p:nvSpPr>
            <p:cNvPr id="15" name="矩形 14"/>
            <p:cNvSpPr/>
            <p:nvPr/>
          </p:nvSpPr>
          <p:spPr bwMode="auto">
            <a:xfrm>
              <a:off x="2477768" y="4858468"/>
              <a:ext cx="8225949" cy="1310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from time import *            # 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导入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time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模块中的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全部内容</a:t>
              </a:r>
              <a:endPara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16652" y="5098172"/>
              <a:ext cx="492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58702" y="3364244"/>
            <a:ext cx="9145016" cy="808013"/>
            <a:chOff x="1143691" y="2082765"/>
            <a:chExt cx="9145016" cy="808013"/>
          </a:xfrm>
        </p:grpSpPr>
        <p:sp>
          <p:nvSpPr>
            <p:cNvPr id="18" name="矩形 17"/>
            <p:cNvSpPr/>
            <p:nvPr/>
          </p:nvSpPr>
          <p:spPr bwMode="auto">
            <a:xfrm>
              <a:off x="2062758" y="2082766"/>
              <a:ext cx="822594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from 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模块名 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import *</a:t>
              </a:r>
              <a:endParaRPr lang="zh-CN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19" name="剪去单角的矩形 18"/>
            <p:cNvSpPr/>
            <p:nvPr/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99050" y="212753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19175" y="857250"/>
            <a:ext cx="3743960" cy="740050"/>
            <a:chOff x="1019175" y="847725"/>
            <a:chExt cx="3533775" cy="740338"/>
          </a:xfrm>
        </p:grpSpPr>
        <p:sp>
          <p:nvSpPr>
            <p:cNvPr id="3" name="同侧圆角矩形 3"/>
            <p:cNvSpPr/>
            <p:nvPr>
              <p:custDataLst>
                <p:tags r:id="rId2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1019175" y="881033"/>
              <a:ext cx="3533775" cy="70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from...import...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导入模块</a:t>
              </a:r>
            </a:p>
          </p:txBody>
        </p:sp>
      </p:grpSp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模块的导入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414686" y="1651785"/>
            <a:ext cx="928903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）使用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from…import…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语句导入模块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from…import…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语句也支持为模块或模块中的内容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起别名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716654" y="3668009"/>
            <a:ext cx="8987065" cy="1310404"/>
            <a:chOff x="1716652" y="4858468"/>
            <a:chExt cx="8987065" cy="1310404"/>
          </a:xfrm>
        </p:grpSpPr>
        <p:sp>
          <p:nvSpPr>
            <p:cNvPr id="15" name="矩形 14"/>
            <p:cNvSpPr/>
            <p:nvPr/>
          </p:nvSpPr>
          <p:spPr bwMode="auto">
            <a:xfrm>
              <a:off x="2477768" y="4858468"/>
              <a:ext cx="8225949" cy="13104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from time import sleep as </a:t>
              </a:r>
              <a:r>
                <a:rPr lang="en-US" altLang="zh-CN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sl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      # 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导入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sleep()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函数，并起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别名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为</a:t>
              </a:r>
              <a:r>
                <a:rPr lang="en-US" altLang="zh-CN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sl</a:t>
              </a:r>
              <a:endParaRPr lang="zh-CN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sl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(1)                                                 # 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通过名称</a:t>
              </a:r>
              <a:r>
                <a:rPr lang="en-US" altLang="zh-CN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sl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调用函数</a:t>
              </a:r>
              <a:endParaRPr lang="zh-CN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716652" y="5098172"/>
              <a:ext cx="492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58702" y="2653371"/>
            <a:ext cx="9145016" cy="808013"/>
            <a:chOff x="1143691" y="2082765"/>
            <a:chExt cx="9145016" cy="808013"/>
          </a:xfrm>
        </p:grpSpPr>
        <p:sp>
          <p:nvSpPr>
            <p:cNvPr id="18" name="矩形 17"/>
            <p:cNvSpPr/>
            <p:nvPr/>
          </p:nvSpPr>
          <p:spPr bwMode="auto">
            <a:xfrm>
              <a:off x="2062758" y="2082766"/>
              <a:ext cx="822594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from 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模块名 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import 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变量名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/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函数名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/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类名 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as 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别名</a:t>
              </a:r>
            </a:p>
          </p:txBody>
        </p:sp>
        <p:sp>
          <p:nvSpPr>
            <p:cNvPr id="19" name="剪去单角的矩形 18"/>
            <p:cNvSpPr/>
            <p:nvPr/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99050" y="212753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594633" y="5009243"/>
            <a:ext cx="9145016" cy="115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需要注意的是，虽然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from...import...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语句可以简化模块中内容的使用方式，但可能会出现模块中的变量名、函数名或类名与当前程序中的变量名、函数名或类名重名的问题。因此，相对而言使用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语句导入模块更为安全。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19175" y="857250"/>
            <a:ext cx="3743960" cy="740050"/>
            <a:chOff x="1019175" y="847725"/>
            <a:chExt cx="3533775" cy="740338"/>
          </a:xfrm>
        </p:grpSpPr>
        <p:sp>
          <p:nvSpPr>
            <p:cNvPr id="3" name="同侧圆角矩形 3"/>
            <p:cNvSpPr/>
            <p:nvPr>
              <p:custDataLst>
                <p:tags r:id="rId2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1019175" y="881033"/>
              <a:ext cx="3533775" cy="70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from...import...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导入模块</a:t>
              </a:r>
            </a:p>
          </p:txBody>
        </p:sp>
      </p:grpSp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模块的导入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常见内置模块的使用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，能够使用random、time模块生成随机数或处理时间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常见的内置模块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0635" y="2431415"/>
            <a:ext cx="9599930" cy="688340"/>
            <a:chOff x="978873" y="1800500"/>
            <a:chExt cx="7172522" cy="515937"/>
          </a:xfrm>
        </p:grpSpPr>
        <p:sp>
          <p:nvSpPr>
            <p:cNvPr id="6" name="Pentagon 3"/>
            <p:cNvSpPr/>
            <p:nvPr>
              <p:custDataLst>
                <p:tags r:id="rId7"/>
              </p:custDataLst>
            </p:nvPr>
          </p:nvSpPr>
          <p:spPr bwMode="auto">
            <a:xfrm>
              <a:off x="978873" y="1800500"/>
              <a:ext cx="7172522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了解</a:t>
              </a:r>
              <a:r>
                <a:rPr lang="zh-CN" altLang="en-US" sz="20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模块的概念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，能够说出什么是模块以及模块的分类</a:t>
              </a:r>
            </a:p>
          </p:txBody>
        </p:sp>
        <p:sp>
          <p:nvSpPr>
            <p:cNvPr id="7" name="MH_Others_1"/>
            <p:cNvSpPr/>
            <p:nvPr>
              <p:custDataLst>
                <p:tags r:id="rId8"/>
              </p:custDataLst>
            </p:nvPr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70635" y="3301365"/>
            <a:ext cx="9599930" cy="685800"/>
            <a:chOff x="978871" y="2570437"/>
            <a:chExt cx="5898704" cy="514350"/>
          </a:xfrm>
        </p:grpSpPr>
        <p:sp>
          <p:nvSpPr>
            <p:cNvPr id="9" name="Pentagon 5"/>
            <p:cNvSpPr/>
            <p:nvPr>
              <p:custDataLst>
                <p:tags r:id="rId5"/>
              </p:custDataLst>
            </p:nvPr>
          </p:nvSpPr>
          <p:spPr bwMode="auto">
            <a:xfrm>
              <a:off x="978871" y="2570437"/>
              <a:ext cx="589870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模块的导入方式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，能够通过import和from...import...语句导入模块</a:t>
              </a:r>
            </a:p>
          </p:txBody>
        </p:sp>
        <p:sp>
          <p:nvSpPr>
            <p:cNvPr id="10" name="MH_Others_1"/>
            <p:cNvSpPr/>
            <p:nvPr>
              <p:custDataLst>
                <p:tags r:id="rId6"/>
              </p:custDataLst>
            </p:nvPr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70635" y="4170045"/>
            <a:ext cx="9599930" cy="688340"/>
            <a:chOff x="978871" y="3338787"/>
            <a:chExt cx="8499077" cy="515938"/>
          </a:xfrm>
        </p:grpSpPr>
        <p:sp>
          <p:nvSpPr>
            <p:cNvPr id="12" name="Pentagon 6"/>
            <p:cNvSpPr/>
            <p:nvPr>
              <p:custDataLst>
                <p:tags r:id="rId3"/>
              </p:custDataLst>
            </p:nvPr>
          </p:nvSpPr>
          <p:spPr bwMode="auto">
            <a:xfrm>
              <a:off x="978871" y="3338787"/>
              <a:ext cx="8499077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常见内置模块的使用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，能够使用random、time模块生成随机数或处理时间</a:t>
              </a:r>
            </a:p>
          </p:txBody>
        </p:sp>
        <p:sp>
          <p:nvSpPr>
            <p:cNvPr id="13" name="MH_Others_1"/>
            <p:cNvSpPr/>
            <p:nvPr>
              <p:custDataLst>
                <p:tags r:id="rId4"/>
              </p:custDataLst>
            </p:nvPr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70635" y="5085715"/>
            <a:ext cx="9599930" cy="688340"/>
            <a:chOff x="978871" y="3338787"/>
            <a:chExt cx="7959566" cy="515938"/>
          </a:xfrm>
        </p:grpSpPr>
        <p:sp>
          <p:nvSpPr>
            <p:cNvPr id="16" name="Pentagon 6"/>
            <p:cNvSpPr/>
            <p:nvPr>
              <p:custDataLst>
                <p:tags r:id="rId1"/>
              </p:custDataLst>
            </p:nvPr>
          </p:nvSpPr>
          <p:spPr bwMode="auto">
            <a:xfrm>
              <a:off x="978871" y="3338787"/>
              <a:ext cx="7959566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自定义模块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，能够在程序中定义与使用自定义模块</a:t>
              </a:r>
            </a:p>
          </p:txBody>
        </p:sp>
        <p:sp>
          <p:nvSpPr>
            <p:cNvPr id="17" name="MH_Others_1"/>
            <p:cNvSpPr/>
            <p:nvPr>
              <p:custDataLst>
                <p:tags r:id="rId2"/>
              </p:custDataLst>
            </p:nvPr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常见的内置模块</a:t>
            </a:r>
          </a:p>
        </p:txBody>
      </p:sp>
      <p:sp>
        <p:nvSpPr>
          <p:cNvPr id="6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4078982" y="3141762"/>
            <a:ext cx="6912768" cy="2592288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658735" y="3429794"/>
            <a:ext cx="5753261" cy="166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Python提供了丰富的内置模块，常见的内置模块包括生成随机数的</a:t>
            </a:r>
            <a:r>
              <a:rPr lang="zh-CN" altLang="en-US" sz="17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random模块</a:t>
            </a: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、时间处理的</a:t>
            </a:r>
            <a:r>
              <a:rPr lang="zh-CN" altLang="en-US" sz="17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time模块</a:t>
            </a: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、绘制图形的</a:t>
            </a:r>
            <a:r>
              <a:rPr lang="zh-CN" altLang="en-US" sz="17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turtle模块</a:t>
            </a: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等等。这些内置模块为开发者提供了不同的功能和用途，可以方便地进行各类任务的实现。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19175" y="1989455"/>
            <a:ext cx="2524760" cy="37871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常见的内置模块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常见的内置模块</a:t>
            </a:r>
          </a:p>
        </p:txBody>
      </p:sp>
      <p:sp>
        <p:nvSpPr>
          <p:cNvPr id="7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1019175" y="1485265"/>
            <a:ext cx="10181590" cy="875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random模块为随机数模块，该模块中定义了多个可生成各种随机数的函数。random模块中的常用函数如表所示。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1.random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054100" y="2564130"/>
          <a:ext cx="10476230" cy="387477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6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说明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random()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用于生成一个随机浮点数n，n的取值范围是0.0&lt;=n&lt;1.0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uniform(a,b)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用于生成一个指定范围内的随机浮点数n，若a&lt;b，则n的取值范围是a&lt;=n&lt;=b；若a&gt;b，则n的取值范围是b&lt;=n&lt;=a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randint(a,b)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用于生成一个指定范围内的整数n，n的取值范围是a&lt;=n&lt;=b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randrange([start,]stop[,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step])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生成一个按指定基数递增的序列，再从该序列中获取一个随机数。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choice(sequence)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从序列中获取一个随机元素，参数sequence接收一个序列类型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shuffle(x[,random])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将序列x中的元素随机排列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sample(sequence,k)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从指定序列中获取长度为k的片段，随机排列后返回新的序列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常见的内置模块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1.random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414686" y="2205658"/>
            <a:ext cx="9289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random()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random()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函数用于返回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[0.0, 1.0)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区间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内的一个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随机浮点数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65669" y="3345012"/>
            <a:ext cx="8987065" cy="1812974"/>
            <a:chOff x="1716652" y="4858468"/>
            <a:chExt cx="8987065" cy="1812974"/>
          </a:xfrm>
        </p:grpSpPr>
        <p:sp>
          <p:nvSpPr>
            <p:cNvPr id="18" name="矩形 17"/>
            <p:cNvSpPr/>
            <p:nvPr>
              <p:custDataLst>
                <p:tags r:id="rId3"/>
              </p:custDataLst>
            </p:nvPr>
          </p:nvSpPr>
          <p:spPr bwMode="auto">
            <a:xfrm>
              <a:off x="2477768" y="4858468"/>
              <a:ext cx="8225949" cy="1812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altLang="zh-CN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import random</a:t>
              </a:r>
              <a:endPara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result = </a:t>
              </a:r>
              <a:r>
                <a:rPr lang="en-US" altLang="zh-CN" sz="1600" kern="0" dirty="0" err="1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random.random</a:t>
              </a:r>
              <a:r>
                <a:rPr lang="en-US" altLang="zh-CN" sz="1600" kern="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()</a:t>
              </a:r>
              <a:r>
                <a:rPr lang="en-US" altLang="zh-CN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# </a:t>
              </a:r>
              <a:r>
                <a:rPr lang="zh-CN" altLang="zh-CN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随机生成一个</a:t>
              </a:r>
              <a:r>
                <a:rPr lang="en-US" altLang="zh-CN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0.0~1.0</a:t>
              </a:r>
              <a:r>
                <a:rPr lang="zh-CN" altLang="zh-CN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之间的浮点数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print(result)</a:t>
              </a:r>
              <a:endPara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4"/>
              </p:custDataLst>
            </p:nvPr>
          </p:nvSpPr>
          <p:spPr>
            <a:xfrm>
              <a:off x="1716652" y="5349456"/>
              <a:ext cx="492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常见的内置模块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1.random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414686" y="1989634"/>
            <a:ext cx="9433048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randint()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randint()函数用于生成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指定范围内的随机整数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，该函数需要接收两个参数a和b，用于指定范围的上限或下限，a和b都会包含在内。若a大于b，则范围的上限为a，下限为b；若a小于b，则范围的上限为b，下限为a。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565910" y="4072255"/>
            <a:ext cx="8987155" cy="1892935"/>
            <a:chOff x="1716652" y="4858468"/>
            <a:chExt cx="8987065" cy="25354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 bwMode="auto">
            <a:xfrm>
              <a:off x="2477768" y="4858468"/>
              <a:ext cx="8225949" cy="253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altLang="zh-CN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import random</a:t>
              </a:r>
              <a:endPara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print(random.randint(1, 8))    # 生成一个1到8之间的随机整数</a:t>
              </a: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1716652" y="5717326"/>
              <a:ext cx="492444" cy="1111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常见的内置模块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1.random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414686" y="2277666"/>
            <a:ext cx="943304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choice()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choice()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用于从指定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序列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（包括字符串、列表、元组等）中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随机返回一个元素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65669" y="3285778"/>
            <a:ext cx="8987065" cy="1876290"/>
            <a:chOff x="1716652" y="4858468"/>
            <a:chExt cx="8987065" cy="1876290"/>
          </a:xfrm>
        </p:grpSpPr>
        <p:sp>
          <p:nvSpPr>
            <p:cNvPr id="18" name="矩形 17"/>
            <p:cNvSpPr/>
            <p:nvPr>
              <p:custDataLst>
                <p:tags r:id="rId3"/>
              </p:custDataLst>
            </p:nvPr>
          </p:nvSpPr>
          <p:spPr bwMode="auto">
            <a:xfrm>
              <a:off x="2477768" y="4858468"/>
              <a:ext cx="8225949" cy="18762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altLang="zh-CN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import random</a:t>
              </a:r>
            </a:p>
            <a:p>
              <a:pPr>
                <a:lnSpc>
                  <a:spcPct val="150000"/>
                </a:lnSpc>
              </a:pPr>
              <a:r>
                <a:rPr altLang="zh-CN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name_li = ["小坤", "小刚", "小明", "小晴"]</a:t>
              </a:r>
            </a:p>
            <a:p>
              <a:pPr>
                <a:lnSpc>
                  <a:spcPct val="150000"/>
                </a:lnSpc>
              </a:pPr>
              <a:r>
                <a:rPr altLang="zh-CN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print(random.choice(name_li))  # 从name_li中获取一个随机元素</a:t>
              </a:r>
            </a:p>
          </p:txBody>
        </p:sp>
        <p:sp>
          <p:nvSpPr>
            <p:cNvPr id="19" name="文本框 18"/>
            <p:cNvSpPr txBox="1"/>
            <p:nvPr>
              <p:custDataLst>
                <p:tags r:id="rId4"/>
              </p:custDataLst>
            </p:nvPr>
          </p:nvSpPr>
          <p:spPr>
            <a:xfrm>
              <a:off x="1716652" y="5381114"/>
              <a:ext cx="492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常见的内置模块</a:t>
            </a:r>
          </a:p>
        </p:txBody>
      </p:sp>
      <p:sp>
        <p:nvSpPr>
          <p:cNvPr id="7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1019175" y="1485265"/>
            <a:ext cx="1018159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time模块是时间模块，该模块中提供了一系列处理时间的函数，常用函数的说明如表所示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2.time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054100" y="2277745"/>
          <a:ext cx="9779000" cy="37439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26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3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说明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time()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获取当前时间的时间戳，单位为秒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sleep(secs)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使程序暂停执行指定的时长，时长由参数secs指定，单位为秒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localtime([secs])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用于将表示本地时间的时间戳转换为时间元组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strftime(format[,tuple])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按照指定的格式将时间元组转换为时间字符串，格式由format决定 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asctime([tuple])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将时间元组转换为格式如“Sat Jan 13 21:56:34 2018”的时间字符串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strptime(string[,format])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用于将时间字符串转换为时间元组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mktime(tuple)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用于将时间元组转换为时间戳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常见的内置模块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2.time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1414686" y="1775128"/>
            <a:ext cx="94330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time()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time()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用于返回以浮点数表示的从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世界标准时间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1970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年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月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日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00:00:00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开始到现在的总秒数，也就是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时间戳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65669" y="3215288"/>
            <a:ext cx="8987155" cy="2684145"/>
            <a:chOff x="1716652" y="4858468"/>
            <a:chExt cx="8987155" cy="2684145"/>
          </a:xfrm>
        </p:grpSpPr>
        <p:sp>
          <p:nvSpPr>
            <p:cNvPr id="22" name="矩形 21"/>
            <p:cNvSpPr/>
            <p:nvPr>
              <p:custDataLst>
                <p:tags r:id="rId3"/>
              </p:custDataLst>
            </p:nvPr>
          </p:nvSpPr>
          <p:spPr bwMode="auto">
            <a:xfrm>
              <a:off x="2478017" y="4858468"/>
              <a:ext cx="8225790" cy="26841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import time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before = time.time()    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result = pow(1000, 10000)           # 计算1000的10000次方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after = time.time()     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interval = after - before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print(f"运行时长为{interval}秒")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4"/>
              </p:custDataLst>
            </p:nvPr>
          </p:nvSpPr>
          <p:spPr>
            <a:xfrm>
              <a:off x="1716652" y="5737342"/>
              <a:ext cx="492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常见的内置模块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2.time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1414686" y="1344598"/>
            <a:ext cx="943304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sleep()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如果在开发过程中需要对某个功能或某段代码设置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执行时间间隔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，那么可以通过sleep()函数实现。sleep()函数会让程序暂停执行，并可自由设定暂停的时长。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565669" y="2784758"/>
            <a:ext cx="8987155" cy="3797300"/>
            <a:chOff x="1716652" y="4858468"/>
            <a:chExt cx="8987155" cy="3797300"/>
          </a:xfrm>
        </p:grpSpPr>
        <p:sp>
          <p:nvSpPr>
            <p:cNvPr id="22" name="矩形 21"/>
            <p:cNvSpPr/>
            <p:nvPr>
              <p:custDataLst>
                <p:tags r:id="rId3"/>
              </p:custDataLst>
            </p:nvPr>
          </p:nvSpPr>
          <p:spPr bwMode="auto">
            <a:xfrm>
              <a:off x="2478017" y="4858468"/>
              <a:ext cx="8225790" cy="3797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import random, time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name_li1 = ["小飞", "小羽", "小韦", "小明", "小超"]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name_li2 = []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for i in range(len(name_li1)):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people = random.choice(name_li1)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name_li1.remove(people)，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name_li2.append(people)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time.sleep(2)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print(f"此时的成员有{name_li2}")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4"/>
              </p:custDataLst>
            </p:nvPr>
          </p:nvSpPr>
          <p:spPr>
            <a:xfrm>
              <a:off x="1716652" y="6167872"/>
              <a:ext cx="492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常见的内置模块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10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11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2.time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1414686" y="1344598"/>
            <a:ext cx="9433048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localtime()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localtime()函数可以将表示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本地时间的时间戳转换为时间元组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。时间元组其实是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struct_time对象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，用于表示时间的结构信息，包含了时间的各个组成部分，例如年、月、日、时、分、秒等。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558702" y="3246657"/>
            <a:ext cx="9145016" cy="808013"/>
            <a:chOff x="1143691" y="2082765"/>
            <a:chExt cx="9145016" cy="808013"/>
          </a:xfrm>
        </p:grpSpPr>
        <p:sp>
          <p:nvSpPr>
            <p:cNvPr id="15" name="矩形 14"/>
            <p:cNvSpPr/>
            <p:nvPr>
              <p:custDataLst>
                <p:tags r:id="rId6"/>
              </p:custDataLst>
            </p:nvPr>
          </p:nvSpPr>
          <p:spPr bwMode="auto">
            <a:xfrm>
              <a:off x="2062758" y="2082766"/>
              <a:ext cx="822594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localtime([secs])</a:t>
              </a:r>
            </a:p>
          </p:txBody>
        </p:sp>
        <p:sp>
          <p:nvSpPr>
            <p:cNvPr id="16" name="剪去单角的矩形 15"/>
            <p:cNvSpPr/>
            <p:nvPr>
              <p:custDataLst>
                <p:tags r:id="rId7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>
              <p:custDataLst>
                <p:tags r:id="rId8"/>
              </p:custDataLst>
            </p:nvPr>
          </p:nvSpPr>
          <p:spPr>
            <a:xfrm>
              <a:off x="1199050" y="212753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18" name="Freeform 16"/>
            <p:cNvSpPr/>
            <p:nvPr>
              <p:custDataLst>
                <p:tags r:id="rId9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19" name="TextBox 3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77769" y="4076348"/>
            <a:ext cx="7001814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secs</a:t>
            </a:r>
            <a:r>
              <a:rPr lang="zh-CN" altLang="en-US"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：表示时间戳。</a:t>
            </a:r>
            <a:endParaRPr lang="zh-CN" altLang="zh-CN" sz="1800" dirty="0">
              <a:solidFill>
                <a:srgbClr val="595959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65669" y="4726191"/>
            <a:ext cx="9138049" cy="1328475"/>
            <a:chOff x="1716652" y="4858468"/>
            <a:chExt cx="9138049" cy="1328475"/>
          </a:xfrm>
        </p:grpSpPr>
        <p:sp>
          <p:nvSpPr>
            <p:cNvPr id="24" name="矩形 23"/>
            <p:cNvSpPr/>
            <p:nvPr>
              <p:custDataLst>
                <p:tags r:id="rId4"/>
              </p:custDataLst>
            </p:nvPr>
          </p:nvSpPr>
          <p:spPr bwMode="auto">
            <a:xfrm>
              <a:off x="2477768" y="4858468"/>
              <a:ext cx="8376933" cy="1328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import time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print(time.localtime())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print(time.localtime(34.54))</a:t>
              </a:r>
            </a:p>
          </p:txBody>
        </p:sp>
        <p:sp>
          <p:nvSpPr>
            <p:cNvPr id="25" name="文本框 24"/>
            <p:cNvSpPr txBox="1"/>
            <p:nvPr>
              <p:custDataLst>
                <p:tags r:id="rId5"/>
              </p:custDataLst>
            </p:nvPr>
          </p:nvSpPr>
          <p:spPr>
            <a:xfrm>
              <a:off x="1716652" y="5107206"/>
              <a:ext cx="492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常见的内置模块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10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11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2.time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1414686" y="1344598"/>
            <a:ext cx="943304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strftime()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strftime()函数将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时间元组转换为指定格式的时间字符串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58702" y="2385597"/>
            <a:ext cx="9145016" cy="808013"/>
            <a:chOff x="1143691" y="2082765"/>
            <a:chExt cx="9145016" cy="808013"/>
          </a:xfrm>
        </p:grpSpPr>
        <p:sp>
          <p:nvSpPr>
            <p:cNvPr id="15" name="矩形 14"/>
            <p:cNvSpPr/>
            <p:nvPr>
              <p:custDataLst>
                <p:tags r:id="rId6"/>
              </p:custDataLst>
            </p:nvPr>
          </p:nvSpPr>
          <p:spPr bwMode="auto">
            <a:xfrm>
              <a:off x="2062758" y="2082766"/>
              <a:ext cx="822594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strftime(format[, t])</a:t>
              </a:r>
            </a:p>
          </p:txBody>
        </p:sp>
        <p:sp>
          <p:nvSpPr>
            <p:cNvPr id="16" name="剪去单角的矩形 15"/>
            <p:cNvSpPr/>
            <p:nvPr>
              <p:custDataLst>
                <p:tags r:id="rId7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>
              <p:custDataLst>
                <p:tags r:id="rId8"/>
              </p:custDataLst>
            </p:nvPr>
          </p:nvSpPr>
          <p:spPr>
            <a:xfrm>
              <a:off x="1199050" y="212753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18" name="Freeform 16"/>
            <p:cNvSpPr/>
            <p:nvPr>
              <p:custDataLst>
                <p:tags r:id="rId9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19" name="TextBox 3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77770" y="3215005"/>
            <a:ext cx="8220710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format</a:t>
            </a:r>
            <a:r>
              <a:rPr lang="zh-CN" altLang="en-US"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：用于指定转换后时间字符串的格式，接收包含设置时间格式控制符的字符串。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：时间元组，默认值为通过</a:t>
            </a:r>
            <a:r>
              <a:rPr lang="en-US" altLang="zh-CN"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localtime()</a:t>
            </a:r>
            <a:r>
              <a:rPr lang="zh-CN" altLang="en-US"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函数获取的本地时间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65669" y="4726191"/>
            <a:ext cx="9138049" cy="1328475"/>
            <a:chOff x="1716652" y="4858468"/>
            <a:chExt cx="9138049" cy="1328475"/>
          </a:xfrm>
        </p:grpSpPr>
        <p:sp>
          <p:nvSpPr>
            <p:cNvPr id="24" name="矩形 23"/>
            <p:cNvSpPr/>
            <p:nvPr>
              <p:custDataLst>
                <p:tags r:id="rId4"/>
              </p:custDataLst>
            </p:nvPr>
          </p:nvSpPr>
          <p:spPr bwMode="auto">
            <a:xfrm>
              <a:off x="2477768" y="4858468"/>
              <a:ext cx="8376933" cy="1328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import time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print(time.strftime('%Y-%b-%d %H:%M:%S'))</a:t>
              </a:r>
            </a:p>
          </p:txBody>
        </p:sp>
        <p:sp>
          <p:nvSpPr>
            <p:cNvPr id="25" name="文本框 24"/>
            <p:cNvSpPr txBox="1"/>
            <p:nvPr>
              <p:custDataLst>
                <p:tags r:id="rId5"/>
              </p:custDataLst>
            </p:nvPr>
          </p:nvSpPr>
          <p:spPr>
            <a:xfrm>
              <a:off x="1716652" y="5107206"/>
              <a:ext cx="492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70635" y="2431415"/>
            <a:ext cx="9599930" cy="688340"/>
            <a:chOff x="978873" y="1800500"/>
            <a:chExt cx="7172522" cy="515937"/>
          </a:xfrm>
        </p:grpSpPr>
        <p:sp>
          <p:nvSpPr>
            <p:cNvPr id="6" name="Pentagon 3"/>
            <p:cNvSpPr/>
            <p:nvPr>
              <p:custDataLst>
                <p:tags r:id="rId7"/>
              </p:custDataLst>
            </p:nvPr>
          </p:nvSpPr>
          <p:spPr bwMode="auto">
            <a:xfrm>
              <a:off x="978873" y="1800500"/>
              <a:ext cx="7172522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掌握</a:t>
              </a:r>
              <a:r>
                <a:rPr lang="zh-CN" altLang="en-US" sz="20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模块的导入特性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，能够在程序中合理使用__all__和__name__变量</a:t>
              </a:r>
            </a:p>
          </p:txBody>
        </p:sp>
        <p:sp>
          <p:nvSpPr>
            <p:cNvPr id="7" name="MH_Others_1"/>
            <p:cNvSpPr/>
            <p:nvPr>
              <p:custDataLst>
                <p:tags r:id="rId8"/>
              </p:custDataLst>
            </p:nvPr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70635" y="3301365"/>
            <a:ext cx="9599930" cy="685800"/>
            <a:chOff x="978871" y="2570437"/>
            <a:chExt cx="5898704" cy="514350"/>
          </a:xfrm>
        </p:grpSpPr>
        <p:sp>
          <p:nvSpPr>
            <p:cNvPr id="9" name="Pentagon 5"/>
            <p:cNvSpPr/>
            <p:nvPr>
              <p:custDataLst>
                <p:tags r:id="rId5"/>
              </p:custDataLst>
            </p:nvPr>
          </p:nvSpPr>
          <p:spPr bwMode="auto">
            <a:xfrm>
              <a:off x="978871" y="2570437"/>
              <a:ext cx="589870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包的结构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，能够归纳包目录下__init__.py文件的作用</a:t>
              </a:r>
            </a:p>
          </p:txBody>
        </p:sp>
        <p:sp>
          <p:nvSpPr>
            <p:cNvPr id="10" name="MH_Others_1"/>
            <p:cNvSpPr/>
            <p:nvPr>
              <p:custDataLst>
                <p:tags r:id="rId6"/>
              </p:custDataLst>
            </p:nvPr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70635" y="4170045"/>
            <a:ext cx="9599930" cy="688340"/>
            <a:chOff x="978871" y="3338787"/>
            <a:chExt cx="8499077" cy="515938"/>
          </a:xfrm>
        </p:grpSpPr>
        <p:sp>
          <p:nvSpPr>
            <p:cNvPr id="12" name="Pentagon 6"/>
            <p:cNvSpPr/>
            <p:nvPr>
              <p:custDataLst>
                <p:tags r:id="rId3"/>
              </p:custDataLst>
            </p:nvPr>
          </p:nvSpPr>
          <p:spPr bwMode="auto">
            <a:xfrm>
              <a:off x="978871" y="3338787"/>
              <a:ext cx="8499077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包的导入方式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，能够通过import和from...import...语句导入包</a:t>
              </a:r>
            </a:p>
          </p:txBody>
        </p:sp>
        <p:sp>
          <p:nvSpPr>
            <p:cNvPr id="13" name="MH_Others_1"/>
            <p:cNvSpPr/>
            <p:nvPr>
              <p:custDataLst>
                <p:tags r:id="rId4"/>
              </p:custDataLst>
            </p:nvPr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70635" y="5085715"/>
            <a:ext cx="9599930" cy="688340"/>
            <a:chOff x="978871" y="3338787"/>
            <a:chExt cx="7959566" cy="515938"/>
          </a:xfrm>
        </p:grpSpPr>
        <p:sp>
          <p:nvSpPr>
            <p:cNvPr id="16" name="Pentagon 6"/>
            <p:cNvSpPr/>
            <p:nvPr>
              <p:custDataLst>
                <p:tags r:id="rId1"/>
              </p:custDataLst>
            </p:nvPr>
          </p:nvSpPr>
          <p:spPr bwMode="auto">
            <a:xfrm>
              <a:off x="978871" y="3338787"/>
              <a:ext cx="7959566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第三方模块的下载与安装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，能够通过pip命令下载与安装指定的第三方模块</a:t>
              </a:r>
            </a:p>
          </p:txBody>
        </p:sp>
        <p:sp>
          <p:nvSpPr>
            <p:cNvPr id="17" name="MH_Others_1"/>
            <p:cNvSpPr/>
            <p:nvPr>
              <p:custDataLst>
                <p:tags r:id="rId2"/>
              </p:custDataLst>
            </p:nvPr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常见的内置模块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6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7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2.time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1414686" y="1344598"/>
            <a:ext cx="943304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strftime()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time模块提供了很多控制符，常用的时间格式控制符及其功能说明如表所示。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414684" y="2829050"/>
            <a:ext cx="601805" cy="3018233"/>
            <a:chOff x="1033116" y="2459755"/>
            <a:chExt cx="601805" cy="3018233"/>
          </a:xfrm>
        </p:grpSpPr>
        <p:sp>
          <p:nvSpPr>
            <p:cNvPr id="22" name="剪去单角的矩形 21"/>
            <p:cNvSpPr/>
            <p:nvPr>
              <p:custDataLst>
                <p:tags r:id="rId4"/>
              </p:custDataLst>
            </p:nvPr>
          </p:nvSpPr>
          <p:spPr>
            <a:xfrm flipH="1">
              <a:off x="1033116" y="2459755"/>
              <a:ext cx="601805" cy="301823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>
              <p:custDataLst>
                <p:tags r:id="rId5"/>
              </p:custDataLst>
            </p:nvPr>
          </p:nvSpPr>
          <p:spPr>
            <a:xfrm>
              <a:off x="1087802" y="2600328"/>
              <a:ext cx="492443" cy="273708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常用的时间格式控制符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7" name="表格 2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278782" y="2582240"/>
          <a:ext cx="8424935" cy="3511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时间格式控制符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%Y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四位数的年份，取值范围为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0001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～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9999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%m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月份（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01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～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%d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月中的一天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350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本地完整的月份名称，比如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January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350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%b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本地简化的月份名称，比如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Jan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350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%a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本地简化的周日期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常见的内置模块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6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7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2.time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1414686" y="1344598"/>
            <a:ext cx="943304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strftime()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time模块提供了很多控制符，常用的时间格式控制符及其功能说明如表所示。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14684" y="2829050"/>
            <a:ext cx="601805" cy="3018233"/>
            <a:chOff x="1033116" y="2459755"/>
            <a:chExt cx="601805" cy="3018233"/>
          </a:xfrm>
        </p:grpSpPr>
        <p:sp>
          <p:nvSpPr>
            <p:cNvPr id="3" name="剪去单角的矩形 2"/>
            <p:cNvSpPr/>
            <p:nvPr>
              <p:custDataLst>
                <p:tags r:id="rId4"/>
              </p:custDataLst>
            </p:nvPr>
          </p:nvSpPr>
          <p:spPr>
            <a:xfrm flipH="1">
              <a:off x="1033116" y="2459755"/>
              <a:ext cx="601805" cy="301823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1087802" y="2600328"/>
              <a:ext cx="492443" cy="273708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常用的时间格式控制符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278782" y="2582240"/>
          <a:ext cx="8424935" cy="3511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时间格式控制符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%A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本地完整周日期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%H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24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小时制小时数（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～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%l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小时制小时数（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01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～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350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%p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上下午，取值为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PM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350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%M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分钟数（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～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59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350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%S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秒（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～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59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常见的内置模块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10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11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2.time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1414686" y="1344598"/>
            <a:ext cx="943304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asctime()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asctime()函数也可以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实现格式化时间字符串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，只不过它只能将时间元组转化为“Fri Jan 13 21:56:34 2023”形式的时间字符串，该函数的语法格式如下。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58702" y="2816127"/>
            <a:ext cx="9145016" cy="808013"/>
            <a:chOff x="1143691" y="2082765"/>
            <a:chExt cx="9145016" cy="808013"/>
          </a:xfrm>
        </p:grpSpPr>
        <p:sp>
          <p:nvSpPr>
            <p:cNvPr id="15" name="矩形 14"/>
            <p:cNvSpPr/>
            <p:nvPr>
              <p:custDataLst>
                <p:tags r:id="rId6"/>
              </p:custDataLst>
            </p:nvPr>
          </p:nvSpPr>
          <p:spPr bwMode="auto">
            <a:xfrm>
              <a:off x="2062758" y="2082766"/>
              <a:ext cx="822594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asctime([t])</a:t>
              </a:r>
            </a:p>
          </p:txBody>
        </p:sp>
        <p:sp>
          <p:nvSpPr>
            <p:cNvPr id="16" name="剪去单角的矩形 15"/>
            <p:cNvSpPr/>
            <p:nvPr>
              <p:custDataLst>
                <p:tags r:id="rId7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>
              <p:custDataLst>
                <p:tags r:id="rId8"/>
              </p:custDataLst>
            </p:nvPr>
          </p:nvSpPr>
          <p:spPr>
            <a:xfrm>
              <a:off x="1199050" y="212753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18" name="Freeform 16"/>
            <p:cNvSpPr/>
            <p:nvPr>
              <p:custDataLst>
                <p:tags r:id="rId9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19" name="TextBox 3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77770" y="3645535"/>
            <a:ext cx="822071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：时间元组，默认值为通过</a:t>
            </a:r>
            <a:r>
              <a:rPr lang="en-US" altLang="zh-CN"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localtime()</a:t>
            </a:r>
            <a:r>
              <a:rPr lang="zh-CN" altLang="en-US" sz="1800" dirty="0">
                <a:solidFill>
                  <a:srgbClr val="595959"/>
                </a:solidFill>
                <a:latin typeface="Times New Roman" panose="02020603050405020304" charset="0"/>
                <a:cs typeface="Times New Roman" panose="02020603050405020304" charset="0"/>
              </a:rPr>
              <a:t>函数获取的本地时间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65669" y="4439171"/>
            <a:ext cx="9138049" cy="1328475"/>
            <a:chOff x="1716652" y="4858468"/>
            <a:chExt cx="9138049" cy="1328475"/>
          </a:xfrm>
        </p:grpSpPr>
        <p:sp>
          <p:nvSpPr>
            <p:cNvPr id="24" name="矩形 23"/>
            <p:cNvSpPr/>
            <p:nvPr>
              <p:custDataLst>
                <p:tags r:id="rId4"/>
              </p:custDataLst>
            </p:nvPr>
          </p:nvSpPr>
          <p:spPr bwMode="auto">
            <a:xfrm>
              <a:off x="2477768" y="4858468"/>
              <a:ext cx="8376933" cy="1328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import time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print(time.asctime())</a:t>
              </a:r>
            </a:p>
          </p:txBody>
        </p:sp>
        <p:sp>
          <p:nvSpPr>
            <p:cNvPr id="25" name="文本框 24"/>
            <p:cNvSpPr txBox="1"/>
            <p:nvPr>
              <p:custDataLst>
                <p:tags r:id="rId5"/>
              </p:custDataLst>
            </p:nvPr>
          </p:nvSpPr>
          <p:spPr>
            <a:xfrm>
              <a:off x="1716652" y="5107206"/>
              <a:ext cx="492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常见的内置模块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2.time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1414686" y="1344598"/>
            <a:ext cx="943304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strptime()函数与mktime()函数</a:t>
            </a: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strptime()函数可以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将时间字符串转换为时间元组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；mktime()函数可以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将时间元组转换为时间戳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，具体代码如下。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565669" y="2847861"/>
            <a:ext cx="9138285" cy="2919730"/>
            <a:chOff x="1716652" y="3267158"/>
            <a:chExt cx="9138285" cy="2919730"/>
          </a:xfrm>
        </p:grpSpPr>
        <p:sp>
          <p:nvSpPr>
            <p:cNvPr id="24" name="矩形 23"/>
            <p:cNvSpPr/>
            <p:nvPr>
              <p:custDataLst>
                <p:tags r:id="rId3"/>
              </p:custDataLst>
            </p:nvPr>
          </p:nvSpPr>
          <p:spPr bwMode="auto">
            <a:xfrm>
              <a:off x="2478017" y="3267158"/>
              <a:ext cx="8376920" cy="2919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import time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str_dt = "2023-02-25 17:43:54"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# 将时间字符串转换成时间元组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time_struct = time.strptime(str_dt, "%Y-%m-%d %H:%M:%S")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# 将时间元组转换成时间戳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timestamp = time.mktime(time_struct)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print(timestamp) </a:t>
              </a:r>
            </a:p>
          </p:txBody>
        </p:sp>
        <p:sp>
          <p:nvSpPr>
            <p:cNvPr id="25" name="文本框 24"/>
            <p:cNvSpPr txBox="1"/>
            <p:nvPr>
              <p:custDataLst>
                <p:tags r:id="rId4"/>
              </p:custDataLst>
            </p:nvPr>
          </p:nvSpPr>
          <p:spPr>
            <a:xfrm>
              <a:off x="1716652" y="4246146"/>
              <a:ext cx="492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自定义模块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640705" y="3540125"/>
            <a:ext cx="563245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熟悉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自定义模块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，能够在程序中定义与使用自定义模块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自定义模块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自定义模块</a:t>
              </a:r>
            </a:p>
          </p:txBody>
        </p:sp>
      </p:grp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5230495" y="2266315"/>
            <a:ext cx="5904865" cy="264731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446395" y="2709545"/>
            <a:ext cx="5532755" cy="1841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在实际开发程序时，一般不会将所有代码都放在一个Python文件中，而是将耦合度较低的多个功能写入不同的Python文件中，制作成模块，并在其它Python文件中以导入模块的方式使用自定义模块中的内容。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自定义模块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自定义模块</a:t>
              </a:r>
            </a:p>
          </p:txBody>
        </p:sp>
      </p:grp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019175" y="1701165"/>
            <a:ext cx="9617710" cy="1200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Python文件中的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每个Python文件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都可以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作为一个模块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存在，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文件名即为模块名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。假设现有一名称为module_demo的Python文件，该文件中的内容如下：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自定义模块</a:t>
            </a: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 bwMode="auto">
          <a:xfrm>
            <a:off x="1558290" y="3141345"/>
            <a:ext cx="8376920" cy="18084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age = 17</a:t>
            </a:r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def introduce():</a:t>
            </a:r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print(f"my name is itheima,I'm {age} years old this year.")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自定义模块</a:t>
              </a:r>
            </a:p>
          </p:txBody>
        </p:sp>
      </p:grp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019175" y="1701165"/>
            <a:ext cx="9617710" cy="1200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与内置标准模块的导入方式相比，自定义模块也通过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import语句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from…import…语句导入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。使用import语句导入module_demo模块，并调用该模块中的introduce()函数，示例代码如下。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自定义模块</a:t>
            </a: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 bwMode="auto">
          <a:xfrm>
            <a:off x="1558290" y="3141345"/>
            <a:ext cx="8376920" cy="18084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import module_demo</a:t>
            </a:r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module_demo.introduce()</a:t>
            </a:r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print(module_demo.age)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自定义模块</a:t>
              </a:r>
            </a:p>
          </p:txBody>
        </p:sp>
      </p:grp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019175" y="1701165"/>
            <a:ext cx="9617710" cy="1200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如果程序中只需要使用module_demo模块中的introduce()函数，也可以直接使用from…import…导入该函数，示例代码如下。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自定义模块</a:t>
            </a: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 bwMode="auto">
          <a:xfrm>
            <a:off x="1558290" y="3141345"/>
            <a:ext cx="8376920" cy="18084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module_demo import introduce</a:t>
            </a:r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introduce()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504975"/>
            <a:ext cx="1015113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开发中，我们经常会遇到各种各样的需求，例如生成随机数、处理日期和时间、与数据库交互等，这些需求往往超出了Python语言本身的能力范围。为了满足这些需求，Python提供了丰富的模块，如前面学习中接触过的os和random模块。这些模块封装了各种功能和工具，能够帮助开发人员简化开发流程，提高工作效率。此外，开发人员也可以创建自己的模块，并将多个模块组织成包。本章将针对模块和包进行讲解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745865" y="3990340"/>
            <a:ext cx="4551680" cy="2738120"/>
            <a:chOff x="5606" y="5942"/>
            <a:chExt cx="7168" cy="4312"/>
          </a:xfrm>
        </p:grpSpPr>
        <p:pic>
          <p:nvPicPr>
            <p:cNvPr id="4" name="Picture 2" descr="C:\Users\Administrator\Desktop\ppt展示模板-8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06" y="5942"/>
              <a:ext cx="7168" cy="4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6697" y="6534"/>
              <a:ext cx="5056" cy="2835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80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自定义模块</a:t>
              </a:r>
            </a:p>
          </p:txBody>
        </p:sp>
      </p:grp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019175" y="1701165"/>
            <a:ext cx="9617710" cy="685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以module_demo模块为例，将该模块的目录添加到Python模块的搜索路径，示例代码如下。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自定义模块</a:t>
            </a:r>
          </a:p>
        </p:txBody>
      </p:sp>
      <p:sp>
        <p:nvSpPr>
          <p:cNvPr id="24" name="矩形 23"/>
          <p:cNvSpPr/>
          <p:nvPr>
            <p:custDataLst>
              <p:tags r:id="rId3"/>
            </p:custDataLst>
          </p:nvPr>
        </p:nvSpPr>
        <p:spPr bwMode="auto">
          <a:xfrm>
            <a:off x="1558290" y="2764155"/>
            <a:ext cx="8376920" cy="28721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import sys</a:t>
            </a:r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print(sys.path)</a:t>
            </a:r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sys.path.append("E:\PythonProject\test")</a:t>
            </a:r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使用test目录下的module_demo模块</a:t>
            </a:r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import module_demo</a:t>
            </a:r>
          </a:p>
          <a:p>
            <a:pPr>
              <a:lnSpc>
                <a:spcPct val="150000"/>
              </a:lnSpc>
            </a:pPr>
            <a:r>
              <a:rPr lang="en-US" altLang="zh-CN" sz="18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module_demo.introduce()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模块的导入特性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640705" y="3540125"/>
            <a:ext cx="563245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模块的导入特性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，能够在程序中合理使用__all__变量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8.3.1  __all__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__all__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554605" y="215900"/>
            <a:ext cx="4063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8982" y="3141762"/>
            <a:ext cx="6912768" cy="2592288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374393" y="3433817"/>
            <a:ext cx="6321945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模块的开头通常会定义一个</a:t>
            </a:r>
            <a:r>
              <a:rPr lang="en-US" altLang="zh-CN" sz="17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__all__</a:t>
            </a:r>
            <a:r>
              <a:rPr lang="zh-CN" altLang="zh-CN" sz="17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，该变量的值实际上是一个列表，列表中包含的元素决定了</a:t>
            </a:r>
            <a:r>
              <a:rPr lang="zh-CN" altLang="zh-CN" sz="17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在使用</a:t>
            </a:r>
            <a:r>
              <a:rPr lang="en-US" altLang="zh-CN" sz="17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from…import *</a:t>
            </a:r>
            <a:r>
              <a:rPr lang="zh-CN" altLang="zh-CN" sz="17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语句导入模块内容时通配符</a:t>
            </a:r>
            <a:r>
              <a:rPr lang="en-US" altLang="zh-CN" sz="17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</a:t>
            </a:r>
            <a:r>
              <a:rPr lang="zh-CN" altLang="zh-CN" sz="17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所包含的内容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。如果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__all__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中只包含模块的部分内容，那么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from…import *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语句只会将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__all__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中包含的部分内容导入程序。</a:t>
            </a:r>
            <a:endParaRPr lang="zh-CN" altLang="en-US" sz="17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7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8.3.1  __all__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12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13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__all__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554605" y="215900"/>
            <a:ext cx="4063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 bwMode="auto">
          <a:xfrm>
            <a:off x="1342679" y="2882684"/>
            <a:ext cx="2994248" cy="30673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__all__ = ["add", "subtract"]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def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add(a, b):   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return a + b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def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subtract(a, b):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return a – b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def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multiply(a, b):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return a * b</a:t>
            </a: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 bwMode="auto">
          <a:xfrm>
            <a:off x="4336926" y="2882685"/>
            <a:ext cx="2441823" cy="30673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def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divide(a, b):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if (b):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return a / b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else: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print("error")</a:t>
            </a:r>
          </a:p>
        </p:txBody>
      </p:sp>
      <p:sp>
        <p:nvSpPr>
          <p:cNvPr id="14" name="矩形"/>
          <p:cNvSpPr/>
          <p:nvPr>
            <p:custDataLst>
              <p:tags r:id="rId3"/>
            </p:custDataLst>
          </p:nvPr>
        </p:nvSpPr>
        <p:spPr>
          <a:xfrm>
            <a:off x="1342678" y="2416499"/>
            <a:ext cx="5436071" cy="4661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文本"/>
          <p:cNvSpPr/>
          <p:nvPr>
            <p:custDataLst>
              <p:tags r:id="rId4"/>
            </p:custDataLst>
          </p:nvPr>
        </p:nvSpPr>
        <p:spPr>
          <a:xfrm>
            <a:off x="2898351" y="2444982"/>
            <a:ext cx="2324724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calc.py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 bwMode="auto">
          <a:xfrm>
            <a:off x="7517098" y="2882684"/>
            <a:ext cx="3312368" cy="30673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</a:t>
            </a:r>
            <a:r>
              <a:rPr lang="en-US" altLang="zh-CN" sz="1600" kern="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calc</a:t>
            </a:r>
            <a:r>
              <a:rPr lang="en-US" altLang="zh-CN" sz="1600" kern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import *</a:t>
            </a:r>
            <a:endParaRPr lang="zh-CN" altLang="zh-CN" sz="1600" kern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print(add(2, 3))</a:t>
            </a:r>
            <a:endParaRPr lang="zh-CN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print(subtract(2, 3))</a:t>
            </a:r>
            <a:endParaRPr lang="zh-CN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</a:t>
            </a:r>
            <a:r>
              <a:rPr lang="en-US" altLang="zh-CN" sz="1600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multipty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(2, 3))</a:t>
            </a:r>
            <a:endParaRPr lang="zh-CN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print(divide(2, 3))</a:t>
            </a:r>
            <a:endParaRPr lang="zh-CN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9" name="矩形"/>
          <p:cNvSpPr/>
          <p:nvPr>
            <p:custDataLst>
              <p:tags r:id="rId6"/>
            </p:custDataLst>
          </p:nvPr>
        </p:nvSpPr>
        <p:spPr>
          <a:xfrm>
            <a:off x="7517098" y="2416499"/>
            <a:ext cx="3312367" cy="4661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文本"/>
          <p:cNvSpPr/>
          <p:nvPr>
            <p:custDataLst>
              <p:tags r:id="rId7"/>
            </p:custDataLst>
          </p:nvPr>
        </p:nvSpPr>
        <p:spPr>
          <a:xfrm>
            <a:off x="8010919" y="2445647"/>
            <a:ext cx="2324724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test.py</a:t>
            </a:r>
            <a:r>
              <a:rPr lang="zh-CN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7497700" y="4626677"/>
            <a:ext cx="2184073" cy="699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2"/>
          <p:cNvCxnSpPr/>
          <p:nvPr>
            <p:custDataLst>
              <p:tags r:id="rId9"/>
            </p:custDataLst>
          </p:nvPr>
        </p:nvCxnSpPr>
        <p:spPr>
          <a:xfrm>
            <a:off x="9681773" y="4986717"/>
            <a:ext cx="5178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10199662" y="4448108"/>
            <a:ext cx="21840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程序运行这两行代码会出现错误，说明无法访问模块的这两个方法</a:t>
            </a:r>
          </a:p>
        </p:txBody>
      </p:sp>
      <p:sp>
        <p:nvSpPr>
          <p:cNvPr id="8" name="标题 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8.3.1  __all__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640705" y="3540125"/>
            <a:ext cx="563245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模块的导入特性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，能够在程序中合理使用__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__变量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8.3.2  __name__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__name__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8.3.2  __name__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变量</a:t>
            </a:r>
          </a:p>
        </p:txBody>
      </p:sp>
      <p:sp>
        <p:nvSpPr>
          <p:cNvPr id="14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4078982" y="3141762"/>
            <a:ext cx="7200800" cy="2376264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442711" y="3499113"/>
            <a:ext cx="64733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大型项目通常由多名开发人员共同开发，每名开发人员负责不同的模块。为了保证代码在整合项目后可以正常运行，开发人员通常会编写一些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测试代码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进行测试。然而，对整个项目而言测试代码是无用的。为了避免项目执行这些测试代码，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为模块加入了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__name__</a:t>
            </a: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__name__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8.3.2  __name__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变量</a:t>
            </a: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414686" y="2062401"/>
            <a:ext cx="928903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__name__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变量通常与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if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条件语句一起使用，若模块是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当前运行的模块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__name__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的值为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__main__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；若模块被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其他模块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导入，则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__name__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的值为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模块名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16653" y="3695635"/>
            <a:ext cx="8987155" cy="2073275"/>
            <a:chOff x="1716652" y="4858468"/>
            <a:chExt cx="8987155" cy="2073275"/>
          </a:xfrm>
        </p:grpSpPr>
        <p:sp>
          <p:nvSpPr>
            <p:cNvPr id="21" name="矩形 20"/>
            <p:cNvSpPr/>
            <p:nvPr>
              <p:custDataLst>
                <p:tags r:id="rId3"/>
              </p:custDataLst>
            </p:nvPr>
          </p:nvSpPr>
          <p:spPr bwMode="auto">
            <a:xfrm>
              <a:off x="2478017" y="4858468"/>
              <a:ext cx="8225790" cy="20732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altLang="zh-CN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if __name__ == "__main__":            # __name__</a:t>
              </a:r>
              <a:r>
                <a:rPr lang="zh-CN" altLang="zh-CN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的值为</a:t>
              </a:r>
              <a:r>
                <a:rPr lang="en-US" altLang="zh-CN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__main__</a:t>
              </a:r>
              <a:endPara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print(multiply(3, 4))</a:t>
              </a:r>
              <a:endParaRPr lang="zh-CN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print(divide(3, 4))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else: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print(__name__)</a:t>
              </a:r>
            </a:p>
          </p:txBody>
        </p:sp>
        <p:sp>
          <p:nvSpPr>
            <p:cNvPr id="22" name="文本框 21"/>
            <p:cNvSpPr txBox="1"/>
            <p:nvPr>
              <p:custDataLst>
                <p:tags r:id="rId4"/>
              </p:custDataLst>
            </p:nvPr>
          </p:nvSpPr>
          <p:spPr>
            <a:xfrm>
              <a:off x="1716652" y="5343069"/>
              <a:ext cx="492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Python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的包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735552" y="3717826"/>
            <a:ext cx="518037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包的结构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，能够归纳包目录下__init__.py文件的作用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99308" y="4037102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包的结构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405465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3325863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4256441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383286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模块概述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3309037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自定义模块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4234788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GB" altLang="zh-CN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模块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的导入特性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83705" y="5234976"/>
            <a:ext cx="1192190" cy="613315"/>
            <a:chOff x="2215144" y="3084852"/>
            <a:chExt cx="1244730" cy="843130"/>
          </a:xfrm>
        </p:grpSpPr>
        <p:sp>
          <p:nvSpPr>
            <p:cNvPr id="22" name="平行四边形 21"/>
            <p:cNvSpPr/>
            <p:nvPr>
              <p:custDataLst>
                <p:tags r:id="rId3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2393075" y="3125750"/>
              <a:ext cx="1066799" cy="80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89257" y="5213323"/>
            <a:ext cx="5142331" cy="613062"/>
            <a:chOff x="4315150" y="2341731"/>
            <a:chExt cx="3857250" cy="540057"/>
          </a:xfrm>
        </p:grpSpPr>
        <p:sp>
          <p:nvSpPr>
            <p:cNvPr id="25" name="矩形 24"/>
            <p:cNvSpPr/>
            <p:nvPr>
              <p:custDataLst>
                <p:tags r:id="rId1"/>
              </p:custDataLst>
            </p:nvPr>
          </p:nvSpPr>
          <p:spPr>
            <a:xfrm>
              <a:off x="4922170" y="2469146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Python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的包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>
              <p:custDataLst>
                <p:tags r:id="rId2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2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包的结构</a:t>
              </a:r>
            </a:p>
          </p:txBody>
        </p:sp>
      </p:grpSp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1198880" y="1894840"/>
            <a:ext cx="9978390" cy="13106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为了更好地组织与管理模块，开发人员通常会根据不同业务将模块进行归类划分，并将功能相近的模块放到同一目录下。Python中的包是一个包含__init__.py文件的目录，该目录下还包含一些模块以及子包。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包的结构</a:t>
            </a: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 bwMode="auto">
          <a:xfrm>
            <a:off x="2477770" y="3308350"/>
            <a:ext cx="8225790" cy="27895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package</a:t>
            </a:r>
          </a:p>
          <a:p>
            <a:pPr>
              <a:lnSpc>
                <a:spcPct val="150000"/>
              </a:lnSpc>
            </a:pPr>
            <a:r>
              <a:rPr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├── __init__.py</a:t>
            </a:r>
          </a:p>
          <a:p>
            <a:pPr>
              <a:lnSpc>
                <a:spcPct val="150000"/>
              </a:lnSpc>
            </a:pPr>
            <a:r>
              <a:rPr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├── module_a1.py</a:t>
            </a:r>
          </a:p>
          <a:p>
            <a:pPr>
              <a:lnSpc>
                <a:spcPct val="150000"/>
              </a:lnSpc>
            </a:pPr>
            <a:r>
              <a:rPr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└── module_a2.py</a:t>
            </a:r>
          </a:p>
          <a:p>
            <a:pPr>
              <a:lnSpc>
                <a:spcPct val="150000"/>
              </a:lnSpc>
            </a:pPr>
            <a:r>
              <a:rPr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└── package_b</a:t>
            </a:r>
          </a:p>
          <a:p>
            <a:pPr>
              <a:lnSpc>
                <a:spcPct val="150000"/>
              </a:lnSpc>
            </a:pPr>
            <a:r>
              <a:rPr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├── __init__.py</a:t>
            </a:r>
          </a:p>
          <a:p>
            <a:pPr>
              <a:lnSpc>
                <a:spcPct val="150000"/>
              </a:lnSpc>
            </a:pPr>
            <a:r>
              <a:rPr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└── module_b.py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2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包的结构</a:t>
              </a:r>
            </a:p>
          </p:txBody>
        </p:sp>
      </p:grpSp>
      <p:sp>
        <p:nvSpPr>
          <p:cNvPr id="20" name="矩形 19"/>
          <p:cNvSpPr/>
          <p:nvPr>
            <p:custDataLst>
              <p:tags r:id="rId1"/>
            </p:custDataLst>
          </p:nvPr>
        </p:nvSpPr>
        <p:spPr>
          <a:xfrm>
            <a:off x="5014595" y="2709545"/>
            <a:ext cx="6162675" cy="18802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__init__.py文件有两个作用，第一个作用是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标识当前目录是一个Python的包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；第二个作用是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模糊导入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，如果__init__文件中没有定义__all__变量，那么使用from ... import *导入的内容为空 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5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包的结构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735552" y="3717826"/>
            <a:ext cx="518037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包的导入方式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，能够通过import和from...import...语句导入包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99308" y="4037102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包的导入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250"/>
            <a:ext cx="3902075" cy="740050"/>
            <a:chOff x="1019175" y="847725"/>
            <a:chExt cx="3533775" cy="740338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70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import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语句导入包的模块</a:t>
              </a:r>
            </a:p>
          </p:txBody>
        </p:sp>
      </p:grp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414686" y="1989634"/>
            <a:ext cx="9289032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）使用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语句导入包的模块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使用import语句导入包中的模块时，需要在模块名的前面加上包名，格式为“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包名.模块名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”。若要使用已导入模块中的函数时，需要通过“包名.模块.函数名()”的方式使用函数。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 bwMode="auto">
          <a:xfrm>
            <a:off x="2477770" y="4005858"/>
            <a:ext cx="8225949" cy="13104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import package_demo.module_demo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package_demo.module_demo.add(2, 3)</a:t>
            </a: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716654" y="4245562"/>
            <a:ext cx="492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包的导入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250"/>
            <a:ext cx="5076190" cy="739775"/>
            <a:chOff x="1019175" y="847725"/>
            <a:chExt cx="3533775" cy="740063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0758"/>
              <a:ext cx="3352054" cy="707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from...import...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语句导入包的模块</a:t>
              </a:r>
            </a:p>
          </p:txBody>
        </p:sp>
      </p:grp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414686" y="1989634"/>
            <a:ext cx="9289032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）使用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from...import...</a:t>
            </a:r>
            <a:r>
              <a:rPr lang="zh-CN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语句导入包的模块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通过from…import…语句导入包中的模块时，若需要使用模块中的函数，需要通过“</a:t>
            </a:r>
            <a:r>
              <a:rPr lang="en-US" altLang="zh-CN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模块名.函数名()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”的方式使用函数。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 bwMode="auto">
          <a:xfrm>
            <a:off x="2477770" y="4005858"/>
            <a:ext cx="8225949" cy="13104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package_demo import module_demo</a:t>
            </a:r>
          </a:p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module_demo.add(2, 3)</a:t>
            </a: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716654" y="4245562"/>
            <a:ext cx="492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包的导入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第三方模块的下载与安装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735552" y="3717826"/>
            <a:ext cx="5180379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第三方模块的下载与安装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，能够通过pip命令下载与安装指定的第三方模块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99308" y="4037102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8.5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第三方模块的下载与安装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250"/>
            <a:ext cx="3592830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0758"/>
              <a:ext cx="335205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第三方模块的下载与安装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8.5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第三方模块的下载与安装</a:t>
            </a:r>
          </a:p>
        </p:txBody>
      </p:sp>
      <p:sp>
        <p:nvSpPr>
          <p:cNvPr id="17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4078982" y="3141761"/>
            <a:ext cx="6912768" cy="2520281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374393" y="3524738"/>
            <a:ext cx="63219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第三方模块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不能直接在程序中导入与使用，而是需要提前安装到当前的开发环境中。第三方模块的安装需要借助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pip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工具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pip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工具是一个通用的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 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包或模块的管理工具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，它提供了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下载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卸载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 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的功能。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250"/>
            <a:ext cx="3592830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9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1019175" y="880758"/>
              <a:ext cx="335205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第三方模块的下载与安装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8.5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第三方模块的下载与安装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00252" y="3645818"/>
            <a:ext cx="8803465" cy="1328475"/>
            <a:chOff x="2051235" y="4858468"/>
            <a:chExt cx="8803465" cy="1328475"/>
          </a:xfrm>
        </p:grpSpPr>
        <p:sp>
          <p:nvSpPr>
            <p:cNvPr id="14" name="矩形 13"/>
            <p:cNvSpPr/>
            <p:nvPr>
              <p:custDataLst>
                <p:tags r:id="rId7"/>
              </p:custDataLst>
            </p:nvPr>
          </p:nvSpPr>
          <p:spPr bwMode="auto">
            <a:xfrm>
              <a:off x="2701629" y="4858468"/>
              <a:ext cx="8153071" cy="1328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pip install </a:t>
              </a:r>
              <a:r>
                <a:rPr lang="en-US" altLang="zh-CN" sz="1800" kern="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jieba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                # 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安装最新版本的</a:t>
              </a:r>
              <a:r>
                <a:rPr lang="en-US" altLang="zh-CN" sz="18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jieba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模块</a:t>
              </a:r>
            </a:p>
          </p:txBody>
        </p:sp>
        <p:sp>
          <p:nvSpPr>
            <p:cNvPr id="15" name="文本框 14"/>
            <p:cNvSpPr txBox="1"/>
            <p:nvPr>
              <p:custDataLst>
                <p:tags r:id="rId8"/>
              </p:custDataLst>
            </p:nvPr>
          </p:nvSpPr>
          <p:spPr>
            <a:xfrm>
              <a:off x="2051235" y="5107206"/>
              <a:ext cx="492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</a:t>
              </a:r>
              <a:endPara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742302" y="2061642"/>
            <a:ext cx="8961418" cy="1133163"/>
            <a:chOff x="1143691" y="2082765"/>
            <a:chExt cx="8961418" cy="1133163"/>
          </a:xfrm>
        </p:grpSpPr>
        <p:sp>
          <p:nvSpPr>
            <p:cNvPr id="20" name="矩形 19"/>
            <p:cNvSpPr/>
            <p:nvPr>
              <p:custDataLst>
                <p:tags r:id="rId3"/>
              </p:custDataLst>
            </p:nvPr>
          </p:nvSpPr>
          <p:spPr bwMode="auto">
            <a:xfrm>
              <a:off x="2062759" y="2082765"/>
              <a:ext cx="8042350" cy="1133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pip install 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模块名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          </a:t>
              </a:r>
              <a:r>
                <a:rPr lang="zh-CN" altLang="en-US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   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# 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安装最新版本的模块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pip install 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模块名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==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版本号</a:t>
              </a:r>
              <a:r>
                <a:rPr lang="en-US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  # </a:t>
              </a:r>
              <a:r>
                <a:rPr lang="zh-CN" altLang="zh-CN" sz="18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安装指定版本的模块</a:t>
              </a:r>
            </a:p>
          </p:txBody>
        </p:sp>
        <p:sp>
          <p:nvSpPr>
            <p:cNvPr id="21" name="剪去单角的矩形 20"/>
            <p:cNvSpPr/>
            <p:nvPr>
              <p:custDataLst>
                <p:tags r:id="rId4"/>
              </p:custDataLst>
            </p:nvPr>
          </p:nvSpPr>
          <p:spPr>
            <a:xfrm flipH="1">
              <a:off x="1143691" y="2082765"/>
              <a:ext cx="808346" cy="113316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>
              <p:custDataLst>
                <p:tags r:id="rId5"/>
              </p:custDataLst>
            </p:nvPr>
          </p:nvSpPr>
          <p:spPr>
            <a:xfrm>
              <a:off x="1199048" y="2295403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23" name="Freeform 16"/>
            <p:cNvSpPr/>
            <p:nvPr>
              <p:custDataLst>
                <p:tags r:id="rId6"/>
              </p:custDataLst>
            </p:nvPr>
          </p:nvSpPr>
          <p:spPr bwMode="auto">
            <a:xfrm>
              <a:off x="1952036" y="2105349"/>
              <a:ext cx="110723" cy="111057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742302" y="5085978"/>
            <a:ext cx="89614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是在线工具，它只有在联网的状态下才可以下载相应的模块资源，若网络未连接或网络环境不佳，则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工具将无法顺利安装第三方模块。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实例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1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：验证码</a:t>
            </a:r>
            <a:endParaRPr lang="en-US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2405465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3325863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4256441"/>
            <a:ext cx="1192190" cy="613315"/>
            <a:chOff x="2215144" y="3084852"/>
            <a:chExt cx="1244730" cy="843130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07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2383286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第三方模块的下载与安装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3309037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实例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1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：验证码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4234788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实例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：文本进度条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83705" y="5234976"/>
            <a:ext cx="1192190" cy="613315"/>
            <a:chOff x="2215144" y="3084852"/>
            <a:chExt cx="1244730" cy="843130"/>
          </a:xfrm>
        </p:grpSpPr>
        <p:sp>
          <p:nvSpPr>
            <p:cNvPr id="22" name="平行四边形 21"/>
            <p:cNvSpPr/>
            <p:nvPr>
              <p:custDataLst>
                <p:tags r:id="rId3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2393075" y="3125750"/>
              <a:ext cx="1066799" cy="80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08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89257" y="5213323"/>
            <a:ext cx="5142331" cy="613062"/>
            <a:chOff x="4315150" y="2341731"/>
            <a:chExt cx="3857250" cy="540057"/>
          </a:xfrm>
        </p:grpSpPr>
        <p:sp>
          <p:nvSpPr>
            <p:cNvPr id="25" name="矩形 24"/>
            <p:cNvSpPr/>
            <p:nvPr>
              <p:custDataLst>
                <p:tags r:id="rId1"/>
              </p:custDataLst>
            </p:nvPr>
          </p:nvSpPr>
          <p:spPr>
            <a:xfrm>
              <a:off x="4922170" y="2481452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实例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：高考计时器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>
              <p:custDataLst>
                <p:tags r:id="rId2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99308" y="4037102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8.6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：验证码</a:t>
            </a:r>
          </a:p>
        </p:txBody>
      </p:sp>
      <p:sp>
        <p:nvSpPr>
          <p:cNvPr id="3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79063" y="3964861"/>
            <a:ext cx="498348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根据任务分析实现实例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：验证码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8.6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：验证码</a:t>
            </a:r>
          </a:p>
        </p:txBody>
      </p:sp>
      <p:sp>
        <p:nvSpPr>
          <p:cNvPr id="4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30475" y="2325650"/>
            <a:ext cx="6048672" cy="261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很多网站的注册登录业务都加入了验证码技术，以区分用户是人还是计算机，有效地防止刷票、论坛灌水、恶意注册等行为。目前验证码的种类层出不穷，其生成方式也越来越复杂，常见的验证码是由大写字母、小写字母、数字组成六位验证码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本实例要求编写程序，实现随机生成6位验证码的功能。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mg2.baidu.com/image_search/src=http%3A%2F%2Fpic.51yuansu.com%2Fpic3%2Fcover%2F03%2F93%2F98%2F5c8f46e1f2e59_610.jpg&amp;refer=http%3A%2F%2Fpic.51yuansu.com&amp;app=2002&amp;size=f9999,10000&amp;q=a80&amp;n=0&amp;g=0n&amp;fmt=auto?sec=1658640921&amp;t=b2d79b6f1ee22924de6ebb41cb2e0de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" t="2272" r="2178" b="12806"/>
          <a:stretch>
            <a:fillRect/>
          </a:stretch>
        </p:blipFill>
        <p:spPr bwMode="auto">
          <a:xfrm flipH="1">
            <a:off x="1198662" y="1413569"/>
            <a:ext cx="3528392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5951190" y="3141762"/>
            <a:ext cx="4536504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使用列表保存价格信息。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定义空列表用于保存用户选购商品的价格。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接收输入的最大价格和最小价格。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从价格列表中获取每个商品价格。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判断商品价格区间。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将商品价格进行排序。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11556" y="25656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8.6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：验证码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gimg2.baidu.com/image_search/src=http%3A%2F%2Fhbimg.b0.upaiyun.com%2F6769784930c2e538676b3fb73a290457ca522195287d8-Cu2GNK_fw658&amp;refer=http%3A%2F%2Fhbimg.b0.upaiyun.com&amp;app=2002&amp;size=f9999,10000&amp;q=a80&amp;n=0&amp;g=0n&amp;fmt=auto?sec=1658649679&amp;t=05f22a4c6ab9bde81529f3951d65c5e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7"/>
          <a:stretch>
            <a:fillRect/>
          </a:stretch>
        </p:blipFill>
        <p:spPr bwMode="auto">
          <a:xfrm>
            <a:off x="240711" y="1701602"/>
            <a:ext cx="460084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5303118" y="3440730"/>
            <a:ext cx="6152005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Chapter08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项目中创建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01_captcha.py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01_captcha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中编写代码。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01_captcha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63358" y="2637706"/>
            <a:ext cx="1444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8.6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：验证码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实例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2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：文本进度条</a:t>
            </a:r>
            <a:endParaRPr lang="en-US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99308" y="4037102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8.7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：文本进度条</a:t>
            </a:r>
          </a:p>
        </p:txBody>
      </p:sp>
      <p:sp>
        <p:nvSpPr>
          <p:cNvPr id="3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79063" y="3964861"/>
            <a:ext cx="498348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根据任务分析实现实例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：文本进度条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1917065"/>
            <a:ext cx="993584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进度条以动态方式实时显示计算机处理任务时的进度，它一般由已完成任务量与剩余未完成任务量的大小组成。本实例要求编写程序，实现如图所示的进度条动态显示的效果。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8.7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：文本进度条</a:t>
            </a:r>
          </a:p>
        </p:txBody>
      </p:sp>
      <p:pic>
        <p:nvPicPr>
          <p:cNvPr id="6" name="图片 6" descr="图片包含 物体&#10;&#10;描述已自动生成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67" b="16991"/>
          <a:stretch>
            <a:fillRect/>
          </a:stretch>
        </p:blipFill>
        <p:spPr>
          <a:xfrm>
            <a:off x="1774190" y="2997835"/>
            <a:ext cx="9269095" cy="1189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2" descr="图片包含 音乐&#10;&#10;描述已自动生成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6"/>
          <a:stretch>
            <a:fillRect/>
          </a:stretch>
        </p:blipFill>
        <p:spPr>
          <a:xfrm>
            <a:off x="1846580" y="4509770"/>
            <a:ext cx="8906510" cy="1180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mg2.baidu.com/image_search/src=http%3A%2F%2Fpic.51yuansu.com%2Fpic3%2Fcover%2F03%2F93%2F98%2F5c8f46e1f2e59_610.jpg&amp;refer=http%3A%2F%2Fpic.51yuansu.com&amp;app=2002&amp;size=f9999,10000&amp;q=a80&amp;n=0&amp;g=0n&amp;fmt=auto?sec=1658640921&amp;t=b2d79b6f1ee22924de6ebb41cb2e0de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" t="2272" r="2178" b="12806"/>
          <a:stretch>
            <a:fillRect/>
          </a:stretch>
        </p:blipFill>
        <p:spPr bwMode="auto">
          <a:xfrm flipH="1">
            <a:off x="1198662" y="1413569"/>
            <a:ext cx="3528392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5951190" y="3141762"/>
            <a:ext cx="4536504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使用列表保存价格信息。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定义空列表用于保存用户选购商品的价格。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接收输入的最大价格和最小价格。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从价格列表中获取每个商品价格。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判断商品价格区间。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将商品价格进行排序。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11556" y="25656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8.7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：文本进度条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gimg2.baidu.com/image_search/src=http%3A%2F%2Fhbimg.b0.upaiyun.com%2F6769784930c2e538676b3fb73a290457ca522195287d8-Cu2GNK_fw658&amp;refer=http%3A%2F%2Fhbimg.b0.upaiyun.com&amp;app=2002&amp;size=f9999,10000&amp;q=a80&amp;n=0&amp;g=0n&amp;fmt=auto?sec=1658649679&amp;t=05f22a4c6ab9bde81529f3951d65c5e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7"/>
          <a:stretch>
            <a:fillRect/>
          </a:stretch>
        </p:blipFill>
        <p:spPr bwMode="auto">
          <a:xfrm>
            <a:off x="240711" y="1701602"/>
            <a:ext cx="460084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5303118" y="3440730"/>
            <a:ext cx="6152005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Chapter08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项目中创建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02_progress_bar.py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02_progress_bar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中编写代码。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02_progress_bar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63358" y="2637706"/>
            <a:ext cx="1444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8.7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：文本进度条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实例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3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：高考倒计时</a:t>
            </a:r>
            <a:endParaRPr lang="en-US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模块概述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99308" y="4037102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8.8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：高考倒计时</a:t>
            </a:r>
          </a:p>
        </p:txBody>
      </p:sp>
      <p:sp>
        <p:nvSpPr>
          <p:cNvPr id="3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79063" y="3964861"/>
            <a:ext cx="498348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根据任务分析实现实例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：高考倒计时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8.8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：高考倒计时</a:t>
            </a:r>
          </a:p>
        </p:txBody>
      </p:sp>
      <p:sp>
        <p:nvSpPr>
          <p:cNvPr id="7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30475" y="2325650"/>
            <a:ext cx="6048672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高考是一项具有鲜明中国特色的考试制度，它由国家统一组织，专门的机构命题，统一安排在每年6月7日到6月8日进行考试，对国家选拔人才、提高国民素质、推进社会进步起着十分重要的作用。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本实例要求编写程序实现高考倒计时器，该计时器会接收用户从键盘输入的高考时间，并提示用户距离高考时间剩余的天数。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mg2.baidu.com/image_search/src=http%3A%2F%2Fpic.51yuansu.com%2Fpic3%2Fcover%2F03%2F93%2F98%2F5c8f46e1f2e59_610.jpg&amp;refer=http%3A%2F%2Fpic.51yuansu.com&amp;app=2002&amp;size=f9999,10000&amp;q=a80&amp;n=0&amp;g=0n&amp;fmt=auto?sec=1658640921&amp;t=b2d79b6f1ee22924de6ebb41cb2e0de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" t="2272" r="2178" b="12806"/>
          <a:stretch>
            <a:fillRect/>
          </a:stretch>
        </p:blipFill>
        <p:spPr bwMode="auto">
          <a:xfrm flipH="1">
            <a:off x="1198662" y="1413569"/>
            <a:ext cx="3528392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5951190" y="3141762"/>
            <a:ext cx="4536504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使用列表保存价格信息。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定义空列表用于保存用户选购商品的价格。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接收输入的最大价格和最小价格。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从价格列表中获取每个商品价格。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判断商品价格区间。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将商品价格进行排序。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11556" y="25656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8.8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：高考倒计时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gimg2.baidu.com/image_search/src=http%3A%2F%2Fhbimg.b0.upaiyun.com%2F6769784930c2e538676b3fb73a290457ca522195287d8-Cu2GNK_fw658&amp;refer=http%3A%2F%2Fhbimg.b0.upaiyun.com&amp;app=2002&amp;size=f9999,10000&amp;q=a80&amp;n=0&amp;g=0n&amp;fmt=auto?sec=1658649679&amp;t=05f22a4c6ab9bde81529f3951d65c5e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7"/>
          <a:stretch>
            <a:fillRect/>
          </a:stretch>
        </p:blipFill>
        <p:spPr bwMode="auto">
          <a:xfrm>
            <a:off x="240711" y="1701602"/>
            <a:ext cx="460084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5303118" y="3440730"/>
            <a:ext cx="6152005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Chapter08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项目中创建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03_countdown.py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03_countdown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中编写代码。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03_countdown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63358" y="2637706"/>
            <a:ext cx="1444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26351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8.8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：高考倒计时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8075" y="1804670"/>
            <a:ext cx="9794240" cy="393382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486694" y="2519239"/>
            <a:ext cx="900100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本章主要讲解了与Python模块相关的知识，包括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模块的定义与分类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模块的导入方式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常见的内置模块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自定义模块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模块的导入特性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以及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下载与安装第三方模块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。模块和包的使用不仅可以提升开发效率，还有助于程序结构的清晰性。通过学习本章的内容，读者能熟练地定义和使用模块、包，并掌握通过random与time模块生成随机数和处理时间的技巧。</a:t>
            </a: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模块的概念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，能够说出什么是模块以及模块的分类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模块的概念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模块的概念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11196" y="1629594"/>
            <a:ext cx="3715858" cy="4006159"/>
          </a:xfrm>
          <a:prstGeom prst="rect">
            <a:avLst/>
          </a:prstGeom>
        </p:spPr>
      </p:pic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5230495" y="2711450"/>
            <a:ext cx="5904865" cy="2779395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446395" y="2998470"/>
            <a:ext cx="553275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（Module）是一种以.py为后缀的Python文件，用于组织相关的函数、变量或类，从而扩展Python的功能以实现更复杂的任务。程序中每个后缀名为.py的文件都是模块，一个模块通过导入其他模块，可以使用被导入模块的内容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8.1.1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模块的概念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f15e6573a385e41c33bb97e7105a62faa5c484"/>
  <p:tag name="KSO_WPP_MARK_KEY" val="e7a0f094-5756-40f7-9eda-ce9c717f1e47"/>
  <p:tag name="COMMONDATA" val="eyJoZGlkIjoiMGQxNWFmNjAzM2M0ZDVlY2QwYjk4NmE0NTY2ZWYyY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97126ee-327c-4487-8e9f-9838d5eedcb1}"/>
  <p:tag name="TABLE_ENDDRAG_ORIGIN_RECT" val="692*237"/>
  <p:tag name="TABLE_ENDDRAG_RECT" val="117*236*692*237"/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2aa0d2-a1b3-437e-9db4-130acb590bad}"/>
  <p:tag name="TABLE_ENDDRAG_ORIGIN_RECT" val="692*237"/>
  <p:tag name="TABLE_ENDDRAG_RECT" val="117*236*692*237"/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13_4*l_h_i*1_1_1"/>
  <p:tag name="KSO_WM_TEMPLATE_CATEGORY" val="diagram"/>
  <p:tag name="KSO_WM_TEMPLATE_INDEX" val="21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13_4*l_h_i*1_1_2"/>
  <p:tag name="KSO_WM_TEMPLATE_CATEGORY" val="diagram"/>
  <p:tag name="KSO_WM_TEMPLATE_INDEX" val="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5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13_4*l_h_i*1_1_3"/>
  <p:tag name="KSO_WM_TEMPLATE_CATEGORY" val="diagram"/>
  <p:tag name="KSO_WM_TEMPLATE_INDEX" val="213"/>
  <p:tag name="KSO_WM_UNIT_LAYERLEVEL" val="1_1_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13_4*l_h_i*1_2_1"/>
  <p:tag name="KSO_WM_TEMPLATE_CATEGORY" val="diagram"/>
  <p:tag name="KSO_WM_TEMPLATE_INDEX" val="21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13_4*l_h_i*1_2_2"/>
  <p:tag name="KSO_WM_TEMPLATE_CATEGORY" val="diagram"/>
  <p:tag name="KSO_WM_TEMPLATE_INDEX" val="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6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13_4*l_h_i*1_2_3"/>
  <p:tag name="KSO_WM_TEMPLATE_CATEGORY" val="diagram"/>
  <p:tag name="KSO_WM_TEMPLATE_INDEX" val="213"/>
  <p:tag name="KSO_WM_UNIT_LAYERLEVEL" val="1_1_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13_4*l_h_i*1_3_1"/>
  <p:tag name="KSO_WM_TEMPLATE_CATEGORY" val="diagram"/>
  <p:tag name="KSO_WM_TEMPLATE_INDEX" val="21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13_4*l_h_i*1_3_2"/>
  <p:tag name="KSO_WM_TEMPLATE_CATEGORY" val="diagram"/>
  <p:tag name="KSO_WM_TEMPLATE_INDEX" val="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7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13_4*l_h_i*1_3_3"/>
  <p:tag name="KSO_WM_TEMPLATE_CATEGORY" val="diagram"/>
  <p:tag name="KSO_WM_TEMPLATE_INDEX" val="213"/>
  <p:tag name="KSO_WM_UNIT_LAYERLEVEL" val="1_1_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13_4*l_h_i*1_4_1"/>
  <p:tag name="KSO_WM_TEMPLATE_CATEGORY" val="diagram"/>
  <p:tag name="KSO_WM_TEMPLATE_INDEX" val="21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13_4*l_h_i*1_4_2"/>
  <p:tag name="KSO_WM_TEMPLATE_CATEGORY" val="diagram"/>
  <p:tag name="KSO_WM_TEMPLATE_INDEX" val="213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8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13_4*l_h_i*1_4_3"/>
  <p:tag name="KSO_WM_TEMPLATE_CATEGORY" val="diagram"/>
  <p:tag name="KSO_WM_TEMPLATE_INDEX" val="213"/>
  <p:tag name="KSO_WM_UNIT_LAYERLEVEL" val="1_1_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13_4*l_h_a*1_1_1"/>
  <p:tag name="KSO_WM_TEMPLATE_CATEGORY" val="diagram"/>
  <p:tag name="KSO_WM_TEMPLATE_INDEX" val="21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13_4*l_h_a*1_3_1"/>
  <p:tag name="KSO_WM_TEMPLATE_CATEGORY" val="diagram"/>
  <p:tag name="KSO_WM_TEMPLATE_INDEX" val="21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7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13_4*l_h_a*1_2_1"/>
  <p:tag name="KSO_WM_TEMPLATE_CATEGORY" val="diagram"/>
  <p:tag name="KSO_WM_TEMPLATE_INDEX" val="21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6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13_4*l_h_a*1_4_1"/>
  <p:tag name="KSO_WM_TEMPLATE_CATEGORY" val="diagram"/>
  <p:tag name="KSO_WM_TEMPLATE_INDEX" val="21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8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13_4*l_h_f*1_1_1"/>
  <p:tag name="KSO_WM_TEMPLATE_CATEGORY" val="diagram"/>
  <p:tag name="KSO_WM_TEMPLATE_INDEX" val="213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4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13_4*l_h_f*1_3_1"/>
  <p:tag name="KSO_WM_TEMPLATE_CATEGORY" val="diagram"/>
  <p:tag name="KSO_WM_TEMPLATE_INDEX" val="213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4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13_4*l_h_f*1_2_1"/>
  <p:tag name="KSO_WM_TEMPLATE_CATEGORY" val="diagram"/>
  <p:tag name="KSO_WM_TEMPLATE_INDEX" val="213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4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13_4*l_h_f*1_4_1"/>
  <p:tag name="KSO_WM_TEMPLATE_CATEGORY" val="diagram"/>
  <p:tag name="KSO_WM_TEMPLATE_INDEX" val="213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4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4509</Words>
  <Application>Microsoft Office PowerPoint</Application>
  <PresentationFormat>自定义</PresentationFormat>
  <Paragraphs>587</Paragraphs>
  <Slides>75</Slides>
  <Notes>59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88" baseType="lpstr">
      <vt:lpstr>Source Han Sans K Bold</vt:lpstr>
      <vt:lpstr>思源黑体 CN Medium</vt:lpstr>
      <vt:lpstr>思源黑体 CN Regular</vt:lpstr>
      <vt:lpstr>宋体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王晓娟</cp:lastModifiedBy>
  <cp:revision>3866</cp:revision>
  <dcterms:created xsi:type="dcterms:W3CDTF">2020-11-11T09:29:00Z</dcterms:created>
  <dcterms:modified xsi:type="dcterms:W3CDTF">2024-07-18T05:34:22Z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744D8EB2E76D4847A8112CE6B167364B</vt:lpwstr>
  </property>
</Properties>
</file>