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1538a4a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1538a4a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550" y="95250"/>
            <a:ext cx="2746484" cy="897388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142643" y="1407182"/>
            <a:ext cx="8724900" cy="3450555"/>
            <a:chOff x="357150" y="1304925"/>
            <a:chExt cx="8724900" cy="3450555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</a:rPr>
                <a:t>Round 1 Idea Submission</a:t>
              </a:r>
              <a:endParaRPr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759913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</a:rPr>
                <a:t>[Tech Titus]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254357" y="2189852"/>
              <a:ext cx="50643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Vedant Borle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Arjun Dudile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Digvijay Bhongale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357150" y="3185850"/>
              <a:ext cx="8724900" cy="156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dirty="0">
                <a:solidFill>
                  <a:schemeClr val="tx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</a:rPr>
                <a:t>Theme:</a:t>
              </a:r>
              <a:r>
                <a:rPr lang="en" sz="1800" dirty="0">
                  <a:solidFill>
                    <a:schemeClr val="tx1"/>
                  </a:solidFill>
                </a:rPr>
                <a:t> Environmental Impact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dirty="0">
                  <a:solidFill>
                    <a:schemeClr val="tx1"/>
                  </a:solidFill>
                </a:rPr>
              </a:br>
              <a:r>
                <a:rPr lang="en" sz="1800" b="1" dirty="0">
                  <a:solidFill>
                    <a:schemeClr val="tx1"/>
                  </a:solidFill>
                </a:rPr>
                <a:t>Problem Statement: </a:t>
              </a:r>
              <a:r>
                <a:rPr lang="en-US" sz="1800" dirty="0">
                  <a:solidFill>
                    <a:schemeClr val="tx1"/>
                  </a:solidFill>
                </a:rPr>
                <a:t>Integrated Medication Adherence and Management Platform</a:t>
              </a:r>
              <a:endParaRPr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 Titus]</a:t>
            </a:r>
            <a:endParaRPr sz="14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-74179" y="63815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b="1" dirty="0">
                <a:solidFill>
                  <a:schemeClr val="tx1"/>
                </a:solidFill>
              </a:rPr>
              <a:t>Integrated Medication Adherence and Management Platform</a:t>
            </a:r>
          </a:p>
        </p:txBody>
      </p:sp>
      <p:sp>
        <p:nvSpPr>
          <p:cNvPr id="71" name="Google Shape;71;p14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</a:rPr>
              <a:t>IDEA TITLE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460274" y="1126241"/>
            <a:ext cx="2549750" cy="3916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</a:rPr>
              <a:t>Solution to the Problem: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Personalized Recommendations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Efficient Predictions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Seamless Integration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Enhanced Accuracy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Dosage Timers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>
                <a:solidFill>
                  <a:schemeClr val="tx1"/>
                </a:solidFill>
              </a:rPr>
              <a:t>Dosage Control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0A63C-9A92-BE3D-08AA-E9DEDA33605E}"/>
              </a:ext>
            </a:extLst>
          </p:cNvPr>
          <p:cNvSpPr txBox="1"/>
          <p:nvPr/>
        </p:nvSpPr>
        <p:spPr>
          <a:xfrm>
            <a:off x="133977" y="3442459"/>
            <a:ext cx="622965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Innovation: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Alerts On Dosage Amount/Limit And Timings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Personalised Drug Interaction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Integration With Wearable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0EE26-13C6-06AC-8144-1C2387763B72}"/>
              </a:ext>
            </a:extLst>
          </p:cNvPr>
          <p:cNvSpPr txBox="1"/>
          <p:nvPr/>
        </p:nvSpPr>
        <p:spPr>
          <a:xfrm>
            <a:off x="133976" y="1126241"/>
            <a:ext cx="6229652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Objectives Of This Project: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Personalized Medication And Dosage Recommendations From EHR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Optimizing Therapeutic Outcomes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Improving Treatment Precision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Reducing Trial-and-error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 Titus]</a:t>
            </a:r>
            <a:endParaRPr sz="1400" dirty="0"/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TECHNICAL APPROACH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28519" y="3276352"/>
            <a:ext cx="6215481" cy="18671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200" b="1" i="0" dirty="0">
                <a:solidFill>
                  <a:schemeClr val="tx1"/>
                </a:solidFill>
                <a:effectLst/>
              </a:rPr>
              <a:t>Python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– </a:t>
            </a:r>
            <a:r>
              <a:rPr lang="en-US" sz="1200" i="0" dirty="0">
                <a:solidFill>
                  <a:schemeClr val="tx1"/>
                </a:solidFill>
                <a:effectLst/>
              </a:rPr>
              <a:t>Machine Learning, AI, Data Processing</a:t>
            </a:r>
            <a:r>
              <a:rPr lang="en-US" sz="12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200" b="1" i="0" dirty="0">
                <a:solidFill>
                  <a:schemeClr val="tx1"/>
                </a:solidFill>
                <a:effectLst/>
              </a:rPr>
              <a:t>Hugging Face Transformers</a:t>
            </a:r>
            <a:r>
              <a:rPr lang="en-US" sz="1200" b="1" i="0" u="sng" dirty="0">
                <a:solidFill>
                  <a:schemeClr val="tx1"/>
                </a:solidFill>
                <a:effectLst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– For API Natural Language Processing Tasks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200" b="1" dirty="0" err="1">
                <a:solidFill>
                  <a:schemeClr val="tx1"/>
                </a:solidFill>
              </a:rPr>
              <a:t>Javascript</a:t>
            </a:r>
            <a:r>
              <a:rPr lang="en-US" sz="1200" b="1" dirty="0">
                <a:solidFill>
                  <a:schemeClr val="tx1"/>
                </a:solidFill>
              </a:rPr>
              <a:t>, React &amp; </a:t>
            </a:r>
            <a:r>
              <a:rPr lang="en-US" sz="1200" b="1" dirty="0" err="1">
                <a:solidFill>
                  <a:schemeClr val="tx1"/>
                </a:solidFill>
              </a:rPr>
              <a:t>Node.Js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For Web Interface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</a:rPr>
              <a:t>Firebase Authentication </a:t>
            </a:r>
            <a:r>
              <a:rPr lang="en-US" sz="1200" dirty="0">
                <a:solidFill>
                  <a:schemeClr val="tx1"/>
                </a:solidFill>
              </a:rPr>
              <a:t>-  For User Account Management And Authentication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5BD63-C3FF-949F-6390-1DBE09F2F3BD}"/>
              </a:ext>
            </a:extLst>
          </p:cNvPr>
          <p:cNvSpPr txBox="1"/>
          <p:nvPr/>
        </p:nvSpPr>
        <p:spPr>
          <a:xfrm>
            <a:off x="59474" y="957739"/>
            <a:ext cx="27432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+mn-lt"/>
              </a:rPr>
              <a:t>Predicting Non-adherence Risk</a:t>
            </a:r>
            <a:r>
              <a:rPr lang="en-US" b="1" dirty="0">
                <a:latin typeface="+mn-lt"/>
              </a:rPr>
              <a:t>: </a:t>
            </a:r>
            <a:r>
              <a:rPr lang="en-US" dirty="0">
                <a:latin typeface="+mn-lt"/>
              </a:rPr>
              <a:t>Decision Trees, Random Forests, SVM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latin typeface="+mn-lt"/>
              </a:rPr>
              <a:t>Analyzing</a:t>
            </a:r>
            <a:r>
              <a:rPr lang="en-IN" b="1" dirty="0">
                <a:latin typeface="+mn-lt"/>
              </a:rPr>
              <a:t> Patient Data</a:t>
            </a:r>
            <a:r>
              <a:rPr lang="en-US" b="1" dirty="0">
                <a:latin typeface="+mn-lt"/>
              </a:rPr>
              <a:t>: </a:t>
            </a:r>
            <a:r>
              <a:rPr lang="en-US" dirty="0">
                <a:latin typeface="+mn-lt"/>
              </a:rPr>
              <a:t>Clustering, CNN, RNN, Anomaly Detection.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+mn-lt"/>
              </a:rPr>
              <a:t>Optimizing Dosage And Timing</a:t>
            </a:r>
            <a:r>
              <a:rPr lang="en-US" b="1" dirty="0">
                <a:latin typeface="+mn-lt"/>
              </a:rPr>
              <a:t>: </a:t>
            </a:r>
            <a:r>
              <a:rPr lang="en-IN" dirty="0">
                <a:latin typeface="+mn-lt"/>
              </a:rPr>
              <a:t>Simulated Annealing, Genetic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+mn-lt"/>
              </a:rPr>
              <a:t>NLP In Communication: </a:t>
            </a:r>
            <a:r>
              <a:rPr lang="sv-SE" dirty="0">
                <a:latin typeface="+mn-lt"/>
              </a:rPr>
              <a:t>NLP Models (GPT-3), Named Entity Recognition (NER)</a:t>
            </a:r>
            <a:endParaRPr lang="en-IN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9A87A-4A08-CFB7-7CDB-C9E36DB4F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519" y="957739"/>
            <a:ext cx="1502232" cy="130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26D57-0AA5-5640-BEF5-72074D613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88" y="1836947"/>
            <a:ext cx="1300815" cy="1300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F06B6-4171-7604-2F33-07289CF94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628" y="647935"/>
            <a:ext cx="1029492" cy="1110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5AFB6-C6E9-CBE3-B2FA-66A22D262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955" y="1790066"/>
            <a:ext cx="1891523" cy="1300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ACDE20-FB46-6675-598E-980CCCCAC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901" y="747188"/>
            <a:ext cx="1404005" cy="1165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[Tech-Titus]</a:t>
            </a:r>
            <a:endParaRPr sz="1400" dirty="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METHODOLOGY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FE708-DE92-AEED-565C-36113787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7" y="741176"/>
            <a:ext cx="4528092" cy="4306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91BF-235C-6003-BF16-36021E97F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39" y="741175"/>
            <a:ext cx="4181914" cy="4306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 Titus]</a:t>
            </a:r>
            <a:endParaRPr sz="1400" dirty="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FEASIBILITY AND VIABILITY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F03F8-274E-3C9D-4DB0-13A229557F7F}"/>
              </a:ext>
            </a:extLst>
          </p:cNvPr>
          <p:cNvSpPr txBox="1"/>
          <p:nvPr/>
        </p:nvSpPr>
        <p:spPr>
          <a:xfrm>
            <a:off x="200025" y="795454"/>
            <a:ext cx="4096214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Feasibility: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Data Availability: </a:t>
            </a:r>
            <a:r>
              <a:rPr lang="en-US" dirty="0"/>
              <a:t>Real-world Data Integration Can Be Addressed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Integration:</a:t>
            </a:r>
            <a:r>
              <a:rPr lang="en-US" dirty="0"/>
              <a:t> Compatible With EHR Systems, Facilitating Seamless Adoption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Scalability:</a:t>
            </a:r>
            <a:r>
              <a:rPr lang="en-US" dirty="0"/>
              <a:t> Designed To Scale With Additional Real Patient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Real-time Processing:</a:t>
            </a:r>
            <a:r>
              <a:rPr lang="en-US" dirty="0"/>
              <a:t> Capable Of Processing Data In Real-time, Enhancing Decision-making Speed.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Scalable Infrastructure:</a:t>
            </a:r>
            <a:r>
              <a:rPr lang="en-IN" dirty="0"/>
              <a:t> Supports Cloud-based Or On-premises Deployment Options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59B71-4730-B8C2-3494-F86EC7933559}"/>
              </a:ext>
            </a:extLst>
          </p:cNvPr>
          <p:cNvSpPr txBox="1"/>
          <p:nvPr/>
        </p:nvSpPr>
        <p:spPr>
          <a:xfrm>
            <a:off x="4572000" y="795454"/>
            <a:ext cx="4126485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Viability: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Development Costs:</a:t>
            </a:r>
            <a:r>
              <a:rPr lang="en-US" dirty="0"/>
              <a:t> Utilizes Open-source Tools And Libraries, Reducing Initial Development Expenses.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Market Demand:</a:t>
            </a:r>
            <a:r>
              <a:rPr lang="en-US" dirty="0"/>
              <a:t> Addresses A Growing Need For Ai-driven Healthcare Solutions.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Scalability:</a:t>
            </a:r>
            <a:r>
              <a:rPr lang="en-US" dirty="0"/>
              <a:t> Can Be Scaled To Handle Larger Datasets And More Complex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Cost-efficiency:</a:t>
            </a:r>
            <a:r>
              <a:rPr lang="en-US" dirty="0"/>
              <a:t> Uses Cost-effective ML Frameworks And Cloud Services, Making It Financially Viable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Regulatory Compliance:</a:t>
            </a:r>
            <a:r>
              <a:rPr lang="en-IN" dirty="0"/>
              <a:t> </a:t>
            </a:r>
            <a:r>
              <a:rPr lang="en-US" dirty="0"/>
              <a:t>Ensuring Legal And Ethical Use.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 Titus]</a:t>
            </a:r>
            <a:endParaRPr sz="1400" dirty="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IMPACT AND BENEFITS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274CD-8566-5AEA-0E16-D597C5679B49}"/>
              </a:ext>
            </a:extLst>
          </p:cNvPr>
          <p:cNvSpPr txBox="1"/>
          <p:nvPr/>
        </p:nvSpPr>
        <p:spPr>
          <a:xfrm>
            <a:off x="142995" y="721112"/>
            <a:ext cx="303437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Impacts On Target Audience: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Reduced Side Effects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Cost Savings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Patient’s Trust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Reduced Hospital Readmissions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Better Medication Adherence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1A7EB-B644-25F6-6B63-AB9E7F49602F}"/>
              </a:ext>
            </a:extLst>
          </p:cNvPr>
          <p:cNvSpPr txBox="1"/>
          <p:nvPr/>
        </p:nvSpPr>
        <p:spPr>
          <a:xfrm>
            <a:off x="3300762" y="721112"/>
            <a:ext cx="576692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Benefits For Patients: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Personalized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Fewer Side Effects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Faster Recovery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Enhanced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IN" b="1" dirty="0"/>
              <a:t>Benefits For Healthcare Providers: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Improved Decision-making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Cost Savings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Reduced Errors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Better Eye On Patients Health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31FE5-9153-0A27-ECD1-C65AA24BBB50}"/>
              </a:ext>
            </a:extLst>
          </p:cNvPr>
          <p:cNvSpPr txBox="1"/>
          <p:nvPr/>
        </p:nvSpPr>
        <p:spPr>
          <a:xfrm>
            <a:off x="142995" y="3472230"/>
            <a:ext cx="303437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Modes Of Usage: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Freemium Model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Subscription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Per-Usage Pricing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00025" y="957031"/>
            <a:ext cx="8520600" cy="399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The AI-powered solution is going to revolutionize personalized health care by optimizing medications and dosages in ways that will improve patient outcomes, enhancing the efficiency of clinicians, hence, permitting data-driven, precision medical care.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</a:rPr>
              <a:t>Personalized Healthcare:</a:t>
            </a:r>
            <a:r>
              <a:rPr lang="en-US" sz="1400" dirty="0">
                <a:solidFill>
                  <a:schemeClr val="tx1"/>
                </a:solidFill>
              </a:rPr>
              <a:t> Offers personalized medication and dosage advice based on the individual patient data.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</a:rPr>
              <a:t>Scalable/Flexible: </a:t>
            </a:r>
            <a:r>
              <a:rPr lang="en-US" sz="1400" dirty="0">
                <a:solidFill>
                  <a:schemeClr val="tx1"/>
                </a:solidFill>
              </a:rPr>
              <a:t>Able to scale up with real-world data over time. Long-term adaptability with the EHR system easily possible.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</a:rPr>
              <a:t>Future Potency: </a:t>
            </a:r>
            <a:r>
              <a:rPr lang="en-US" sz="1400" dirty="0">
                <a:solidFill>
                  <a:schemeClr val="tx1"/>
                </a:solidFill>
              </a:rPr>
              <a:t>Has the potential for improvement, with more sophisticated AI models, to then be clinically validated and used more broadly.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tx1"/>
                </a:solidFill>
              </a:rPr>
              <a:t>Broad Impact:</a:t>
            </a:r>
            <a:r>
              <a:rPr lang="en-US" sz="1400" dirty="0">
                <a:solidFill>
                  <a:schemeClr val="tx1"/>
                </a:solidFill>
              </a:rPr>
              <a:t> Improvement in health outcomes of the patients and the providers, with simplification of care provided.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[Tech-Titus]</a:t>
            </a:r>
            <a:endParaRPr sz="1400" dirty="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CONCLUSION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-119481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600" dirty="0">
                <a:solidFill>
                  <a:schemeClr val="tx1"/>
                </a:solidFill>
              </a:rPr>
              <a:t>THANK YOU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[Tech Titus]</a:t>
            </a:r>
            <a:endParaRPr sz="1400" dirty="0"/>
          </a:p>
        </p:txBody>
      </p:sp>
      <p:sp>
        <p:nvSpPr>
          <p:cNvPr id="120" name="Google Shape;120;p20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57393" y="2297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IMPORTANT RULES AND INSTRUCTIONS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520</Words>
  <Application>Microsoft Office PowerPoint</Application>
  <PresentationFormat>On-screen Show (16:9)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Simple Light</vt:lpstr>
      <vt:lpstr>PowerPoint Presentation</vt:lpstr>
      <vt:lpstr>[Tech Titus]</vt:lpstr>
      <vt:lpstr>[Tech Titus]</vt:lpstr>
      <vt:lpstr>[Tech-Titus]</vt:lpstr>
      <vt:lpstr>[Tech Titus]</vt:lpstr>
      <vt:lpstr>[Tech Titus]</vt:lpstr>
      <vt:lpstr>[Tech-Titus]</vt:lpstr>
      <vt:lpstr>[Tech Titus]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</dc:creator>
  <cp:lastModifiedBy>Arjun Dudile</cp:lastModifiedBy>
  <cp:revision>9</cp:revision>
  <dcterms:modified xsi:type="dcterms:W3CDTF">2024-09-05T20:01:34Z</dcterms:modified>
</cp:coreProperties>
</file>