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2A22"/>
    <a:srgbClr val="3C2C23"/>
    <a:srgbClr val="3C2E24"/>
    <a:srgbClr val="3C2D24"/>
    <a:srgbClr val="3C2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12/25/2020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12/25/2020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12/25/2020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12/25/2020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12/25/2020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12/25/2020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33E-1FB4-4FB8-8BEE-3DACD2D9450E}"/>
              </a:ext>
            </a:extLst>
          </p:cNvPr>
          <p:cNvSpPr>
            <a:spLocks noGrp="1"/>
          </p:cNvSpPr>
          <p:nvPr>
            <p:ph type="ctrTitle"/>
          </p:nvPr>
        </p:nvSpPr>
        <p:spPr>
          <a:xfrm>
            <a:off x="2048283" y="1649537"/>
            <a:ext cx="5518066" cy="2268559"/>
          </a:xfrm>
        </p:spPr>
        <p:txBody>
          <a:bodyPr/>
          <a:lstStyle/>
          <a:p>
            <a:pPr algn="ctr"/>
            <a:r>
              <a:rPr lang="en-US" dirty="0">
                <a:latin typeface="Times New Roman" panose="02020603050405020304" pitchFamily="18" charset="0"/>
              </a:rPr>
              <a:t>Footstep Power Generator</a:t>
            </a:r>
          </a:p>
        </p:txBody>
      </p:sp>
      <p:sp>
        <p:nvSpPr>
          <p:cNvPr id="4" name="Rectangle 3">
            <a:extLst>
              <a:ext uri="{FF2B5EF4-FFF2-40B4-BE49-F238E27FC236}">
                <a16:creationId xmlns:a16="http://schemas.microsoft.com/office/drawing/2014/main" id="{39682B2B-EF2F-4C9C-AEA3-7AAAB1962A42}"/>
              </a:ext>
            </a:extLst>
          </p:cNvPr>
          <p:cNvSpPr/>
          <p:nvPr/>
        </p:nvSpPr>
        <p:spPr>
          <a:xfrm>
            <a:off x="1839433" y="3104707"/>
            <a:ext cx="1084520" cy="754912"/>
          </a:xfrm>
          <a:prstGeom prst="rect">
            <a:avLst/>
          </a:prstGeom>
          <a:solidFill>
            <a:srgbClr val="3C2D24"/>
          </a:solidFill>
          <a:ln>
            <a:solidFill>
              <a:srgbClr val="3C2C24"/>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90CA590-DD94-4B9A-88FA-2475C3FDF8AC}"/>
              </a:ext>
            </a:extLst>
          </p:cNvPr>
          <p:cNvSpPr txBox="1"/>
          <p:nvPr/>
        </p:nvSpPr>
        <p:spPr>
          <a:xfrm>
            <a:off x="1254642" y="4263656"/>
            <a:ext cx="7368363" cy="1477328"/>
          </a:xfrm>
          <a:prstGeom prst="rect">
            <a:avLst/>
          </a:prstGeom>
          <a:noFill/>
        </p:spPr>
        <p:txBody>
          <a:bodyPr wrap="square" rtlCol="0">
            <a:spAutoFit/>
          </a:bodyPr>
          <a:lstStyle/>
          <a:p>
            <a:r>
              <a:rPr lang="en-US" u="sng" dirty="0">
                <a:latin typeface="Times New Roman" panose="02020603050405020304" pitchFamily="18" charset="0"/>
              </a:rPr>
              <a:t>Group Members:</a:t>
            </a:r>
          </a:p>
          <a:p>
            <a:r>
              <a:rPr lang="en-US" dirty="0">
                <a:latin typeface="Times New Roman" panose="02020603050405020304" pitchFamily="18" charset="0"/>
              </a:rPr>
              <a:t>1) Digvijay V. Ahirrao (Roll No. 01)</a:t>
            </a:r>
          </a:p>
          <a:p>
            <a:r>
              <a:rPr lang="en-US" dirty="0">
                <a:latin typeface="Times New Roman" panose="02020603050405020304" pitchFamily="18" charset="0"/>
              </a:rPr>
              <a:t>2) Amit V. Kamble (Roll No. 28)</a:t>
            </a:r>
          </a:p>
          <a:p>
            <a:r>
              <a:rPr lang="en-US" dirty="0">
                <a:latin typeface="Times New Roman" panose="02020603050405020304" pitchFamily="18" charset="0"/>
              </a:rPr>
              <a:t>3) Prashant M. Mishra (Roll No. 40)</a:t>
            </a:r>
          </a:p>
          <a:p>
            <a:r>
              <a:rPr lang="en-US" dirty="0">
                <a:latin typeface="Times New Roman" panose="02020603050405020304" pitchFamily="18" charset="0"/>
              </a:rPr>
              <a:t>4) Saurabh P. Parab (Roll No. 43)</a:t>
            </a:r>
          </a:p>
        </p:txBody>
      </p:sp>
      <p:sp>
        <p:nvSpPr>
          <p:cNvPr id="8" name="TextBox 7">
            <a:extLst>
              <a:ext uri="{FF2B5EF4-FFF2-40B4-BE49-F238E27FC236}">
                <a16:creationId xmlns:a16="http://schemas.microsoft.com/office/drawing/2014/main" id="{55415F09-F00A-4602-90F9-137BBE99B4FF}"/>
              </a:ext>
            </a:extLst>
          </p:cNvPr>
          <p:cNvSpPr txBox="1"/>
          <p:nvPr/>
        </p:nvSpPr>
        <p:spPr>
          <a:xfrm>
            <a:off x="5390707" y="4646428"/>
            <a:ext cx="2849526" cy="646331"/>
          </a:xfrm>
          <a:prstGeom prst="rect">
            <a:avLst/>
          </a:prstGeom>
          <a:noFill/>
        </p:spPr>
        <p:txBody>
          <a:bodyPr wrap="square" rtlCol="0">
            <a:spAutoFit/>
          </a:bodyPr>
          <a:lstStyle/>
          <a:p>
            <a:pPr algn="ctr"/>
            <a:r>
              <a:rPr lang="en-US" u="sng" dirty="0">
                <a:latin typeface="Times New Roman" panose="02020603050405020304" pitchFamily="18" charset="0"/>
              </a:rPr>
              <a:t>Under the Guidance of:</a:t>
            </a:r>
          </a:p>
          <a:p>
            <a:pPr algn="ctr"/>
            <a:r>
              <a:rPr lang="en-US" dirty="0">
                <a:latin typeface="Times New Roman" panose="02020603050405020304" pitchFamily="18" charset="0"/>
              </a:rPr>
              <a:t>Prof. J. P. Patil</a:t>
            </a:r>
          </a:p>
        </p:txBody>
      </p:sp>
    </p:spTree>
    <p:extLst>
      <p:ext uri="{BB962C8B-B14F-4D97-AF65-F5344CB8AC3E}">
        <p14:creationId xmlns:p14="http://schemas.microsoft.com/office/powerpoint/2010/main" val="2588478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154984"/>
          </a:xfrm>
          <a:prstGeom prst="rect">
            <a:avLst/>
          </a:prstGeom>
          <a:noFill/>
        </p:spPr>
        <p:txBody>
          <a:bodyPr wrap="square" rtlCol="0">
            <a:spAutoFit/>
          </a:bodyPr>
          <a:lstStyle/>
          <a:p>
            <a:endParaRPr lang="en-IN" sz="2400" dirty="0">
              <a:effectLst/>
              <a:latin typeface="Times New Roman" panose="02020603050405020304" pitchFamily="18" charset="0"/>
              <a:ea typeface="Calibri" panose="020F0502020204030204" pitchFamily="34" charset="0"/>
            </a:endParaRPr>
          </a:p>
          <a:p>
            <a:r>
              <a:rPr lang="en-IN" sz="2400" dirty="0">
                <a:effectLst/>
                <a:latin typeface="Times New Roman" panose="02020603050405020304" pitchFamily="18" charset="0"/>
                <a:ea typeface="Calibri" panose="020F0502020204030204" pitchFamily="34" charset="0"/>
              </a:rPr>
              <a:t>2) </a:t>
            </a:r>
            <a:r>
              <a:rPr lang="en-IN" sz="2400" u="sng" dirty="0">
                <a:effectLst/>
                <a:latin typeface="Times New Roman" panose="02020603050405020304" pitchFamily="18" charset="0"/>
                <a:ea typeface="Calibri" panose="020F0502020204030204" pitchFamily="34" charset="0"/>
              </a:rPr>
              <a:t>LCD Display Module</a:t>
            </a:r>
          </a:p>
          <a:p>
            <a:endParaRPr lang="en-IN" sz="2400" dirty="0">
              <a:latin typeface="Times New Roman" panose="02020603050405020304" pitchFamily="18" charset="0"/>
              <a:ea typeface="Calibri" panose="020F0502020204030204" pitchFamily="34" charset="0"/>
            </a:endParaRPr>
          </a:p>
          <a:p>
            <a:r>
              <a:rPr lang="en-IN" sz="2400" dirty="0">
                <a:effectLst/>
                <a:latin typeface="Times New Roman" panose="02020603050405020304" pitchFamily="18" charset="0"/>
                <a:ea typeface="Calibri" panose="020F0502020204030204" pitchFamily="34" charset="0"/>
              </a:rPr>
              <a:t>A liquid-crystal display (LCD) is a flat-panel display or other electronically modulated optical device that uses the light-modulating properties of liquid crystals combined with polarizer. Liquid crystals do not emit light directly, instead using a backlight or reflector to produce images in colour or monochrome. LCDs are available to display arbitrary images with low information content such as preset words, digits, and seven-segment displays, as in a digital clock. They use the same basic technology, except that arbitrary images are made from a matrix of small pixels, while other displays have larger elements.</a:t>
            </a:r>
            <a:endParaRPr lang="en-US" sz="2400" dirty="0">
              <a:latin typeface="Times New Roman" panose="02020603050405020304" pitchFamily="18" charset="0"/>
              <a:cs typeface="Times New Roman" panose="02020603050405020304" pitchFamily="18" charset="0"/>
            </a:endParaRPr>
          </a:p>
        </p:txBody>
      </p:sp>
      <p:pic>
        <p:nvPicPr>
          <p:cNvPr id="3" name="Picture 2" descr="22&#10;3.2.4 LCD&#10;To observe electrical parameters, we are using 16*2 alphanumeric LCDs. A 16x2&#10;alphanumeric network can show 2...">
            <a:extLst>
              <a:ext uri="{FF2B5EF4-FFF2-40B4-BE49-F238E27FC236}">
                <a16:creationId xmlns:a16="http://schemas.microsoft.com/office/drawing/2014/main" id="{39E852AF-31C4-4B6D-B5D0-8E8EC35CA336}"/>
              </a:ext>
            </a:extLst>
          </p:cNvPr>
          <p:cNvPicPr/>
          <p:nvPr/>
        </p:nvPicPr>
        <p:blipFill>
          <a:blip r:embed="rId2"/>
          <a:srcRect l="27421" t="53273" r="26861" b="29140"/>
          <a:stretch>
            <a:fillRect/>
          </a:stretch>
        </p:blipFill>
        <p:spPr bwMode="auto">
          <a:xfrm>
            <a:off x="4785042" y="4451212"/>
            <a:ext cx="2621915" cy="1304925"/>
          </a:xfrm>
          <a:prstGeom prst="rect">
            <a:avLst/>
          </a:prstGeom>
          <a:noFill/>
          <a:ln w="9525">
            <a:noFill/>
            <a:miter lim="800000"/>
            <a:headEnd/>
            <a:tailEnd/>
          </a:ln>
        </p:spPr>
      </p:pic>
      <p:pic>
        <p:nvPicPr>
          <p:cNvPr id="4" name="Picture 3" descr="22&#10;3.2.4 LCD&#10;To observe electrical parameters, we are using 16*2 alphanumeric LCDs. A 16x2&#10;alphanumeric network can show 2...">
            <a:extLst>
              <a:ext uri="{FF2B5EF4-FFF2-40B4-BE49-F238E27FC236}">
                <a16:creationId xmlns:a16="http://schemas.microsoft.com/office/drawing/2014/main" id="{DC1E9957-9D85-42C8-A113-67E9537EB7CC}"/>
              </a:ext>
            </a:extLst>
          </p:cNvPr>
          <p:cNvPicPr/>
          <p:nvPr/>
        </p:nvPicPr>
        <p:blipFill>
          <a:blip r:embed="rId2"/>
          <a:srcRect l="27421" t="53273" r="26861" b="29140"/>
          <a:stretch>
            <a:fillRect/>
          </a:stretch>
        </p:blipFill>
        <p:spPr bwMode="auto">
          <a:xfrm>
            <a:off x="4785042" y="4472477"/>
            <a:ext cx="2621915" cy="1304925"/>
          </a:xfrm>
          <a:prstGeom prst="rect">
            <a:avLst/>
          </a:prstGeom>
          <a:noFill/>
          <a:ln w="9525">
            <a:noFill/>
            <a:miter lim="800000"/>
            <a:headEnd/>
            <a:tailEnd/>
          </a:ln>
        </p:spPr>
      </p:pic>
    </p:spTree>
    <p:extLst>
      <p:ext uri="{BB962C8B-B14F-4D97-AF65-F5344CB8AC3E}">
        <p14:creationId xmlns:p14="http://schemas.microsoft.com/office/powerpoint/2010/main" val="308060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1938992"/>
          </a:xfrm>
          <a:prstGeom prst="rect">
            <a:avLst/>
          </a:prstGeom>
          <a:noFill/>
        </p:spPr>
        <p:txBody>
          <a:bodyPr wrap="square" rtlCol="0">
            <a:spAutoFit/>
          </a:bodyPr>
          <a:lstStyle/>
          <a:p>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ea typeface="Calibri" panose="020F0502020204030204" pitchFamily="34" charset="0"/>
                <a:cs typeface="Times New Roman" panose="02020603050405020304" pitchFamily="18" charset="0"/>
              </a:rPr>
              <a:t>3) </a:t>
            </a:r>
            <a:r>
              <a:rPr lang="en-IN" sz="2400" u="sng" dirty="0">
                <a:effectLst/>
                <a:latin typeface="Times New Roman" panose="02020603050405020304" pitchFamily="18" charset="0"/>
                <a:ea typeface="Calibri" panose="020F0502020204030204" pitchFamily="34" charset="0"/>
                <a:cs typeface="Times New Roman" panose="02020603050405020304" pitchFamily="18" charset="0"/>
              </a:rPr>
              <a:t>LCD interfacing with Arduino module</a:t>
            </a:r>
            <a:endParaRPr lang="en-US" sz="2400"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LCD is used to show parameters like voltage of piezo sensors and current, also give battery voltages and percentage of battery</a:t>
            </a:r>
            <a:endParaRPr lang="en-US" sz="2400" dirty="0">
              <a:latin typeface="Times New Roman" panose="02020603050405020304" pitchFamily="18" charset="0"/>
              <a:cs typeface="Times New Roman" panose="02020603050405020304" pitchFamily="18" charset="0"/>
            </a:endParaRPr>
          </a:p>
        </p:txBody>
      </p:sp>
      <p:pic>
        <p:nvPicPr>
          <p:cNvPr id="3" name="Picture 2" descr="23&#10;3.2.4.1 Interfacing of LCD with Arduino UNO:&#10;Fig 3.16: LCD interfacing with Arduino&#10;LCD is used to show the parameter l...">
            <a:extLst>
              <a:ext uri="{FF2B5EF4-FFF2-40B4-BE49-F238E27FC236}">
                <a16:creationId xmlns:a16="http://schemas.microsoft.com/office/drawing/2014/main" id="{A5C129D7-818E-48FA-B021-30490ADF12E9}"/>
              </a:ext>
            </a:extLst>
          </p:cNvPr>
          <p:cNvPicPr/>
          <p:nvPr/>
        </p:nvPicPr>
        <p:blipFill>
          <a:blip r:embed="rId2"/>
          <a:srcRect l="21434" t="11040" r="20929" b="67266"/>
          <a:stretch>
            <a:fillRect/>
          </a:stretch>
        </p:blipFill>
        <p:spPr bwMode="auto">
          <a:xfrm>
            <a:off x="3474576" y="2514997"/>
            <a:ext cx="5242848" cy="3659705"/>
          </a:xfrm>
          <a:prstGeom prst="rect">
            <a:avLst/>
          </a:prstGeom>
          <a:noFill/>
          <a:ln w="9525">
            <a:noFill/>
            <a:miter lim="800000"/>
            <a:headEnd/>
            <a:tailEnd/>
          </a:ln>
        </p:spPr>
      </p:pic>
    </p:spTree>
    <p:extLst>
      <p:ext uri="{BB962C8B-B14F-4D97-AF65-F5344CB8AC3E}">
        <p14:creationId xmlns:p14="http://schemas.microsoft.com/office/powerpoint/2010/main" val="1535574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3046988"/>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a:t>
            </a:r>
            <a:r>
              <a:rPr lang="en-US" sz="2400" u="sng" dirty="0">
                <a:latin typeface="Times New Roman" panose="02020603050405020304" pitchFamily="18" charset="0"/>
                <a:cs typeface="Times New Roman" panose="02020603050405020304" pitchFamily="18" charset="0"/>
              </a:rPr>
              <a:t>Piezoelectric Sensor Module</a:t>
            </a:r>
          </a:p>
          <a:p>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piezoelectric</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sensor is made up of piezoelectric material (quartz-most used). It used to convert the mechanical stress into electrical charge. The output of the Piezoelectric Sensor is AC. </a:t>
            </a:r>
            <a:r>
              <a:rPr lang="en-IN" sz="2400" dirty="0">
                <a:latin typeface="Times New Roman" panose="02020603050405020304" pitchFamily="18" charset="0"/>
                <a:ea typeface="Calibri" panose="020F0502020204030204" pitchFamily="34" charset="0"/>
                <a:cs typeface="Times New Roman" panose="02020603050405020304" pitchFamily="18" charset="0"/>
              </a:rPr>
              <a:t>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 output of piezoelectric sensor or can store it into battery or other storage devices. The operating and storage temperature range is -20°C~+60°C and -30°C~+70°C respectively.</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3036F6-CB89-49A3-9790-A4A5C6E28390}"/>
              </a:ext>
            </a:extLst>
          </p:cNvPr>
          <p:cNvPicPr/>
          <p:nvPr/>
        </p:nvPicPr>
        <p:blipFill>
          <a:blip r:embed="rId2"/>
          <a:srcRect l="22171" t="14603" r="36891" b="16826"/>
          <a:stretch>
            <a:fillRect/>
          </a:stretch>
        </p:blipFill>
        <p:spPr bwMode="auto">
          <a:xfrm>
            <a:off x="3837072" y="3215352"/>
            <a:ext cx="4517856" cy="3270509"/>
          </a:xfrm>
          <a:prstGeom prst="rect">
            <a:avLst/>
          </a:prstGeom>
          <a:noFill/>
          <a:ln w="9525">
            <a:noFill/>
            <a:miter lim="800000"/>
            <a:headEnd/>
            <a:tailEnd/>
          </a:ln>
        </p:spPr>
      </p:pic>
    </p:spTree>
    <p:extLst>
      <p:ext uri="{BB962C8B-B14F-4D97-AF65-F5344CB8AC3E}">
        <p14:creationId xmlns:p14="http://schemas.microsoft.com/office/powerpoint/2010/main" val="258345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1EDE0-E61B-4C46-BA7B-CFB5F975FF8F}"/>
              </a:ext>
            </a:extLst>
          </p:cNvPr>
          <p:cNvSpPr txBox="1"/>
          <p:nvPr/>
        </p:nvSpPr>
        <p:spPr>
          <a:xfrm>
            <a:off x="1052623" y="0"/>
            <a:ext cx="10217889" cy="4154984"/>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a:t>
            </a:r>
            <a:r>
              <a:rPr lang="en-US" sz="2400" u="sng" dirty="0">
                <a:latin typeface="Times New Roman" panose="02020603050405020304" pitchFamily="18" charset="0"/>
                <a:cs typeface="Times New Roman" panose="02020603050405020304" pitchFamily="18" charset="0"/>
              </a:rPr>
              <a:t>Lead Acid Battery Module</a:t>
            </a:r>
          </a:p>
          <a:p>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Battery is used to convert chemical energy into electrical energy. It comprises of various voltaic cells and every voltaic cells is composed of half cells connected in an arrangement in an electrolyte an-ions and cat-ions. The electric force between terminals of battery is known as terminal voltage and is characterized in volts. The terminal voltage of battery that is not charged or discharged is known as circuit voltage and is equivalent to the Emf of the cell. The charge limit of rechargeable battery diminishes with age and utilisation and may not be withstanding when completely charged. </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CCFA4C-FEE3-428A-9AD2-91176001207C}"/>
              </a:ext>
            </a:extLst>
          </p:cNvPr>
          <p:cNvPicPr/>
          <p:nvPr/>
        </p:nvPicPr>
        <p:blipFill>
          <a:blip r:embed="rId2"/>
          <a:srcRect/>
          <a:stretch>
            <a:fillRect/>
          </a:stretch>
        </p:blipFill>
        <p:spPr bwMode="auto">
          <a:xfrm>
            <a:off x="3574034" y="4073156"/>
            <a:ext cx="5043931" cy="2635988"/>
          </a:xfrm>
          <a:prstGeom prst="rect">
            <a:avLst/>
          </a:prstGeom>
          <a:noFill/>
          <a:ln w="9525">
            <a:noFill/>
            <a:miter lim="800000"/>
            <a:headEnd/>
            <a:tailEnd/>
          </a:ln>
        </p:spPr>
      </p:pic>
    </p:spTree>
    <p:extLst>
      <p:ext uri="{BB962C8B-B14F-4D97-AF65-F5344CB8AC3E}">
        <p14:creationId xmlns:p14="http://schemas.microsoft.com/office/powerpoint/2010/main" val="96118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6664-C930-417B-871F-3DCD6E9A6C0B}"/>
              </a:ext>
            </a:extLst>
          </p:cNvPr>
          <p:cNvSpPr txBox="1"/>
          <p:nvPr/>
        </p:nvSpPr>
        <p:spPr>
          <a:xfrm>
            <a:off x="1084521" y="0"/>
            <a:ext cx="10090298" cy="830997"/>
          </a:xfrm>
          <a:prstGeom prst="rect">
            <a:avLst/>
          </a:prstGeom>
          <a:noFill/>
        </p:spPr>
        <p:txBody>
          <a:bodyPr wrap="square" rtlCol="0">
            <a:spAutoFit/>
          </a:bodyPr>
          <a:lstStyle/>
          <a:p>
            <a:endParaRPr lang="en-US" sz="2400" dirty="0">
              <a:latin typeface="Times New Roman" panose="02020603050405020304" pitchFamily="18" charset="0"/>
            </a:endParaRPr>
          </a:p>
          <a:p>
            <a:r>
              <a:rPr lang="en-US" sz="2400" u="sng" dirty="0">
                <a:latin typeface="Times New Roman" panose="02020603050405020304" pitchFamily="18" charset="0"/>
              </a:rPr>
              <a:t>Sequence Diagram</a:t>
            </a:r>
          </a:p>
        </p:txBody>
      </p:sp>
      <p:pic>
        <p:nvPicPr>
          <p:cNvPr id="4" name="Picture 3">
            <a:extLst>
              <a:ext uri="{FF2B5EF4-FFF2-40B4-BE49-F238E27FC236}">
                <a16:creationId xmlns:a16="http://schemas.microsoft.com/office/drawing/2014/main" id="{3E71EB45-8458-4D11-9E15-83064469D9AE}"/>
              </a:ext>
            </a:extLst>
          </p:cNvPr>
          <p:cNvPicPr/>
          <p:nvPr/>
        </p:nvPicPr>
        <p:blipFill>
          <a:blip r:embed="rId2"/>
          <a:srcRect l="18221" t="12129" r="23271" b="31683"/>
          <a:stretch>
            <a:fillRect/>
          </a:stretch>
        </p:blipFill>
        <p:spPr bwMode="auto">
          <a:xfrm>
            <a:off x="1180214" y="1068705"/>
            <a:ext cx="9994605" cy="4896160"/>
          </a:xfrm>
          <a:prstGeom prst="rect">
            <a:avLst/>
          </a:prstGeom>
          <a:noFill/>
          <a:ln w="9525">
            <a:noFill/>
            <a:miter lim="800000"/>
            <a:headEnd/>
            <a:tailEnd/>
          </a:ln>
        </p:spPr>
      </p:pic>
    </p:spTree>
    <p:extLst>
      <p:ext uri="{BB962C8B-B14F-4D97-AF65-F5344CB8AC3E}">
        <p14:creationId xmlns:p14="http://schemas.microsoft.com/office/powerpoint/2010/main" val="833712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830997"/>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Block Diagram</a:t>
            </a:r>
          </a:p>
        </p:txBody>
      </p:sp>
      <p:pic>
        <p:nvPicPr>
          <p:cNvPr id="3" name="Content Placeholder 4">
            <a:extLst>
              <a:ext uri="{FF2B5EF4-FFF2-40B4-BE49-F238E27FC236}">
                <a16:creationId xmlns:a16="http://schemas.microsoft.com/office/drawing/2014/main" id="{9F0C160C-9FDF-434D-B722-1C15C21F0F8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121638" y="830997"/>
            <a:ext cx="7948723" cy="5697394"/>
          </a:xfrm>
          <a:prstGeom prst="rect">
            <a:avLst/>
          </a:prstGeom>
        </p:spPr>
      </p:pic>
    </p:spTree>
    <p:extLst>
      <p:ext uri="{BB962C8B-B14F-4D97-AF65-F5344CB8AC3E}">
        <p14:creationId xmlns:p14="http://schemas.microsoft.com/office/powerpoint/2010/main" val="81784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830997"/>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r>
              <a:rPr lang="en-US" sz="2400" u="sng" dirty="0">
                <a:latin typeface="Times New Roman" panose="02020603050405020304" pitchFamily="18" charset="0"/>
                <a:cs typeface="Times New Roman" panose="02020603050405020304" pitchFamily="18" charset="0"/>
              </a:rPr>
              <a:t>Activity Diagram</a:t>
            </a:r>
          </a:p>
        </p:txBody>
      </p:sp>
      <p:pic>
        <p:nvPicPr>
          <p:cNvPr id="3" name="Content Placeholder 4">
            <a:extLst>
              <a:ext uri="{FF2B5EF4-FFF2-40B4-BE49-F238E27FC236}">
                <a16:creationId xmlns:a16="http://schemas.microsoft.com/office/drawing/2014/main" id="{E03C1141-8CBA-4619-A1D2-FC34012C1662}"/>
              </a:ext>
            </a:extLst>
          </p:cNvPr>
          <p:cNvPicPr>
            <a:picLocks noGrp="1"/>
          </p:cNvPicPr>
          <p:nvPr/>
        </p:nvPicPr>
        <p:blipFill rotWithShape="1">
          <a:blip r:embed="rId2"/>
          <a:srcRect l="33737" t="14778" r="34024" b="21676"/>
          <a:stretch/>
        </p:blipFill>
        <p:spPr bwMode="auto">
          <a:xfrm>
            <a:off x="3657600" y="830997"/>
            <a:ext cx="4876800" cy="58753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9083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5663089"/>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Future Scope</a:t>
            </a:r>
          </a:p>
          <a:p>
            <a:endParaRPr lang="en-US" sz="2400" u="sng"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utilization of wasted energy is very much relevant and important for highly populated countries in the world in the future.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Flooring Tiles Japan has already started experimenting with the use of the piezoelectric effect impact on generating energy. They implement a piezoelectric effect on the bus stairs. Thus every time passenger steps on the tiles; they trigger the small vibration that can be stored as energy in the battery. The flooring tiles are designed by the rubber which can absorb the vibration.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piezoelectric sensors when used on large scale will give  positive result. In India, maximum public movement is observed in railway stations, temples, and shopping malls; hence this places can be equipped with platforms with piezoelectric sensors  for generation of electric power.</a:t>
            </a:r>
          </a:p>
        </p:txBody>
      </p:sp>
    </p:spTree>
    <p:extLst>
      <p:ext uri="{BB962C8B-B14F-4D97-AF65-F5344CB8AC3E}">
        <p14:creationId xmlns:p14="http://schemas.microsoft.com/office/powerpoint/2010/main" val="65622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2C960B-9514-470B-BC42-E9C91CC9BD7A}"/>
              </a:ext>
            </a:extLst>
          </p:cNvPr>
          <p:cNvSpPr txBox="1"/>
          <p:nvPr/>
        </p:nvSpPr>
        <p:spPr>
          <a:xfrm>
            <a:off x="1073888" y="0"/>
            <a:ext cx="10175359" cy="4924425"/>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Conclusion</a:t>
            </a:r>
          </a:p>
          <a:p>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Footsteps are the main source of power generation. There is no need of energy from conventional source of energy and there is zero percent of pollution in this type of power generation. There is no need of any kind of power from mains and it is important to the areas, all tracks where non-conventional energy is used as electricity. The contribution of Non-conventional energy to our primary energy is 11% that is a common fact. If this project is activated it will not only add and overwhelm the energy deficit problems but this will also form global environmental change.</a:t>
            </a:r>
          </a:p>
          <a:p>
            <a:r>
              <a:rPr lang="en-IN" sz="2400" dirty="0">
                <a:effectLst/>
                <a:latin typeface="Times New Roman" panose="02020603050405020304" pitchFamily="18" charset="0"/>
                <a:ea typeface="Calibri" panose="020F0502020204030204" pitchFamily="34" charset="0"/>
              </a:rPr>
              <a:t>This technique produces electricity with the assistance of electricity components that create use of the energy of human footsteps.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59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DFE290-055D-4633-806A-3F78BC3FB265}"/>
              </a:ext>
            </a:extLst>
          </p:cNvPr>
          <p:cNvSpPr/>
          <p:nvPr/>
        </p:nvSpPr>
        <p:spPr>
          <a:xfrm>
            <a:off x="2243470" y="3306726"/>
            <a:ext cx="350874" cy="350874"/>
          </a:xfrm>
          <a:prstGeom prst="rect">
            <a:avLst/>
          </a:prstGeom>
          <a:solidFill>
            <a:srgbClr val="3C2C23"/>
          </a:solidFill>
          <a:ln>
            <a:solidFill>
              <a:srgbClr val="3C2A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C2E24"/>
              </a:solidFill>
            </a:endParaRPr>
          </a:p>
        </p:txBody>
      </p:sp>
      <p:sp>
        <p:nvSpPr>
          <p:cNvPr id="6" name="TextBox 5">
            <a:extLst>
              <a:ext uri="{FF2B5EF4-FFF2-40B4-BE49-F238E27FC236}">
                <a16:creationId xmlns:a16="http://schemas.microsoft.com/office/drawing/2014/main" id="{2426EFFA-A2E3-4C3A-93C6-BB7022FEC38F}"/>
              </a:ext>
            </a:extLst>
          </p:cNvPr>
          <p:cNvSpPr txBox="1"/>
          <p:nvPr/>
        </p:nvSpPr>
        <p:spPr>
          <a:xfrm>
            <a:off x="1222744" y="2645006"/>
            <a:ext cx="7378996" cy="1323439"/>
          </a:xfrm>
          <a:prstGeom prst="rect">
            <a:avLst/>
          </a:prstGeom>
          <a:noFill/>
        </p:spPr>
        <p:txBody>
          <a:bodyPr wrap="square" rtlCol="0">
            <a:spAutoFit/>
          </a:bodyPr>
          <a:lstStyle/>
          <a:p>
            <a:pPr algn="ctr"/>
            <a:r>
              <a:rPr lang="en-US" sz="8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06781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570756"/>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Introduction</a:t>
            </a:r>
            <a:endParaRPr lang="en-US" sz="2400" u="sng"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rPr>
              <a:t>This Footstep Power Generation System is used to generate voltage using piezoelectric sensors. </a:t>
            </a:r>
          </a:p>
          <a:p>
            <a:pPr marL="285750" indent="-285750">
              <a:buFont typeface="Arial" panose="020B0604020202020204" pitchFamily="34" charset="0"/>
              <a:buChar char="•"/>
            </a:pPr>
            <a:endParaRPr lang="en-IN" sz="2400" dirty="0">
              <a:latin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rPr>
              <a:t>This project can be implemented in public places like Night Clubs, shopping malls, railway stations, etc.</a:t>
            </a:r>
          </a:p>
          <a:p>
            <a:r>
              <a:rPr lang="en-IN" sz="2400" dirty="0">
                <a:latin typeface="Times New Roman" panose="02020603050405020304" pitchFamily="18" charset="0"/>
              </a:rPr>
              <a:t> </a:t>
            </a:r>
          </a:p>
          <a:p>
            <a:pPr marL="285750" indent="-285750">
              <a:buFont typeface="Arial" panose="020B0604020202020204" pitchFamily="34" charset="0"/>
              <a:buChar char="•"/>
            </a:pPr>
            <a:r>
              <a:rPr lang="en-IN" sz="2400" dirty="0">
                <a:latin typeface="Times New Roman" panose="02020603050405020304" pitchFamily="18" charset="0"/>
              </a:rPr>
              <a:t>When an pressure is applied to piezoelectric sensors, then voltage is generated directly proportional to the applied pressure. </a:t>
            </a:r>
          </a:p>
          <a:p>
            <a:pPr marL="285750" indent="-285750">
              <a:buFont typeface="Arial" panose="020B0604020202020204" pitchFamily="34" charset="0"/>
              <a:buChar char="•"/>
            </a:pPr>
            <a:endParaRPr lang="en-IN" sz="2400" dirty="0">
              <a:latin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rPr>
              <a:t>Piezoelectric sensors are used to measure force, pressure and an voltmeter and battery is used to measure voltage and to store the generated voltage.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00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rPr>
              <a:t>Due to increase in population, requirement and usage of power is increasing day by day.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rPr>
              <a:t>Reforming renewable energy back to its usable form.</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rPr>
              <a:t>This energy is transformed using piezoelectric sensors.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rPr>
              <a:t>Piezoelectric sensors convert the pressure into voltage.</a:t>
            </a:r>
          </a:p>
        </p:txBody>
      </p:sp>
    </p:spTree>
    <p:extLst>
      <p:ext uri="{BB962C8B-B14F-4D97-AF65-F5344CB8AC3E}">
        <p14:creationId xmlns:p14="http://schemas.microsoft.com/office/powerpoint/2010/main" val="410408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293757"/>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Survey of Data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As we surveyed, Arduino is used over Raspberry Pi.</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is powered using a battery while it is difficult to power Raspberry Pi using battery.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Raspberry Pi is expensive compared to Arduino.</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is suitable for the task that need sensor data read and reacted to real time.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has low power requirement and low maintenance.</a:t>
            </a:r>
          </a:p>
        </p:txBody>
      </p:sp>
    </p:spTree>
    <p:extLst>
      <p:ext uri="{BB962C8B-B14F-4D97-AF65-F5344CB8AC3E}">
        <p14:creationId xmlns:p14="http://schemas.microsoft.com/office/powerpoint/2010/main" val="250145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6032421"/>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provide a non-conventional electrical energy production system.</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depict the use of piezoelectric effect by using mechanical force in electricity generation.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provide eco-friendly and pollution free source  for production of electricity.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much cleaner cost effective way of power generation method which helps to cut down the global warming.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use stored energy as renewable source of energy.</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97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5663089"/>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What is Piezoelectric Sensor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Piezoelectric Sensor uses piezoelectric effect to measure pressure or mechanical energy by converting all of it to electrical energy signals. </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It is a substantial tool that could be used for the measurement of varying cause. </a:t>
            </a:r>
          </a:p>
          <a:p>
            <a:pPr marL="285750" indent="-285750">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It has very high modulus of elasticity compared to other metals.</a:t>
            </a:r>
          </a:p>
          <a:p>
            <a:pPr marL="285750" indent="-285750">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Additionally, piezoelectric sensors are rugged, have high natural frequency.</a:t>
            </a:r>
          </a:p>
          <a:p>
            <a:pPr marL="285750" indent="-285750">
              <a:buFont typeface="Arial" panose="020B0604020202020204" pitchFamily="34" charset="0"/>
              <a:buChar char="•"/>
            </a:pPr>
            <a:endParaRPr lang="en-US" sz="24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This phenomenon is not affected to Electromagnetic fields and other radiations.</a:t>
            </a:r>
          </a:p>
        </p:txBody>
      </p:sp>
    </p:spTree>
    <p:extLst>
      <p:ext uri="{BB962C8B-B14F-4D97-AF65-F5344CB8AC3E}">
        <p14:creationId xmlns:p14="http://schemas.microsoft.com/office/powerpoint/2010/main" val="821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0501DD-EFEF-428C-9879-93AF80AE3121}"/>
              </a:ext>
            </a:extLst>
          </p:cNvPr>
          <p:cNvSpPr txBox="1"/>
          <p:nvPr/>
        </p:nvSpPr>
        <p:spPr>
          <a:xfrm>
            <a:off x="1052623" y="106326"/>
            <a:ext cx="10090298" cy="4185761"/>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What is Piezoelectric Effect ?</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Piezoelectric Effect or Piezoelectricity is the ability of certain materials to generate an AC voltage when subjected to mechanical stress.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piezoelectric material is placed under mechanical stress, a shifting of the positive and negative charge centers in the material takes place</a:t>
            </a:r>
            <a:r>
              <a:rPr lang="en-US" sz="2400" b="0" i="0" u="none" strike="noStrike" baseline="0" dirty="0">
                <a:latin typeface="Times New Roman" panose="02020603050405020304" pitchFamily="18" charset="0"/>
                <a:cs typeface="Times New Roman" panose="02020603050405020304" pitchFamily="18" charset="0"/>
              </a:rPr>
              <a:t> </a:t>
            </a:r>
          </a:p>
          <a:p>
            <a:pPr algn="l"/>
            <a:endParaRPr lang="en-US" sz="2400" b="0" i="0" u="none" strike="noStrike" baseline="0" dirty="0">
              <a:solidFill>
                <a:srgbClr val="000000"/>
              </a:solidFill>
              <a:latin typeface="Cambria" panose="02040503050406030204" pitchFamily="18" charset="0"/>
            </a:endParaRPr>
          </a:p>
          <a:p>
            <a:pPr marL="285750" indent="-28575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 Piezoelectricity has both direct and converse effects i.e. mechanical stress results in AC voltage generation and vice-versa.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4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3C543B-1C0C-41D7-B500-A09838E1D978}"/>
              </a:ext>
            </a:extLst>
          </p:cNvPr>
          <p:cNvSpPr txBox="1"/>
          <p:nvPr/>
        </p:nvSpPr>
        <p:spPr>
          <a:xfrm>
            <a:off x="1052623" y="0"/>
            <a:ext cx="10185991" cy="3816429"/>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Problem Statement</a:t>
            </a:r>
          </a:p>
          <a:p>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Mangal" panose="02040503050203030202" pitchFamily="18" charset="0"/>
              </a:rPr>
              <a:t> To generate electrical energy from the footsteps there are several methods i.e. gear wheel and fly wheel to produce power. These are used in places where there is a lot of people’s movement to generate power because the mechanical portion of this will work on the principle. Footstep from crowed on floor and piezo plate scheme that is used below the floor is done for the generation of power, piezo plate will be covered by the sheet and piezo sensor experience a vibrating force by the spring.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41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A185A3-76F0-4CE2-8A28-A17D1A370D31}"/>
              </a:ext>
            </a:extLst>
          </p:cNvPr>
          <p:cNvSpPr txBox="1"/>
          <p:nvPr/>
        </p:nvSpPr>
        <p:spPr>
          <a:xfrm>
            <a:off x="1063256" y="0"/>
            <a:ext cx="10164725" cy="4555093"/>
          </a:xfrm>
          <a:prstGeom prst="rect">
            <a:avLst/>
          </a:prstGeom>
          <a:noFill/>
        </p:spPr>
        <p:txBody>
          <a:bodyPr wrap="square" rtlCol="0">
            <a:spAutoFit/>
          </a:bodyPr>
          <a:lstStyle/>
          <a:p>
            <a:r>
              <a:rPr lang="en-US" sz="5000" u="sng" dirty="0">
                <a:latin typeface="Times New Roman" panose="02020603050405020304" pitchFamily="18" charset="0"/>
                <a:cs typeface="Times New Roman" panose="02020603050405020304" pitchFamily="18" charset="0"/>
              </a:rPr>
              <a:t>Implementation Approach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a:t>
            </a:r>
            <a:r>
              <a:rPr lang="en-US" sz="2400" u="sng" dirty="0">
                <a:latin typeface="Times New Roman" panose="02020603050405020304" pitchFamily="18" charset="0"/>
                <a:cs typeface="Times New Roman" panose="02020603050405020304" pitchFamily="18" charset="0"/>
              </a:rPr>
              <a:t>Arduino Module</a:t>
            </a:r>
          </a:p>
          <a:p>
            <a:endParaRPr lang="en-US" sz="2400" dirty="0">
              <a:latin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Arduino board designs use a variety of microprocessors and controllers. The boards feature serial communications interfaces, including Universal Serial Bus (USB) on some models, which are also used for loading programs from personal computers. The microcontrollers can be programmed using C and C++programming languages. In addition to using traditional compiler tool chains, the Arduino project provides an integrated development environment (IDE) based on the Processing language project.</a:t>
            </a:r>
            <a:endParaRPr lang="en-US" sz="2400" dirty="0">
              <a:latin typeface="Times New Roman" panose="02020603050405020304" pitchFamily="18" charset="0"/>
              <a:cs typeface="Times New Roman" panose="02020603050405020304" pitchFamily="18" charset="0"/>
            </a:endParaRPr>
          </a:p>
        </p:txBody>
      </p:sp>
      <p:pic>
        <p:nvPicPr>
          <p:cNvPr id="4" name="Picture 3" descr="19&#10;3.2.3.3 Arduino Board Summary&#10;Fig 3.12: UNO Atmega328&#10;3.2.3.4 System Requirements&#10; Arduino UNO board&#10; USB Cable&#10; Ext...">
            <a:extLst>
              <a:ext uri="{FF2B5EF4-FFF2-40B4-BE49-F238E27FC236}">
                <a16:creationId xmlns:a16="http://schemas.microsoft.com/office/drawing/2014/main" id="{C884B8E4-7153-40ED-8867-E83495C3F3BD}"/>
              </a:ext>
            </a:extLst>
          </p:cNvPr>
          <p:cNvPicPr/>
          <p:nvPr/>
        </p:nvPicPr>
        <p:blipFill>
          <a:blip r:embed="rId2"/>
          <a:srcRect l="20773" t="11168" r="21714" b="63928"/>
          <a:stretch>
            <a:fillRect/>
          </a:stretch>
        </p:blipFill>
        <p:spPr bwMode="auto">
          <a:xfrm>
            <a:off x="4264903" y="4555093"/>
            <a:ext cx="3662193" cy="2198874"/>
          </a:xfrm>
          <a:prstGeom prst="rect">
            <a:avLst/>
          </a:prstGeom>
          <a:noFill/>
          <a:ln w="9525">
            <a:noFill/>
            <a:miter lim="800000"/>
            <a:headEnd/>
            <a:tailEnd/>
          </a:ln>
        </p:spPr>
      </p:pic>
    </p:spTree>
    <p:extLst>
      <p:ext uri="{BB962C8B-B14F-4D97-AF65-F5344CB8AC3E}">
        <p14:creationId xmlns:p14="http://schemas.microsoft.com/office/powerpoint/2010/main" val="2048645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179</TotalTime>
  <Words>1258</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vt:lpstr>
      <vt:lpstr>MS Shell Dlg 2</vt:lpstr>
      <vt:lpstr>Times New Roman</vt:lpstr>
      <vt:lpstr>Wingdings</vt:lpstr>
      <vt:lpstr>Wingdings 3</vt:lpstr>
      <vt:lpstr>Madison</vt:lpstr>
      <vt:lpstr>Footstep Power Generator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Footstep Power Generator</dc:title>
  <dc:creator>Mtronics</dc:creator>
  <cp:lastModifiedBy>Mtronics</cp:lastModifiedBy>
  <cp:revision>47</cp:revision>
  <dcterms:created xsi:type="dcterms:W3CDTF">2020-12-24T07:43:43Z</dcterms:created>
  <dcterms:modified xsi:type="dcterms:W3CDTF">2020-12-24T19:42:57Z</dcterms:modified>
</cp:coreProperties>
</file>