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9" r:id="rId3"/>
    <p:sldId id="262" r:id="rId4"/>
    <p:sldId id="263" r:id="rId5"/>
    <p:sldId id="264" r:id="rId6"/>
    <p:sldId id="265" r:id="rId7"/>
    <p:sldId id="266" r:id="rId8"/>
    <p:sldId id="267" r:id="rId9"/>
    <p:sldId id="268" r:id="rId10"/>
    <p:sldId id="280" r:id="rId11"/>
    <p:sldId id="281" r:id="rId12"/>
    <p:sldId id="299" r:id="rId13"/>
    <p:sldId id="282" r:id="rId14"/>
    <p:sldId id="283" r:id="rId15"/>
    <p:sldId id="284" r:id="rId16"/>
    <p:sldId id="294" r:id="rId17"/>
    <p:sldId id="285" r:id="rId18"/>
    <p:sldId id="286" r:id="rId19"/>
    <p:sldId id="269" r:id="rId20"/>
    <p:sldId id="270" r:id="rId21"/>
    <p:sldId id="271" r:id="rId22"/>
    <p:sldId id="272" r:id="rId23"/>
    <p:sldId id="287" r:id="rId24"/>
    <p:sldId id="274" r:id="rId25"/>
    <p:sldId id="276" r:id="rId26"/>
    <p:sldId id="288" r:id="rId27"/>
    <p:sldId id="289" r:id="rId28"/>
    <p:sldId id="290" r:id="rId29"/>
    <p:sldId id="302" r:id="rId30"/>
    <p:sldId id="292" r:id="rId31"/>
    <p:sldId id="298" r:id="rId32"/>
    <p:sldId id="277" r:id="rId33"/>
    <p:sldId id="293" r:id="rId34"/>
    <p:sldId id="278" r:id="rId35"/>
    <p:sldId id="291" r:id="rId36"/>
    <p:sldId id="301" r:id="rId37"/>
    <p:sldId id="295" r:id="rId38"/>
    <p:sldId id="300" r:id="rId39"/>
    <p:sldId id="297" r:id="rId40"/>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2D24"/>
    <a:srgbClr val="3C2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73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790C-B6A4-4E78-8C25-550F76769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73A6C-B503-4623-9902-2EFDCCD59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AC1BD-77E7-435D-8091-47C6EB590A66}"/>
              </a:ext>
            </a:extLst>
          </p:cNvPr>
          <p:cNvSpPr>
            <a:spLocks noGrp="1"/>
          </p:cNvSpPr>
          <p:nvPr>
            <p:ph type="dt" sz="half" idx="10"/>
          </p:nvPr>
        </p:nvSpPr>
        <p:spPr/>
        <p:txBody>
          <a:bodyPr/>
          <a:lstStyle>
            <a:lvl1pPr>
              <a:defRPr/>
            </a:lvl1pPr>
          </a:lstStyle>
          <a:p>
            <a:fld id="{9AB3A824-1A51-4B26-AD58-A6D8E14F6C04}" type="datetimeFigureOut">
              <a:rPr lang="en-US" smtClean="0"/>
              <a:t>5/23/2021</a:t>
            </a:fld>
            <a:endParaRPr lang="en-US"/>
          </a:p>
        </p:txBody>
      </p:sp>
      <p:sp>
        <p:nvSpPr>
          <p:cNvPr id="5" name="Footer Placeholder 4">
            <a:extLst>
              <a:ext uri="{FF2B5EF4-FFF2-40B4-BE49-F238E27FC236}">
                <a16:creationId xmlns:a16="http://schemas.microsoft.com/office/drawing/2014/main" id="{6B9944F0-AA25-46A2-BBFE-D54C227A6A04}"/>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9CE62D04-A18E-4096-9F26-671D98A6700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17308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ACB1-7471-4E0D-BCC1-B072133C8E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CAD1F-E391-41FB-833D-99BB8A104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3A0D9-0D8E-4531-B71A-33A3580C5F75}"/>
              </a:ext>
            </a:extLst>
          </p:cNvPr>
          <p:cNvSpPr>
            <a:spLocks noGrp="1"/>
          </p:cNvSpPr>
          <p:nvPr>
            <p:ph type="dt" sz="half" idx="10"/>
          </p:nvPr>
        </p:nvSpPr>
        <p:spPr/>
        <p:txBody>
          <a:bodyPr/>
          <a:lstStyle>
            <a:lvl1pPr>
              <a:defRPr/>
            </a:lvl1pPr>
          </a:lstStyle>
          <a:p>
            <a:fld id="{D857E33E-8B18-4087-B112-809917729534}" type="datetimeFigureOut">
              <a:rPr lang="en-US" smtClean="0"/>
              <a:t>5/23/2021</a:t>
            </a:fld>
            <a:endParaRPr lang="en-US"/>
          </a:p>
        </p:txBody>
      </p:sp>
      <p:sp>
        <p:nvSpPr>
          <p:cNvPr id="5" name="Footer Placeholder 4">
            <a:extLst>
              <a:ext uri="{FF2B5EF4-FFF2-40B4-BE49-F238E27FC236}">
                <a16:creationId xmlns:a16="http://schemas.microsoft.com/office/drawing/2014/main" id="{B85B6B04-45E5-442D-9F6A-165CF62DA49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5F192F47-9706-4B2D-BC65-708E014558E3}"/>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59938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068AF-41B3-462B-A1EC-862DDF1FB35A}"/>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4BF33-A8B4-4E46-9F54-9958EF49A8F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FAC5A-D52E-4651-9D5F-34FB7AF5DD22}"/>
              </a:ext>
            </a:extLst>
          </p:cNvPr>
          <p:cNvSpPr>
            <a:spLocks noGrp="1"/>
          </p:cNvSpPr>
          <p:nvPr>
            <p:ph type="dt" sz="half" idx="10"/>
          </p:nvPr>
        </p:nvSpPr>
        <p:spPr/>
        <p:txBody>
          <a:bodyPr/>
          <a:lstStyle>
            <a:lvl1pPr>
              <a:defRPr/>
            </a:lvl1pPr>
          </a:lstStyle>
          <a:p>
            <a:fld id="{D3FFE419-2371-464F-8239-3959401C3561}" type="datetimeFigureOut">
              <a:rPr lang="en-US" smtClean="0"/>
              <a:t>5/23/2021</a:t>
            </a:fld>
            <a:endParaRPr lang="en-US"/>
          </a:p>
        </p:txBody>
      </p:sp>
      <p:sp>
        <p:nvSpPr>
          <p:cNvPr id="5" name="Footer Placeholder 4">
            <a:extLst>
              <a:ext uri="{FF2B5EF4-FFF2-40B4-BE49-F238E27FC236}">
                <a16:creationId xmlns:a16="http://schemas.microsoft.com/office/drawing/2014/main" id="{5442BD20-A5E8-4F15-ABA4-F94B59C22B79}"/>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6A9E47C-6A5A-4DE5-99BD-4C6142253A5D}"/>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4413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5E1-3455-406C-889C-C7502CE81F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D059-AB1B-44DD-BF48-94FC2391C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C81F2-C898-4954-8C93-007442A42D69}"/>
              </a:ext>
            </a:extLst>
          </p:cNvPr>
          <p:cNvSpPr>
            <a:spLocks noGrp="1"/>
          </p:cNvSpPr>
          <p:nvPr>
            <p:ph type="dt" sz="half" idx="10"/>
          </p:nvPr>
        </p:nvSpPr>
        <p:spPr/>
        <p:txBody>
          <a:bodyPr/>
          <a:lstStyle>
            <a:lvl1pPr>
              <a:defRPr/>
            </a:lvl1pPr>
          </a:lstStyle>
          <a:p>
            <a:fld id="{97D162C4-EDD9-4389-A98B-B87ECEA2A816}" type="datetimeFigureOut">
              <a:rPr lang="en-US" smtClean="0"/>
              <a:t>5/23/2021</a:t>
            </a:fld>
            <a:endParaRPr lang="en-US"/>
          </a:p>
        </p:txBody>
      </p:sp>
      <p:sp>
        <p:nvSpPr>
          <p:cNvPr id="5" name="Footer Placeholder 4">
            <a:extLst>
              <a:ext uri="{FF2B5EF4-FFF2-40B4-BE49-F238E27FC236}">
                <a16:creationId xmlns:a16="http://schemas.microsoft.com/office/drawing/2014/main" id="{FB011467-F20F-4F66-8EFA-AA75E510E6F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2FFB9DA0-3812-4F83-9F61-57604ECB7711}"/>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45424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646A-43A8-498D-8ACE-B3CADFDB08A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F9208F-84C4-42EA-9648-007FC85F9B2E}"/>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EB3045-D954-4541-9D76-1E977C81591B}"/>
              </a:ext>
            </a:extLst>
          </p:cNvPr>
          <p:cNvSpPr>
            <a:spLocks noGrp="1"/>
          </p:cNvSpPr>
          <p:nvPr>
            <p:ph type="dt" sz="half" idx="10"/>
          </p:nvPr>
        </p:nvSpPr>
        <p:spPr/>
        <p:txBody>
          <a:bodyPr/>
          <a:lstStyle>
            <a:lvl1pPr>
              <a:defRPr/>
            </a:lvl1pPr>
          </a:lstStyle>
          <a:p>
            <a:fld id="{3E5059C3-6A89-4494-99FF-5A4D6FFD50EB}" type="datetimeFigureOut">
              <a:rPr lang="en-US" smtClean="0"/>
              <a:t>5/23/2021</a:t>
            </a:fld>
            <a:endParaRPr lang="en-US"/>
          </a:p>
        </p:txBody>
      </p:sp>
      <p:sp>
        <p:nvSpPr>
          <p:cNvPr id="5" name="Footer Placeholder 4">
            <a:extLst>
              <a:ext uri="{FF2B5EF4-FFF2-40B4-BE49-F238E27FC236}">
                <a16:creationId xmlns:a16="http://schemas.microsoft.com/office/drawing/2014/main" id="{FBE4D6F2-0E86-4266-A043-C32723B50276}"/>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B823D6D-DC66-4379-B605-AE81EC2B5C2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56368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9EC-E588-4445-B93E-2818902A7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3DE28-CD64-46CD-A41D-3A0F4AB1E9D0}"/>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70462-046C-4ECE-87B5-AD452EC18F82}"/>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C9FD77-A29F-4F6A-9183-219EB320494F}"/>
              </a:ext>
            </a:extLst>
          </p:cNvPr>
          <p:cNvSpPr>
            <a:spLocks noGrp="1"/>
          </p:cNvSpPr>
          <p:nvPr>
            <p:ph type="dt" sz="half" idx="10"/>
          </p:nvPr>
        </p:nvSpPr>
        <p:spPr/>
        <p:txBody>
          <a:bodyPr/>
          <a:lstStyle>
            <a:lvl1pPr>
              <a:defRPr/>
            </a:lvl1pPr>
          </a:lstStyle>
          <a:p>
            <a:fld id="{CA954B2F-12DE-47F5-8894-472B206D2E1E}" type="datetimeFigureOut">
              <a:rPr lang="en-US" smtClean="0"/>
              <a:t>5/23/2021</a:t>
            </a:fld>
            <a:endParaRPr lang="en-US"/>
          </a:p>
        </p:txBody>
      </p:sp>
      <p:sp>
        <p:nvSpPr>
          <p:cNvPr id="6" name="Footer Placeholder 5">
            <a:extLst>
              <a:ext uri="{FF2B5EF4-FFF2-40B4-BE49-F238E27FC236}">
                <a16:creationId xmlns:a16="http://schemas.microsoft.com/office/drawing/2014/main" id="{2BA2385C-EF25-4944-8B91-33B89D0D74D8}"/>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7622AAD5-C25E-4530-8DF8-876B0EF01D2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22438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215-F2FD-44FC-9806-2BCEF3DE2631}"/>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2CDD7-C843-4249-83AC-D8FF9E9777E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FA268-BD7E-467A-A632-17961977FE96}"/>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81939E-5B7E-46C8-94F0-A12DC2D19C3C}"/>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721EB-8CD5-44C1-B25E-C89ADF1D4193}"/>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BA486D-1A99-4D1B-82C5-FC2AD6F16823}"/>
              </a:ext>
            </a:extLst>
          </p:cNvPr>
          <p:cNvSpPr>
            <a:spLocks noGrp="1"/>
          </p:cNvSpPr>
          <p:nvPr>
            <p:ph type="dt" sz="half" idx="10"/>
          </p:nvPr>
        </p:nvSpPr>
        <p:spPr/>
        <p:txBody>
          <a:bodyPr/>
          <a:lstStyle>
            <a:lvl1pPr>
              <a:defRPr/>
            </a:lvl1pPr>
          </a:lstStyle>
          <a:p>
            <a:fld id="{3F30E46F-7819-4ACF-B48B-48222C2ACC88}" type="datetimeFigureOut">
              <a:rPr lang="en-US" smtClean="0"/>
              <a:t>5/23/2021</a:t>
            </a:fld>
            <a:endParaRPr lang="en-US"/>
          </a:p>
        </p:txBody>
      </p:sp>
      <p:sp>
        <p:nvSpPr>
          <p:cNvPr id="8" name="Footer Placeholder 7">
            <a:extLst>
              <a:ext uri="{FF2B5EF4-FFF2-40B4-BE49-F238E27FC236}">
                <a16:creationId xmlns:a16="http://schemas.microsoft.com/office/drawing/2014/main" id="{A5C2D826-CBF6-4C0D-9962-CE229104EF16}"/>
              </a:ext>
            </a:extLst>
          </p:cNvPr>
          <p:cNvSpPr>
            <a:spLocks noGrp="1"/>
          </p:cNvSpPr>
          <p:nvPr>
            <p:ph type="ftr" sz="quarter" idx="11"/>
          </p:nvPr>
        </p:nvSpPr>
        <p:spPr/>
        <p:txBody>
          <a:bodyPr/>
          <a:lstStyle>
            <a:lvl1pPr>
              <a:defRPr/>
            </a:lvl1pPr>
          </a:lstStyle>
          <a:p>
            <a:r>
              <a:rPr lang="en-US"/>
              <a:t>
              </a:t>
            </a:r>
          </a:p>
        </p:txBody>
      </p:sp>
      <p:sp>
        <p:nvSpPr>
          <p:cNvPr id="9" name="Slide Number Placeholder 8">
            <a:extLst>
              <a:ext uri="{FF2B5EF4-FFF2-40B4-BE49-F238E27FC236}">
                <a16:creationId xmlns:a16="http://schemas.microsoft.com/office/drawing/2014/main" id="{3184DFA2-7120-4ED9-8009-5BB61807EE7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20605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4EEB-C897-4E9B-9C97-DF04D3E013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AC023-617D-4991-8D1C-B7D02AE1735C}"/>
              </a:ext>
            </a:extLst>
          </p:cNvPr>
          <p:cNvSpPr>
            <a:spLocks noGrp="1"/>
          </p:cNvSpPr>
          <p:nvPr>
            <p:ph type="dt" sz="half" idx="10"/>
          </p:nvPr>
        </p:nvSpPr>
        <p:spPr/>
        <p:txBody>
          <a:bodyPr/>
          <a:lstStyle>
            <a:lvl1pPr>
              <a:defRPr/>
            </a:lvl1pPr>
          </a:lstStyle>
          <a:p>
            <a:fld id="{1FAF3416-4057-4DAA-829D-4CA07428D088}" type="datetimeFigureOut">
              <a:rPr lang="en-US" smtClean="0"/>
              <a:t>5/23/2021</a:t>
            </a:fld>
            <a:endParaRPr lang="en-US"/>
          </a:p>
        </p:txBody>
      </p:sp>
      <p:sp>
        <p:nvSpPr>
          <p:cNvPr id="4" name="Footer Placeholder 3">
            <a:extLst>
              <a:ext uri="{FF2B5EF4-FFF2-40B4-BE49-F238E27FC236}">
                <a16:creationId xmlns:a16="http://schemas.microsoft.com/office/drawing/2014/main" id="{AF0B74E2-3745-4AC7-8ECF-6430478620CA}"/>
              </a:ext>
            </a:extLst>
          </p:cNvPr>
          <p:cNvSpPr>
            <a:spLocks noGrp="1"/>
          </p:cNvSpPr>
          <p:nvPr>
            <p:ph type="ftr" sz="quarter" idx="11"/>
          </p:nvPr>
        </p:nvSpPr>
        <p:spPr/>
        <p:txBody>
          <a:bodyPr/>
          <a:lstStyle>
            <a:lvl1pPr>
              <a:defRPr/>
            </a:lvl1pPr>
          </a:lstStyle>
          <a:p>
            <a:r>
              <a:rPr lang="en-US"/>
              <a:t>
              </a:t>
            </a:r>
          </a:p>
        </p:txBody>
      </p:sp>
      <p:sp>
        <p:nvSpPr>
          <p:cNvPr id="5" name="Slide Number Placeholder 4">
            <a:extLst>
              <a:ext uri="{FF2B5EF4-FFF2-40B4-BE49-F238E27FC236}">
                <a16:creationId xmlns:a16="http://schemas.microsoft.com/office/drawing/2014/main" id="{5A4AC5E7-4337-4299-88BF-AEE399E2389A}"/>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27226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75AD7-53B0-4DB3-A959-F2860C9BC92A}"/>
              </a:ext>
            </a:extLst>
          </p:cNvPr>
          <p:cNvSpPr>
            <a:spLocks noGrp="1"/>
          </p:cNvSpPr>
          <p:nvPr>
            <p:ph type="dt" sz="half" idx="10"/>
          </p:nvPr>
        </p:nvSpPr>
        <p:spPr/>
        <p:txBody>
          <a:bodyPr/>
          <a:lstStyle>
            <a:lvl1pPr>
              <a:defRPr/>
            </a:lvl1pPr>
          </a:lstStyle>
          <a:p>
            <a:fld id="{921D9284-D300-4297-87F7-E791DCC15DB1}" type="datetimeFigureOut">
              <a:rPr lang="en-US" smtClean="0"/>
              <a:t>5/23/2021</a:t>
            </a:fld>
            <a:endParaRPr lang="en-US"/>
          </a:p>
        </p:txBody>
      </p:sp>
      <p:sp>
        <p:nvSpPr>
          <p:cNvPr id="3" name="Footer Placeholder 2">
            <a:extLst>
              <a:ext uri="{FF2B5EF4-FFF2-40B4-BE49-F238E27FC236}">
                <a16:creationId xmlns:a16="http://schemas.microsoft.com/office/drawing/2014/main" id="{4653277E-688F-47A8-8922-156774912F83}"/>
              </a:ext>
            </a:extLst>
          </p:cNvPr>
          <p:cNvSpPr>
            <a:spLocks noGrp="1"/>
          </p:cNvSpPr>
          <p:nvPr>
            <p:ph type="ftr" sz="quarter" idx="11"/>
          </p:nvPr>
        </p:nvSpPr>
        <p:spPr/>
        <p:txBody>
          <a:bodyPr/>
          <a:lstStyle>
            <a:lvl1pPr>
              <a:defRPr/>
            </a:lvl1pPr>
          </a:lstStyle>
          <a:p>
            <a:r>
              <a:rPr lang="en-US"/>
              <a:t>
              </a:t>
            </a:r>
          </a:p>
        </p:txBody>
      </p:sp>
      <p:sp>
        <p:nvSpPr>
          <p:cNvPr id="4" name="Slide Number Placeholder 3">
            <a:extLst>
              <a:ext uri="{FF2B5EF4-FFF2-40B4-BE49-F238E27FC236}">
                <a16:creationId xmlns:a16="http://schemas.microsoft.com/office/drawing/2014/main" id="{DD5352DA-019C-4171-8BDA-8B5FD114C05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37906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8BF5-20A8-47B0-94D3-CA7B9739C63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1BC173-CFC1-4E32-9ACF-270192C9109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B227D3-B1A3-4282-9275-EA536016AD4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94D7E-0F44-482D-AF83-0E022F116363}"/>
              </a:ext>
            </a:extLst>
          </p:cNvPr>
          <p:cNvSpPr>
            <a:spLocks noGrp="1"/>
          </p:cNvSpPr>
          <p:nvPr>
            <p:ph type="dt" sz="half" idx="10"/>
          </p:nvPr>
        </p:nvSpPr>
        <p:spPr/>
        <p:txBody>
          <a:bodyPr/>
          <a:lstStyle>
            <a:lvl1pPr>
              <a:defRPr/>
            </a:lvl1pPr>
          </a:lstStyle>
          <a:p>
            <a:fld id="{37D525BB-DA17-4BA0-B3C8-3AC3ABC827E6}" type="datetimeFigureOut">
              <a:rPr lang="en-US" smtClean="0"/>
              <a:t>5/23/2021</a:t>
            </a:fld>
            <a:endParaRPr lang="en-US"/>
          </a:p>
        </p:txBody>
      </p:sp>
      <p:sp>
        <p:nvSpPr>
          <p:cNvPr id="6" name="Footer Placeholder 5">
            <a:extLst>
              <a:ext uri="{FF2B5EF4-FFF2-40B4-BE49-F238E27FC236}">
                <a16:creationId xmlns:a16="http://schemas.microsoft.com/office/drawing/2014/main" id="{DA9348A5-3093-4A7E-A6A1-FA3434221B62}"/>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0B03D6DF-3A69-4EAB-BBEC-C8C17ABE37C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89769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DE39-00D6-4BE1-A19F-E99BF0D2522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1A70B-ECB9-490A-BB1B-9C0D66DEB06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8C2D9C-38E6-46DE-8F61-60166751B57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C6E12-8FB1-41B2-8680-65C42FA89F77}"/>
              </a:ext>
            </a:extLst>
          </p:cNvPr>
          <p:cNvSpPr>
            <a:spLocks noGrp="1"/>
          </p:cNvSpPr>
          <p:nvPr>
            <p:ph type="dt" sz="half" idx="10"/>
          </p:nvPr>
        </p:nvSpPr>
        <p:spPr/>
        <p:txBody>
          <a:bodyPr/>
          <a:lstStyle>
            <a:lvl1pPr>
              <a:defRPr/>
            </a:lvl1pPr>
          </a:lstStyle>
          <a:p>
            <a:fld id="{B16C4C9A-3960-41CF-A4E9-2A8FB932454B}" type="datetimeFigureOut">
              <a:rPr lang="en-US" smtClean="0"/>
              <a:t>5/23/2021</a:t>
            </a:fld>
            <a:endParaRPr lang="en-US"/>
          </a:p>
        </p:txBody>
      </p:sp>
      <p:sp>
        <p:nvSpPr>
          <p:cNvPr id="6" name="Footer Placeholder 5">
            <a:extLst>
              <a:ext uri="{FF2B5EF4-FFF2-40B4-BE49-F238E27FC236}">
                <a16:creationId xmlns:a16="http://schemas.microsoft.com/office/drawing/2014/main" id="{2260FD47-36DC-4DBB-9446-1737DFB25D17}"/>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E0915222-C341-492B-87C4-1696CCDF05B6}"/>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9780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78FD66-CA0C-44AB-ABBE-B009CF95AFE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E911CE2-5A19-4086-B2EE-D2B2916B38E1}"/>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ABBDF58-A658-475B-B57E-C3459AF7A28D}"/>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3CBC1C18-307B-4F68-A007-B5B542270E8D}" type="datetimeFigureOut">
              <a:rPr lang="en-US" smtClean="0"/>
              <a:t>5/23/2021</a:t>
            </a:fld>
            <a:endParaRPr lang="en-US"/>
          </a:p>
        </p:txBody>
      </p:sp>
      <p:sp>
        <p:nvSpPr>
          <p:cNvPr id="1029" name="Rectangle 5">
            <a:extLst>
              <a:ext uri="{FF2B5EF4-FFF2-40B4-BE49-F238E27FC236}">
                <a16:creationId xmlns:a16="http://schemas.microsoft.com/office/drawing/2014/main" id="{06000C51-6155-4FDD-9BE1-A52A97BBCB64}"/>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t>
              </a:t>
            </a:r>
          </a:p>
        </p:txBody>
      </p:sp>
      <p:sp>
        <p:nvSpPr>
          <p:cNvPr id="1030" name="Rectangle 6">
            <a:extLst>
              <a:ext uri="{FF2B5EF4-FFF2-40B4-BE49-F238E27FC236}">
                <a16:creationId xmlns:a16="http://schemas.microsoft.com/office/drawing/2014/main" id="{FF578BCD-B60C-457F-A875-E260A42D966A}"/>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874759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cribd.com/document/365438531/Foot-Step-Power-Generation-Project-Report" TargetMode="External"/><Relationship Id="rId2" Type="http://schemas.openxmlformats.org/officeDocument/2006/relationships/hyperlink" Target="https://www.google.com/search?sxsrf=ALeKk01FLYO" TargetMode="External"/><Relationship Id="rId1" Type="http://schemas.openxmlformats.org/officeDocument/2006/relationships/slideLayout" Target="../slideLayouts/slideLayout2.xml"/><Relationship Id="rId5" Type="http://schemas.openxmlformats.org/officeDocument/2006/relationships/hyperlink" Target="http://www.smartkitprojects.com/advanced-footstep-power-generation-system-with-arduino.html?___store=english" TargetMode="External"/><Relationship Id="rId4" Type="http://schemas.openxmlformats.org/officeDocument/2006/relationships/hyperlink" Target="https://www.google.com/search?rlz=1C1CHBD_enIN838IN838&amp;sxsrf=ACYBGNQs8CFjYQ9oK-un4FpB9VeB37yK5Q:1570853380971&amp;q=advanced+footstep+power+generation+system+using+arduino&amp;sa=X&amp;ved=2ahUKEwjCjZHu7JXlAhWKXCsKHVMOAEgQ1QIoBHoECAoQBQ&amp;biw=1024&amp;bih=657"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researchgate.net/publication/308120087_Footstep_Power_production_using_Piezoelectric_Sensors" TargetMode="External"/><Relationship Id="rId2" Type="http://schemas.openxmlformats.org/officeDocument/2006/relationships/hyperlink" Target="http://www.smartkitprojects.com/advanced-footstep-power-generation-system-with-arduino.html?___store=english"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133E-1FB4-4FB8-8BEE-3DACD2D9450E}"/>
              </a:ext>
            </a:extLst>
          </p:cNvPr>
          <p:cNvSpPr>
            <a:spLocks noGrp="1"/>
          </p:cNvSpPr>
          <p:nvPr>
            <p:ph type="ctrTitle"/>
          </p:nvPr>
        </p:nvSpPr>
        <p:spPr>
          <a:xfrm>
            <a:off x="2048283" y="1649537"/>
            <a:ext cx="5518066" cy="2268559"/>
          </a:xfrm>
        </p:spPr>
        <p:txBody>
          <a:bodyPr/>
          <a:lstStyle/>
          <a:p>
            <a:pPr algn="ctr"/>
            <a:r>
              <a:rPr lang="en-US">
                <a:solidFill>
                  <a:schemeClr val="bg1"/>
                </a:solidFill>
                <a:latin typeface="Times New Roman" panose="02020603050405020304" pitchFamily="18" charset="0"/>
              </a:rPr>
              <a:t>Footstep Power Generator</a:t>
            </a:r>
          </a:p>
        </p:txBody>
      </p:sp>
      <p:sp>
        <p:nvSpPr>
          <p:cNvPr id="7" name="TextBox 6">
            <a:extLst>
              <a:ext uri="{FF2B5EF4-FFF2-40B4-BE49-F238E27FC236}">
                <a16:creationId xmlns:a16="http://schemas.microsoft.com/office/drawing/2014/main" id="{090CA590-DD94-4B9A-88FA-2475C3FDF8AC}"/>
              </a:ext>
            </a:extLst>
          </p:cNvPr>
          <p:cNvSpPr txBox="1"/>
          <p:nvPr/>
        </p:nvSpPr>
        <p:spPr>
          <a:xfrm>
            <a:off x="1254642" y="4263656"/>
            <a:ext cx="7368363" cy="1477328"/>
          </a:xfrm>
          <a:prstGeom prst="rect">
            <a:avLst/>
          </a:prstGeom>
          <a:noFill/>
        </p:spPr>
        <p:txBody>
          <a:bodyPr wrap="square" rtlCol="0">
            <a:spAutoFit/>
          </a:bodyPr>
          <a:lstStyle/>
          <a:p>
            <a:r>
              <a:rPr lang="en-US" u="sng">
                <a:solidFill>
                  <a:schemeClr val="bg1"/>
                </a:solidFill>
                <a:latin typeface="Times New Roman" panose="02020603050405020304" pitchFamily="18" charset="0"/>
              </a:rPr>
              <a:t>Group Members:</a:t>
            </a:r>
          </a:p>
          <a:p>
            <a:r>
              <a:rPr lang="en-US">
                <a:solidFill>
                  <a:schemeClr val="bg1"/>
                </a:solidFill>
                <a:latin typeface="Times New Roman" panose="02020603050405020304" pitchFamily="18" charset="0"/>
              </a:rPr>
              <a:t>1) Digvijay V. Ahirrao (Roll No. 01)</a:t>
            </a:r>
          </a:p>
          <a:p>
            <a:r>
              <a:rPr lang="en-US">
                <a:solidFill>
                  <a:schemeClr val="bg1"/>
                </a:solidFill>
                <a:latin typeface="Times New Roman" panose="02020603050405020304" pitchFamily="18" charset="0"/>
              </a:rPr>
              <a:t>2) Amit V. Kamble (Roll No. 28)</a:t>
            </a:r>
          </a:p>
          <a:p>
            <a:r>
              <a:rPr lang="en-US">
                <a:solidFill>
                  <a:schemeClr val="bg1"/>
                </a:solidFill>
                <a:latin typeface="Times New Roman" panose="02020603050405020304" pitchFamily="18" charset="0"/>
              </a:rPr>
              <a:t>3) Prashant M. Mishra (Roll No. 39)</a:t>
            </a:r>
          </a:p>
          <a:p>
            <a:r>
              <a:rPr lang="en-US">
                <a:solidFill>
                  <a:schemeClr val="bg1"/>
                </a:solidFill>
                <a:latin typeface="Times New Roman" panose="02020603050405020304" pitchFamily="18" charset="0"/>
              </a:rPr>
              <a:t>4) Saurabh P. Parab (Roll No. 42)</a:t>
            </a:r>
          </a:p>
        </p:txBody>
      </p:sp>
      <p:sp>
        <p:nvSpPr>
          <p:cNvPr id="8" name="TextBox 7">
            <a:extLst>
              <a:ext uri="{FF2B5EF4-FFF2-40B4-BE49-F238E27FC236}">
                <a16:creationId xmlns:a16="http://schemas.microsoft.com/office/drawing/2014/main" id="{55415F09-F00A-4602-90F9-137BBE99B4FF}"/>
              </a:ext>
            </a:extLst>
          </p:cNvPr>
          <p:cNvSpPr txBox="1"/>
          <p:nvPr/>
        </p:nvSpPr>
        <p:spPr>
          <a:xfrm>
            <a:off x="5390707" y="4646428"/>
            <a:ext cx="2849526" cy="707886"/>
          </a:xfrm>
          <a:prstGeom prst="rect">
            <a:avLst/>
          </a:prstGeom>
          <a:noFill/>
        </p:spPr>
        <p:txBody>
          <a:bodyPr wrap="square" rtlCol="0">
            <a:spAutoFit/>
          </a:bodyPr>
          <a:lstStyle/>
          <a:p>
            <a:pPr algn="ctr"/>
            <a:r>
              <a:rPr lang="en-US" sz="2000" u="sng">
                <a:solidFill>
                  <a:schemeClr val="bg1"/>
                </a:solidFill>
                <a:latin typeface="Times New Roman" panose="02020603050405020304" pitchFamily="18" charset="0"/>
              </a:rPr>
              <a:t>Under the Guidance of:</a:t>
            </a:r>
          </a:p>
          <a:p>
            <a:pPr algn="ctr"/>
            <a:r>
              <a:rPr lang="en-US" sz="2000">
                <a:solidFill>
                  <a:schemeClr val="bg1"/>
                </a:solidFill>
                <a:latin typeface="Times New Roman" panose="02020603050405020304" pitchFamily="18" charset="0"/>
              </a:rPr>
              <a:t>Prof. J. P. Patil</a:t>
            </a:r>
          </a:p>
        </p:txBody>
      </p:sp>
      <p:pic>
        <p:nvPicPr>
          <p:cNvPr id="5" name="Picture 4">
            <a:extLst>
              <a:ext uri="{FF2B5EF4-FFF2-40B4-BE49-F238E27FC236}">
                <a16:creationId xmlns:a16="http://schemas.microsoft.com/office/drawing/2014/main" id="{DD30D9B3-A6E1-485C-8124-58E1AA082361}"/>
              </a:ext>
            </a:extLst>
          </p:cNvPr>
          <p:cNvPicPr>
            <a:picLocks noChangeAspect="1"/>
          </p:cNvPicPr>
          <p:nvPr/>
        </p:nvPicPr>
        <p:blipFill>
          <a:blip r:embed="rId2"/>
          <a:stretch>
            <a:fillRect/>
          </a:stretch>
        </p:blipFill>
        <p:spPr>
          <a:xfrm>
            <a:off x="7847463" y="1649538"/>
            <a:ext cx="3302758" cy="2365516"/>
          </a:xfrm>
          <a:prstGeom prst="rect">
            <a:avLst/>
          </a:prstGeom>
        </p:spPr>
      </p:pic>
    </p:spTree>
    <p:extLst>
      <p:ext uri="{BB962C8B-B14F-4D97-AF65-F5344CB8AC3E}">
        <p14:creationId xmlns:p14="http://schemas.microsoft.com/office/powerpoint/2010/main" val="258847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A91D-D0EC-4287-8C86-773575B0F69C}"/>
              </a:ext>
            </a:extLst>
          </p:cNvPr>
          <p:cNvSpPr>
            <a:spLocks noGrp="1"/>
          </p:cNvSpPr>
          <p:nvPr>
            <p:ph type="title"/>
          </p:nvPr>
        </p:nvSpPr>
        <p:spPr>
          <a:xfrm>
            <a:off x="609600" y="0"/>
            <a:ext cx="10972800" cy="141763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Purpose</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C40483-7768-4190-B2F1-58DFC3795197}"/>
              </a:ext>
            </a:extLst>
          </p:cNvPr>
          <p:cNvSpPr>
            <a:spLocks noGrp="1"/>
          </p:cNvSpPr>
          <p:nvPr>
            <p:ph idx="1"/>
          </p:nvPr>
        </p:nvSpPr>
        <p:spPr>
          <a:xfrm>
            <a:off x="609600" y="1064525"/>
            <a:ext cx="10972800" cy="5061639"/>
          </a:xfrm>
        </p:spPr>
        <p:txBody>
          <a:bodyPr/>
          <a:lstStyle/>
          <a:p>
            <a:r>
              <a:rPr lang="en-US" sz="2400">
                <a:solidFill>
                  <a:schemeClr val="bg1"/>
                </a:solidFill>
                <a:effectLst/>
                <a:latin typeface="Times New Roman" panose="02020603050405020304" pitchFamily="18" charset="0"/>
                <a:ea typeface="Times New Roman" panose="02020603050405020304" pitchFamily="18" charset="0"/>
              </a:rPr>
              <a:t>The purpose of this project is to generate electricity using mechanical force. </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 </a:t>
            </a:r>
            <a:r>
              <a:rPr lang="en-US" sz="2400" spc="-15">
                <a:solidFill>
                  <a:schemeClr val="bg1"/>
                </a:solidFill>
                <a:effectLst/>
                <a:latin typeface="Times New Roman" panose="02020603050405020304" pitchFamily="18" charset="0"/>
                <a:ea typeface="Times New Roman" panose="02020603050405020304" pitchFamily="18" charset="0"/>
              </a:rPr>
              <a:t>It </a:t>
            </a:r>
            <a:r>
              <a:rPr lang="en-US" sz="2400">
                <a:solidFill>
                  <a:schemeClr val="bg1"/>
                </a:solidFill>
                <a:effectLst/>
                <a:latin typeface="Times New Roman" panose="02020603050405020304" pitchFamily="18" charset="0"/>
                <a:ea typeface="Times New Roman" panose="02020603050405020304" pitchFamily="18" charset="0"/>
              </a:rPr>
              <a:t>can also be used in public places where it can generate electricity in large scale.</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Electrical power can be generated using fly wheel and gear wheel.</a:t>
            </a:r>
          </a:p>
          <a:p>
            <a:endParaRPr lang="en-US" sz="2400">
              <a:solidFill>
                <a:schemeClr val="bg1"/>
              </a:solidFill>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Mechanical Parts are placed where number of people are more and energy  produced by their movement is converted into usable form.</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The crowd can generate power on the  floor by their footsteps.</a:t>
            </a:r>
          </a:p>
          <a:p>
            <a:endParaRPr lang="en-IN" sz="24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12007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0CDC-DE2C-499F-B88F-B2BF11B55EEC}"/>
              </a:ext>
            </a:extLst>
          </p:cNvPr>
          <p:cNvSpPr>
            <a:spLocks noGrp="1"/>
          </p:cNvSpPr>
          <p:nvPr>
            <p:ph type="title"/>
          </p:nvPr>
        </p:nvSpPr>
        <p:spPr>
          <a:xfrm>
            <a:off x="609600" y="274638"/>
            <a:ext cx="10972800" cy="1325563"/>
          </a:xfrm>
        </p:spPr>
        <p:txBody>
          <a:bodyPr/>
          <a:lstStyle/>
          <a:p>
            <a:pPr marL="457200" indent="-457200">
              <a:buFont typeface="Wingdings" panose="05000000000000000000" pitchFamily="2" charset="2"/>
              <a:buChar char="v"/>
            </a:pPr>
            <a:r>
              <a:rPr lang="en-US" sz="3200" b="1" u="sng" kern="0">
                <a:solidFill>
                  <a:schemeClr val="bg1"/>
                </a:solidFill>
                <a:effectLst/>
                <a:latin typeface="Times New Roman" panose="02020603050405020304" pitchFamily="18" charset="0"/>
                <a:ea typeface="Times New Roman" panose="02020603050405020304" pitchFamily="18" charset="0"/>
              </a:rPr>
              <a:t>Applicability/Feasibility Study</a:t>
            </a:r>
            <a:br>
              <a:rPr lang="en-IN" sz="1800" b="1" kern="0">
                <a:effectLst/>
                <a:latin typeface="Times New Roman" panose="02020603050405020304" pitchFamily="18" charset="0"/>
                <a:ea typeface="Times New Roman" panose="02020603050405020304" pitchFamily="18" charset="0"/>
              </a:rPr>
            </a:br>
            <a:endParaRPr lang="en-IN">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6A63B9-C3D1-40BA-9A29-0C2A4B8C3134}"/>
              </a:ext>
            </a:extLst>
          </p:cNvPr>
          <p:cNvSpPr>
            <a:spLocks noGrp="1"/>
          </p:cNvSpPr>
          <p:nvPr>
            <p:ph idx="1"/>
          </p:nvPr>
        </p:nvSpPr>
        <p:spPr>
          <a:xfrm>
            <a:off x="609600" y="1091821"/>
            <a:ext cx="10972800" cy="5622878"/>
          </a:xfrm>
        </p:spPr>
        <p:txBody>
          <a:bodyPr/>
          <a:lstStyle/>
          <a:p>
            <a:r>
              <a:rPr lang="en-US" sz="2000">
                <a:solidFill>
                  <a:schemeClr val="bg1"/>
                </a:solidFill>
                <a:effectLst/>
                <a:latin typeface="Times New Roman" panose="02020603050405020304" pitchFamily="18" charset="0"/>
                <a:ea typeface="Times New Roman" panose="02020603050405020304" pitchFamily="18" charset="0"/>
              </a:rPr>
              <a:t>A feasibility study is an analysis that takes all a project’s relevant fact into account to ascertain the likelihood of completing the project successfully.</a:t>
            </a:r>
            <a:endParaRPr lang="en-US" sz="1800" u="sng">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Times New Roman" panose="02020603050405020304" pitchFamily="18" charset="0"/>
              </a:rPr>
              <a:t>This project is economically feasible. The project can be completed in time and its cost efficient. All the factors like.</a:t>
            </a:r>
          </a:p>
          <a:p>
            <a:pPr marL="0" indent="0">
              <a:buNone/>
            </a:pPr>
            <a:r>
              <a:rPr lang="en-US" sz="2000">
                <a:solidFill>
                  <a:schemeClr val="bg1"/>
                </a:solidFill>
                <a:latin typeface="Times New Roman" panose="02020603050405020304" pitchFamily="18" charset="0"/>
                <a:ea typeface="Times New Roman" panose="02020603050405020304" pitchFamily="18" charset="0"/>
              </a:rPr>
              <a:t>     1]</a:t>
            </a:r>
            <a:r>
              <a:rPr lang="en-US" sz="1800">
                <a:solidFill>
                  <a:schemeClr val="bg1"/>
                </a:solidFill>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hardware.</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2]</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maintenance</a:t>
            </a:r>
            <a:r>
              <a:rPr lang="en-US" sz="1800">
                <a:solidFill>
                  <a:schemeClr val="bg1"/>
                </a:solidFill>
                <a:effectLst/>
                <a:latin typeface="Times New Roman" panose="02020603050405020304" pitchFamily="18" charset="0"/>
                <a:ea typeface="Times New Roman" panose="02020603050405020304" pitchFamily="18" charset="0"/>
              </a:rPr>
              <a:t>.</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3]</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implementation of resources are taken into consideration.</a:t>
            </a:r>
          </a:p>
          <a:p>
            <a:pPr marL="0" indent="0">
              <a:buNone/>
            </a:pPr>
            <a:endParaRPr lang="en-US" sz="2000">
              <a:solidFill>
                <a:schemeClr val="bg1"/>
              </a:solidFill>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 brief description of the business to </a:t>
            </a:r>
            <a:r>
              <a:rPr lang="en-US" sz="2000" spc="-15">
                <a:solidFill>
                  <a:schemeClr val="bg1"/>
                </a:solidFill>
                <a:effectLst/>
                <a:latin typeface="Times New Roman" panose="02020603050405020304" pitchFamily="18" charset="0"/>
                <a:ea typeface="Symbol" panose="05050102010706020507" pitchFamily="18" charset="2"/>
                <a:cs typeface="Symbol" panose="05050102010706020507" pitchFamily="18" charset="2"/>
              </a:rPr>
              <a:t>assess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more possible factors which could affect the</a:t>
            </a:r>
            <a:r>
              <a:rPr lang="en-US" sz="2000" spc="-16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study.</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human and economic</a:t>
            </a:r>
            <a:r>
              <a:rPr lang="en-US" sz="2000" spc="-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factor.</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possible solutions to the</a:t>
            </a:r>
            <a:r>
              <a:rPr lang="en-US" sz="2000" spc="-8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problem.</a:t>
            </a: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800">
              <a:solidFill>
                <a:schemeClr val="bg1"/>
              </a:solidFill>
              <a:latin typeface="Times New Roman" panose="02020603050405020304" pitchFamily="18" charset="0"/>
              <a:ea typeface="Times New Roman" panose="02020603050405020304" pitchFamily="18" charset="0"/>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sz="2000">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u="sng">
                <a:solidFill>
                  <a:schemeClr val="bg1"/>
                </a:solidFill>
                <a:latin typeface="Times New Roman" panose="02020603050405020304" pitchFamily="18" charset="0"/>
                <a:ea typeface="Times New Roman" panose="02020603050405020304" pitchFamily="18" charset="0"/>
              </a:rPr>
              <a:t>                                     </a:t>
            </a:r>
            <a:endParaRPr lang="en-IN" sz="1800" u="sng">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endParaRPr lang="en-IN" sz="20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333286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4147-4E41-472B-A740-43D791F4E8F5}"/>
              </a:ext>
            </a:extLst>
          </p:cNvPr>
          <p:cNvSpPr>
            <a:spLocks noGrp="1"/>
          </p:cNvSpPr>
          <p:nvPr>
            <p:ph type="title"/>
          </p:nvPr>
        </p:nvSpPr>
        <p:spPr>
          <a:xfrm>
            <a:off x="609600" y="274638"/>
            <a:ext cx="10972800" cy="84447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Literature Survey</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17C0D9-9930-44CE-B644-DA9F4924082A}"/>
              </a:ext>
            </a:extLst>
          </p:cNvPr>
          <p:cNvSpPr>
            <a:spLocks noGrp="1"/>
          </p:cNvSpPr>
          <p:nvPr>
            <p:ph idx="1"/>
          </p:nvPr>
        </p:nvSpPr>
        <p:spPr>
          <a:xfrm>
            <a:off x="609600" y="1119117"/>
            <a:ext cx="10972800" cy="5007048"/>
          </a:xfrm>
        </p:spPr>
        <p:txBody>
          <a:bodyPr/>
          <a:lstStyle/>
          <a:p>
            <a:r>
              <a:rPr lang="en-GB" sz="2000">
                <a:solidFill>
                  <a:schemeClr val="bg1"/>
                </a:solidFill>
                <a:latin typeface="Times New Roman" panose="02020603050405020304" pitchFamily="18" charset="0"/>
                <a:cs typeface="Times New Roman" panose="02020603050405020304" pitchFamily="18" charset="0"/>
              </a:rPr>
              <a:t>The papers used in this survey discusses the use of piezoelectric material to generate electricity Piezoelectric materials were known as smart materials due to the ability to produce </a:t>
            </a:r>
            <a:r>
              <a:rPr lang="en-GB" sz="2000" err="1">
                <a:solidFill>
                  <a:schemeClr val="bg1"/>
                </a:solidFill>
                <a:latin typeface="Times New Roman" panose="02020603050405020304" pitchFamily="18" charset="0"/>
                <a:cs typeface="Times New Roman" panose="02020603050405020304" pitchFamily="18" charset="0"/>
              </a:rPr>
              <a:t>electricpotential</a:t>
            </a:r>
            <a:r>
              <a:rPr lang="en-GB" sz="2000">
                <a:solidFill>
                  <a:schemeClr val="bg1"/>
                </a:solidFill>
                <a:latin typeface="Times New Roman" panose="02020603050405020304" pitchFamily="18" charset="0"/>
                <a:cs typeface="Times New Roman" panose="02020603050405020304" pitchFamily="18" charset="0"/>
              </a:rPr>
              <a:t>  in response to applied mechanical actions.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materials are expected to become another advantage for automotive industry and also in alternative power generation field. It is shown that with proper configuration, a  </a:t>
            </a:r>
            <a:r>
              <a:rPr lang="en-GB" sz="2000" err="1">
                <a:solidFill>
                  <a:schemeClr val="bg1"/>
                </a:solidFill>
                <a:latin typeface="Times New Roman" panose="02020603050405020304" pitchFamily="18" charset="0"/>
                <a:cs typeface="Times New Roman" panose="02020603050405020304" pitchFamily="18" charset="0"/>
              </a:rPr>
              <a:t>singlepiezo</a:t>
            </a:r>
            <a:r>
              <a:rPr lang="en-GB" sz="2000">
                <a:solidFill>
                  <a:schemeClr val="bg1"/>
                </a:solidFill>
                <a:latin typeface="Times New Roman" panose="02020603050405020304" pitchFamily="18" charset="0"/>
                <a:cs typeface="Times New Roman" panose="02020603050405020304" pitchFamily="18" charset="0"/>
              </a:rPr>
              <a:t>-film can generate enough electrical density to be used for any application.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purpose of the study is to generate electricity by using the piezoelectric effects.</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Also we made the use of LCD Display so as to display the current produced as done in the ARDUINO POWER GENERATING USING HUMAN FOOT STEP paper.</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In the Power Generation Using Piezoelectric &amp; Thermoelectric from Footstep Technique Paper to overcome energy requirements electricity is generated by using biodegradable waste by burning it and also production of electricity with piezoelectric Sensors.</a:t>
            </a:r>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70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0B12-6747-4BCF-A98D-BE9567B3EC37}"/>
              </a:ext>
            </a:extLst>
          </p:cNvPr>
          <p:cNvSpPr>
            <a:spLocks noGrp="1"/>
          </p:cNvSpPr>
          <p:nvPr>
            <p:ph type="title"/>
          </p:nvPr>
        </p:nvSpPr>
        <p:spPr>
          <a:xfrm>
            <a:off x="609600" y="0"/>
            <a:ext cx="10972800" cy="1038912"/>
          </a:xfrm>
        </p:spPr>
        <p:txBody>
          <a:bodyPr/>
          <a:lstStyle/>
          <a:p>
            <a:pPr marL="571500" indent="-571500">
              <a:buFont typeface="Wingdings" panose="05000000000000000000" pitchFamily="2" charset="2"/>
              <a:buChar char="v"/>
            </a:pPr>
            <a:r>
              <a:rPr lang="en-US" sz="3600" u="sng">
                <a:solidFill>
                  <a:schemeClr val="bg1"/>
                </a:solidFill>
                <a:latin typeface="Times New Roman" panose="02020603050405020304" pitchFamily="18" charset="0"/>
              </a:rPr>
              <a:t>Software and hardware requirement</a:t>
            </a:r>
            <a:endParaRPr lang="en-IN" sz="3600" u="sng">
              <a:solidFill>
                <a:schemeClr val="bg1"/>
              </a:solidFill>
            </a:endParaRPr>
          </a:p>
        </p:txBody>
      </p:sp>
      <p:sp>
        <p:nvSpPr>
          <p:cNvPr id="3" name="Content Placeholder 2">
            <a:extLst>
              <a:ext uri="{FF2B5EF4-FFF2-40B4-BE49-F238E27FC236}">
                <a16:creationId xmlns:a16="http://schemas.microsoft.com/office/drawing/2014/main" id="{6374C5C4-B231-430E-A2BB-DC3514DC4C62}"/>
              </a:ext>
            </a:extLst>
          </p:cNvPr>
          <p:cNvSpPr>
            <a:spLocks noGrp="1"/>
          </p:cNvSpPr>
          <p:nvPr>
            <p:ph idx="1"/>
          </p:nvPr>
        </p:nvSpPr>
        <p:spPr>
          <a:xfrm>
            <a:off x="609600" y="1146412"/>
            <a:ext cx="10972800" cy="5827593"/>
          </a:xfrm>
        </p:spPr>
        <p:txBody>
          <a:bodyPr/>
          <a:lstStyle/>
          <a:p>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Piezoelectric sensor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 sensor is an electric device which is used to measure acceleration, pressure, or force to convert them to an electric signal. </a:t>
            </a:r>
          </a:p>
          <a:p>
            <a:r>
              <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These sensors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are mainly used for process control, quality assurance, research and development in various industries.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applications of this sensor involve, aerospace, medical, nuclear instrumentation, and as a pressure sensor it is used in the touch pad of mobile phones</a:t>
            </a: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IN">
                <a:solidFill>
                  <a:schemeClr val="bg1"/>
                </a:solidFill>
              </a:rPr>
              <a:t>  </a:t>
            </a:r>
          </a:p>
          <a:p>
            <a:endParaRPr lang="en-IN">
              <a:solidFill>
                <a:schemeClr val="bg1"/>
              </a:solidFill>
            </a:endParaRPr>
          </a:p>
          <a:p>
            <a:endParaRPr lang="en-IN">
              <a:solidFill>
                <a:schemeClr val="bg1"/>
              </a:solidFill>
            </a:endParaRPr>
          </a:p>
          <a:p>
            <a:pPr marL="0" indent="0">
              <a:buNone/>
            </a:pPr>
            <a:r>
              <a:rPr lang="en-IN" sz="2400">
                <a:solidFill>
                  <a:schemeClr val="bg1"/>
                </a:solidFill>
                <a:effectLst/>
                <a:latin typeface="Times New Roman" panose="02020603050405020304" pitchFamily="18" charset="0"/>
                <a:ea typeface="Times New Roman" panose="02020603050405020304" pitchFamily="18" charset="0"/>
              </a:rPr>
              <a:t>                                                        </a:t>
            </a:r>
            <a:r>
              <a:rPr lang="en-IN" sz="2400">
                <a:solidFill>
                  <a:schemeClr val="bg1"/>
                </a:solidFill>
                <a:latin typeface="Times New Roman" panose="02020603050405020304" pitchFamily="18" charset="0"/>
                <a:ea typeface="Times New Roman" panose="02020603050405020304" pitchFamily="18" charset="0"/>
              </a:rPr>
              <a:t>   </a:t>
            </a:r>
            <a:r>
              <a:rPr lang="en-IN" sz="2000">
                <a:solidFill>
                  <a:schemeClr val="bg1"/>
                </a:solidFill>
                <a:effectLst/>
                <a:latin typeface="Times New Roman" panose="02020603050405020304" pitchFamily="18" charset="0"/>
                <a:ea typeface="Times New Roman" panose="02020603050405020304" pitchFamily="18" charset="0"/>
              </a:rPr>
              <a:t>Piezoelectric sensor</a:t>
            </a:r>
            <a:endParaRPr lang="en-IN" sz="2000">
              <a:solidFill>
                <a:schemeClr val="bg1"/>
              </a:solidFill>
            </a:endParaRPr>
          </a:p>
        </p:txBody>
      </p:sp>
      <p:pic>
        <p:nvPicPr>
          <p:cNvPr id="4" name="Picture 3">
            <a:extLst>
              <a:ext uri="{FF2B5EF4-FFF2-40B4-BE49-F238E27FC236}">
                <a16:creationId xmlns:a16="http://schemas.microsoft.com/office/drawing/2014/main" id="{CFCF92BF-982B-47EA-9B02-8B8D86B53DFF}"/>
              </a:ext>
            </a:extLst>
          </p:cNvPr>
          <p:cNvPicPr/>
          <p:nvPr/>
        </p:nvPicPr>
        <p:blipFill>
          <a:blip r:embed="rId2"/>
          <a:srcRect/>
          <a:stretch>
            <a:fillRect/>
          </a:stretch>
        </p:blipFill>
        <p:spPr bwMode="auto">
          <a:xfrm>
            <a:off x="3878238" y="4060208"/>
            <a:ext cx="4435523" cy="1794680"/>
          </a:xfrm>
          <a:prstGeom prst="rect">
            <a:avLst/>
          </a:prstGeom>
          <a:noFill/>
          <a:ln w="9525">
            <a:noFill/>
            <a:miter lim="800000"/>
            <a:headEnd/>
            <a:tailEnd/>
          </a:ln>
        </p:spPr>
      </p:pic>
    </p:spTree>
    <p:extLst>
      <p:ext uri="{BB962C8B-B14F-4D97-AF65-F5344CB8AC3E}">
        <p14:creationId xmlns:p14="http://schemas.microsoft.com/office/powerpoint/2010/main" val="16490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71FE-7B03-4FDD-8EC1-BE41A49DBC95}"/>
              </a:ext>
            </a:extLst>
          </p:cNvPr>
          <p:cNvSpPr>
            <a:spLocks noGrp="1"/>
          </p:cNvSpPr>
          <p:nvPr>
            <p:ph type="title"/>
          </p:nvPr>
        </p:nvSpPr>
        <p:spPr>
          <a:xfrm>
            <a:off x="609600" y="0"/>
            <a:ext cx="10972800" cy="1064525"/>
          </a:xfrm>
        </p:spPr>
        <p:txBody>
          <a:bodyPr/>
          <a:lstStyle/>
          <a:p>
            <a:r>
              <a:rPr lang="en-GB" u="sng">
                <a:solidFill>
                  <a:schemeClr val="bg1"/>
                </a:solidFill>
                <a:latin typeface="Times New Roman" panose="02020603050405020304" pitchFamily="18" charset="0"/>
                <a:cs typeface="Times New Roman" panose="02020603050405020304" pitchFamily="18" charset="0"/>
              </a:rPr>
              <a:t>Arduino board</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F762BE-BA91-4F0C-9124-E814AF104D0A}"/>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00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Arduinoboard</a:t>
            </a: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is used for connecting microcontroller to the components and for running and executing the code.</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Arduino is powered using a battery backup.</a:t>
            </a:r>
          </a:p>
          <a:p>
            <a:pPr algn="just">
              <a:lnSpc>
                <a:spcPct val="150000"/>
              </a:lnSpc>
              <a:spcAft>
                <a:spcPts val="800"/>
              </a:spcAf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rPr>
              <a:t>                                                                               </a:t>
            </a:r>
          </a:p>
          <a:p>
            <a:pPr marL="0" indent="0" algn="just">
              <a:lnSpc>
                <a:spcPct val="150000"/>
              </a:lnSpc>
              <a:spcAft>
                <a:spcPts val="800"/>
              </a:spcAft>
              <a:buNone/>
            </a:pPr>
            <a:r>
              <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 Board </a:t>
            </a: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a:p>
        </p:txBody>
      </p:sp>
      <p:pic>
        <p:nvPicPr>
          <p:cNvPr id="4" name="Picture 3" descr="Image result for arduino uno">
            <a:extLst>
              <a:ext uri="{FF2B5EF4-FFF2-40B4-BE49-F238E27FC236}">
                <a16:creationId xmlns:a16="http://schemas.microsoft.com/office/drawing/2014/main" id="{EDACC463-BBDB-4E97-B12F-7476EB733DE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078" y="2770497"/>
            <a:ext cx="4572000" cy="2251879"/>
          </a:xfrm>
          <a:prstGeom prst="rect">
            <a:avLst/>
          </a:prstGeom>
          <a:noFill/>
          <a:ln>
            <a:noFill/>
          </a:ln>
        </p:spPr>
      </p:pic>
    </p:spTree>
    <p:extLst>
      <p:ext uri="{BB962C8B-B14F-4D97-AF65-F5344CB8AC3E}">
        <p14:creationId xmlns:p14="http://schemas.microsoft.com/office/powerpoint/2010/main" val="408199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9518-4E53-4338-A927-DC1853FE2590}"/>
              </a:ext>
            </a:extLst>
          </p:cNvPr>
          <p:cNvSpPr>
            <a:spLocks noGrp="1"/>
          </p:cNvSpPr>
          <p:nvPr>
            <p:ph type="title"/>
          </p:nvPr>
        </p:nvSpPr>
        <p:spPr/>
        <p:txBody>
          <a:bodyPr/>
          <a:lstStyle/>
          <a:p>
            <a: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16x 2 LCD displays-</a:t>
            </a:r>
            <a:b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40219B17-77C4-4400-83A8-7E70D2F4668F}"/>
              </a:ext>
            </a:extLst>
          </p:cNvPr>
          <p:cNvSpPr>
            <a:spLocks noGrp="1"/>
          </p:cNvSpPr>
          <p:nvPr>
            <p:ph idx="1"/>
          </p:nvPr>
        </p:nvSpPr>
        <p:spPr/>
        <p:txBody>
          <a:bodyPr/>
          <a:lstStyle/>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16X2 LCD display is used in the footstep power generation project to display the voltage status.</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It is also provided with a contrast adjusting pin.</a:t>
            </a: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Display</a:t>
            </a:r>
          </a:p>
          <a:p>
            <a:pPr marL="0" indent="0" algn="just">
              <a:lnSpc>
                <a:spcPct val="150000"/>
              </a:lnSpc>
              <a:spcAft>
                <a:spcPts val="800"/>
              </a:spcAft>
              <a:buNone/>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5ECD0D9C-5C3A-4F30-846F-0241CA7A90E7}"/>
              </a:ext>
            </a:extLst>
          </p:cNvPr>
          <p:cNvPicPr/>
          <p:nvPr/>
        </p:nvPicPr>
        <p:blipFill>
          <a:blip r:embed="rId2" cstate="print"/>
          <a:srcRect/>
          <a:stretch>
            <a:fillRect/>
          </a:stretch>
        </p:blipFill>
        <p:spPr bwMode="auto">
          <a:xfrm>
            <a:off x="3248167" y="3712191"/>
            <a:ext cx="5199797" cy="2265528"/>
          </a:xfrm>
          <a:prstGeom prst="rect">
            <a:avLst/>
          </a:prstGeom>
          <a:noFill/>
          <a:ln w="9525">
            <a:noFill/>
            <a:miter lim="800000"/>
            <a:headEnd/>
            <a:tailEnd/>
          </a:ln>
        </p:spPr>
      </p:pic>
    </p:spTree>
    <p:extLst>
      <p:ext uri="{BB962C8B-B14F-4D97-AF65-F5344CB8AC3E}">
        <p14:creationId xmlns:p14="http://schemas.microsoft.com/office/powerpoint/2010/main" val="412364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4CF5-475C-4BE2-AC35-34A05448F0A2}"/>
              </a:ext>
            </a:extLst>
          </p:cNvPr>
          <p:cNvSpPr>
            <a:spLocks noGrp="1"/>
          </p:cNvSpPr>
          <p:nvPr>
            <p:ph type="title"/>
          </p:nvPr>
        </p:nvSpPr>
        <p:spPr>
          <a:xfrm>
            <a:off x="609600" y="274638"/>
            <a:ext cx="10972800" cy="776241"/>
          </a:xfrm>
        </p:spPr>
        <p:txBody>
          <a:bodyPr/>
          <a:lstStyle/>
          <a:p>
            <a:r>
              <a:rPr lang="en-GB" u="sng">
                <a:solidFill>
                  <a:schemeClr val="bg1"/>
                </a:solidFill>
                <a:latin typeface="Times New Roman" panose="02020603050405020304" pitchFamily="18" charset="0"/>
                <a:cs typeface="Times New Roman" panose="02020603050405020304" pitchFamily="18" charset="0"/>
              </a:rPr>
              <a:t>Capacitor</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DDC92-DAC5-448F-835F-1E4A5D942FD3}"/>
              </a:ext>
            </a:extLst>
          </p:cNvPr>
          <p:cNvSpPr>
            <a:spLocks noGrp="1"/>
          </p:cNvSpPr>
          <p:nvPr>
            <p:ph idx="1"/>
          </p:nvPr>
        </p:nvSpPr>
        <p:spPr>
          <a:xfrm>
            <a:off x="609600" y="1050879"/>
            <a:ext cx="10972800" cy="5075286"/>
          </a:xfrm>
        </p:spPr>
        <p:txBody>
          <a:bodyPr/>
          <a:lstStyle/>
          <a:p>
            <a:r>
              <a:rPr lang="en-GB" sz="2400">
                <a:solidFill>
                  <a:schemeClr val="bg1"/>
                </a:solidFill>
                <a:latin typeface="Times New Roman" panose="02020603050405020304" pitchFamily="18" charset="0"/>
                <a:cs typeface="Times New Roman" panose="02020603050405020304" pitchFamily="18" charset="0"/>
              </a:rPr>
              <a:t>It is a passive two-terminal electrical component used to store energy electro statically in an electric field . It used to removes ripples from pulsating DC voltage by shorting to the ground AC signals and allowing DC signals to flow to the regulator for further process. The forms of practical capacitors vary widely, but all contain at least two electrical conductors (plates) separated by a dielectric (i.e. insulator). </a:t>
            </a:r>
          </a:p>
          <a:p>
            <a:r>
              <a:rPr lang="en-GB" sz="2400">
                <a:solidFill>
                  <a:schemeClr val="bg1"/>
                </a:solidFill>
                <a:latin typeface="Times New Roman" panose="02020603050405020304" pitchFamily="18" charset="0"/>
                <a:cs typeface="Times New Roman" panose="02020603050405020304" pitchFamily="18" charset="0"/>
              </a:rPr>
              <a:t>The conductors can be thin films, foils or conductive electrolyte, etc. A dielectric can be glass, ceramic, plastic film, air, vacuums, paper, and mica. The non-conducting dielectric acts to increase the capacitor's charge capacity. An ideal capacitor does not dissipate energy but stores in the form of an electrostatic </a:t>
            </a:r>
            <a:r>
              <a:rPr lang="en-IN" sz="2400">
                <a:solidFill>
                  <a:schemeClr val="bg1"/>
                </a:solidFill>
                <a:latin typeface="Times New Roman" panose="02020603050405020304" pitchFamily="18" charset="0"/>
                <a:cs typeface="Times New Roman" panose="02020603050405020304" pitchFamily="18" charset="0"/>
              </a:rPr>
              <a:t>field between its plates .</a:t>
            </a:r>
          </a:p>
          <a:p>
            <a:endParaRPr lang="en-IN" sz="24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8C8959-C138-402A-AB26-40002C7DB923}"/>
              </a:ext>
            </a:extLst>
          </p:cNvPr>
          <p:cNvPicPr>
            <a:picLocks noChangeAspect="1"/>
          </p:cNvPicPr>
          <p:nvPr/>
        </p:nvPicPr>
        <p:blipFill>
          <a:blip r:embed="rId2"/>
          <a:stretch>
            <a:fillRect/>
          </a:stretch>
        </p:blipFill>
        <p:spPr>
          <a:xfrm>
            <a:off x="3271482" y="4924269"/>
            <a:ext cx="5867400" cy="1765703"/>
          </a:xfrm>
          <a:prstGeom prst="rect">
            <a:avLst/>
          </a:prstGeom>
        </p:spPr>
      </p:pic>
    </p:spTree>
    <p:extLst>
      <p:ext uri="{BB962C8B-B14F-4D97-AF65-F5344CB8AC3E}">
        <p14:creationId xmlns:p14="http://schemas.microsoft.com/office/powerpoint/2010/main" val="233900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D3FC-E8A8-4A90-A44A-424FD1E6CB8E}"/>
              </a:ext>
            </a:extLst>
          </p:cNvPr>
          <p:cNvSpPr>
            <a:spLocks noGrp="1"/>
          </p:cNvSpPr>
          <p:nvPr>
            <p:ph type="title"/>
          </p:nvPr>
        </p:nvSpPr>
        <p:spPr>
          <a:xfrm>
            <a:off x="609600" y="0"/>
            <a:ext cx="10972800" cy="1417638"/>
          </a:xfrm>
        </p:spPr>
        <p:txBody>
          <a:bodyPr/>
          <a:lstStyle/>
          <a:p>
            <a:r>
              <a:rPr lang="en-GB" u="sng">
                <a:solidFill>
                  <a:schemeClr val="bg1"/>
                </a:solidFill>
                <a:latin typeface="Times New Roman" panose="02020603050405020304" pitchFamily="18" charset="0"/>
                <a:cs typeface="Times New Roman" panose="02020603050405020304" pitchFamily="18" charset="0"/>
              </a:rPr>
              <a:t>Software Requirements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225630-2DFF-4A65-8D0D-16841790FD04}"/>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IDE is an open source software that is mainly used for writing and compiling the code into the Arduino Module.</a:t>
            </a: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descr="Image result for arduino compiler">
            <a:extLst>
              <a:ext uri="{FF2B5EF4-FFF2-40B4-BE49-F238E27FC236}">
                <a16:creationId xmlns:a16="http://schemas.microsoft.com/office/drawing/2014/main" id="{524BE031-577D-49A9-AD3D-F83530A19F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5021" y="3429001"/>
            <a:ext cx="4080680" cy="2507776"/>
          </a:xfrm>
          <a:prstGeom prst="rect">
            <a:avLst/>
          </a:prstGeom>
          <a:noFill/>
          <a:ln>
            <a:noFill/>
          </a:ln>
        </p:spPr>
      </p:pic>
    </p:spTree>
    <p:extLst>
      <p:ext uri="{BB962C8B-B14F-4D97-AF65-F5344CB8AC3E}">
        <p14:creationId xmlns:p14="http://schemas.microsoft.com/office/powerpoint/2010/main" val="420762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F2FB-019E-47C6-8C4C-AEAFF6D69DDE}"/>
              </a:ext>
            </a:extLst>
          </p:cNvPr>
          <p:cNvSpPr>
            <a:spLocks noGrp="1"/>
          </p:cNvSpPr>
          <p:nvPr>
            <p:ph type="title"/>
          </p:nvPr>
        </p:nvSpPr>
        <p:spPr>
          <a:xfrm>
            <a:off x="609600" y="0"/>
            <a:ext cx="10972800" cy="2333767"/>
          </a:xfrm>
        </p:spPr>
        <p:txBody>
          <a:bodyPr/>
          <a:lstStyle/>
          <a:p>
            <a: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endParaRPr lang="en-IN"/>
          </a:p>
        </p:txBody>
      </p:sp>
      <p:sp>
        <p:nvSpPr>
          <p:cNvPr id="3" name="Content Placeholder 2">
            <a:extLst>
              <a:ext uri="{FF2B5EF4-FFF2-40B4-BE49-F238E27FC236}">
                <a16:creationId xmlns:a16="http://schemas.microsoft.com/office/drawing/2014/main" id="{B16D4166-8DE2-449D-A6D5-81F1F52517C4}"/>
              </a:ext>
            </a:extLst>
          </p:cNvPr>
          <p:cNvSpPr>
            <a:spLocks noGrp="1"/>
          </p:cNvSpPr>
          <p:nvPr>
            <p:ph idx="1"/>
          </p:nvPr>
        </p:nvSpPr>
        <p:spPr/>
        <p:txBody>
          <a:bodyPr/>
          <a:lstStyle/>
          <a:p>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p>
          <a:p>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Embedded C is most popular programming language in software field for developing electronic gadgets.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Each processor used in electronic system is associated with embedded software.</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b="0" i="0">
                <a:solidFill>
                  <a:schemeClr val="bg1"/>
                </a:solidFill>
                <a:effectLst/>
                <a:latin typeface="Times New Roman" panose="02020603050405020304" pitchFamily="18" charset="0"/>
                <a:cs typeface="Times New Roman" panose="02020603050405020304" pitchFamily="18" charset="0"/>
              </a:rPr>
              <a:t>Embedded </a:t>
            </a:r>
            <a:r>
              <a:rPr lang="en-GB" sz="2000" b="1" i="0">
                <a:solidFill>
                  <a:schemeClr val="bg1"/>
                </a:solidFill>
                <a:effectLst/>
                <a:latin typeface="Times New Roman" panose="02020603050405020304" pitchFamily="18" charset="0"/>
                <a:cs typeface="Times New Roman" panose="02020603050405020304" pitchFamily="18" charset="0"/>
              </a:rPr>
              <a:t>C programming</a:t>
            </a:r>
            <a:r>
              <a:rPr lang="en-GB" sz="2000" b="0" i="0">
                <a:solidFill>
                  <a:schemeClr val="bg1"/>
                </a:solidFill>
                <a:effectLst/>
                <a:latin typeface="Times New Roman" panose="02020603050405020304" pitchFamily="18" charset="0"/>
                <a:cs typeface="Times New Roman" panose="02020603050405020304" pitchFamily="18" charset="0"/>
              </a:rPr>
              <a:t> plays a key role in performing specific function by the processor</a:t>
            </a:r>
            <a:r>
              <a:rPr lang="en-GB" sz="2000" b="0" i="0">
                <a:solidFill>
                  <a:schemeClr val="bg1"/>
                </a:solidFill>
                <a:effectLst/>
                <a:latin typeface="arial" panose="020B0604020202020204" pitchFamily="34" charset="0"/>
                <a:cs typeface="Times New Roman" panose="02020603050405020304" pitchFamily="18" charset="0"/>
              </a:rPr>
              <a:t>.</a:t>
            </a:r>
            <a:endParaRPr lang="en-IN">
              <a:solidFill>
                <a:schemeClr val="bg1"/>
              </a:solidFill>
            </a:endParaRPr>
          </a:p>
        </p:txBody>
      </p:sp>
    </p:spTree>
    <p:extLst>
      <p:ext uri="{BB962C8B-B14F-4D97-AF65-F5344CB8AC3E}">
        <p14:creationId xmlns:p14="http://schemas.microsoft.com/office/powerpoint/2010/main" val="173795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185A3-76F0-4CE2-8A28-A17D1A370D31}"/>
              </a:ext>
            </a:extLst>
          </p:cNvPr>
          <p:cNvSpPr txBox="1"/>
          <p:nvPr/>
        </p:nvSpPr>
        <p:spPr>
          <a:xfrm>
            <a:off x="803948" y="0"/>
            <a:ext cx="10164725"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Implementation Approach</a:t>
            </a:r>
          </a:p>
          <a:p>
            <a:endParaRPr lang="en-US" sz="2400">
              <a:latin typeface="Times New Roman" panose="02020603050405020304" pitchFamily="18" charset="0"/>
              <a:cs typeface="Times New Roman" panose="02020603050405020304" pitchFamily="18" charset="0"/>
            </a:endParaRPr>
          </a:p>
          <a:p>
            <a:r>
              <a:rPr lang="en-US" sz="2400">
                <a:solidFill>
                  <a:schemeClr val="bg1"/>
                </a:solidFill>
                <a:latin typeface="Times New Roman" panose="02020603050405020304" pitchFamily="18" charset="0"/>
                <a:cs typeface="Times New Roman" panose="02020603050405020304" pitchFamily="18" charset="0"/>
              </a:rPr>
              <a:t>1) </a:t>
            </a:r>
            <a:r>
              <a:rPr lang="en-US" sz="2400" u="sng">
                <a:solidFill>
                  <a:schemeClr val="bg1"/>
                </a:solidFill>
                <a:latin typeface="Times New Roman" panose="02020603050405020304" pitchFamily="18" charset="0"/>
                <a:cs typeface="Times New Roman" panose="02020603050405020304" pitchFamily="18" charset="0"/>
              </a:rPr>
              <a:t>Arduino Module</a:t>
            </a:r>
          </a:p>
          <a:p>
            <a:endParaRPr lang="en-US" sz="24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board designs use a variety of microprocessors and controllers. The boards feature serial communications interfaces, including Universal Serial Bus (USB) on some models, which are also used for loading programs from personal computers. The microcontrollers can be programmed using C and C++programming languages. In addition to using traditional compiler tool chains, the Arduino project provides an integrated development environment (IDE) based on the Processing language project.</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4" name="Picture 3" descr="19&#10;3.2.3.3 Arduino Board Summary&#10;Fig 3.12: UNO Atmega328&#10;3.2.3.4 System Requirements&#10; Arduino UNO board&#10; USB Cable&#10; Ext...">
            <a:extLst>
              <a:ext uri="{FF2B5EF4-FFF2-40B4-BE49-F238E27FC236}">
                <a16:creationId xmlns:a16="http://schemas.microsoft.com/office/drawing/2014/main" id="{C884B8E4-7153-40ED-8867-E83495C3F3BD}"/>
              </a:ext>
            </a:extLst>
          </p:cNvPr>
          <p:cNvPicPr/>
          <p:nvPr/>
        </p:nvPicPr>
        <p:blipFill>
          <a:blip r:embed="rId2"/>
          <a:srcRect l="20773" t="11168" r="21714" b="63928"/>
          <a:stretch>
            <a:fillRect/>
          </a:stretch>
        </p:blipFill>
        <p:spPr bwMode="auto">
          <a:xfrm>
            <a:off x="4264903" y="4555093"/>
            <a:ext cx="3662193" cy="2198874"/>
          </a:xfrm>
          <a:prstGeom prst="rect">
            <a:avLst/>
          </a:prstGeom>
          <a:noFill/>
          <a:ln w="9525">
            <a:noFill/>
            <a:miter lim="800000"/>
            <a:headEnd/>
            <a:tailEnd/>
          </a:ln>
        </p:spPr>
      </p:pic>
    </p:spTree>
    <p:extLst>
      <p:ext uri="{BB962C8B-B14F-4D97-AF65-F5344CB8AC3E}">
        <p14:creationId xmlns:p14="http://schemas.microsoft.com/office/powerpoint/2010/main" val="204864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F86E-F9F7-447F-8E1E-2669C0EF8117}"/>
              </a:ext>
            </a:extLst>
          </p:cNvPr>
          <p:cNvSpPr>
            <a:spLocks noGrp="1"/>
          </p:cNvSpPr>
          <p:nvPr>
            <p:ph type="title"/>
          </p:nvPr>
        </p:nvSpPr>
        <p:spPr>
          <a:xfrm>
            <a:off x="259307" y="163774"/>
            <a:ext cx="11323093" cy="668739"/>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Content</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AF8FB-9488-42E0-B8E2-06C5208C8589}"/>
              </a:ext>
            </a:extLst>
          </p:cNvPr>
          <p:cNvSpPr>
            <a:spLocks noGrp="1"/>
          </p:cNvSpPr>
          <p:nvPr>
            <p:ph idx="1"/>
          </p:nvPr>
        </p:nvSpPr>
        <p:spPr>
          <a:xfrm>
            <a:off x="746077" y="832513"/>
            <a:ext cx="10972800" cy="6025487"/>
          </a:xfrm>
        </p:spPr>
        <p:txBody>
          <a:bodyPr/>
          <a:lstStyle/>
          <a:p>
            <a:r>
              <a:rPr lang="en-GB" sz="1800">
                <a:solidFill>
                  <a:schemeClr val="bg1"/>
                </a:solidFill>
                <a:latin typeface="Times New Roman" panose="02020603050405020304" pitchFamily="18" charset="0"/>
                <a:cs typeface="Times New Roman" panose="02020603050405020304" pitchFamily="18" charset="0"/>
              </a:rPr>
              <a:t>Introduction</a:t>
            </a:r>
          </a:p>
          <a:p>
            <a:r>
              <a:rPr lang="en-GB" sz="1800">
                <a:solidFill>
                  <a:schemeClr val="bg1"/>
                </a:solidFill>
                <a:latin typeface="Times New Roman" panose="02020603050405020304" pitchFamily="18" charset="0"/>
                <a:cs typeface="Times New Roman" panose="02020603050405020304" pitchFamily="18" charset="0"/>
              </a:rPr>
              <a:t>Description</a:t>
            </a:r>
          </a:p>
          <a:p>
            <a:r>
              <a:rPr lang="en-GB" sz="1800">
                <a:solidFill>
                  <a:schemeClr val="bg1"/>
                </a:solidFill>
                <a:latin typeface="Times New Roman" panose="02020603050405020304" pitchFamily="18" charset="0"/>
                <a:cs typeface="Times New Roman" panose="02020603050405020304" pitchFamily="18" charset="0"/>
              </a:rPr>
              <a:t>Survey of data</a:t>
            </a:r>
          </a:p>
          <a:p>
            <a:r>
              <a:rPr lang="en-GB" sz="1800">
                <a:solidFill>
                  <a:schemeClr val="bg1"/>
                </a:solidFill>
                <a:latin typeface="Times New Roman" panose="02020603050405020304" pitchFamily="18" charset="0"/>
                <a:cs typeface="Times New Roman" panose="02020603050405020304" pitchFamily="18" charset="0"/>
              </a:rPr>
              <a:t>Objectives</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Sensor?</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Effect?</a:t>
            </a:r>
          </a:p>
          <a:p>
            <a:r>
              <a:rPr lang="en-GB" sz="1800">
                <a:solidFill>
                  <a:schemeClr val="bg1"/>
                </a:solidFill>
                <a:latin typeface="Times New Roman" panose="02020603050405020304" pitchFamily="18" charset="0"/>
                <a:cs typeface="Times New Roman" panose="02020603050405020304" pitchFamily="18" charset="0"/>
              </a:rPr>
              <a:t>Problem statement</a:t>
            </a:r>
          </a:p>
          <a:p>
            <a:r>
              <a:rPr lang="en-GB" sz="1800">
                <a:solidFill>
                  <a:schemeClr val="bg1"/>
                </a:solidFill>
                <a:latin typeface="Times New Roman" panose="02020603050405020304" pitchFamily="18" charset="0"/>
                <a:cs typeface="Times New Roman" panose="02020603050405020304" pitchFamily="18" charset="0"/>
              </a:rPr>
              <a:t>Purpose</a:t>
            </a:r>
          </a:p>
          <a:p>
            <a:r>
              <a:rPr lang="en-US" sz="1800">
                <a:solidFill>
                  <a:schemeClr val="bg1"/>
                </a:solidFill>
                <a:effectLst/>
                <a:latin typeface="Times New Roman" panose="02020603050405020304" pitchFamily="18" charset="0"/>
                <a:ea typeface="Times New Roman" panose="02020603050405020304" pitchFamily="18" charset="0"/>
              </a:rPr>
              <a:t>Applicability/Feasibility Stud</a:t>
            </a:r>
            <a:r>
              <a:rPr lang="en-US" sz="1800">
                <a:solidFill>
                  <a:schemeClr val="bg1"/>
                </a:solidFill>
                <a:latin typeface="Times New Roman" panose="02020603050405020304" pitchFamily="18" charset="0"/>
                <a:ea typeface="Times New Roman" panose="02020603050405020304" pitchFamily="18" charset="0"/>
              </a:rPr>
              <a:t>y</a:t>
            </a:r>
            <a:endParaRPr lang="en-GB" sz="1800">
              <a:solidFill>
                <a:schemeClr val="bg1"/>
              </a:solidFill>
              <a:latin typeface="Times New Roman" panose="02020603050405020304" pitchFamily="18" charset="0"/>
              <a:cs typeface="Times New Roman" panose="02020603050405020304" pitchFamily="18" charset="0"/>
            </a:endParaRPr>
          </a:p>
          <a:p>
            <a:r>
              <a:rPr lang="en-GB" sz="1800">
                <a:solidFill>
                  <a:schemeClr val="bg1"/>
                </a:solidFill>
                <a:latin typeface="Times New Roman" panose="02020603050405020304" pitchFamily="18" charset="0"/>
                <a:cs typeface="Times New Roman" panose="02020603050405020304" pitchFamily="18" charset="0"/>
              </a:rPr>
              <a:t>Literature survey</a:t>
            </a:r>
          </a:p>
          <a:p>
            <a:r>
              <a:rPr lang="en-GB" sz="1800" err="1">
                <a:solidFill>
                  <a:schemeClr val="bg1"/>
                </a:solidFill>
                <a:latin typeface="Times New Roman" panose="02020603050405020304" pitchFamily="18" charset="0"/>
                <a:cs typeface="Times New Roman" panose="02020603050405020304" pitchFamily="18" charset="0"/>
              </a:rPr>
              <a:t>Sofware</a:t>
            </a:r>
            <a:r>
              <a:rPr lang="en-GB" sz="1800">
                <a:solidFill>
                  <a:schemeClr val="bg1"/>
                </a:solidFill>
                <a:latin typeface="Times New Roman" panose="02020603050405020304" pitchFamily="18" charset="0"/>
                <a:cs typeface="Times New Roman" panose="02020603050405020304" pitchFamily="18" charset="0"/>
              </a:rPr>
              <a:t> and Hardware requirements</a:t>
            </a:r>
          </a:p>
          <a:p>
            <a:r>
              <a:rPr lang="en-GB" sz="1800">
                <a:solidFill>
                  <a:schemeClr val="bg1"/>
                </a:solidFill>
                <a:latin typeface="Times New Roman" panose="02020603050405020304" pitchFamily="18" charset="0"/>
                <a:cs typeface="Times New Roman" panose="02020603050405020304" pitchFamily="18" charset="0"/>
              </a:rPr>
              <a:t>Implementation  Approach</a:t>
            </a:r>
          </a:p>
          <a:p>
            <a:r>
              <a:rPr lang="en-GB" sz="1800">
                <a:solidFill>
                  <a:schemeClr val="bg1"/>
                </a:solidFill>
                <a:latin typeface="Times New Roman" panose="02020603050405020304" pitchFamily="18" charset="0"/>
                <a:cs typeface="Times New Roman" panose="02020603050405020304" pitchFamily="18" charset="0"/>
              </a:rPr>
              <a:t>System Design</a:t>
            </a:r>
          </a:p>
          <a:p>
            <a:r>
              <a:rPr lang="en-GB" sz="1800">
                <a:solidFill>
                  <a:schemeClr val="bg1"/>
                </a:solidFill>
                <a:latin typeface="Times New Roman" panose="02020603050405020304" pitchFamily="18" charset="0"/>
                <a:cs typeface="Times New Roman" panose="02020603050405020304" pitchFamily="18" charset="0"/>
              </a:rPr>
              <a:t>Code Details</a:t>
            </a:r>
          </a:p>
          <a:p>
            <a:r>
              <a:rPr lang="en-GB" sz="1800">
                <a:solidFill>
                  <a:schemeClr val="bg1"/>
                </a:solidFill>
                <a:latin typeface="Times New Roman" panose="02020603050405020304" pitchFamily="18" charset="0"/>
                <a:cs typeface="Times New Roman" panose="02020603050405020304" pitchFamily="18" charset="0"/>
              </a:rPr>
              <a:t>Working</a:t>
            </a:r>
          </a:p>
          <a:p>
            <a:r>
              <a:rPr lang="en-GB" sz="1800">
                <a:solidFill>
                  <a:schemeClr val="bg1"/>
                </a:solidFill>
                <a:latin typeface="Times New Roman" panose="02020603050405020304" pitchFamily="18" charset="0"/>
                <a:cs typeface="Times New Roman" panose="02020603050405020304" pitchFamily="18" charset="0"/>
              </a:rPr>
              <a:t>Future Scope</a:t>
            </a:r>
          </a:p>
          <a:p>
            <a:r>
              <a:rPr lang="en-GB" sz="1800">
                <a:solidFill>
                  <a:schemeClr val="bg1"/>
                </a:solidFill>
                <a:latin typeface="Times New Roman" panose="02020603050405020304" pitchFamily="18" charset="0"/>
                <a:cs typeface="Times New Roman" panose="02020603050405020304" pitchFamily="18" charset="0"/>
              </a:rPr>
              <a:t>Conclusion</a:t>
            </a:r>
          </a:p>
          <a:p>
            <a:r>
              <a:rPr lang="en-GB" sz="1800">
                <a:solidFill>
                  <a:schemeClr val="bg1"/>
                </a:solidFill>
                <a:latin typeface="Times New Roman" panose="02020603050405020304" pitchFamily="18" charset="0"/>
                <a:cs typeface="Times New Roman" panose="02020603050405020304" pitchFamily="18" charset="0"/>
              </a:rPr>
              <a:t>References</a:t>
            </a: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I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60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4339650"/>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endParaRPr>
          </a:p>
          <a:p>
            <a:r>
              <a:rPr lang="en-IN" sz="3600">
                <a:solidFill>
                  <a:schemeClr val="bg1"/>
                </a:solidFill>
                <a:effectLst/>
                <a:latin typeface="Times New Roman" panose="02020603050405020304" pitchFamily="18" charset="0"/>
                <a:ea typeface="Calibri" panose="020F0502020204030204" pitchFamily="34" charset="0"/>
              </a:rPr>
              <a:t>2) </a:t>
            </a:r>
            <a:r>
              <a:rPr lang="en-IN" sz="3600" u="sng">
                <a:solidFill>
                  <a:schemeClr val="bg1"/>
                </a:solidFill>
                <a:effectLst/>
                <a:latin typeface="Times New Roman" panose="02020603050405020304" pitchFamily="18" charset="0"/>
                <a:ea typeface="Calibri" panose="020F0502020204030204" pitchFamily="34" charset="0"/>
              </a:rPr>
              <a:t>LCD Display Module</a:t>
            </a:r>
          </a:p>
          <a:p>
            <a:endParaRPr lang="en-IN" sz="2400">
              <a:latin typeface="Times New Roman" panose="02020603050405020304" pitchFamily="18" charset="0"/>
              <a:ea typeface="Calibri" panose="020F0502020204030204" pitchFamily="34" charset="0"/>
            </a:endParaRPr>
          </a:p>
          <a:p>
            <a:r>
              <a:rPr lang="en-IN" sz="2400">
                <a:solidFill>
                  <a:schemeClr val="bg1"/>
                </a:solidFill>
                <a:effectLst/>
                <a:latin typeface="Times New Roman" panose="02020603050405020304" pitchFamily="18" charset="0"/>
                <a:ea typeface="Calibri" panose="020F0502020204030204" pitchFamily="34" charset="0"/>
              </a:rPr>
              <a:t>A liquid-crystal display (LCD) is a flat-panel display or other electronically modulated optical device that uses the light-modulating properties of liquid crystals combined with polarizer. Liquid crystals do not emit light directly, instead using a backlight or reflector to produce images in colour or monochrome. LCDs are available to display arbitrary images with low information content such as preset words, digits, and seven-segment displays, as in a digital clock. They use the same basic technology, except that arbitrary images are made from a matrix of small pixels, while other displays have larger elements</a:t>
            </a:r>
            <a:r>
              <a:rPr lang="en-IN" sz="2400">
                <a:effectLst/>
                <a:latin typeface="Times New Roman" panose="02020603050405020304" pitchFamily="18" charset="0"/>
                <a:ea typeface="Calibri" panose="020F0502020204030204" pitchFamily="34" charset="0"/>
              </a:rPr>
              <a:t>.</a:t>
            </a:r>
            <a:endParaRPr lang="en-US" sz="2400">
              <a:latin typeface="Times New Roman" panose="02020603050405020304" pitchFamily="18" charset="0"/>
              <a:cs typeface="Times New Roman" panose="02020603050405020304" pitchFamily="18" charset="0"/>
            </a:endParaRPr>
          </a:p>
        </p:txBody>
      </p:sp>
      <p:pic>
        <p:nvPicPr>
          <p:cNvPr id="3" name="Picture 2" descr="22&#10;3.2.4 LCD&#10;To observe electrical parameters, we are using 16*2 alphanumeric LCDs. A 16x2&#10;alphanumeric network can show 2...">
            <a:extLst>
              <a:ext uri="{FF2B5EF4-FFF2-40B4-BE49-F238E27FC236}">
                <a16:creationId xmlns:a16="http://schemas.microsoft.com/office/drawing/2014/main" id="{39E852AF-31C4-4B6D-B5D0-8E8EC35CA336}"/>
              </a:ext>
            </a:extLst>
          </p:cNvPr>
          <p:cNvPicPr/>
          <p:nvPr/>
        </p:nvPicPr>
        <p:blipFill>
          <a:blip r:embed="rId2"/>
          <a:srcRect l="27421" t="53273" r="26861" b="29140"/>
          <a:stretch>
            <a:fillRect/>
          </a:stretch>
        </p:blipFill>
        <p:spPr bwMode="auto">
          <a:xfrm>
            <a:off x="4785042" y="4451212"/>
            <a:ext cx="2621915" cy="1304925"/>
          </a:xfrm>
          <a:prstGeom prst="rect">
            <a:avLst/>
          </a:prstGeom>
          <a:noFill/>
          <a:ln w="9525">
            <a:noFill/>
            <a:miter lim="800000"/>
            <a:headEnd/>
            <a:tailEnd/>
          </a:ln>
        </p:spPr>
      </p:pic>
      <p:pic>
        <p:nvPicPr>
          <p:cNvPr id="4" name="Picture 3" descr="22&#10;3.2.4 LCD&#10;To observe electrical parameters, we are using 16*2 alphanumeric LCDs. A 16x2&#10;alphanumeric network can show 2...">
            <a:extLst>
              <a:ext uri="{FF2B5EF4-FFF2-40B4-BE49-F238E27FC236}">
                <a16:creationId xmlns:a16="http://schemas.microsoft.com/office/drawing/2014/main" id="{DC1E9957-9D85-42C8-A113-67E9537EB7CC}"/>
              </a:ext>
            </a:extLst>
          </p:cNvPr>
          <p:cNvPicPr/>
          <p:nvPr/>
        </p:nvPicPr>
        <p:blipFill>
          <a:blip r:embed="rId2"/>
          <a:srcRect l="27421" t="53273" r="26861" b="29140"/>
          <a:stretch>
            <a:fillRect/>
          </a:stretch>
        </p:blipFill>
        <p:spPr bwMode="auto">
          <a:xfrm>
            <a:off x="4785042" y="4472477"/>
            <a:ext cx="2621915" cy="1304925"/>
          </a:xfrm>
          <a:prstGeom prst="rect">
            <a:avLst/>
          </a:prstGeom>
          <a:noFill/>
          <a:ln w="9525">
            <a:noFill/>
            <a:miter lim="800000"/>
            <a:headEnd/>
            <a:tailEnd/>
          </a:ln>
        </p:spPr>
      </p:pic>
    </p:spTree>
    <p:extLst>
      <p:ext uri="{BB962C8B-B14F-4D97-AF65-F5344CB8AC3E}">
        <p14:creationId xmlns:p14="http://schemas.microsoft.com/office/powerpoint/2010/main" val="3080607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2185214"/>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r>
              <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IN"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interfacing with Arduino module</a:t>
            </a:r>
            <a:endParaRPr lang="en-US"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is used to show parameters like voltage of piezo sensors and current, also give battery voltages and percentage of battery</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3" name="Picture 2" descr="23&#10;3.2.4.1 Interfacing of LCD with Arduino UNO:&#10;Fig 3.16: LCD interfacing with Arduino&#10;LCD is used to show the parameter l...">
            <a:extLst>
              <a:ext uri="{FF2B5EF4-FFF2-40B4-BE49-F238E27FC236}">
                <a16:creationId xmlns:a16="http://schemas.microsoft.com/office/drawing/2014/main" id="{A5C129D7-818E-48FA-B021-30490ADF12E9}"/>
              </a:ext>
            </a:extLst>
          </p:cNvPr>
          <p:cNvPicPr/>
          <p:nvPr/>
        </p:nvPicPr>
        <p:blipFill>
          <a:blip r:embed="rId2"/>
          <a:srcRect l="21434" t="11040" r="20929" b="67266"/>
          <a:stretch>
            <a:fillRect/>
          </a:stretch>
        </p:blipFill>
        <p:spPr bwMode="auto">
          <a:xfrm>
            <a:off x="3474576" y="2514997"/>
            <a:ext cx="5242848" cy="3659705"/>
          </a:xfrm>
          <a:prstGeom prst="rect">
            <a:avLst/>
          </a:prstGeom>
          <a:noFill/>
          <a:ln w="9525">
            <a:noFill/>
            <a:miter lim="800000"/>
            <a:headEnd/>
            <a:tailEnd/>
          </a:ln>
        </p:spPr>
      </p:pic>
    </p:spTree>
    <p:extLst>
      <p:ext uri="{BB962C8B-B14F-4D97-AF65-F5344CB8AC3E}">
        <p14:creationId xmlns:p14="http://schemas.microsoft.com/office/powerpoint/2010/main" val="153557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3293209"/>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4) </a:t>
            </a:r>
            <a:r>
              <a:rPr lang="en-US" sz="3200" u="sng">
                <a:solidFill>
                  <a:schemeClr val="bg1"/>
                </a:solidFill>
                <a:latin typeface="Times New Roman" panose="02020603050405020304" pitchFamily="18" charset="0"/>
                <a:cs typeface="Times New Roman" panose="02020603050405020304" pitchFamily="18" charset="0"/>
              </a:rPr>
              <a:t>Piezoelectric Sensor Module</a:t>
            </a:r>
          </a:p>
          <a:p>
            <a:endParaRPr lang="en-US" sz="32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a:t>
            </a:r>
            <a:r>
              <a:rPr lang="en-IN"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sensor is made up of piezoelectric material (quartz-most used). It used to convert the mechanical stress into electrical charge. The output of the Piezoelectric Sensor is AC. </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 output of piezoelectric sensor or can store it into battery or other storage devices. The operating and storage temperature range is -20°C~+60°C and -30°C~+70°C respectively</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D3036F6-CB89-49A3-9790-A4A5C6E28390}"/>
              </a:ext>
            </a:extLst>
          </p:cNvPr>
          <p:cNvPicPr/>
          <p:nvPr/>
        </p:nvPicPr>
        <p:blipFill>
          <a:blip r:embed="rId2"/>
          <a:srcRect l="22171" t="14603" r="36891" b="16826"/>
          <a:stretch>
            <a:fillRect/>
          </a:stretch>
        </p:blipFill>
        <p:spPr bwMode="auto">
          <a:xfrm>
            <a:off x="3837072" y="3293209"/>
            <a:ext cx="4517856" cy="3270509"/>
          </a:xfrm>
          <a:prstGeom prst="rect">
            <a:avLst/>
          </a:prstGeom>
          <a:noFill/>
          <a:ln w="9525">
            <a:noFill/>
            <a:miter lim="800000"/>
            <a:headEnd/>
            <a:tailEnd/>
          </a:ln>
        </p:spPr>
      </p:pic>
    </p:spTree>
    <p:extLst>
      <p:ext uri="{BB962C8B-B14F-4D97-AF65-F5344CB8AC3E}">
        <p14:creationId xmlns:p14="http://schemas.microsoft.com/office/powerpoint/2010/main" val="2583458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155-A981-46CA-88D8-9BF4520829A7}"/>
              </a:ext>
            </a:extLst>
          </p:cNvPr>
          <p:cNvSpPr>
            <a:spLocks noGrp="1"/>
          </p:cNvSpPr>
          <p:nvPr>
            <p:ph type="title"/>
          </p:nvPr>
        </p:nvSpPr>
        <p:spPr>
          <a:xfrm>
            <a:off x="609600" y="150125"/>
            <a:ext cx="10972800" cy="126751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System Design</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9E6F09-F4EE-4B95-891E-FCA920EF2BE2}"/>
              </a:ext>
            </a:extLst>
          </p:cNvPr>
          <p:cNvSpPr>
            <a:spLocks noGrp="1"/>
          </p:cNvSpPr>
          <p:nvPr>
            <p:ph idx="1"/>
          </p:nvPr>
        </p:nvSpPr>
        <p:spPr>
          <a:xfrm>
            <a:off x="609600" y="1119116"/>
            <a:ext cx="10972800" cy="5738884"/>
          </a:xfrm>
        </p:spPr>
        <p:txBody>
          <a:bodyPr/>
          <a:lstStyle/>
          <a:p>
            <a:r>
              <a:rPr lang="en-GB" sz="2400" u="sng">
                <a:solidFill>
                  <a:schemeClr val="bg1"/>
                </a:solidFill>
                <a:latin typeface="Times New Roman" panose="02020603050405020304" pitchFamily="18" charset="0"/>
                <a:cs typeface="Times New Roman" panose="02020603050405020304" pitchFamily="18" charset="0"/>
              </a:rPr>
              <a:t>Block Diagram:</a:t>
            </a:r>
            <a:endParaRPr lang="en-IN" sz="2400"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84D62089-E5E4-4336-B0E0-5BA4E1179A87}"/>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138985" y="1289122"/>
            <a:ext cx="7929349" cy="5398872"/>
          </a:xfrm>
          <a:prstGeom prst="rect">
            <a:avLst/>
          </a:prstGeom>
        </p:spPr>
      </p:pic>
    </p:spTree>
    <p:extLst>
      <p:ext uri="{BB962C8B-B14F-4D97-AF65-F5344CB8AC3E}">
        <p14:creationId xmlns:p14="http://schemas.microsoft.com/office/powerpoint/2010/main" val="209816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26664-C930-417B-871F-3DCD6E9A6C0B}"/>
              </a:ext>
            </a:extLst>
          </p:cNvPr>
          <p:cNvSpPr txBox="1"/>
          <p:nvPr/>
        </p:nvSpPr>
        <p:spPr>
          <a:xfrm>
            <a:off x="1084521" y="0"/>
            <a:ext cx="10090298" cy="954107"/>
          </a:xfrm>
          <a:prstGeom prst="rect">
            <a:avLst/>
          </a:prstGeom>
          <a:noFill/>
        </p:spPr>
        <p:txBody>
          <a:bodyPr wrap="square" rtlCol="0">
            <a:spAutoFit/>
          </a:bodyPr>
          <a:lstStyle/>
          <a:p>
            <a:endParaRPr lang="en-US" sz="2400">
              <a:latin typeface="Times New Roman" panose="02020603050405020304" pitchFamily="18" charset="0"/>
            </a:endParaRPr>
          </a:p>
          <a:p>
            <a:r>
              <a:rPr lang="en-US" sz="3200" u="sng">
                <a:solidFill>
                  <a:schemeClr val="bg1"/>
                </a:solidFill>
                <a:latin typeface="Times New Roman" panose="02020603050405020304" pitchFamily="18" charset="0"/>
              </a:rPr>
              <a:t>Sequence Diagram</a:t>
            </a:r>
          </a:p>
        </p:txBody>
      </p:sp>
      <p:pic>
        <p:nvPicPr>
          <p:cNvPr id="4" name="Picture 3">
            <a:extLst>
              <a:ext uri="{FF2B5EF4-FFF2-40B4-BE49-F238E27FC236}">
                <a16:creationId xmlns:a16="http://schemas.microsoft.com/office/drawing/2014/main" id="{3E71EB45-8458-4D11-9E15-83064469D9AE}"/>
              </a:ext>
            </a:extLst>
          </p:cNvPr>
          <p:cNvPicPr/>
          <p:nvPr/>
        </p:nvPicPr>
        <p:blipFill>
          <a:blip r:embed="rId2"/>
          <a:srcRect l="18221" t="12129" r="23271" b="31683"/>
          <a:stretch>
            <a:fillRect/>
          </a:stretch>
        </p:blipFill>
        <p:spPr bwMode="auto">
          <a:xfrm>
            <a:off x="955344" y="1214651"/>
            <a:ext cx="10219476" cy="5145206"/>
          </a:xfrm>
          <a:prstGeom prst="rect">
            <a:avLst/>
          </a:prstGeom>
          <a:noFill/>
          <a:ln w="9525">
            <a:noFill/>
            <a:miter lim="800000"/>
            <a:headEnd/>
            <a:tailEnd/>
          </a:ln>
        </p:spPr>
      </p:pic>
    </p:spTree>
    <p:extLst>
      <p:ext uri="{BB962C8B-B14F-4D97-AF65-F5344CB8AC3E}">
        <p14:creationId xmlns:p14="http://schemas.microsoft.com/office/powerpoint/2010/main" val="83371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954107"/>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u="sng">
                <a:solidFill>
                  <a:schemeClr val="bg1"/>
                </a:solidFill>
                <a:latin typeface="Times New Roman" panose="02020603050405020304" pitchFamily="18" charset="0"/>
                <a:cs typeface="Times New Roman" panose="02020603050405020304" pitchFamily="18" charset="0"/>
              </a:rPr>
              <a:t>Activity Diagram</a:t>
            </a:r>
          </a:p>
        </p:txBody>
      </p:sp>
      <p:pic>
        <p:nvPicPr>
          <p:cNvPr id="3" name="Content Placeholder 4">
            <a:extLst>
              <a:ext uri="{FF2B5EF4-FFF2-40B4-BE49-F238E27FC236}">
                <a16:creationId xmlns:a16="http://schemas.microsoft.com/office/drawing/2014/main" id="{E03C1141-8CBA-4619-A1D2-FC34012C1662}"/>
              </a:ext>
            </a:extLst>
          </p:cNvPr>
          <p:cNvPicPr>
            <a:picLocks noGrp="1"/>
          </p:cNvPicPr>
          <p:nvPr/>
        </p:nvPicPr>
        <p:blipFill rotWithShape="1">
          <a:blip r:embed="rId2"/>
          <a:srcRect l="33737" t="14778" r="34024" b="21676"/>
          <a:stretch/>
        </p:blipFill>
        <p:spPr bwMode="auto">
          <a:xfrm>
            <a:off x="3657600" y="1201003"/>
            <a:ext cx="4876800" cy="5505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08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F4B1-0252-4703-ACF1-262FF8F58F9A}"/>
              </a:ext>
            </a:extLst>
          </p:cNvPr>
          <p:cNvSpPr>
            <a:spLocks noGrp="1"/>
          </p:cNvSpPr>
          <p:nvPr>
            <p:ph type="title"/>
          </p:nvPr>
        </p:nvSpPr>
        <p:spPr>
          <a:xfrm>
            <a:off x="609600" y="136478"/>
            <a:ext cx="10972800" cy="1185626"/>
          </a:xfrm>
        </p:spPr>
        <p:txBody>
          <a:bodyPr/>
          <a:lstStyle/>
          <a:p>
            <a:r>
              <a:rPr lang="en-GB">
                <a:solidFill>
                  <a:schemeClr val="bg1"/>
                </a:solidFill>
                <a:latin typeface="Times New Roman" panose="02020603050405020304" pitchFamily="18" charset="0"/>
                <a:cs typeface="Times New Roman" panose="02020603050405020304" pitchFamily="18" charset="0"/>
              </a:rPr>
              <a:t> </a:t>
            </a:r>
            <a:r>
              <a:rPr lang="en-GB" u="sng">
                <a:solidFill>
                  <a:schemeClr val="bg1"/>
                </a:solidFill>
                <a:latin typeface="Times New Roman" panose="02020603050405020304" pitchFamily="18" charset="0"/>
                <a:cs typeface="Times New Roman" panose="02020603050405020304" pitchFamily="18" charset="0"/>
              </a:rPr>
              <a:t>Circuit Diagram</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EF84CA3-3009-49A8-A318-D2D352A586B5}"/>
              </a:ext>
            </a:extLst>
          </p:cNvPr>
          <p:cNvPicPr>
            <a:picLocks noGrp="1"/>
          </p:cNvPicPr>
          <p:nvPr>
            <p:ph idx="1"/>
          </p:nvPr>
        </p:nvPicPr>
        <p:blipFill>
          <a:blip r:embed="rId2"/>
          <a:srcRect/>
          <a:stretch>
            <a:fillRect/>
          </a:stretch>
        </p:blipFill>
        <p:spPr bwMode="auto">
          <a:xfrm>
            <a:off x="1705970" y="1146412"/>
            <a:ext cx="8434317" cy="5575110"/>
          </a:xfrm>
          <a:prstGeom prst="rect">
            <a:avLst/>
          </a:prstGeom>
          <a:noFill/>
          <a:ln w="9525">
            <a:noFill/>
            <a:miter lim="800000"/>
            <a:headEnd/>
            <a:tailEnd/>
          </a:ln>
        </p:spPr>
      </p:pic>
    </p:spTree>
    <p:extLst>
      <p:ext uri="{BB962C8B-B14F-4D97-AF65-F5344CB8AC3E}">
        <p14:creationId xmlns:p14="http://schemas.microsoft.com/office/powerpoint/2010/main" val="404544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2FA9-ACC6-414A-94A0-08E480E9B219}"/>
              </a:ext>
            </a:extLst>
          </p:cNvPr>
          <p:cNvSpPr>
            <a:spLocks noGrp="1"/>
          </p:cNvSpPr>
          <p:nvPr>
            <p:ph type="title"/>
          </p:nvPr>
        </p:nvSpPr>
        <p:spPr>
          <a:xfrm>
            <a:off x="609600" y="245660"/>
            <a:ext cx="10972800" cy="873456"/>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Code Details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C17249-9AEB-4D44-93A3-421AC2921B08}"/>
              </a:ext>
            </a:extLst>
          </p:cNvPr>
          <p:cNvSpPr>
            <a:spLocks noGrp="1"/>
          </p:cNvSpPr>
          <p:nvPr>
            <p:ph idx="1"/>
          </p:nvPr>
        </p:nvSpPr>
        <p:spPr>
          <a:xfrm>
            <a:off x="609600" y="1119116"/>
            <a:ext cx="10972800" cy="6005015"/>
          </a:xfrm>
        </p:spPr>
        <p:txBody>
          <a:bodyPr/>
          <a:lstStyle/>
          <a:p>
            <a:pPr algn="l"/>
            <a:r>
              <a:rPr lang="en-IN" sz="1800" b="0" i="0">
                <a:solidFill>
                  <a:schemeClr val="bg1"/>
                </a:solidFill>
                <a:effectLst/>
                <a:latin typeface="Times New Roman" panose="02020603050405020304" pitchFamily="18" charset="0"/>
                <a:cs typeface="Times New Roman" panose="02020603050405020304" pitchFamily="18" charset="0"/>
              </a:rPr>
              <a:t>// Include Libraries</a:t>
            </a:r>
          </a:p>
          <a:p>
            <a:pPr algn="l"/>
            <a:r>
              <a:rPr lang="en-IN" sz="1800" b="0" i="0">
                <a:solidFill>
                  <a:schemeClr val="bg1"/>
                </a:solidFill>
                <a:effectLst/>
                <a:latin typeface="Times New Roman" panose="02020603050405020304" pitchFamily="18" charset="0"/>
                <a:cs typeface="Times New Roman" panose="02020603050405020304" pitchFamily="18" charset="0"/>
              </a:rPr>
              <a:t>#include "Arduino.h"</a:t>
            </a:r>
          </a:p>
          <a:p>
            <a:pPr algn="l"/>
            <a:r>
              <a:rPr lang="en-IN" sz="1800" b="0" i="0">
                <a:solidFill>
                  <a:schemeClr val="bg1"/>
                </a:solidFill>
                <a:effectLst/>
                <a:latin typeface="Times New Roman" panose="02020603050405020304" pitchFamily="18" charset="0"/>
                <a:cs typeface="Times New Roman" panose="02020603050405020304" pitchFamily="18" charset="0"/>
              </a:rPr>
              <a:t>#include "LiquidCrystal.h"</a:t>
            </a:r>
          </a:p>
          <a:p>
            <a:pPr algn="l"/>
            <a:r>
              <a:rPr lang="en-IN" sz="1800" b="0" i="0">
                <a:solidFill>
                  <a:schemeClr val="bg1"/>
                </a:solidFill>
                <a:effectLst/>
                <a:latin typeface="Times New Roman" panose="02020603050405020304" pitchFamily="18" charset="0"/>
                <a:cs typeface="Times New Roman" panose="02020603050405020304" pitchFamily="18" charset="0"/>
              </a:rPr>
              <a:t>#include "PiezoSensor.h“</a:t>
            </a:r>
          </a:p>
          <a:p>
            <a:pPr algn="l"/>
            <a:endParaRPr lang="en-IN" sz="1800">
              <a:solidFill>
                <a:schemeClr val="bg1"/>
              </a:solidFill>
              <a:latin typeface="Times New Roman" panose="02020603050405020304" pitchFamily="18" charset="0"/>
              <a:cs typeface="Times New Roman" panose="02020603050405020304" pitchFamily="18" charset="0"/>
            </a:endParaRPr>
          </a:p>
          <a:p>
            <a:pPr algn="l"/>
            <a:r>
              <a:rPr lang="fr-FR" sz="1800" b="0" i="0">
                <a:solidFill>
                  <a:schemeClr val="bg1"/>
                </a:solidFill>
                <a:effectLst/>
                <a:latin typeface="Times New Roman" panose="02020603050405020304" pitchFamily="18" charset="0"/>
                <a:cs typeface="Times New Roman" panose="02020603050405020304" pitchFamily="18" charset="0"/>
              </a:rPr>
              <a:t>// Pin Definitions</a:t>
            </a:r>
          </a:p>
          <a:p>
            <a:pPr algn="l"/>
            <a:r>
              <a:rPr lang="fr-FR" sz="1800" b="0" i="0">
                <a:solidFill>
                  <a:schemeClr val="bg1"/>
                </a:solidFill>
                <a:effectLst/>
                <a:latin typeface="Times New Roman" panose="02020603050405020304" pitchFamily="18" charset="0"/>
                <a:cs typeface="Times New Roman" panose="02020603050405020304" pitchFamily="18" charset="0"/>
              </a:rPr>
              <a:t>const int rs =12, en=11, d4=5, d5=4, d6=3, d7=2;</a:t>
            </a:r>
          </a:p>
          <a:p>
            <a:pPr algn="l"/>
            <a:r>
              <a:rPr lang="fr-FR" sz="1800" b="0" i="0">
                <a:solidFill>
                  <a:schemeClr val="bg1"/>
                </a:solidFill>
                <a:effectLst/>
                <a:latin typeface="Times New Roman" panose="02020603050405020304" pitchFamily="18" charset="0"/>
                <a:cs typeface="Times New Roman" panose="02020603050405020304" pitchFamily="18" charset="0"/>
              </a:rPr>
              <a:t>int PIEZOSENSOR_PIN_POS=A5;</a:t>
            </a: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r>
              <a:rPr lang="en-IN" sz="1800" b="0" i="0">
                <a:solidFill>
                  <a:schemeClr val="bg1"/>
                </a:solidFill>
                <a:effectLst/>
                <a:latin typeface="Times New Roman" panose="02020603050405020304" pitchFamily="18" charset="0"/>
                <a:cs typeface="Times New Roman" panose="02020603050405020304" pitchFamily="18" charset="0"/>
              </a:rPr>
              <a:t>// object initialization</a:t>
            </a:r>
          </a:p>
          <a:p>
            <a:pPr algn="l"/>
            <a:r>
              <a:rPr lang="fr-FR" sz="1800" b="0" i="0">
                <a:solidFill>
                  <a:schemeClr val="bg1"/>
                </a:solidFill>
                <a:effectLst/>
                <a:latin typeface="Times New Roman" panose="02020603050405020304" pitchFamily="18" charset="0"/>
                <a:cs typeface="Times New Roman" panose="02020603050405020304" pitchFamily="18" charset="0"/>
              </a:rPr>
              <a:t>LiquidCrystal lcd (rs, en, d4, d5, d6, d7);</a:t>
            </a:r>
          </a:p>
          <a:p>
            <a:pPr algn="l"/>
            <a:r>
              <a:rPr lang="fr-FR" sz="1800">
                <a:solidFill>
                  <a:schemeClr val="bg1"/>
                </a:solidFill>
                <a:latin typeface="Times New Roman" panose="02020603050405020304" pitchFamily="18" charset="0"/>
                <a:cs typeface="Times New Roman" panose="02020603050405020304" pitchFamily="18" charset="0"/>
              </a:rPr>
              <a:t>PiezoSensor pizeoSensor(PIZEOSENSOR_PIN_POS);</a:t>
            </a: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r>
              <a:rPr lang="en-IN" sz="1800" b="0" i="0">
                <a:solidFill>
                  <a:schemeClr val="bg1"/>
                </a:solidFill>
                <a:effectLst/>
                <a:latin typeface="Times New Roman" panose="02020603050405020304" pitchFamily="18" charset="0"/>
                <a:cs typeface="Times New Roman" panose="02020603050405020304" pitchFamily="18" charset="0"/>
              </a:rPr>
              <a:t>// define vars for testing menu</a:t>
            </a:r>
          </a:p>
          <a:p>
            <a:pPr algn="l"/>
            <a:r>
              <a:rPr lang="en-IN" sz="1800" b="0" i="0">
                <a:solidFill>
                  <a:schemeClr val="bg1"/>
                </a:solidFill>
                <a:effectLst/>
                <a:latin typeface="Times New Roman" panose="02020603050405020304" pitchFamily="18" charset="0"/>
                <a:cs typeface="Times New Roman" panose="02020603050405020304" pitchFamily="18" charset="0"/>
              </a:rPr>
              <a:t>const int timeout = 10000;         </a:t>
            </a:r>
            <a:r>
              <a:rPr lang="en-GB" sz="1800" b="0" i="0">
                <a:solidFill>
                  <a:schemeClr val="bg1"/>
                </a:solidFill>
                <a:effectLst/>
                <a:latin typeface="Times New Roman" panose="02020603050405020304" pitchFamily="18" charset="0"/>
                <a:cs typeface="Times New Roman" panose="02020603050405020304" pitchFamily="18" charset="0"/>
              </a:rPr>
              <a:t>//define timeout of 10 sec</a:t>
            </a:r>
          </a:p>
          <a:p>
            <a:pPr marL="0" indent="0" algn="l">
              <a:buNone/>
            </a:pPr>
            <a:endParaRPr lang="en-IN" sz="1800" b="0" i="0">
              <a:solidFill>
                <a:schemeClr val="bg1"/>
              </a:solidFill>
              <a:effectLst/>
              <a:latin typeface="Times New Roman" panose="02020603050405020304" pitchFamily="18" charset="0"/>
              <a:cs typeface="Times New Roman" panose="02020603050405020304" pitchFamily="18" charset="0"/>
            </a:endParaRP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endParaRPr lang="fr-FR" sz="1800">
              <a:solidFill>
                <a:schemeClr val="bg1"/>
              </a:solidFill>
              <a:latin typeface="Times New Roman" panose="02020603050405020304" pitchFamily="18" charset="0"/>
              <a:cs typeface="Times New Roman" panose="02020603050405020304" pitchFamily="18" charset="0"/>
            </a:endParaRP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endParaRPr lang="en-IN" sz="1800" b="0" i="0">
              <a:solidFill>
                <a:schemeClr val="bg1"/>
              </a:solidFill>
              <a:effectLst/>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8147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618C9-00CC-4409-A3C7-84786D56E28F}"/>
              </a:ext>
            </a:extLst>
          </p:cNvPr>
          <p:cNvSpPr txBox="1"/>
          <p:nvPr/>
        </p:nvSpPr>
        <p:spPr>
          <a:xfrm>
            <a:off x="109181" y="1130198"/>
            <a:ext cx="11041039" cy="6462731"/>
          </a:xfrm>
          <a:prstGeom prst="rect">
            <a:avLst/>
          </a:prstGeom>
          <a:noFill/>
        </p:spPr>
        <p:txBody>
          <a:bodyPr wrap="square">
            <a:spAutoFit/>
          </a:bodyPr>
          <a:lstStyle/>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 Setup the essentials for your circuit to work. It runs first every time your circuit is powered with electricity.</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void setup() </a:t>
            </a:r>
          </a:p>
          <a:p>
            <a:pPr marL="285750" indent="-285750" algn="l">
              <a:buFont typeface="Arial" panose="020B0604020202020204" pitchFamily="34" charset="0"/>
              <a:buChar char="•"/>
            </a:pPr>
            <a:r>
              <a:rPr lang="en-GB">
                <a:solidFill>
                  <a:schemeClr val="bg1"/>
                </a:solidFill>
                <a:latin typeface="Times New Roman" panose="02020603050405020304" pitchFamily="18" charset="0"/>
                <a:cs typeface="Times New Roman" panose="02020603050405020304" pitchFamily="18" charset="0"/>
              </a:rPr>
              <a:t>{</a:t>
            </a:r>
            <a:endParaRPr lang="en-GB" b="0" i="0">
              <a:solidFill>
                <a:schemeClr val="bg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GB" b="0" i="0">
              <a:solidFill>
                <a:srgbClr val="434F54"/>
              </a:solidFill>
              <a:effectLst/>
              <a:latin typeface="Menlo"/>
            </a:endParaRP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Serial.begin(9600);</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while (!Serial) ; // wait for serial port to connect.</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Serial.println("start"); </a:t>
            </a:r>
          </a:p>
          <a:p>
            <a:pPr marL="285750" indent="-285750" algn="l">
              <a:buFont typeface="Arial" panose="020B0604020202020204" pitchFamily="34" charset="0"/>
              <a:buChar char="•"/>
            </a:pPr>
            <a:endParaRPr lang="en-GB" b="0" i="0">
              <a:solidFill>
                <a:schemeClr val="bg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 set up the LCD's number of columns and rows</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lcd.begin(16, 2);</a:t>
            </a:r>
          </a:p>
          <a:p>
            <a:pPr marL="285750" indent="-285750" algn="l">
              <a:buFont typeface="Arial" panose="020B0604020202020204" pitchFamily="34" charset="0"/>
              <a:buChar char="•"/>
            </a:pPr>
            <a:r>
              <a:rPr lang="en-GB">
                <a:solidFill>
                  <a:schemeClr val="bg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GB">
              <a:solidFill>
                <a:schemeClr val="bg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 Main logic of your circuit. It defines the interaction between the components you selected. After setup, it runs over and over again, in an eternal loop.</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void loop</a:t>
            </a:r>
            <a:r>
              <a:rPr lang="en-GB" b="0" i="0">
                <a:solidFill>
                  <a:schemeClr val="bg1"/>
                </a:solidFill>
                <a:effectLst/>
                <a:latin typeface="Menlo"/>
              </a:rPr>
              <a:t>() </a:t>
            </a:r>
          </a:p>
          <a:p>
            <a:pPr marL="285750" indent="-285750" algn="l">
              <a:buFont typeface="Arial" panose="020B0604020202020204" pitchFamily="34" charset="0"/>
              <a:buChar char="•"/>
            </a:pPr>
            <a:r>
              <a:rPr lang="en-GB" b="0" i="0">
                <a:solidFill>
                  <a:schemeClr val="bg1"/>
                </a:solidFill>
                <a:effectLst/>
                <a:latin typeface="Menlo"/>
              </a:rPr>
              <a:t>{</a:t>
            </a:r>
          </a:p>
          <a:p>
            <a:pPr marL="285750" indent="-285750" algn="l">
              <a:buFont typeface="Arial" panose="020B0604020202020204" pitchFamily="34" charset="0"/>
              <a:buChar char="•"/>
            </a:pPr>
            <a:endParaRPr lang="en-GB">
              <a:solidFill>
                <a:schemeClr val="bg1"/>
              </a:solidFill>
              <a:latin typeface="Times New Roman" panose="02020603050405020304" pitchFamily="18" charset="0"/>
              <a:cs typeface="Times New Roman" panose="02020603050405020304" pitchFamily="18" charset="0"/>
            </a:endParaRPr>
          </a:p>
          <a:p>
            <a:pPr algn="l"/>
            <a:endParaRPr lang="en-GB" b="0" i="0">
              <a:solidFill>
                <a:schemeClr val="bg1"/>
              </a:solidFill>
              <a:effectLst/>
              <a:latin typeface="Times New Roman" panose="02020603050405020304" pitchFamily="18" charset="0"/>
              <a:cs typeface="Times New Roman" panose="02020603050405020304" pitchFamily="18" charset="0"/>
            </a:endParaRPr>
          </a:p>
          <a:p>
            <a:pPr algn="l"/>
            <a:br>
              <a:rPr lang="en-GB">
                <a:solidFill>
                  <a:schemeClr val="bg1"/>
                </a:solidFill>
                <a:latin typeface="Times New Roman" panose="02020603050405020304" pitchFamily="18" charset="0"/>
                <a:cs typeface="Times New Roman" panose="02020603050405020304" pitchFamily="18" charset="0"/>
              </a:rPr>
            </a:br>
            <a:endParaRPr lang="en-GB" b="0" i="0">
              <a:solidFill>
                <a:schemeClr val="bg1"/>
              </a:solidFill>
              <a:effectLst/>
              <a:latin typeface="Times New Roman" panose="02020603050405020304" pitchFamily="18" charset="0"/>
              <a:cs typeface="Times New Roman" panose="02020603050405020304" pitchFamily="18" charset="0"/>
            </a:endParaRPr>
          </a:p>
          <a:p>
            <a:pPr algn="l"/>
            <a:endParaRPr lang="en-GB" b="0" i="0">
              <a:solidFill>
                <a:srgbClr val="434F54"/>
              </a:solidFill>
              <a:effectLst/>
              <a:latin typeface="Menlo"/>
            </a:endParaRPr>
          </a:p>
          <a:p>
            <a:pPr algn="l"/>
            <a:endParaRPr lang="en-GB" b="0" i="0">
              <a:solidFill>
                <a:schemeClr val="bg1"/>
              </a:solidFill>
              <a:effectLst/>
              <a:latin typeface="Times New Roman" panose="02020603050405020304" pitchFamily="18" charset="0"/>
              <a:cs typeface="Times New Roman" panose="02020603050405020304" pitchFamily="18" charset="0"/>
            </a:endParaRPr>
          </a:p>
          <a:p>
            <a:pPr marL="514350" indent="-285750" algn="just">
              <a:lnSpc>
                <a:spcPct val="107000"/>
              </a:lnSpc>
              <a:spcAft>
                <a:spcPts val="800"/>
              </a:spcAft>
              <a:buFont typeface="Arial" panose="020B0604020202020204" pitchFamily="34" charset="0"/>
              <a:buChar char="•"/>
            </a:pPr>
            <a:endPar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25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6788-7AF9-43A0-9004-0C42FB2A6BCE}"/>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C2EEA135-35FD-47C9-9397-27A24282E3C1}"/>
              </a:ext>
            </a:extLst>
          </p:cNvPr>
          <p:cNvSpPr>
            <a:spLocks noGrp="1"/>
          </p:cNvSpPr>
          <p:nvPr>
            <p:ph idx="1"/>
          </p:nvPr>
        </p:nvSpPr>
        <p:spPr>
          <a:xfrm>
            <a:off x="150125" y="1119117"/>
            <a:ext cx="11432275" cy="5007048"/>
          </a:xfrm>
        </p:spPr>
        <p:txBody>
          <a:bodyPr/>
          <a:lstStyle/>
          <a:p>
            <a:r>
              <a:rPr lang="en-IN" sz="2000" b="0" i="0">
                <a:solidFill>
                  <a:schemeClr val="bg1"/>
                </a:solidFill>
                <a:effectLst/>
                <a:latin typeface="Times New Roman" panose="02020603050405020304" pitchFamily="18" charset="0"/>
                <a:cs typeface="Times New Roman" panose="02020603050405020304" pitchFamily="18" charset="0"/>
              </a:rPr>
              <a:t>// Piezo Element - Test Code</a:t>
            </a:r>
          </a:p>
          <a:p>
            <a:endParaRPr lang="en-IN" sz="2000" b="0" i="0">
              <a:solidFill>
                <a:schemeClr val="bg1"/>
              </a:solidFill>
              <a:effectLst/>
              <a:latin typeface="Times New Roman" panose="02020603050405020304" pitchFamily="18" charset="0"/>
              <a:cs typeface="Times New Roman" panose="02020603050405020304" pitchFamily="18" charset="0"/>
            </a:endParaRPr>
          </a:p>
          <a:p>
            <a:r>
              <a:rPr lang="en-IN" sz="2000" b="0" i="0">
                <a:solidFill>
                  <a:schemeClr val="bg1"/>
                </a:solidFill>
                <a:effectLst/>
                <a:latin typeface="Times New Roman" panose="02020603050405020304" pitchFamily="18" charset="0"/>
                <a:cs typeface="Times New Roman" panose="02020603050405020304" pitchFamily="18" charset="0"/>
              </a:rPr>
              <a:t>int piezoSensorVal = piezoSensor.read();</a:t>
            </a:r>
            <a:endParaRPr lang="en-IN" sz="2000">
              <a:solidFill>
                <a:schemeClr val="bg1"/>
              </a:solidFill>
              <a:latin typeface="Times New Roman" panose="02020603050405020304" pitchFamily="18" charset="0"/>
              <a:cs typeface="Times New Roman" panose="02020603050405020304" pitchFamily="18" charset="0"/>
            </a:endParaRPr>
          </a:p>
          <a:p>
            <a:r>
              <a:rPr lang="en-IN" sz="2000" b="0" i="0">
                <a:solidFill>
                  <a:schemeClr val="bg1"/>
                </a:solidFill>
                <a:effectLst/>
                <a:latin typeface="Times New Roman" panose="02020603050405020304" pitchFamily="18" charset="0"/>
                <a:cs typeface="Times New Roman" panose="02020603050405020304" pitchFamily="18" charset="0"/>
              </a:rPr>
              <a:t>Serial.print(F("VOLTAGE: "));</a:t>
            </a:r>
          </a:p>
          <a:p>
            <a:r>
              <a:rPr lang="en-IN" sz="2000" b="0" i="0">
                <a:solidFill>
                  <a:schemeClr val="bg1"/>
                </a:solidFill>
                <a:effectLst/>
                <a:latin typeface="Times New Roman" panose="02020603050405020304" pitchFamily="18" charset="0"/>
                <a:cs typeface="Times New Roman" panose="02020603050405020304" pitchFamily="18" charset="0"/>
              </a:rPr>
              <a:t>Serial.println(piezoSensorVal);</a:t>
            </a:r>
          </a:p>
          <a:p>
            <a:endParaRPr lang="en-IN" sz="2000" b="0" i="0">
              <a:solidFill>
                <a:schemeClr val="bg1"/>
              </a:solidFill>
              <a:effectLst/>
              <a:latin typeface="Times New Roman" panose="02020603050405020304" pitchFamily="18" charset="0"/>
              <a:cs typeface="Times New Roman" panose="02020603050405020304" pitchFamily="18" charset="0"/>
            </a:endParaRPr>
          </a:p>
          <a:p>
            <a:r>
              <a:rPr lang="en-IN" sz="2000" b="0" i="0">
                <a:solidFill>
                  <a:schemeClr val="bg1"/>
                </a:solidFill>
                <a:effectLst/>
                <a:latin typeface="Times New Roman" panose="02020603050405020304" pitchFamily="18" charset="0"/>
                <a:cs typeface="Times New Roman" panose="02020603050405020304" pitchFamily="18" charset="0"/>
              </a:rPr>
              <a:t>lcd</a:t>
            </a:r>
            <a:r>
              <a:rPr lang="en-IN" sz="2000">
                <a:solidFill>
                  <a:schemeClr val="bg1"/>
                </a:solidFill>
                <a:latin typeface="Times New Roman" panose="02020603050405020304" pitchFamily="18" charset="0"/>
                <a:cs typeface="Times New Roman" panose="02020603050405020304" pitchFamily="18" charset="0"/>
              </a:rPr>
              <a:t>.clear();</a:t>
            </a:r>
          </a:p>
          <a:p>
            <a:r>
              <a:rPr lang="en-IN" sz="2000">
                <a:solidFill>
                  <a:schemeClr val="bg1"/>
                </a:solidFill>
                <a:latin typeface="Times New Roman" panose="02020603050405020304" pitchFamily="18" charset="0"/>
                <a:cs typeface="Times New Roman" panose="02020603050405020304" pitchFamily="18" charset="0"/>
              </a:rPr>
              <a:t>lcd.setCursor(0,1);</a:t>
            </a:r>
          </a:p>
          <a:p>
            <a:r>
              <a:rPr lang="en-IN" sz="2000">
                <a:solidFill>
                  <a:schemeClr val="bg1"/>
                </a:solidFill>
                <a:latin typeface="Times New Roman" panose="02020603050405020304" pitchFamily="18" charset="0"/>
                <a:cs typeface="Times New Roman" panose="02020603050405020304" pitchFamily="18" charset="0"/>
              </a:rPr>
              <a:t>lcd.print(“VOLTAGE:”);</a:t>
            </a:r>
          </a:p>
          <a:p>
            <a:r>
              <a:rPr lang="en-IN" sz="2000" b="0" i="0">
                <a:solidFill>
                  <a:schemeClr val="bg1"/>
                </a:solidFill>
                <a:effectLst/>
                <a:latin typeface="Times New Roman" panose="02020603050405020304" pitchFamily="18" charset="0"/>
                <a:cs typeface="Times New Roman" panose="02020603050405020304" pitchFamily="18" charset="0"/>
              </a:rPr>
              <a:t>lcd.print(piezoSensorVal);</a:t>
            </a:r>
          </a:p>
          <a:p>
            <a:r>
              <a:rPr lang="en-IN" sz="2000" b="0" i="0">
                <a:solidFill>
                  <a:schemeClr val="bg1"/>
                </a:solidFill>
                <a:effectLst/>
                <a:latin typeface="Times New Roman" panose="02020603050405020304" pitchFamily="18" charset="0"/>
                <a:cs typeface="Times New Roman" panose="02020603050405020304" pitchFamily="18" charset="0"/>
              </a:rPr>
              <a:t>delay</a:t>
            </a:r>
            <a:r>
              <a:rPr lang="en-IN" sz="2000">
                <a:solidFill>
                  <a:schemeClr val="bg1"/>
                </a:solidFill>
                <a:latin typeface="Times New Roman" panose="02020603050405020304" pitchFamily="18" charset="0"/>
                <a:cs typeface="Times New Roman" panose="02020603050405020304" pitchFamily="18" charset="0"/>
              </a:rPr>
              <a:t>(100);</a:t>
            </a:r>
          </a:p>
          <a:p>
            <a:r>
              <a:rPr lang="en-IN" sz="200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630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7417415"/>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Introduction</a:t>
            </a:r>
            <a:endParaRPr lang="en-US" sz="2400" u="sng">
              <a:solidFill>
                <a:schemeClr val="bg1"/>
              </a:solidFill>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Footstep Power Generation System is used to generate voltage using piezoelectric sensors.</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project can be implemented in public places like Night Clubs, shopping malls, railway stations, etc.</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When an pressure is applied to piezoelectric sensors, then voltage is generated directly proportional to the applied pressure.</a:t>
            </a:r>
            <a:r>
              <a:rPr lang="en-IN" sz="2400">
                <a:latin typeface="Times New Roman" panose="02020603050405020304" pitchFamily="18" charset="0"/>
              </a:rPr>
              <a:t> </a:t>
            </a: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Piezoelectric sensors are used to measure force, pressure and an voltmeter and battery is used to measure voltage and to store the generated voltage.</a:t>
            </a:r>
          </a:p>
          <a:p>
            <a:pPr marL="285750" indent="-285750">
              <a:buFont typeface="Arial" panose="020B0604020202020204" pitchFamily="34" charset="0"/>
              <a:buChar char="•"/>
            </a:pPr>
            <a:endParaRPr lang="en-IN" sz="2400">
              <a:solidFill>
                <a:schemeClr val="bg1"/>
              </a:solidFill>
              <a:latin typeface="Times New Roman" panose="02020603050405020304" pitchFamily="18" charset="0"/>
            </a:endParaRPr>
          </a:p>
          <a:p>
            <a:pPr marL="285750" indent="-285750">
              <a:buFont typeface="Arial" panose="020B0604020202020204" pitchFamily="34" charset="0"/>
              <a:buChar char="•"/>
            </a:pPr>
            <a:r>
              <a:rPr lang="en-US" sz="2400">
                <a:solidFill>
                  <a:schemeClr val="bg1"/>
                </a:solidFill>
                <a:effectLst/>
                <a:latin typeface="Times New Roman" panose="02020603050405020304" pitchFamily="18" charset="0"/>
                <a:ea typeface="Times New Roman" panose="02020603050405020304" pitchFamily="18" charset="0"/>
              </a:rPr>
              <a:t>These devices may then generate a voltage on every footstep and when mounted in series they will produce a sizeable amount of</a:t>
            </a:r>
            <a:r>
              <a:rPr lang="en-US" sz="2400" spc="-50">
                <a:solidFill>
                  <a:schemeClr val="bg1"/>
                </a:solidFill>
                <a:effectLst/>
                <a:latin typeface="Times New Roman" panose="02020603050405020304" pitchFamily="18" charset="0"/>
                <a:ea typeface="Times New Roman" panose="02020603050405020304" pitchFamily="18" charset="0"/>
              </a:rPr>
              <a:t> </a:t>
            </a:r>
            <a:r>
              <a:rPr lang="en-US" sz="2400">
                <a:solidFill>
                  <a:schemeClr val="bg1"/>
                </a:solidFill>
                <a:effectLst/>
                <a:latin typeface="Times New Roman" panose="02020603050405020304" pitchFamily="18" charset="0"/>
                <a:ea typeface="Times New Roman" panose="02020603050405020304" pitchFamily="18" charset="0"/>
              </a:rPr>
              <a:t>electricity.</a:t>
            </a:r>
            <a:endParaRPr lang="en-IN" sz="2400">
              <a:solidFill>
                <a:schemeClr val="bg1"/>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004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4E99-A1A3-464D-BDA7-218521A4EABC}"/>
              </a:ext>
            </a:extLst>
          </p:cNvPr>
          <p:cNvSpPr>
            <a:spLocks noGrp="1"/>
          </p:cNvSpPr>
          <p:nvPr>
            <p:ph type="title"/>
          </p:nvPr>
        </p:nvSpPr>
        <p:spPr>
          <a:xfrm>
            <a:off x="609600" y="-150125"/>
            <a:ext cx="10972800" cy="156776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Working of Project</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E61B44D-3383-4777-A57B-05EBAB67DC26}"/>
              </a:ext>
            </a:extLst>
          </p:cNvPr>
          <p:cNvPicPr>
            <a:picLocks noGrp="1" noChangeAspect="1"/>
          </p:cNvPicPr>
          <p:nvPr>
            <p:ph idx="1"/>
          </p:nvPr>
        </p:nvPicPr>
        <p:blipFill>
          <a:blip r:embed="rId2"/>
          <a:stretch>
            <a:fillRect/>
          </a:stretch>
        </p:blipFill>
        <p:spPr>
          <a:xfrm>
            <a:off x="1610434" y="1322103"/>
            <a:ext cx="8516203" cy="5201526"/>
          </a:xfrm>
          <a:prstGeom prst="rect">
            <a:avLst/>
          </a:prstGeom>
        </p:spPr>
      </p:pic>
    </p:spTree>
    <p:extLst>
      <p:ext uri="{BB962C8B-B14F-4D97-AF65-F5344CB8AC3E}">
        <p14:creationId xmlns:p14="http://schemas.microsoft.com/office/powerpoint/2010/main" val="1709607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BB9D3B-1446-4E60-B6D5-668FCCD9FCD2}"/>
              </a:ext>
            </a:extLst>
          </p:cNvPr>
          <p:cNvPicPr>
            <a:picLocks noChangeAspect="1"/>
          </p:cNvPicPr>
          <p:nvPr/>
        </p:nvPicPr>
        <p:blipFill>
          <a:blip r:embed="rId2"/>
          <a:stretch>
            <a:fillRect/>
          </a:stretch>
        </p:blipFill>
        <p:spPr>
          <a:xfrm>
            <a:off x="2124501" y="1310185"/>
            <a:ext cx="7942997" cy="5250969"/>
          </a:xfrm>
          <a:prstGeom prst="rect">
            <a:avLst/>
          </a:prstGeom>
        </p:spPr>
      </p:pic>
      <p:sp>
        <p:nvSpPr>
          <p:cNvPr id="4" name="TextBox 3">
            <a:extLst>
              <a:ext uri="{FF2B5EF4-FFF2-40B4-BE49-F238E27FC236}">
                <a16:creationId xmlns:a16="http://schemas.microsoft.com/office/drawing/2014/main" id="{68197432-EBD4-4839-86D9-D334189AAB40}"/>
              </a:ext>
            </a:extLst>
          </p:cNvPr>
          <p:cNvSpPr txBox="1"/>
          <p:nvPr/>
        </p:nvSpPr>
        <p:spPr>
          <a:xfrm>
            <a:off x="4048609" y="296846"/>
            <a:ext cx="4740550" cy="830997"/>
          </a:xfrm>
          <a:prstGeom prst="rect">
            <a:avLst/>
          </a:prstGeom>
          <a:noFill/>
        </p:spPr>
        <p:txBody>
          <a:bodyPr wrap="square" rtlCol="0">
            <a:spAutoFit/>
          </a:bodyPr>
          <a:lstStyle/>
          <a:p>
            <a:pPr marL="685800" indent="-685800">
              <a:buFont typeface="Wingdings" panose="05000000000000000000" pitchFamily="2" charset="2"/>
              <a:buChar char="v"/>
            </a:pPr>
            <a:r>
              <a:rPr lang="en-GB" sz="4800">
                <a:solidFill>
                  <a:schemeClr val="bg1"/>
                </a:solidFill>
                <a:latin typeface="Times New Roman" panose="02020603050405020304" pitchFamily="18" charset="0"/>
                <a:cs typeface="Times New Roman" panose="02020603050405020304" pitchFamily="18" charset="0"/>
              </a:rPr>
              <a:t> </a:t>
            </a:r>
            <a:r>
              <a:rPr lang="en-GB" sz="4800" u="sng">
                <a:solidFill>
                  <a:schemeClr val="bg1"/>
                </a:solidFill>
                <a:latin typeface="Times New Roman" panose="02020603050405020304" pitchFamily="18" charset="0"/>
                <a:cs typeface="Times New Roman" panose="02020603050405020304" pitchFamily="18" charset="0"/>
              </a:rPr>
              <a:t>Result</a:t>
            </a:r>
            <a:endParaRPr lang="en-IN" sz="4800" u="sng">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92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5539978"/>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Future Scope</a:t>
            </a:r>
          </a:p>
          <a:p>
            <a:endParaRPr lang="en-US" sz="2400" u="sng">
              <a:latin typeface="Times New Roman" panose="02020603050405020304" pitchFamily="18"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utilization of wasted energy is very much relevant and important for highly populated countries in the world in the future.</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Flooring Tiles Japan has already started experimenting with the use of the piezoelectric effect impact on generating energy. They implement a piezoelectric effect on the bus stairs. Thus every time passenger steps on the tiles,the pizeo-electric effect will lead to generation of electricity.</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The piezoelectric sensors when used on large scale will give  positive result. In India, maximum public movement is observed in railway stations, temples, and shopping malls; hence this places can be equipped with platforms with piezoelectric sensors  for generation of electric power.</a:t>
            </a:r>
          </a:p>
          <a:p>
            <a:pPr marL="342900" indent="-342900">
              <a:buFont typeface="Arial" panose="020B0604020202020204" pitchFamily="34" charset="0"/>
              <a:buChar char="•"/>
            </a:pPr>
            <a:endParaRPr lang="en-US" sz="20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Dance floors Europe is one of the countries which implemented and started experimenting with the use of a piezoelectric crystal for energy generation in night clubs.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2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3B2F-C1D5-4353-A95E-5464EA846586}"/>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07BF94C8-868A-498A-9475-13C1BA166D63}"/>
              </a:ext>
            </a:extLst>
          </p:cNvPr>
          <p:cNvSpPr>
            <a:spLocks noGrp="1"/>
          </p:cNvSpPr>
          <p:nvPr>
            <p:ph idx="1"/>
          </p:nvPr>
        </p:nvSpPr>
        <p:spPr>
          <a:xfrm>
            <a:off x="609600" y="1187354"/>
            <a:ext cx="10972800" cy="5568287"/>
          </a:xfrm>
        </p:spPr>
        <p:txBody>
          <a:bodyPr/>
          <a:lstStyle/>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Charging stations for mobile phone can be made available which will use approach of electricity generation to pizeo-electric sensor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Street light can be powered through the road by embedding pizeo-electric crystal into the road.</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latin typeface="Times New Roman" panose="02020603050405020304" pitchFamily="18" charset="0"/>
                <a:cs typeface="Times New Roman" panose="02020603050405020304" pitchFamily="18" charset="0"/>
              </a:rPr>
              <a:t>By installing pizeo-electric crystal at the rear end of the shoes,with every steps the pressure on the shoes can generate enough energy to charge small electronic gadget or devices.</a:t>
            </a:r>
          </a:p>
        </p:txBody>
      </p:sp>
    </p:spTree>
    <p:extLst>
      <p:ext uri="{BB962C8B-B14F-4D97-AF65-F5344CB8AC3E}">
        <p14:creationId xmlns:p14="http://schemas.microsoft.com/office/powerpoint/2010/main" val="3752512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6832640"/>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Conclusion</a:t>
            </a:r>
          </a:p>
          <a:p>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Times New Roman" panose="02020603050405020304" pitchFamily="18" charset="0"/>
              </a:rPr>
              <a:t>Footsteps are the main source of power generation. There is no need of energy from conventional source of energy and there is zero percent of pollution in this type of power generation. There is no need of any kind of power from mains and it is important to the areas, all tracks where non-conventional energy is used as electricity. The contribution of Non-conventional energy to our primary energy is 11% that is a common fact. If this project is activated it will not only add and overwhelm the energy deficit problems but this will also form global environmental change.</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rPr>
              <a:t>This technique produces electricity with the assistance of electricity components that create use of the energy of human footsteps. The converter employed in the circuit stores the charge for future applications</a:t>
            </a:r>
            <a:r>
              <a:rPr lang="en-IN" sz="2000">
                <a:solidFill>
                  <a:schemeClr val="bg1"/>
                </a:solidFill>
                <a:latin typeface="Times New Roman" panose="02020603050405020304" pitchFamily="18" charset="0"/>
                <a:ea typeface="Calibri" panose="020F0502020204030204" pitchFamily="34" charset="0"/>
              </a:rPr>
              <a:t>.</a:t>
            </a:r>
            <a:r>
              <a:rPr lang="en-IN" sz="1800">
                <a:effectLst/>
                <a:latin typeface="Times New Roman" panose="02020603050405020304" pitchFamily="18" charset="0"/>
                <a:ea typeface="Calibri" panose="020F0502020204030204" pitchFamily="34" charset="0"/>
              </a:rPr>
              <a:t> </a:t>
            </a:r>
            <a:r>
              <a:rPr lang="en-IN" sz="2000">
                <a:solidFill>
                  <a:schemeClr val="bg1"/>
                </a:solidFill>
                <a:effectLst/>
                <a:latin typeface="Times New Roman" panose="02020603050405020304" pitchFamily="18" charset="0"/>
                <a:ea typeface="Calibri" panose="020F0502020204030204" pitchFamily="34" charset="0"/>
              </a:rPr>
              <a:t>So as to extend the potency of the total system if super capacitors and converter square measure employed in place of the standard ones then a lot of charge will be hold on than the standard ones. The super capacitors store and discharge energy while not intense abundant energy. Thus, the need of constant increase of power will be met by putting in these systems in heavily packed places. This may doubtless not solely overcome the energy crises however conjointly build up a healthy encompassing</a:t>
            </a:r>
          </a:p>
          <a:p>
            <a:pPr marL="342900" indent="-342900">
              <a:buFont typeface="Arial" panose="020B0604020202020204" pitchFamily="34" charset="0"/>
              <a:buChar char="•"/>
            </a:pPr>
            <a:endParaRPr lang="en-IN" sz="2000">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94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3414-C771-4CAC-A0C3-F23AA2755FEE}"/>
              </a:ext>
            </a:extLst>
          </p:cNvPr>
          <p:cNvSpPr>
            <a:spLocks noGrp="1"/>
          </p:cNvSpPr>
          <p:nvPr>
            <p:ph type="title"/>
          </p:nvPr>
        </p:nvSpPr>
        <p:spPr>
          <a:xfrm>
            <a:off x="609600" y="1"/>
            <a:ext cx="10972800" cy="996286"/>
          </a:xfrm>
        </p:spPr>
        <p:txBody>
          <a:bodyPr/>
          <a:lstStyle/>
          <a:p>
            <a:pPr marL="857250" indent="-857250">
              <a:buFont typeface="Wingdings" panose="05000000000000000000" pitchFamily="2" charset="2"/>
              <a:buChar char="v"/>
            </a:pPr>
            <a:r>
              <a:rPr lang="en-GB" sz="6000" u="sng">
                <a:solidFill>
                  <a:schemeClr val="bg1"/>
                </a:solidFill>
                <a:latin typeface="Times New Roman" panose="02020603050405020304" pitchFamily="18" charset="0"/>
                <a:cs typeface="Times New Roman" panose="02020603050405020304" pitchFamily="18" charset="0"/>
              </a:rPr>
              <a:t>R</a:t>
            </a:r>
            <a:r>
              <a:rPr lang="en-IN" sz="6000" u="sng" err="1">
                <a:solidFill>
                  <a:schemeClr val="bg1"/>
                </a:solidFill>
                <a:latin typeface="Times New Roman" panose="02020603050405020304" pitchFamily="18" charset="0"/>
                <a:cs typeface="Times New Roman" panose="02020603050405020304" pitchFamily="18" charset="0"/>
              </a:rPr>
              <a:t>eferences</a:t>
            </a:r>
            <a:r>
              <a:rPr lang="en-IN" sz="6000" u="sng">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32B8EDE-0C10-487B-A9BB-7282CDF959F6}"/>
              </a:ext>
            </a:extLst>
          </p:cNvPr>
          <p:cNvSpPr>
            <a:spLocks noGrp="1"/>
          </p:cNvSpPr>
          <p:nvPr>
            <p:ph idx="1"/>
          </p:nvPr>
        </p:nvSpPr>
        <p:spPr>
          <a:xfrm>
            <a:off x="609600" y="1132763"/>
            <a:ext cx="10972800" cy="5725235"/>
          </a:xfrm>
        </p:spPr>
        <p:txBody>
          <a:bodyPr/>
          <a:lstStyle/>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 Kumar, S. Mittal, S. Saini, V. Pal, Foot Step Energy Conversion System, 7(5), 132–136, (2016)</a:t>
            </a: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 I. Abdullah, Piezoelectric Effect on Generation on Electricity, Final Year Project Thesis, UniKL MIAT, (2013)</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Patil, S. Pawar, D. Chavan, Y. Borde, International Journal Of Innovative Science, Engineering And Technology (IJISET), 4(2), 379–381, (2017)</a:t>
            </a:r>
          </a:p>
          <a:p>
            <a:pPr algn="just">
              <a:lnSpc>
                <a:spcPct val="150000"/>
              </a:lnSpc>
              <a:spcBef>
                <a:spcPts val="1200"/>
              </a:spcBef>
              <a:spcAft>
                <a:spcPts val="800"/>
              </a:spcAft>
              <a:buFont typeface="Arial" panose="020B0604020202020204" pitchFamily="34" charset="0"/>
              <a:buChar char="•"/>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Ali, Adeel and Khan, Usama and Ahmad, Md. Omair and Aziz, Asfia and Neha, Neha (2021) Footstep Power Generation Using Piezoelectric Sensor. In: ICIDSSD 2020, 27-28 February 2020,</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Wang   Lijing;Shi   Liping“Simulation   of  the  self-sensing   actuators   based   on   multi-piezoelectric  effects  of  piezoelectric  crystal”,2011  International  Conference  on  Electronics  &amp; Mechanical Engineering and Information Technology,pp.1876-1879,2011.</a:t>
            </a:r>
          </a:p>
          <a:p>
            <a:pPr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mj-lt"/>
              <a:buAutoNum type="arabicPeriod"/>
              <a:tabLst>
                <a:tab pos="1648460" algn="l"/>
              </a:tabLs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395141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AFE5-EAAE-4A1E-894F-C39141BAAF3E}"/>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3F4BA713-9679-4856-B76D-E3A301D96615}"/>
              </a:ext>
            </a:extLst>
          </p:cNvPr>
          <p:cNvSpPr>
            <a:spLocks noGrp="1"/>
          </p:cNvSpPr>
          <p:nvPr>
            <p:ph idx="1"/>
          </p:nvPr>
        </p:nvSpPr>
        <p:spPr>
          <a:xfrm>
            <a:off x="609600" y="1064525"/>
            <a:ext cx="10972800" cy="5061639"/>
          </a:xfrm>
        </p:spPr>
        <p:txBody>
          <a:bodyPr/>
          <a:lstStyle/>
          <a:p>
            <a:r>
              <a:rPr lang="en-IN" sz="2000">
                <a:solidFill>
                  <a:schemeClr val="bg1"/>
                </a:solidFill>
                <a:latin typeface="Times New Roman" panose="02020603050405020304" pitchFamily="18" charset="0"/>
                <a:cs typeface="Times New Roman" panose="02020603050405020304" pitchFamily="18" charset="0"/>
              </a:rPr>
              <a:t>Elham Maghsoudi Nia, Noor Amila Wan Abdullah Zawawi,  Balbir Singh, Mahinder Singh, “A  review  of  walking  energy  har-vesting  using  piezoelectric  materials”,  International Conference on Architecture and Civil Engineering , pp. 1-7,2017.</a:t>
            </a:r>
          </a:p>
          <a:p>
            <a:endParaRPr lang="en-IN"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Pramathesh.T,Ankur.S,(2013)“Piezoelectric     crystals:Future     source     of     electricity”, International Journal of Scientific Engineering and Technology, Vol 2 Issue 4, pp .260-262,2011.</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”Utilization of Pedestrian Movement on The Sidewalk as A Source of Electric Power for Lighting Using Piezoelectric Censors”,2018 3rd International Conference on Intelligent Transportation Engineering,pp.241-246,2018.</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“Generation  and utilization of electricity using  footsteps  as  a  source  of  energy”,2020  International  Conference  on  Recent  Trends  on Electronics, Information, Communication &amp; Technology,pp. 378-382 ,2020.</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793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31AC-E1AC-4653-ADD1-E44386FC508E}"/>
              </a:ext>
            </a:extLst>
          </p:cNvPr>
          <p:cNvSpPr>
            <a:spLocks noGrp="1"/>
          </p:cNvSpPr>
          <p:nvPr>
            <p:ph type="title"/>
          </p:nvPr>
        </p:nvSpPr>
        <p:spPr>
          <a:xfrm>
            <a:off x="609600" y="274637"/>
            <a:ext cx="10972800" cy="871774"/>
          </a:xfrm>
        </p:spPr>
        <p:txBody>
          <a:bodyPr/>
          <a:lstStyle/>
          <a:p>
            <a:r>
              <a:rPr lang="en-GB">
                <a:solidFill>
                  <a:schemeClr val="bg1"/>
                </a:solidFill>
              </a:rPr>
              <a:t>.</a:t>
            </a:r>
            <a:endParaRPr lang="en-IN">
              <a:solidFill>
                <a:schemeClr val="bg1"/>
              </a:solidFill>
            </a:endParaRPr>
          </a:p>
        </p:txBody>
      </p:sp>
      <p:sp>
        <p:nvSpPr>
          <p:cNvPr id="3" name="Content Placeholder 2">
            <a:extLst>
              <a:ext uri="{FF2B5EF4-FFF2-40B4-BE49-F238E27FC236}">
                <a16:creationId xmlns:a16="http://schemas.microsoft.com/office/drawing/2014/main" id="{4B3D49ED-D6DB-4C84-AA24-1E9D4D6F07EB}"/>
              </a:ext>
            </a:extLst>
          </p:cNvPr>
          <p:cNvSpPr>
            <a:spLocks noGrp="1"/>
          </p:cNvSpPr>
          <p:nvPr>
            <p:ph idx="1"/>
          </p:nvPr>
        </p:nvSpPr>
        <p:spPr>
          <a:xfrm>
            <a:off x="609600" y="1146411"/>
            <a:ext cx="10972800" cy="5752532"/>
          </a:xfrm>
        </p:spPr>
        <p:txBody>
          <a:bodyPr/>
          <a:lstStyle/>
          <a:p>
            <a:pPr algn="just">
              <a:lnSpc>
                <a:spcPct val="150000"/>
              </a:lnSpc>
              <a:spcBef>
                <a:spcPts val="1200"/>
              </a:spcBef>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https://www.google.com/search?sxsrf=ALeKk01FLYO</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aTMmZkikPjhbxjH7IvYncg:1621408003619&amp;q=capacitor+25v&amp;tbm=isch&amp;chips=q:capacitor+25v,g_1:4700uf:0FfhgD4pLPA%3D&amp;usg=AI4_-kQPGChtKt-QpxzNnzeMqShM3NCPNg&amp;sa=X&amp;ved=2ahUKEwiUvN3Al9XwAhXjwjgGHdFyBfEQgIoDKAB6BAgDEAY&amp;biw=1366&amp;bih=578#imgrc=XT-GZ8HtRmZd0M</a:t>
            </a: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https://www.scribd.com/document/365438531/Foot-Step-Power-Generation-Project-Report</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https://www.google.com/search?rlz=1C1CHBD_enIN838IN838&amp;sxsrf=ACYBGNQs8CFjYQ9oK-un4FpB9VeB37yK5Q:1570853380971&amp;q=advanced+footstep+power+generation+system+using+arduino&amp;sa=X&amp;ved=2ahUKEwjCjZHu7JXlAhWKXCsKHVMOAEgQ1QIoBHoECAoQBQ&amp;biw=1024&amp;bih=657</a:t>
            </a: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endParaRPr lang="en-IN"/>
          </a:p>
        </p:txBody>
      </p:sp>
    </p:spTree>
    <p:extLst>
      <p:ext uri="{BB962C8B-B14F-4D97-AF65-F5344CB8AC3E}">
        <p14:creationId xmlns:p14="http://schemas.microsoft.com/office/powerpoint/2010/main" val="1456366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D98B-C03A-4A0E-B818-1F04613974E8}"/>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FD05DCB4-F4E5-47CF-9F06-5257893F39FA}"/>
              </a:ext>
            </a:extLst>
          </p:cNvPr>
          <p:cNvSpPr>
            <a:spLocks noGrp="1"/>
          </p:cNvSpPr>
          <p:nvPr>
            <p:ph idx="1"/>
          </p:nvPr>
        </p:nvSpPr>
        <p:spPr>
          <a:xfrm>
            <a:off x="609600" y="1201003"/>
            <a:ext cx="10972800" cy="4925161"/>
          </a:xfrm>
        </p:spPr>
        <p:txBody>
          <a:bodyPr/>
          <a:lstStyle/>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http://www.smartkitprojects.com/advanced-footstep-power-generation-system-with-arduino.html?___store=english</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https://www.researchgate.net/publication/308120087_Footstep_Power_production_using_Piezoelectric_Sensors</a:t>
            </a:r>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endParaRPr lang="en-IN"/>
          </a:p>
        </p:txBody>
      </p:sp>
    </p:spTree>
    <p:extLst>
      <p:ext uri="{BB962C8B-B14F-4D97-AF65-F5344CB8AC3E}">
        <p14:creationId xmlns:p14="http://schemas.microsoft.com/office/powerpoint/2010/main" val="2389918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C4FFE-8316-4640-94DE-E98FB078C18F}"/>
              </a:ext>
            </a:extLst>
          </p:cNvPr>
          <p:cNvSpPr txBox="1"/>
          <p:nvPr/>
        </p:nvSpPr>
        <p:spPr>
          <a:xfrm>
            <a:off x="2552130" y="3247746"/>
            <a:ext cx="7642747" cy="1569660"/>
          </a:xfrm>
          <a:prstGeom prst="rect">
            <a:avLst/>
          </a:prstGeom>
          <a:noFill/>
        </p:spPr>
        <p:txBody>
          <a:bodyPr wrap="square">
            <a:spAutoFit/>
          </a:bodyPr>
          <a:lstStyle/>
          <a:p>
            <a:r>
              <a:rPr lang="en-GB" sz="9600">
                <a:solidFill>
                  <a:schemeClr val="bg1"/>
                </a:solidFill>
                <a:latin typeface="Times New Roman" panose="02020603050405020304" pitchFamily="18" charset="0"/>
                <a:cs typeface="Times New Roman" panose="02020603050405020304" pitchFamily="18" charset="0"/>
              </a:rPr>
              <a:t>   </a:t>
            </a:r>
            <a:r>
              <a:rPr lang="en-GB" sz="9600" u="sng">
                <a:solidFill>
                  <a:schemeClr val="bg1"/>
                </a:solidFill>
                <a:latin typeface="Times New Roman" panose="02020603050405020304" pitchFamily="18" charset="0"/>
                <a:cs typeface="Times New Roman" panose="02020603050405020304" pitchFamily="18" charset="0"/>
              </a:rPr>
              <a:t>T</a:t>
            </a:r>
            <a:r>
              <a:rPr lang="en-IN" sz="9600" u="sng">
                <a:solidFill>
                  <a:schemeClr val="bg1"/>
                </a:solidFill>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291958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Due to increase in population, requirement and usage of power is increasing day by day.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Reforming renewable energy back to its usable form.</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This energy is transformed using piezoelectric sensors.</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Piezoelectric sensors convert the pressure into voltage.</a:t>
            </a:r>
            <a:endParaRPr lang="en-IN" sz="2400">
              <a:latin typeface="Times New Roman" panose="02020603050405020304" pitchFamily="18" charset="0"/>
            </a:endParaRPr>
          </a:p>
        </p:txBody>
      </p:sp>
    </p:spTree>
    <p:extLst>
      <p:ext uri="{BB962C8B-B14F-4D97-AF65-F5344CB8AC3E}">
        <p14:creationId xmlns:p14="http://schemas.microsoft.com/office/powerpoint/2010/main" val="410408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293757"/>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Survey of Data</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As we surveyed, Arduino is used over Raspberry Pi.</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powered using a battery while it is difficult to power Raspberry Pi using battery.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Raspberry Pi is expensive compared to Arduino.</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suitable for the task that need sensor data read and reacted to real time.</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has low power requirement and low maintenance</a:t>
            </a:r>
            <a:r>
              <a:rPr lang="en-IN"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14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603242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a non-conventional electrical energy production system.</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depict the use of piezoelectric effect by using mechanical force in electricity generation.</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eco-friendly and pollution free source  for production of electricity.</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develop much cleaner cost effective way of power generation method which helps to cut down the global warming.</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use stored energy as renewable source of energy.</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97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663089"/>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Sensor ?</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Sensor uses piezoelectric effect to measure pressure or mechanical energy by converting all of it to electrical energy signals. </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is a substantial tool that could be used for the measurement of varying cause. </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has very high modulus of elasticity compared to other metals.</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Additionally, piezoelectric sensors are rugged, have high natural frequency.</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This phenomenon is not affected to Electromagnetic fields and other radiations.</a:t>
            </a:r>
          </a:p>
        </p:txBody>
      </p:sp>
    </p:spTree>
    <p:extLst>
      <p:ext uri="{BB962C8B-B14F-4D97-AF65-F5344CB8AC3E}">
        <p14:creationId xmlns:p14="http://schemas.microsoft.com/office/powerpoint/2010/main" val="821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Effect ?</a:t>
            </a:r>
          </a:p>
          <a:p>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Effect or Piezoelectricity is the ability of certain materials to generate an AC voltage when subjected to mechanical stress.</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a:solidFill>
                  <a:schemeClr val="bg1"/>
                </a:solidFill>
                <a:effectLst/>
                <a:latin typeface="Times New Roman" panose="02020603050405020304" pitchFamily="18" charset="0"/>
                <a:cs typeface="Times New Roman" panose="02020603050405020304" pitchFamily="18" charset="0"/>
              </a:rPr>
              <a:t>When piezoelectric material is placed under mechanical stress, a shifting of the positive and negative charge centers in the material takes place</a:t>
            </a:r>
            <a:r>
              <a:rPr lang="en-US" sz="2400" b="0" i="0" u="none" strike="noStrike" baseline="0">
                <a:solidFill>
                  <a:schemeClr val="bg1"/>
                </a:solidFill>
                <a:latin typeface="Times New Roman" panose="02020603050405020304" pitchFamily="18" charset="0"/>
                <a:cs typeface="Times New Roman" panose="02020603050405020304" pitchFamily="18" charset="0"/>
              </a:rPr>
              <a:t> </a:t>
            </a:r>
          </a:p>
          <a:p>
            <a:pPr algn="l"/>
            <a:endParaRPr lang="en-US" sz="2400" b="0" i="0" u="none" strike="noStrike" baseline="0">
              <a:solidFill>
                <a:schemeClr val="bg1"/>
              </a:solidFill>
              <a:latin typeface="Cambria" panose="020405030504060302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Piezoelectricity has both direct and converse effects i.e. mechanical stress results in AC voltage generation and vice-versa.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4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543B-1C0C-41D7-B500-A09838E1D978}"/>
              </a:ext>
            </a:extLst>
          </p:cNvPr>
          <p:cNvSpPr txBox="1"/>
          <p:nvPr/>
        </p:nvSpPr>
        <p:spPr>
          <a:xfrm>
            <a:off x="1052623" y="0"/>
            <a:ext cx="10185991"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Problem Statement</a:t>
            </a:r>
          </a:p>
          <a:p>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To generate electrical energy from the footsteps there are several methods i.e. gear wheel and fly wheel to produce power. </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These are used in places where there is a lot of people’s movement to generate power because the mechanical portion of this will work on the principle.</a:t>
            </a:r>
          </a:p>
          <a:p>
            <a:pPr marL="342900" indent="-342900">
              <a:buFont typeface="Arial" panose="020B0604020202020204" pitchFamily="34" charset="0"/>
              <a:buChar char="•"/>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Footstep from crowed on floor and piezo plate scheme that is used below the floor is done for the generation of power, piezo plate will be covered by the sheet and piezo sensor experience a vibrating force by the spring.</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4142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1881</Template>
  <TotalTime>836</TotalTime>
  <Words>2880</Words>
  <Application>Microsoft Office PowerPoint</Application>
  <PresentationFormat>Widescreen</PresentationFormat>
  <Paragraphs>316</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vt:lpstr>
      <vt:lpstr>Calibri</vt:lpstr>
      <vt:lpstr>Cambria</vt:lpstr>
      <vt:lpstr>Menlo</vt:lpstr>
      <vt:lpstr>Times New Roman</vt:lpstr>
      <vt:lpstr>Wingdings</vt:lpstr>
      <vt:lpstr>Diseño predeterminado</vt:lpstr>
      <vt:lpstr>Footstep Power Generator</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Applicability/Feasibility Study </vt:lpstr>
      <vt:lpstr>Literature Survey</vt:lpstr>
      <vt:lpstr>Software and hardware requirement</vt:lpstr>
      <vt:lpstr>Arduino board</vt:lpstr>
      <vt:lpstr>16x 2 LCD displays- </vt:lpstr>
      <vt:lpstr>Capacitor</vt:lpstr>
      <vt:lpstr>Software Requirements</vt:lpstr>
      <vt:lpstr>MC programming language C-  </vt:lpstr>
      <vt:lpstr>PowerPoint Presentation</vt:lpstr>
      <vt:lpstr>PowerPoint Presentation</vt:lpstr>
      <vt:lpstr>PowerPoint Presentation</vt:lpstr>
      <vt:lpstr>PowerPoint Presentation</vt:lpstr>
      <vt:lpstr>System Design</vt:lpstr>
      <vt:lpstr>PowerPoint Presentation</vt:lpstr>
      <vt:lpstr>PowerPoint Presentation</vt:lpstr>
      <vt:lpstr> Circuit Diagram</vt:lpstr>
      <vt:lpstr>Code Details</vt:lpstr>
      <vt:lpstr>PowerPoint Presentation</vt:lpstr>
      <vt:lpstr>.</vt:lpstr>
      <vt:lpstr>Working of Project</vt:lpstr>
      <vt:lpstr>PowerPoint Presentation</vt:lpstr>
      <vt:lpstr>PowerPoint Presentation</vt:lpstr>
      <vt:lpstr>.</vt:lpstr>
      <vt:lpstr>PowerPoint Presentation</vt:lpstr>
      <vt:lpstr>References </vt:lpstr>
      <vt:lpstr>.</vt:lpstr>
      <vt:lpstr>.</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Footstep Power Generator</dc:title>
  <dc:creator>Mtronics</dc:creator>
  <cp:lastModifiedBy>Dell</cp:lastModifiedBy>
  <cp:revision>61</cp:revision>
  <dcterms:created xsi:type="dcterms:W3CDTF">2020-12-24T07:43:43Z</dcterms:created>
  <dcterms:modified xsi:type="dcterms:W3CDTF">2021-05-23T03:01:41Z</dcterms:modified>
</cp:coreProperties>
</file>