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57" r:id="rId3"/>
    <p:sldId id="278" r:id="rId4"/>
    <p:sldId id="259" r:id="rId5"/>
    <p:sldId id="261" r:id="rId6"/>
    <p:sldId id="260" r:id="rId7"/>
    <p:sldId id="274" r:id="rId8"/>
    <p:sldId id="275" r:id="rId9"/>
    <p:sldId id="279" r:id="rId10"/>
    <p:sldId id="262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0"/>
      <dgm:spPr/>
    </dgm:pt>
    <dgm:pt modelId="{BEB4A0DE-FB16-4C4F-8DEA-03570694B9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 web app which will help farmers to detect diseases on crop </a:t>
          </a:r>
        </a:p>
      </dgm:t>
    </dgm:pt>
    <dgm:pt modelId="{A1CD0B47-03FC-4535-A972-2673574CE2F3}" type="parTrans" cxnId="{6B48808C-D68F-4121-9E88-F666464123D6}">
      <dgm:prSet/>
      <dgm:spPr/>
    </dgm:pt>
    <dgm:pt modelId="{66283CB7-69B8-41D5-A569-950515985F71}" type="sibTrans" cxnId="{6B48808C-D68F-4121-9E88-F666464123D6}">
      <dgm:prSet/>
      <dgm:spPr/>
    </dgm:pt>
    <dgm:pt modelId="{11A5EA0A-517A-463B-9BA8-5EB54D7D10F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Recommend crops to be planted to get better yield </a:t>
          </a:r>
        </a:p>
      </dgm:t>
    </dgm:pt>
    <dgm:pt modelId="{E2B15CF1-464F-45CC-BFE4-6F0AA417C19E}" type="parTrans" cxnId="{3AC4B105-80C9-4DFD-BE2A-E32CAAD8A0F6}">
      <dgm:prSet/>
      <dgm:spPr/>
    </dgm:pt>
    <dgm:pt modelId="{4EA87785-B7B3-4F48-BB13-D91C5DEA8DC1}" type="sibTrans" cxnId="{3AC4B105-80C9-4DFD-BE2A-E32CAAD8A0F6}">
      <dgm:prSet/>
      <dgm:spPr/>
    </dgm:pt>
    <dgm:pt modelId="{25EF8B53-4C57-43A4-9FE1-40C318A0AD8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Recommend the fertilizers to be used for the crops </a:t>
          </a:r>
        </a:p>
      </dgm:t>
    </dgm:pt>
    <dgm:pt modelId="{62CE1C4C-AE05-4247-9728-BCA5F5CA780A}" type="parTrans" cxnId="{C0A815B9-E9ED-4D57-8A7F-90C07E6D2E51}">
      <dgm:prSet/>
      <dgm:spPr/>
    </dgm:pt>
    <dgm:pt modelId="{F463D266-32E5-414A-9781-DA46FFE60955}" type="sibTrans" cxnId="{C0A815B9-E9ED-4D57-8A7F-90C07E6D2E51}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/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/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/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3AC4B105-80C9-4DFD-BE2A-E32CAAD8A0F6}" srcId="{800EE499-D129-484D-B5C0-D0F3AC30E8B1}" destId="{11A5EA0A-517A-463B-9BA8-5EB54D7D10F8}" srcOrd="1" destOrd="0" parTransId="{E2B15CF1-464F-45CC-BFE4-6F0AA417C19E}" sibTransId="{4EA87785-B7B3-4F48-BB13-D91C5DEA8DC1}"/>
    <dgm:cxn modelId="{76780009-BCF1-404F-B052-B18427BD06C8}" type="presOf" srcId="{4EA87785-B7B3-4F48-BB13-D91C5DEA8DC1}" destId="{1BD648EC-230D-47E1-A618-F93D265B0703}" srcOrd="0" destOrd="0" presId="urn:microsoft.com/office/officeart/2005/8/layout/vList3"/>
    <dgm:cxn modelId="{212D6010-318A-4AAF-AACD-D1EA308C164B}" type="presOf" srcId="{11A5EA0A-517A-463B-9BA8-5EB54D7D10F8}" destId="{DC27DDA6-73A4-45AF-8B52-70E594C6E063}" srcOrd="0" destOrd="0" presId="urn:microsoft.com/office/officeart/2005/8/layout/vList3"/>
    <dgm:cxn modelId="{4C1FD37D-2100-4163-B5AD-A570D0279BCD}" type="presOf" srcId="{800EE499-D129-484D-B5C0-D0F3AC30E8B1}" destId="{3A30B1D0-F146-41C6-9373-8CC849B0566C}" srcOrd="0" destOrd="0" presId="urn:microsoft.com/office/officeart/2005/8/layout/vList3"/>
    <dgm:cxn modelId="{6B48808C-D68F-4121-9E88-F666464123D6}" srcId="{800EE499-D129-484D-B5C0-D0F3AC30E8B1}" destId="{BEB4A0DE-FB16-4C4F-8DEA-03570694B93A}" srcOrd="0" destOrd="0" parTransId="{A1CD0B47-03FC-4535-A972-2673574CE2F3}" sibTransId="{66283CB7-69B8-41D5-A569-950515985F71}"/>
    <dgm:cxn modelId="{60D889B7-4B98-4C24-B751-4E5654D81911}" type="presOf" srcId="{BEB4A0DE-FB16-4C4F-8DEA-03570694B93A}" destId="{5D3E6026-A697-4D8F-84B5-C5321A8528B3}" srcOrd="0" destOrd="0" presId="urn:microsoft.com/office/officeart/2005/8/layout/vList3"/>
    <dgm:cxn modelId="{C0A815B9-E9ED-4D57-8A7F-90C07E6D2E51}" srcId="{800EE499-D129-484D-B5C0-D0F3AC30E8B1}" destId="{25EF8B53-4C57-43A4-9FE1-40C318A0AD88}" srcOrd="2" destOrd="0" parTransId="{62CE1C4C-AE05-4247-9728-BCA5F5CA780A}" sibTransId="{F463D266-32E5-414A-9781-DA46FFE60955}"/>
    <dgm:cxn modelId="{EC392BBA-9241-489A-AC2F-EF535F72E9F7}" type="presOf" srcId="{66283CB7-69B8-41D5-A569-950515985F71}" destId="{01F33C7F-4C3C-42D3-8542-4BC345A10B4C}" srcOrd="0" destOrd="0" presId="urn:microsoft.com/office/officeart/2005/8/layout/vList3"/>
    <dgm:cxn modelId="{9922EEEA-EF3D-4B11-8AB7-272850E9B21A}" type="presOf" srcId="{25EF8B53-4C57-43A4-9FE1-40C318A0AD88}" destId="{00C34D87-B2DD-493A-BAA2-1A14EA17DEB1}" srcOrd="0" destOrd="0" presId="urn:microsoft.com/office/officeart/2005/8/layout/vList3"/>
    <dgm:cxn modelId="{22D6948B-A1C3-4A2E-80D0-DD4256E9EF85}" type="presParOf" srcId="{3A30B1D0-F146-41C6-9373-8CC849B0566C}" destId="{65AAD8D9-A2BB-4BC0-ADC4-32A3E0934999}" srcOrd="0" destOrd="0" presId="urn:microsoft.com/office/officeart/2005/8/layout/vList3"/>
    <dgm:cxn modelId="{5DBAA26A-B82A-43E7-8DD8-C1C7C77743DD}" type="presParOf" srcId="{65AAD8D9-A2BB-4BC0-ADC4-32A3E0934999}" destId="{F8DF891C-0D10-4055-A8A8-3FC34ADEDC5B}" srcOrd="0" destOrd="0" presId="urn:microsoft.com/office/officeart/2005/8/layout/vList3"/>
    <dgm:cxn modelId="{D4686B85-E2BF-4780-9F05-A33351BC6AD5}" type="presParOf" srcId="{65AAD8D9-A2BB-4BC0-ADC4-32A3E0934999}" destId="{5D3E6026-A697-4D8F-84B5-C5321A8528B3}" srcOrd="1" destOrd="0" presId="urn:microsoft.com/office/officeart/2005/8/layout/vList3"/>
    <dgm:cxn modelId="{BAC5E2A7-8713-40E5-8B8C-2273BB000CD0}" type="presParOf" srcId="{3A30B1D0-F146-41C6-9373-8CC849B0566C}" destId="{01F33C7F-4C3C-42D3-8542-4BC345A10B4C}" srcOrd="1" destOrd="0" presId="urn:microsoft.com/office/officeart/2005/8/layout/vList3"/>
    <dgm:cxn modelId="{B668E7B3-35A8-4713-8154-0B44FD93D2A3}" type="presParOf" srcId="{3A30B1D0-F146-41C6-9373-8CC849B0566C}" destId="{5373068E-DCEB-4D3C-BFF1-43C34CE727FD}" srcOrd="2" destOrd="0" presId="urn:microsoft.com/office/officeart/2005/8/layout/vList3"/>
    <dgm:cxn modelId="{3C7FAE2C-D874-4F6A-8A5D-22041EBACB80}" type="presParOf" srcId="{5373068E-DCEB-4D3C-BFF1-43C34CE727FD}" destId="{48C23F44-CDC2-4998-B9C4-F737C51D3228}" srcOrd="0" destOrd="0" presId="urn:microsoft.com/office/officeart/2005/8/layout/vList3"/>
    <dgm:cxn modelId="{106C96CE-DB10-494B-82C6-439AC2825A1A}" type="presParOf" srcId="{5373068E-DCEB-4D3C-BFF1-43C34CE727FD}" destId="{DC27DDA6-73A4-45AF-8B52-70E594C6E063}" srcOrd="1" destOrd="0" presId="urn:microsoft.com/office/officeart/2005/8/layout/vList3"/>
    <dgm:cxn modelId="{AECA9180-1B4D-4803-B604-2C7F9251E650}" type="presParOf" srcId="{3A30B1D0-F146-41C6-9373-8CC849B0566C}" destId="{1BD648EC-230D-47E1-A618-F93D265B0703}" srcOrd="3" destOrd="0" presId="urn:microsoft.com/office/officeart/2005/8/layout/vList3"/>
    <dgm:cxn modelId="{A8AB5387-2F3F-4571-A989-FED8770A8ACA}" type="presParOf" srcId="{3A30B1D0-F146-41C6-9373-8CC849B0566C}" destId="{7D4A810A-A6D4-47BA-AF8D-AB4F73C04080}" srcOrd="4" destOrd="0" presId="urn:microsoft.com/office/officeart/2005/8/layout/vList3"/>
    <dgm:cxn modelId="{EBE307C9-2869-45A6-9F4E-9177B7FA68CD}" type="presParOf" srcId="{7D4A810A-A6D4-47BA-AF8D-AB4F73C04080}" destId="{69DE5637-6198-4292-ADFF-69DC2A063BC5}" srcOrd="0" destOrd="0" presId="urn:microsoft.com/office/officeart/2005/8/layout/vList3"/>
    <dgm:cxn modelId="{BC9450C0-21ED-46D3-AE03-DD2D08561A14}" type="presParOf" srcId="{7D4A810A-A6D4-47BA-AF8D-AB4F73C04080}" destId="{00C34D87-B2DD-493A-BAA2-1A14EA17DE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6026-A697-4D8F-84B5-C5321A8528B3}">
      <dsp:nvSpPr>
        <dsp:cNvPr id="0" name=""/>
        <dsp:cNvSpPr/>
      </dsp:nvSpPr>
      <dsp:spPr>
        <a:xfrm rot="10800000">
          <a:off x="1667881" y="1912"/>
          <a:ext cx="5416943" cy="12138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27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web app which will help farmers to detect diseases on crop </a:t>
          </a:r>
        </a:p>
      </dsp:txBody>
      <dsp:txXfrm rot="10800000">
        <a:off x="1971344" y="1912"/>
        <a:ext cx="5113480" cy="1213852"/>
      </dsp:txXfrm>
    </dsp:sp>
    <dsp:sp modelId="{F8DF891C-0D10-4055-A8A8-3FC34ADEDC5B}">
      <dsp:nvSpPr>
        <dsp:cNvPr id="0" name=""/>
        <dsp:cNvSpPr/>
      </dsp:nvSpPr>
      <dsp:spPr>
        <a:xfrm>
          <a:off x="1060955" y="1912"/>
          <a:ext cx="1213852" cy="1213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DDA6-73A4-45AF-8B52-70E594C6E063}">
      <dsp:nvSpPr>
        <dsp:cNvPr id="0" name=""/>
        <dsp:cNvSpPr/>
      </dsp:nvSpPr>
      <dsp:spPr>
        <a:xfrm rot="10800000">
          <a:off x="1667881" y="1578108"/>
          <a:ext cx="5416943" cy="12138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27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 crops to be planted to get better yield </a:t>
          </a:r>
        </a:p>
      </dsp:txBody>
      <dsp:txXfrm rot="10800000">
        <a:off x="1971344" y="1578108"/>
        <a:ext cx="5113480" cy="1213852"/>
      </dsp:txXfrm>
    </dsp:sp>
    <dsp:sp modelId="{48C23F44-CDC2-4998-B9C4-F737C51D3228}">
      <dsp:nvSpPr>
        <dsp:cNvPr id="0" name=""/>
        <dsp:cNvSpPr/>
      </dsp:nvSpPr>
      <dsp:spPr>
        <a:xfrm>
          <a:off x="1060955" y="1578108"/>
          <a:ext cx="1213852" cy="1213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D87-B2DD-493A-BAA2-1A14EA17DEB1}">
      <dsp:nvSpPr>
        <dsp:cNvPr id="0" name=""/>
        <dsp:cNvSpPr/>
      </dsp:nvSpPr>
      <dsp:spPr>
        <a:xfrm rot="10800000">
          <a:off x="1667881" y="3154305"/>
          <a:ext cx="5416943" cy="12138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27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 the fertilizers to be used for the crops </a:t>
          </a:r>
        </a:p>
      </dsp:txBody>
      <dsp:txXfrm rot="10800000">
        <a:off x="1971344" y="3154305"/>
        <a:ext cx="5113480" cy="1213852"/>
      </dsp:txXfrm>
    </dsp:sp>
    <dsp:sp modelId="{69DE5637-6198-4292-ADFF-69DC2A063BC5}">
      <dsp:nvSpPr>
        <dsp:cNvPr id="0" name=""/>
        <dsp:cNvSpPr/>
      </dsp:nvSpPr>
      <dsp:spPr>
        <a:xfrm>
          <a:off x="1060955" y="3154305"/>
          <a:ext cx="1213852" cy="12138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99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49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32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932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46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68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9194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67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30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39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233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609600" y="667404"/>
            <a:ext cx="8353098" cy="573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63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86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7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5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84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1483360" y="276860"/>
            <a:ext cx="6643498" cy="1541666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Cotton Disease Detection using AI-ML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r>
              <a:rPr lang="en-US"/>
              <a:t> </a:t>
            </a:r>
            <a:endParaRPr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6D3041-1446-47F6-8474-B37281A9E331}"/>
              </a:ext>
            </a:extLst>
          </p:cNvPr>
          <p:cNvSpPr txBox="1"/>
          <p:nvPr/>
        </p:nvSpPr>
        <p:spPr>
          <a:xfrm>
            <a:off x="2019072" y="3112213"/>
            <a:ext cx="571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Student’s Name:       Gr. No.       Roll No.</a:t>
            </a:r>
          </a:p>
          <a:p>
            <a:r>
              <a:rPr lang="en-IN" sz="2400" b="1" dirty="0"/>
              <a:t>    </a:t>
            </a:r>
            <a:r>
              <a:rPr lang="en-IN" dirty="0"/>
              <a:t>                                                                                      </a:t>
            </a:r>
            <a:r>
              <a:rPr lang="en-US" dirty="0"/>
              <a:t>      DIGVIJAY PATIL                   11910480            77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 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0601" y="1634342"/>
            <a:ext cx="154847" cy="54529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79C64"/>
          </a:solidFill>
          <a:ln w="25400" cap="flat" cmpd="sng">
            <a:solidFill>
              <a:srgbClr val="1C7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 rot="10800000">
            <a:off x="4258102" y="5317480"/>
            <a:ext cx="194692" cy="68654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79C64"/>
          </a:solidFill>
          <a:ln w="25400" cap="flat" cmpd="sng">
            <a:solidFill>
              <a:srgbClr val="1C7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24105" y="2948265"/>
            <a:ext cx="168641" cy="64015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79C64"/>
          </a:solidFill>
          <a:ln w="25400" cap="flat" cmpd="sng">
            <a:solidFill>
              <a:srgbClr val="1C7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 flipH="1">
            <a:off x="4224105" y="4178824"/>
            <a:ext cx="215311" cy="7094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79C64"/>
          </a:solidFill>
          <a:ln w="25400" cap="flat" cmpd="sng">
            <a:solidFill>
              <a:srgbClr val="1C7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835347" y="910423"/>
            <a:ext cx="5114800" cy="723919"/>
          </a:xfrm>
          <a:prstGeom prst="homePlate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and topic Finalization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819251" y="2179635"/>
            <a:ext cx="5130896" cy="768630"/>
          </a:xfrm>
          <a:prstGeom prst="homePlate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Selections of Languages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871770" y="3588419"/>
            <a:ext cx="5041952" cy="625051"/>
          </a:xfrm>
          <a:prstGeom prst="homePlate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Phase (Languages and coding)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019080" y="4915994"/>
            <a:ext cx="4578688" cy="401485"/>
          </a:xfrm>
          <a:prstGeom prst="homePlate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6670" y="5992280"/>
            <a:ext cx="4262863" cy="588442"/>
          </a:xfrm>
          <a:prstGeom prst="homePlate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webapp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p14">
            <a:extLst>
              <a:ext uri="{FF2B5EF4-FFF2-40B4-BE49-F238E27FC236}">
                <a16:creationId xmlns:a16="http://schemas.microsoft.com/office/drawing/2014/main" id="{14C56C63-684D-4635-91DE-A44066920EC2}"/>
              </a:ext>
            </a:extLst>
          </p:cNvPr>
          <p:cNvSpPr txBox="1">
            <a:spLocks/>
          </p:cNvSpPr>
          <p:nvPr/>
        </p:nvSpPr>
        <p:spPr>
          <a:xfrm>
            <a:off x="1707665" y="59228"/>
            <a:ext cx="5848129" cy="608222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workflow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 panose="020B0604030504040204"/>
              <a:buNone/>
            </a:pPr>
            <a:r>
              <a:rPr lang="en-US" dirty="0"/>
              <a:t>Outcomes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</a:t>
            </a:r>
          </a:p>
        </p:txBody>
      </p:sp>
      <p:sp>
        <p:nvSpPr>
          <p:cNvPr id="5" name="Google Shape;97;p14"/>
          <p:cNvSpPr txBox="1"/>
          <p:nvPr/>
        </p:nvSpPr>
        <p:spPr>
          <a:xfrm>
            <a:off x="1478411" y="157151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 panose="020B0604030504040204"/>
              <a:buNone/>
              <a:defRPr sz="2800" kern="1200" cap="all" baseline="0">
                <a:solidFill>
                  <a:schemeClr val="lt1"/>
                </a:solidFill>
                <a:effectLst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 panose="020F0502020204030204"/>
              <a:buNone/>
            </a:pPr>
            <a:r>
              <a:rPr lang="en-US" dirty="0"/>
              <a:t>Outcome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508000" y="1767840"/>
          <a:ext cx="8145780" cy="437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443861" y="1165254"/>
            <a:ext cx="7975299" cy="5042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8929" lnSpcReduction="10000"/>
          </a:bodyPr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Santanu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phadikar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jaya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sil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“rice disease identification using pattern recognition”, proceedings of 11th international conference on computer and information technology (ICCIT 2008) 25-27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2008,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khulna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bangladesh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Meunkaewjinda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Kumsawat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K.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Attakitmongcol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A.Srikaew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“grape leaf disease detection from color imagery using hybrid intelligent system”, proceedings of ECTI-CON 2008.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Https://pylessons.Com/keras-resnet-tutorial/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Https://medium.Com/analytics-vidhya/plants-doctor-detecting-diseases-in-plants-e5c44c569bdb</a:t>
            </a:r>
          </a:p>
          <a:p>
            <a:r>
              <a:rPr lang="en-IN" cap="none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Https://datasetsearch.Research.Google.Com/</a:t>
            </a:r>
          </a:p>
          <a:p>
            <a:r>
              <a:rPr lang="en-IN" cap="none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Https://pytorch.Org/docs/stable/index.Html</a:t>
            </a:r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 </a:t>
            </a:r>
            <a:endParaRPr/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496B2C7C-DC46-40EF-8EB7-34D2A1322176}"/>
              </a:ext>
            </a:extLst>
          </p:cNvPr>
          <p:cNvSpPr txBox="1">
            <a:spLocks/>
          </p:cNvSpPr>
          <p:nvPr/>
        </p:nvSpPr>
        <p:spPr>
          <a:xfrm>
            <a:off x="1590741" y="59228"/>
            <a:ext cx="5848129" cy="78946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145930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2918984" y="2967335"/>
            <a:ext cx="3383279" cy="89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600200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Verdana"/>
                <a:ea typeface="Verdana"/>
                <a:cs typeface="Verdana"/>
                <a:sym typeface="Verdana"/>
              </a:rPr>
              <a:t>2</a:t>
            </a:fld>
            <a:r>
              <a:rPr lang="en-US"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33894" y="1329422"/>
            <a:ext cx="778064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Literature review and state of the Art technology/Method  </a:t>
            </a:r>
          </a:p>
          <a:p>
            <a:pPr marL="457200" indent="-4572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Purposed Methodology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of Project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Technology and Tools / software's used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Outcome 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9CF93D9C-229C-407A-AD0B-D511B783225A}"/>
              </a:ext>
            </a:extLst>
          </p:cNvPr>
          <p:cNvSpPr txBox="1">
            <a:spLocks/>
          </p:cNvSpPr>
          <p:nvPr/>
        </p:nvSpPr>
        <p:spPr>
          <a:xfrm>
            <a:off x="1590741" y="91380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Contents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3ED44-3556-428B-A626-39F14348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B015-C855-41BA-8519-F1558E78D872}"/>
              </a:ext>
            </a:extLst>
          </p:cNvPr>
          <p:cNvSpPr txBox="1"/>
          <p:nvPr/>
        </p:nvSpPr>
        <p:spPr>
          <a:xfrm>
            <a:off x="390418" y="805830"/>
            <a:ext cx="5332289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Agriculture is one of the most significant sectors in the Indian Economy which occupy 43% of Indian Geographical area and contribute 16.1% to Indian GDP.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Fungi and bacteria are main cause of leaf diseases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Plant diseases is one of the most widely facing issues by farmers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C3062FB5-710A-49A5-B2B0-D9CECB6DE0BE}"/>
              </a:ext>
            </a:extLst>
          </p:cNvPr>
          <p:cNvSpPr txBox="1">
            <a:spLocks/>
          </p:cNvSpPr>
          <p:nvPr/>
        </p:nvSpPr>
        <p:spPr>
          <a:xfrm>
            <a:off x="1590741" y="91380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7358-724F-4423-AB60-5CEE80F75A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4" y="1733764"/>
            <a:ext cx="3180451" cy="3390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7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96259" y="1242184"/>
            <a:ext cx="7751481" cy="2340111"/>
          </a:xfrm>
          <a:prstGeom prst="roundRect">
            <a:avLst>
              <a:gd name="adj" fmla="val 16667"/>
            </a:avLst>
          </a:prstGeom>
          <a:solidFill>
            <a:srgbClr val="FFCB00"/>
          </a:solidFill>
          <a:ln w="254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:-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India, most of the farmers are not highly literate as they can detect diseases on plants and find suitable crop for their farm 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85217" y="3818206"/>
            <a:ext cx="7562523" cy="2340111"/>
          </a:xfrm>
          <a:prstGeom prst="roundRect">
            <a:avLst>
              <a:gd name="adj" fmla="val 16667"/>
            </a:avLst>
          </a:prstGeom>
          <a:solidFill>
            <a:srgbClr val="FFCB00"/>
          </a:solidFill>
          <a:ln w="254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:-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 am designing a webapp which will predict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disease detection of the crops based on their leaves and tell to take suitable as per the soil texture as well. 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76D7B077-EA6A-4E1C-B717-591E727D06FF}"/>
              </a:ext>
            </a:extLst>
          </p:cNvPr>
          <p:cNvSpPr txBox="1">
            <a:spLocks/>
          </p:cNvSpPr>
          <p:nvPr/>
        </p:nvSpPr>
        <p:spPr>
          <a:xfrm>
            <a:off x="1619205" y="35580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Problem statement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dirty="0"/>
              <a:t>Domain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92998" y="1071601"/>
            <a:ext cx="8353098" cy="57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 dirty="0"/>
              <a:t>Domain :- Agriculture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892998" y="1557873"/>
            <a:ext cx="7300544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/ Languages used for project :- 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Backend development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Notebook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Spider 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Frontend Development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  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9B974-8E28-4679-A240-373A0A8A6162}"/>
              </a:ext>
            </a:extLst>
          </p:cNvPr>
          <p:cNvSpPr txBox="1"/>
          <p:nvPr/>
        </p:nvSpPr>
        <p:spPr>
          <a:xfrm>
            <a:off x="614096" y="5774372"/>
            <a:ext cx="760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Technology :- Machine Learning </a:t>
            </a:r>
            <a:endParaRPr lang="en-IN" sz="2400" b="1" dirty="0"/>
          </a:p>
        </p:txBody>
      </p:sp>
      <p:sp>
        <p:nvSpPr>
          <p:cNvPr id="7" name="Google Shape;97;p14">
            <a:extLst>
              <a:ext uri="{FF2B5EF4-FFF2-40B4-BE49-F238E27FC236}">
                <a16:creationId xmlns:a16="http://schemas.microsoft.com/office/drawing/2014/main" id="{13CC4B33-2010-4432-8876-DD3AB218A4B2}"/>
              </a:ext>
            </a:extLst>
          </p:cNvPr>
          <p:cNvSpPr txBox="1">
            <a:spLocks/>
          </p:cNvSpPr>
          <p:nvPr/>
        </p:nvSpPr>
        <p:spPr>
          <a:xfrm>
            <a:off x="1505173" y="163916"/>
            <a:ext cx="6511775" cy="910706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Technology and Tools / software's used</a:t>
            </a:r>
          </a:p>
        </p:txBody>
      </p:sp>
      <p:pic>
        <p:nvPicPr>
          <p:cNvPr id="5122" name="Picture 2" descr="Project Jupyter - Wikipedia">
            <a:extLst>
              <a:ext uri="{FF2B5EF4-FFF2-40B4-BE49-F238E27FC236}">
                <a16:creationId xmlns:a16="http://schemas.microsoft.com/office/drawing/2014/main" id="{CF52428B-F692-410A-9463-76C9367A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1489674"/>
            <a:ext cx="2597128" cy="301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7C38A7D-0A58-4DF4-AD3B-00F667EF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84" y="26856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yder (software) - Wikipedia">
            <a:extLst>
              <a:ext uri="{FF2B5EF4-FFF2-40B4-BE49-F238E27FC236}">
                <a16:creationId xmlns:a16="http://schemas.microsoft.com/office/drawing/2014/main" id="{4AF308BE-EEDB-4F64-AC03-7D743B75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88" y="45682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540111" y="165499"/>
            <a:ext cx="5791200" cy="38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lang="en-US" sz="2800" dirty="0">
                <a:solidFill>
                  <a:srgbClr val="FFFFFF"/>
                </a:solidFill>
              </a:rPr>
              <a:t>Literature review   </a:t>
            </a:r>
            <a:br>
              <a:rPr lang="en-US" sz="2800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960788" y="6447042"/>
            <a:ext cx="2133600" cy="23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</a:t>
            </a:r>
            <a:endParaRPr/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0B198FED-DAC6-45DD-97F4-37F112CC50C5}"/>
              </a:ext>
            </a:extLst>
          </p:cNvPr>
          <p:cNvSpPr txBox="1">
            <a:spLocks/>
          </p:cNvSpPr>
          <p:nvPr/>
        </p:nvSpPr>
        <p:spPr>
          <a:xfrm>
            <a:off x="1601381" y="0"/>
            <a:ext cx="5848129" cy="8128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90355B-D443-442A-9FE0-3312949EE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15340"/>
              </p:ext>
            </p:extLst>
          </p:nvPr>
        </p:nvGraphicFramePr>
        <p:xfrm>
          <a:off x="581698" y="1025064"/>
          <a:ext cx="8418463" cy="570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65">
                  <a:extLst>
                    <a:ext uri="{9D8B030D-6E8A-4147-A177-3AD203B41FA5}">
                      <a16:colId xmlns:a16="http://schemas.microsoft.com/office/drawing/2014/main" val="3523647385"/>
                    </a:ext>
                  </a:extLst>
                </a:gridCol>
                <a:gridCol w="2730078">
                  <a:extLst>
                    <a:ext uri="{9D8B030D-6E8A-4147-A177-3AD203B41FA5}">
                      <a16:colId xmlns:a16="http://schemas.microsoft.com/office/drawing/2014/main" val="378411226"/>
                    </a:ext>
                  </a:extLst>
                </a:gridCol>
                <a:gridCol w="3126620">
                  <a:extLst>
                    <a:ext uri="{9D8B030D-6E8A-4147-A177-3AD203B41FA5}">
                      <a16:colId xmlns:a16="http://schemas.microsoft.com/office/drawing/2014/main" val="897476065"/>
                    </a:ext>
                  </a:extLst>
                </a:gridCol>
              </a:tblGrid>
              <a:tr h="6593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paper No.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26089"/>
                  </a:ext>
                </a:extLst>
              </a:tr>
              <a:tr h="2082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Shantanu </a:t>
                      </a:r>
                      <a:r>
                        <a:rPr 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Phadikar</a:t>
                      </a: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Jaya Sil uses pattern recognition techniques for the identification of rice disease</a:t>
                      </a:r>
                      <a:endParaRPr lang="en-US" sz="1800" b="1" i="0" u="non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Sanjay Mirchandani1, Mihir Pendse2, </a:t>
                      </a:r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Prathamesh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Rane3, Ashwini Vedula4 PLANT DISEASE DETECTION AND CLASSIFICATION USING IMAGE PROCESSING AND ARTIFICIAL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12062"/>
                  </a:ext>
                </a:extLst>
              </a:tr>
              <a:tr h="511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0.95863</a:t>
                      </a:r>
                      <a:endParaRPr lang="en-IN" sz="180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0.8875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06405"/>
                  </a:ext>
                </a:extLst>
              </a:tr>
              <a:tr h="13325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Algorithms used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Forest, Linear Regression, Ridge Regression, Lasso, KNN, </a:t>
                      </a:r>
                      <a:r>
                        <a:rPr lang="en-US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endParaRPr lang="en-IN" sz="180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sz="180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 , random forest , artificial neural network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3863"/>
                  </a:ext>
                </a:extLst>
              </a:tr>
              <a:tr h="9852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Leaf, soil textures, state and so on.</a:t>
                      </a:r>
                      <a:endParaRPr lang="en-IN" sz="180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Soil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colour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texture and its constituents.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8993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529471" y="256878"/>
            <a:ext cx="5791200" cy="41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lang="en-US" sz="2800" dirty="0">
                <a:solidFill>
                  <a:srgbClr val="FFFFFF"/>
                </a:solidFill>
              </a:rPr>
              <a:t>Literature review   </a:t>
            </a:r>
            <a:br>
              <a:rPr lang="en-US" sz="2800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63790" y="1323641"/>
            <a:ext cx="7522562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Santanu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phadikar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jaya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sil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“rice disease identification using pattern recognition”, proceedings of 11th international conference on computer and information technology (ICCIT 2008) 25-27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2008,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khulna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Mr. Sanjay Mirchandani1, Mihir Pendse2,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Prathamesh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Rane3, Ashwini Vedula4 PLANT DISEASE DETECTION AND CLASSIFICATION USING IMAGE PROCESSING AND ARTIFICIAL NEURAL NETWORKS</a:t>
            </a: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Meunkaewjinda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Kumsawat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K.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Attakitmongcol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A.Srikaew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, “grape leaf disease detection from color imagery using hybrid intelligent system”, proceedings of ECTI-CON 2008.</a:t>
            </a:r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0B198FED-DAC6-45DD-97F4-37F112CC50C5}"/>
              </a:ext>
            </a:extLst>
          </p:cNvPr>
          <p:cNvSpPr txBox="1">
            <a:spLocks/>
          </p:cNvSpPr>
          <p:nvPr/>
        </p:nvSpPr>
        <p:spPr>
          <a:xfrm>
            <a:off x="1529471" y="213815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672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540111" y="165499"/>
            <a:ext cx="5791200" cy="38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lang="en-US" sz="2800" dirty="0">
                <a:solidFill>
                  <a:srgbClr val="FFFFFF"/>
                </a:solidFill>
              </a:rPr>
              <a:t>Literature review   </a:t>
            </a:r>
            <a:br>
              <a:rPr lang="en-US" sz="2800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960788" y="6447042"/>
            <a:ext cx="2133600" cy="23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 </a:t>
            </a:r>
            <a:endParaRPr/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0B198FED-DAC6-45DD-97F4-37F112CC50C5}"/>
              </a:ext>
            </a:extLst>
          </p:cNvPr>
          <p:cNvSpPr txBox="1">
            <a:spLocks/>
          </p:cNvSpPr>
          <p:nvPr/>
        </p:nvSpPr>
        <p:spPr>
          <a:xfrm>
            <a:off x="1647935" y="174047"/>
            <a:ext cx="5848129" cy="8128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5C55B-3407-474D-9D0F-29EED45E80E5}"/>
              </a:ext>
            </a:extLst>
          </p:cNvPr>
          <p:cNvSpPr txBox="1"/>
          <p:nvPr/>
        </p:nvSpPr>
        <p:spPr>
          <a:xfrm>
            <a:off x="577992" y="1821307"/>
            <a:ext cx="77154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Grel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Tomasz  "Region of interest pooling explained". deepsense.io. 5.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Alex;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Ilya; Hinton, Geoffrey E. (2017-05-24). "ImageNet classification with deep convolutional neural networks" 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Disease Detection Using Different Algorithms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Neha Tete (Department of Electrical &amp; Electronics) and Sushma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Kamlu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112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75602" y="1371600"/>
            <a:ext cx="8611543" cy="50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5000"/>
          </a:bodyPr>
          <a:lstStyle/>
          <a:p>
            <a:pPr lvl="0">
              <a:lnSpc>
                <a:spcPct val="100000"/>
              </a:lnSpc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We are going to design a web-application by using deep learning and computer vision concept for farmers.</a:t>
            </a:r>
          </a:p>
          <a:p>
            <a:pPr lvl="0">
              <a:lnSpc>
                <a:spcPct val="100000"/>
              </a:lnSpc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This web-app will be very useful for farmers and crop disease analyzers.     </a:t>
            </a:r>
          </a:p>
          <a:p>
            <a:pPr lvl="0">
              <a:lnSpc>
                <a:spcPct val="100000"/>
              </a:lnSpc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main objective of our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web-application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is to design a platform which will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detect diseases on </a:t>
            </a:r>
            <a:r>
              <a:rPr lang="en-US" sz="2400" u="none" cap="none" dirty="0">
                <a:latin typeface="Arial" panose="020B0604020202020204" pitchFamily="34" charset="0"/>
                <a:cs typeface="Arial" panose="020B0604020202020204" pitchFamily="34" charset="0"/>
              </a:rPr>
              <a:t>crop leaves,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and which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farmers to take care of crops and take prevention to avoid such diseases. It will help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to get better crop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 as well as cash 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 we are designing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  <a:r>
              <a:rPr lang="en-I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by using html and CSS .</a:t>
            </a: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 </a:t>
            </a:r>
            <a:endParaRPr/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1B4D2338-011A-499C-BE40-16402B9E24F0}"/>
              </a:ext>
            </a:extLst>
          </p:cNvPr>
          <p:cNvSpPr txBox="1">
            <a:spLocks/>
          </p:cNvSpPr>
          <p:nvPr/>
        </p:nvSpPr>
        <p:spPr>
          <a:xfrm>
            <a:off x="1707665" y="59228"/>
            <a:ext cx="5848129" cy="893214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kern="1200" cap="all" baseline="0">
                <a:solidFill>
                  <a:schemeClr val="lt1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4400"/>
              <a:buFont typeface="Calibri"/>
              <a:buNone/>
            </a:pPr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0154984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689</TotalTime>
  <Words>740</Words>
  <Application>Microsoft Office PowerPoint</Application>
  <PresentationFormat>On-screen Show (4:3)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Verdana</vt:lpstr>
      <vt:lpstr>Droplet</vt:lpstr>
      <vt:lpstr>Cotton Disease Detection using AI-ML</vt:lpstr>
      <vt:lpstr>Contents</vt:lpstr>
      <vt:lpstr>PowerPoint Presentation</vt:lpstr>
      <vt:lpstr>Problem Statement</vt:lpstr>
      <vt:lpstr>Domain</vt:lpstr>
      <vt:lpstr>Literature review    </vt:lpstr>
      <vt:lpstr>Literature review    </vt:lpstr>
      <vt:lpstr>Literature review    </vt:lpstr>
      <vt:lpstr>PowerPoint Presentation</vt:lpstr>
      <vt:lpstr>Workflow</vt:lpstr>
      <vt:lpstr>Outcomes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Digvijay Patil</dc:creator>
  <cp:lastModifiedBy>Digvijay</cp:lastModifiedBy>
  <cp:revision>19</cp:revision>
  <dcterms:modified xsi:type="dcterms:W3CDTF">2022-08-11T10:48:05Z</dcterms:modified>
</cp:coreProperties>
</file>