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6"/>
  </p:notesMasterIdLst>
  <p:sldIdLst>
    <p:sldId id="258" r:id="rId2"/>
    <p:sldId id="257" r:id="rId3"/>
    <p:sldId id="260" r:id="rId4"/>
    <p:sldId id="261" r:id="rId5"/>
    <p:sldId id="268" r:id="rId6"/>
    <p:sldId id="262" r:id="rId7"/>
    <p:sldId id="270" r:id="rId8"/>
    <p:sldId id="271" r:id="rId9"/>
    <p:sldId id="272" r:id="rId10"/>
    <p:sldId id="274" r:id="rId11"/>
    <p:sldId id="276" r:id="rId12"/>
    <p:sldId id="278" r:id="rId13"/>
    <p:sldId id="277"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run Tiwari" initials="TT" lastIdx="1" clrIdx="0">
    <p:extLst>
      <p:ext uri="{19B8F6BF-5375-455C-9EA6-DF929625EA0E}">
        <p15:presenceInfo xmlns:p15="http://schemas.microsoft.com/office/powerpoint/2012/main" userId="9414d057b181a7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93DAE3-EB7B-4FF6-90AF-AF57E177F458}" type="datetimeFigureOut">
              <a:rPr lang="en-IN" smtClean="0"/>
              <a:t>12-08-2022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14669-1F7D-4F49-9DE5-2A1FD86035A3}" type="slidenum">
              <a:rPr lang="en-IN" smtClean="0"/>
              <a:t>‹#›</a:t>
            </a:fld>
            <a:endParaRPr lang="en-IN"/>
          </a:p>
        </p:txBody>
      </p:sp>
    </p:spTree>
    <p:extLst>
      <p:ext uri="{BB962C8B-B14F-4D97-AF65-F5344CB8AC3E}">
        <p14:creationId xmlns:p14="http://schemas.microsoft.com/office/powerpoint/2010/main" val="106909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4E91-E58F-49FA-8B33-5E1F89B780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ECCA12-C090-491F-B87E-BA97287B7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5A2FA7-4B06-46F7-BDD2-07C104244C73}"/>
              </a:ext>
            </a:extLst>
          </p:cNvPr>
          <p:cNvSpPr>
            <a:spLocks noGrp="1"/>
          </p:cNvSpPr>
          <p:nvPr>
            <p:ph type="dt" sz="half" idx="10"/>
          </p:nvPr>
        </p:nvSpPr>
        <p:spPr/>
        <p:txBody>
          <a:bodyPr/>
          <a:lstStyle/>
          <a:p>
            <a:fld id="{02AC24A9-CCB6-4F8D-B8DB-C2F3692CFA5A}" type="datetimeFigureOut">
              <a:rPr lang="en-US" smtClean="0"/>
              <a:t>8/12/2022</a:t>
            </a:fld>
            <a:endParaRPr lang="en-US" dirty="0"/>
          </a:p>
        </p:txBody>
      </p:sp>
      <p:sp>
        <p:nvSpPr>
          <p:cNvPr id="5" name="Footer Placeholder 4">
            <a:extLst>
              <a:ext uri="{FF2B5EF4-FFF2-40B4-BE49-F238E27FC236}">
                <a16:creationId xmlns:a16="http://schemas.microsoft.com/office/drawing/2014/main" id="{AC05FDB2-EFB6-41A6-9E29-B846C2E90C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C0524B-03C9-484B-ABB9-96B24D37497A}"/>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8548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C493-0C40-4B33-B8C7-43A2CE69B6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8E38AB-7992-44E9-BF21-DFA1CE26C1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A98865-8E07-491D-9768-B435766033C2}"/>
              </a:ext>
            </a:extLst>
          </p:cNvPr>
          <p:cNvSpPr>
            <a:spLocks noGrp="1"/>
          </p:cNvSpPr>
          <p:nvPr>
            <p:ph type="dt" sz="half" idx="10"/>
          </p:nvPr>
        </p:nvSpPr>
        <p:spPr/>
        <p:txBody>
          <a:bodyPr/>
          <a:lstStyle/>
          <a:p>
            <a:fld id="{02AC24A9-CCB6-4F8D-B8DB-C2F3692CFA5A}" type="datetimeFigureOut">
              <a:rPr lang="en-US" smtClean="0"/>
              <a:t>8/12/2022</a:t>
            </a:fld>
            <a:endParaRPr lang="en-US"/>
          </a:p>
        </p:txBody>
      </p:sp>
      <p:sp>
        <p:nvSpPr>
          <p:cNvPr id="5" name="Footer Placeholder 4">
            <a:extLst>
              <a:ext uri="{FF2B5EF4-FFF2-40B4-BE49-F238E27FC236}">
                <a16:creationId xmlns:a16="http://schemas.microsoft.com/office/drawing/2014/main" id="{D2E8B37D-7F77-4815-A385-33BA779F6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8C329-9D98-43DD-8418-18EACCA26F1A}"/>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0034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9E2412-BBCB-499C-BBFA-595D59EB89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AF6EE4-2F8E-44DD-8F96-5759556389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BB619-EB97-460D-A19A-5D6BD089967D}"/>
              </a:ext>
            </a:extLst>
          </p:cNvPr>
          <p:cNvSpPr>
            <a:spLocks noGrp="1"/>
          </p:cNvSpPr>
          <p:nvPr>
            <p:ph type="dt" sz="half" idx="10"/>
          </p:nvPr>
        </p:nvSpPr>
        <p:spPr/>
        <p:txBody>
          <a:bodyPr/>
          <a:lstStyle/>
          <a:p>
            <a:fld id="{02AC24A9-CCB6-4F8D-B8DB-C2F3692CFA5A}" type="datetimeFigureOut">
              <a:rPr lang="en-US" smtClean="0"/>
              <a:t>8/12/2022</a:t>
            </a:fld>
            <a:endParaRPr lang="en-US"/>
          </a:p>
        </p:txBody>
      </p:sp>
      <p:sp>
        <p:nvSpPr>
          <p:cNvPr id="5" name="Footer Placeholder 4">
            <a:extLst>
              <a:ext uri="{FF2B5EF4-FFF2-40B4-BE49-F238E27FC236}">
                <a16:creationId xmlns:a16="http://schemas.microsoft.com/office/drawing/2014/main" id="{0BC4EEEC-FEA0-4208-99AC-ACCDC45A8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C90A0-2C3F-48F4-BECA-38B060E0900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170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67FD-F75D-4DEE-87A4-AE6AFAA8D0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279C34-3D0D-472B-AA65-4C5371BDEB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D550F0-99AE-4178-BE8C-C0A0BF3AC5B1}"/>
              </a:ext>
            </a:extLst>
          </p:cNvPr>
          <p:cNvSpPr>
            <a:spLocks noGrp="1"/>
          </p:cNvSpPr>
          <p:nvPr>
            <p:ph type="dt" sz="half" idx="10"/>
          </p:nvPr>
        </p:nvSpPr>
        <p:spPr/>
        <p:txBody>
          <a:bodyPr/>
          <a:lstStyle/>
          <a:p>
            <a:fld id="{02AC24A9-CCB6-4F8D-B8DB-C2F3692CFA5A}" type="datetimeFigureOut">
              <a:rPr lang="en-US" smtClean="0"/>
              <a:t>8/12/2022</a:t>
            </a:fld>
            <a:endParaRPr lang="en-US"/>
          </a:p>
        </p:txBody>
      </p:sp>
      <p:sp>
        <p:nvSpPr>
          <p:cNvPr id="5" name="Footer Placeholder 4">
            <a:extLst>
              <a:ext uri="{FF2B5EF4-FFF2-40B4-BE49-F238E27FC236}">
                <a16:creationId xmlns:a16="http://schemas.microsoft.com/office/drawing/2014/main" id="{184D1A77-777E-448F-8471-4385DACC3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BFC31-6C62-4885-98DC-F7D7F2C3319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85997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BBF0-FF8E-461F-8042-E817D766EA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15D7D5-0189-4CA8-BE72-D0DB9C6632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31E997-23CE-4867-B584-13F5FDDA3DC4}"/>
              </a:ext>
            </a:extLst>
          </p:cNvPr>
          <p:cNvSpPr>
            <a:spLocks noGrp="1"/>
          </p:cNvSpPr>
          <p:nvPr>
            <p:ph type="dt" sz="half" idx="10"/>
          </p:nvPr>
        </p:nvSpPr>
        <p:spPr/>
        <p:txBody>
          <a:bodyPr/>
          <a:lstStyle/>
          <a:p>
            <a:fld id="{02AC24A9-CCB6-4F8D-B8DB-C2F3692CFA5A}" type="datetimeFigureOut">
              <a:rPr lang="en-US" smtClean="0"/>
              <a:t>8/12/2022</a:t>
            </a:fld>
            <a:endParaRPr lang="en-US"/>
          </a:p>
        </p:txBody>
      </p:sp>
      <p:sp>
        <p:nvSpPr>
          <p:cNvPr id="5" name="Footer Placeholder 4">
            <a:extLst>
              <a:ext uri="{FF2B5EF4-FFF2-40B4-BE49-F238E27FC236}">
                <a16:creationId xmlns:a16="http://schemas.microsoft.com/office/drawing/2014/main" id="{43A00490-CE1C-4ACA-A67E-B20247AD9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222B3-44B9-4098-BC4C-5425C110E472}"/>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3049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2D5A-55C7-4422-8F55-79D5D31CCC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80EDFC-ED01-4D9D-A722-F9772BB862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A5FC74-F715-484E-8A68-9740543EFB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722E46-C4A3-4F27-8E06-9597E4D09981}"/>
              </a:ext>
            </a:extLst>
          </p:cNvPr>
          <p:cNvSpPr>
            <a:spLocks noGrp="1"/>
          </p:cNvSpPr>
          <p:nvPr>
            <p:ph type="dt" sz="half" idx="10"/>
          </p:nvPr>
        </p:nvSpPr>
        <p:spPr/>
        <p:txBody>
          <a:bodyPr/>
          <a:lstStyle/>
          <a:p>
            <a:fld id="{02AC24A9-CCB6-4F8D-B8DB-C2F3692CFA5A}" type="datetimeFigureOut">
              <a:rPr lang="en-US" smtClean="0"/>
              <a:t>8/12/2022</a:t>
            </a:fld>
            <a:endParaRPr lang="en-US"/>
          </a:p>
        </p:txBody>
      </p:sp>
      <p:sp>
        <p:nvSpPr>
          <p:cNvPr id="6" name="Footer Placeholder 5">
            <a:extLst>
              <a:ext uri="{FF2B5EF4-FFF2-40B4-BE49-F238E27FC236}">
                <a16:creationId xmlns:a16="http://schemas.microsoft.com/office/drawing/2014/main" id="{4DDEC480-71E6-42EB-AEE2-6F9D3F6801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54747E-8CCD-4787-B4B2-105A1373C26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6419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997C-3702-4245-A5F3-41F5704A78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F04C7E-5ECB-480A-91C8-9CFC00C1D1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D15E2F-49E2-4DC1-AAAF-933E0295EF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1AE178-2122-43A0-B8E9-C24E2CAFB6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5C895D-F806-4CEB-B933-4451C2EFD9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A47356-EB7F-41EC-8303-18DE4C32C7E7}"/>
              </a:ext>
            </a:extLst>
          </p:cNvPr>
          <p:cNvSpPr>
            <a:spLocks noGrp="1"/>
          </p:cNvSpPr>
          <p:nvPr>
            <p:ph type="dt" sz="half" idx="10"/>
          </p:nvPr>
        </p:nvSpPr>
        <p:spPr/>
        <p:txBody>
          <a:bodyPr/>
          <a:lstStyle/>
          <a:p>
            <a:fld id="{02AC24A9-CCB6-4F8D-B8DB-C2F3692CFA5A}" type="datetimeFigureOut">
              <a:rPr lang="en-US" smtClean="0"/>
              <a:t>8/12/2022</a:t>
            </a:fld>
            <a:endParaRPr lang="en-US"/>
          </a:p>
        </p:txBody>
      </p:sp>
      <p:sp>
        <p:nvSpPr>
          <p:cNvPr id="8" name="Footer Placeholder 7">
            <a:extLst>
              <a:ext uri="{FF2B5EF4-FFF2-40B4-BE49-F238E27FC236}">
                <a16:creationId xmlns:a16="http://schemas.microsoft.com/office/drawing/2014/main" id="{CE5A88C4-56A3-42DC-903C-B8C90B2F3E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8493E1-FB0B-4E17-AE1E-2C391565581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22509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34045-D3CC-40CD-B992-6A4716A863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125CEB-C610-422C-9DD0-0D2AA08939A1}"/>
              </a:ext>
            </a:extLst>
          </p:cNvPr>
          <p:cNvSpPr>
            <a:spLocks noGrp="1"/>
          </p:cNvSpPr>
          <p:nvPr>
            <p:ph type="dt" sz="half" idx="10"/>
          </p:nvPr>
        </p:nvSpPr>
        <p:spPr/>
        <p:txBody>
          <a:bodyPr/>
          <a:lstStyle/>
          <a:p>
            <a:fld id="{02AC24A9-CCB6-4F8D-B8DB-C2F3692CFA5A}" type="datetimeFigureOut">
              <a:rPr lang="en-US" smtClean="0"/>
              <a:t>8/12/2022</a:t>
            </a:fld>
            <a:endParaRPr lang="en-US"/>
          </a:p>
        </p:txBody>
      </p:sp>
      <p:sp>
        <p:nvSpPr>
          <p:cNvPr id="4" name="Footer Placeholder 3">
            <a:extLst>
              <a:ext uri="{FF2B5EF4-FFF2-40B4-BE49-F238E27FC236}">
                <a16:creationId xmlns:a16="http://schemas.microsoft.com/office/drawing/2014/main" id="{DE1EE18B-A6C9-4D9C-888C-F253280C9D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635DAC-88DF-4941-BA49-A7976A7C5B4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4883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194420-AA6D-4341-B1B6-766F0CF7202A}"/>
              </a:ext>
            </a:extLst>
          </p:cNvPr>
          <p:cNvSpPr>
            <a:spLocks noGrp="1"/>
          </p:cNvSpPr>
          <p:nvPr>
            <p:ph type="dt" sz="half" idx="10"/>
          </p:nvPr>
        </p:nvSpPr>
        <p:spPr/>
        <p:txBody>
          <a:bodyPr/>
          <a:lstStyle/>
          <a:p>
            <a:fld id="{02AC24A9-CCB6-4F8D-B8DB-C2F3692CFA5A}" type="datetimeFigureOut">
              <a:rPr lang="en-US" smtClean="0"/>
              <a:t>8/12/2022</a:t>
            </a:fld>
            <a:endParaRPr lang="en-US"/>
          </a:p>
        </p:txBody>
      </p:sp>
      <p:sp>
        <p:nvSpPr>
          <p:cNvPr id="3" name="Footer Placeholder 2">
            <a:extLst>
              <a:ext uri="{FF2B5EF4-FFF2-40B4-BE49-F238E27FC236}">
                <a16:creationId xmlns:a16="http://schemas.microsoft.com/office/drawing/2014/main" id="{538E9EC5-E7F1-4FDA-AB3B-11CBB44DD9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01E643-AAF8-4216-9FE3-16722891902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5192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4620-EFA8-4490-BA14-405FE5DCB9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9C4D5D-F980-4657-845A-B376E4B592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8DAAF0-A069-4419-B7B8-489E9D790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88D49-0582-4C29-BDBD-F0A5A9F7E934}"/>
              </a:ext>
            </a:extLst>
          </p:cNvPr>
          <p:cNvSpPr>
            <a:spLocks noGrp="1"/>
          </p:cNvSpPr>
          <p:nvPr>
            <p:ph type="dt" sz="half" idx="10"/>
          </p:nvPr>
        </p:nvSpPr>
        <p:spPr/>
        <p:txBody>
          <a:bodyPr/>
          <a:lstStyle/>
          <a:p>
            <a:fld id="{02AC24A9-CCB6-4F8D-B8DB-C2F3692CFA5A}" type="datetimeFigureOut">
              <a:rPr lang="en-US" smtClean="0"/>
              <a:t>8/12/2022</a:t>
            </a:fld>
            <a:endParaRPr lang="en-US" dirty="0"/>
          </a:p>
        </p:txBody>
      </p:sp>
      <p:sp>
        <p:nvSpPr>
          <p:cNvPr id="6" name="Footer Placeholder 5">
            <a:extLst>
              <a:ext uri="{FF2B5EF4-FFF2-40B4-BE49-F238E27FC236}">
                <a16:creationId xmlns:a16="http://schemas.microsoft.com/office/drawing/2014/main" id="{5BDCA1F3-D974-4BDE-AAA3-E8DB912CD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7FB735-74AE-41E1-858B-CDFBAB0D87F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8232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455B-8F41-40FA-90AB-88D73CF337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20F8FA-FD60-4E4F-8672-C9A2B10D77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AD66F3-27B2-4455-BBCC-1FF75CCCE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2B2DE9-C078-4E51-A91D-F7EAE5F370F0}"/>
              </a:ext>
            </a:extLst>
          </p:cNvPr>
          <p:cNvSpPr>
            <a:spLocks noGrp="1"/>
          </p:cNvSpPr>
          <p:nvPr>
            <p:ph type="dt" sz="half" idx="10"/>
          </p:nvPr>
        </p:nvSpPr>
        <p:spPr/>
        <p:txBody>
          <a:bodyPr/>
          <a:lstStyle/>
          <a:p>
            <a:fld id="{02AC24A9-CCB6-4F8D-B8DB-C2F3692CFA5A}" type="datetimeFigureOut">
              <a:rPr lang="en-US" smtClean="0"/>
              <a:t>8/12/2022</a:t>
            </a:fld>
            <a:endParaRPr lang="en-US"/>
          </a:p>
        </p:txBody>
      </p:sp>
      <p:sp>
        <p:nvSpPr>
          <p:cNvPr id="6" name="Footer Placeholder 5">
            <a:extLst>
              <a:ext uri="{FF2B5EF4-FFF2-40B4-BE49-F238E27FC236}">
                <a16:creationId xmlns:a16="http://schemas.microsoft.com/office/drawing/2014/main" id="{D4FD68F4-A277-40D8-BE0D-C27BF8452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4C4FCE-61CA-4F7E-9AE8-E08E66AC0F7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86542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E80553-61F3-4B41-807E-427C417939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E5ADD8-69A3-4C07-8021-2AABBF6F60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94EB83-93E9-40F1-B61D-A1F4CDFF64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8/12/2022</a:t>
            </a:fld>
            <a:endParaRPr lang="en-US"/>
          </a:p>
        </p:txBody>
      </p:sp>
      <p:sp>
        <p:nvSpPr>
          <p:cNvPr id="5" name="Footer Placeholder 4">
            <a:extLst>
              <a:ext uri="{FF2B5EF4-FFF2-40B4-BE49-F238E27FC236}">
                <a16:creationId xmlns:a16="http://schemas.microsoft.com/office/drawing/2014/main" id="{EEA19552-2FA9-4688-B1F7-34916D846B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6DB343-B294-426D-9D27-3DADD45DFB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0239713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hyperlink" Target="http://scholar.google.com/scholar?hl=en&amp;q=L.+Breiman.+Random+forests.+Machine+Learning%2C+45%281%29%3A5%2D%2D32%2C+October+2001.+10.1023%2FA%3A1010933404324+" TargetMode="External"/><Relationship Id="rId3" Type="http://schemas.openxmlformats.org/officeDocument/2006/relationships/hyperlink" Target="http://scholar.google.com/scholar?hl=en&amp;q=I.+Androutsopoulos%2C+J.+Koutsias%2C+K.+V.+Chandrinos%2C+and+C.+D.+Spyropoulos.+An+experimental+comparison+of+naive+bayesian+and+keyword-based+anti-spam+filtering+with+personal+e-mail+messages.+In+SIGIR+%2700%3A+Proceedings+of+the+23rd+annual+international+ACM+SIGIR+conference+on+Research+and+development+in+information+retrieval%2C+pages+160%2D%2D167%2C+New+York%2C+NY%2C+USA%2C+2000.+ACM+Press.+10.1145%2F345508.345569+" TargetMode="External"/><Relationship Id="rId7" Type="http://schemas.openxmlformats.org/officeDocument/2006/relationships/hyperlink" Target="https://dl.acm.org/doi/10.5555/1349715" TargetMode="External"/><Relationship Id="rId2" Type="http://schemas.openxmlformats.org/officeDocument/2006/relationships/hyperlink" Target="http://scholar.google.com/scholar?hl=en&amp;q=I.+Androutsopoulos%2C+J.+Koutsias%2C+K.+Chandrinos%2C+G.+Paliouras%2C+and+C.+Spyropoulos.+An+evaluation+of+naive+bayesian+anti-spam+filtering.+In+Proc.+of+the+workshop+on+Machine+Learning+in+the+New+Information+Age%2C+2000." TargetMode="External"/><Relationship Id="rId1" Type="http://schemas.openxmlformats.org/officeDocument/2006/relationships/slideLayout" Target="../slideLayouts/slideLayout2.xml"/><Relationship Id="rId6" Type="http://schemas.openxmlformats.org/officeDocument/2006/relationships/hyperlink" Target="http://scholar.google.com/scholar?hl=en&amp;q=M.+W.+Berry%2C+editor.+Survey+of+Text+Mining%3A+Clustering%2C+Classification%2C+and+Retrieval.+Springer%2C+2004.+" TargetMode="External"/><Relationship Id="rId5" Type="http://schemas.openxmlformats.org/officeDocument/2006/relationships/hyperlink" Target="http://scholar.google.com/scholar?hl=en&amp;q=Anti-Phishing+Working+Group.+http%3A%2F%2Fwww.antiphishing.org%2F." TargetMode="External"/><Relationship Id="rId10" Type="http://schemas.openxmlformats.org/officeDocument/2006/relationships/hyperlink" Target="http://scholar.google.com/scholar?hl=en&amp;q=L.+Breiman%2C+J.+Friedman%2C+C.+J.+Stone%2C+and+R.+A.+Olshen.+Classification+and+Regression+Trees.+Chapman+%26amp%3B+Hall%2FCRC%2C+1984." TargetMode="External"/><Relationship Id="rId4" Type="http://schemas.openxmlformats.org/officeDocument/2006/relationships/hyperlink" Target="https://dl.acm.org/doi/10.1145/345508.345569" TargetMode="External"/><Relationship Id="rId9" Type="http://schemas.openxmlformats.org/officeDocument/2006/relationships/hyperlink" Target="https://dl.acm.org/doi/10.1023/A%3A1010933404324"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cholar.google.com/scholar?hl=en&amp;q=L.+Breiman.+Random+forests.+Machine+Learning%2C+45%281%29%3A5%2D%2D32%2C+October+2001.+10.1023%2FA%3A1010933404324+" TargetMode="External"/><Relationship Id="rId3" Type="http://schemas.openxmlformats.org/officeDocument/2006/relationships/hyperlink" Target="http://scholar.google.com/scholar?hl=en&amp;q=I.+Androutsopoulos%2C+J.+Koutsias%2C+K.+V.+Chandrinos%2C+and+C.+D.+Spyropoulos.+An+experimental+comparison+of+naive+bayesian+and+keyword-based+anti-spam+filtering+with+personal+e-mail+messages.+In+SIGIR+%2700%3A+Proceedings+of+the+23rd+annual+international+ACM+SIGIR+conference+on+Research+and+development+in+information+retrieval%2C+pages+160%2D%2D167%2C+New+York%2C+NY%2C+USA%2C+2000.+ACM+Press.+10.1145%2F345508.345569+" TargetMode="External"/><Relationship Id="rId7" Type="http://schemas.openxmlformats.org/officeDocument/2006/relationships/hyperlink" Target="https://dl.acm.org/doi/10.5555/1349715" TargetMode="External"/><Relationship Id="rId2" Type="http://schemas.openxmlformats.org/officeDocument/2006/relationships/hyperlink" Target="http://scholar.google.com/scholar?hl=en&amp;q=I.+Androutsopoulos%2C+J.+Koutsias%2C+K.+Chandrinos%2C+G.+Paliouras%2C+and+C.+Spyropoulos.+An+evaluation+of+naive+bayesian+anti-spam+filtering.+In+Proc.+of+the+workshop+on+Machine+Learning+in+the+New+Information+Age%2C+2000." TargetMode="External"/><Relationship Id="rId1" Type="http://schemas.openxmlformats.org/officeDocument/2006/relationships/slideLayout" Target="../slideLayouts/slideLayout2.xml"/><Relationship Id="rId6" Type="http://schemas.openxmlformats.org/officeDocument/2006/relationships/hyperlink" Target="http://scholar.google.com/scholar?hl=en&amp;q=M.+W.+Berry%2C+editor.+Survey+of+Text+Mining%3A+Clustering%2C+Classification%2C+and+Retrieval.+Springer%2C+2004.+" TargetMode="External"/><Relationship Id="rId5" Type="http://schemas.openxmlformats.org/officeDocument/2006/relationships/hyperlink" Target="http://scholar.google.com/scholar?hl=en&amp;q=Anti-Phishing+Working+Group.+http%3A%2F%2Fwww.antiphishing.org%2F." TargetMode="External"/><Relationship Id="rId10" Type="http://schemas.openxmlformats.org/officeDocument/2006/relationships/hyperlink" Target="http://scholar.google.com/scholar?hl=en&amp;q=L.+Breiman%2C+J.+Friedman%2C+C.+J.+Stone%2C+and+R.+A.+Olshen.+Classification+and+Regression+Trees.+Chapman+%26amp%3B+Hall%2FCRC%2C+1984." TargetMode="External"/><Relationship Id="rId4" Type="http://schemas.openxmlformats.org/officeDocument/2006/relationships/hyperlink" Target="https://dl.acm.org/doi/10.1145/345508.345569" TargetMode="External"/><Relationship Id="rId9" Type="http://schemas.openxmlformats.org/officeDocument/2006/relationships/hyperlink" Target="https://dl.acm.org/doi/10.1023/A%3A1010933404324"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cholar.google.com/scholar?hl=en&amp;q=L.+Breiman.+Random+forests.+Machine+Learning%2C+45%281%29%3A5%2D%2D32%2C+October+2001.+10.1023%2FA%3A1010933404324+" TargetMode="External"/><Relationship Id="rId3" Type="http://schemas.openxmlformats.org/officeDocument/2006/relationships/hyperlink" Target="http://scholar.google.com/scholar?hl=en&amp;q=I.+Androutsopoulos%2C+J.+Koutsias%2C+K.+V.+Chandrinos%2C+and+C.+D.+Spyropoulos.+An+experimental+comparison+of+naive+bayesian+and+keyword-based+anti-spam+filtering+with+personal+e-mail+messages.+In+SIGIR+%2700%3A+Proceedings+of+the+23rd+annual+international+ACM+SIGIR+conference+on+Research+and+development+in+information+retrieval%2C+pages+160%2D%2D167%2C+New+York%2C+NY%2C+USA%2C+2000.+ACM+Press.+10.1145%2F345508.345569+" TargetMode="External"/><Relationship Id="rId7" Type="http://schemas.openxmlformats.org/officeDocument/2006/relationships/hyperlink" Target="https://dl.acm.org/doi/10.5555/1349715" TargetMode="External"/><Relationship Id="rId2" Type="http://schemas.openxmlformats.org/officeDocument/2006/relationships/hyperlink" Target="http://scholar.google.com/scholar?hl=en&amp;q=I.+Androutsopoulos%2C+J.+Koutsias%2C+K.+Chandrinos%2C+G.+Paliouras%2C+and+C.+Spyropoulos.+An+evaluation+of+naive+bayesian+anti-spam+filtering.+In+Proc.+of+the+workshop+on+Machine+Learning+in+the+New+Information+Age%2C+2000." TargetMode="External"/><Relationship Id="rId1" Type="http://schemas.openxmlformats.org/officeDocument/2006/relationships/slideLayout" Target="../slideLayouts/slideLayout2.xml"/><Relationship Id="rId6" Type="http://schemas.openxmlformats.org/officeDocument/2006/relationships/hyperlink" Target="http://scholar.google.com/scholar?hl=en&amp;q=M.+W.+Berry%2C+editor.+Survey+of+Text+Mining%3A+Clustering%2C+Classification%2C+and+Retrieval.+Springer%2C+2004.+" TargetMode="External"/><Relationship Id="rId5" Type="http://schemas.openxmlformats.org/officeDocument/2006/relationships/hyperlink" Target="http://scholar.google.com/scholar?hl=en&amp;q=Anti-Phishing+Working+Group.+http%3A%2F%2Fwww.antiphishing.org%2F." TargetMode="External"/><Relationship Id="rId10" Type="http://schemas.openxmlformats.org/officeDocument/2006/relationships/hyperlink" Target="http://scholar.google.com/scholar?hl=en&amp;q=L.+Breiman%2C+J.+Friedman%2C+C.+J.+Stone%2C+and+R.+A.+Olshen.+Classification+and+Regression+Trees.+Chapman+%26amp%3B+Hall%2FCRC%2C+1984." TargetMode="External"/><Relationship Id="rId4" Type="http://schemas.openxmlformats.org/officeDocument/2006/relationships/hyperlink" Target="https://dl.acm.org/doi/10.1145/345508.345569" TargetMode="External"/><Relationship Id="rId9" Type="http://schemas.openxmlformats.org/officeDocument/2006/relationships/hyperlink" Target="https://dl.acm.org/doi/10.1023/A%3A1010933404324"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9" name="Freeform: Shape 28">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3" name="Freeform: Shape 32">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Google Shape;97;p14">
            <a:extLst>
              <a:ext uri="{FF2B5EF4-FFF2-40B4-BE49-F238E27FC236}">
                <a16:creationId xmlns:a16="http://schemas.microsoft.com/office/drawing/2014/main" id="{68E27070-58D8-47E3-9E93-1CCDFA471D35}"/>
              </a:ext>
            </a:extLst>
          </p:cNvPr>
          <p:cNvSpPr txBox="1">
            <a:spLocks/>
          </p:cNvSpPr>
          <p:nvPr/>
        </p:nvSpPr>
        <p:spPr>
          <a:xfrm>
            <a:off x="2034143" y="75586"/>
            <a:ext cx="7983212" cy="1448655"/>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vert="horz" wrap="square" lIns="91425" tIns="45700" rIns="91425" bIns="45700" rtlCol="0" anchor="ctr"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buClr>
                <a:schemeClr val="lt1"/>
              </a:buClr>
              <a:buSzPts val="4400"/>
              <a:buFont typeface="Calibri"/>
              <a:buNone/>
            </a:pPr>
            <a:r>
              <a:rPr lang="en-US" dirty="0"/>
              <a:t>Phishing Sites Prediction</a:t>
            </a:r>
          </a:p>
        </p:txBody>
      </p:sp>
      <p:pic>
        <p:nvPicPr>
          <p:cNvPr id="20" name="Picture 18" descr="A new phishing attack lurking to scam banking customers">
            <a:extLst>
              <a:ext uri="{FF2B5EF4-FFF2-40B4-BE49-F238E27FC236}">
                <a16:creationId xmlns:a16="http://schemas.microsoft.com/office/drawing/2014/main" id="{383679B4-DE58-4946-AA09-CBF8587282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8" y="1819775"/>
            <a:ext cx="4077567" cy="277185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C663FC5F-1475-4C77-9771-DF9522B7DBD6}"/>
              </a:ext>
            </a:extLst>
          </p:cNvPr>
          <p:cNvSpPr txBox="1"/>
          <p:nvPr/>
        </p:nvSpPr>
        <p:spPr>
          <a:xfrm>
            <a:off x="4556043" y="2466818"/>
            <a:ext cx="4640038" cy="1600438"/>
          </a:xfrm>
          <a:prstGeom prst="rect">
            <a:avLst/>
          </a:prstGeom>
          <a:noFill/>
        </p:spPr>
        <p:txBody>
          <a:bodyPr wrap="square" rtlCol="0">
            <a:spAutoFit/>
          </a:bodyPr>
          <a:lstStyle/>
          <a:p>
            <a:endParaRPr lang="en-IN" sz="2000" b="1"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Name                              Roll No.    </a:t>
            </a:r>
          </a:p>
          <a:p>
            <a:endParaRPr lang="en-IN" sz="2000" b="1" dirty="0">
              <a:latin typeface="Arial" panose="020B0604020202020204" pitchFamily="34" charset="0"/>
              <a:cs typeface="Arial" panose="020B0604020202020204" pitchFamily="34" charset="0"/>
            </a:endParaRPr>
          </a:p>
          <a:p>
            <a:endParaRPr lang="en-IN" dirty="0"/>
          </a:p>
          <a:p>
            <a:r>
              <a:rPr lang="en-IN" sz="2000" dirty="0">
                <a:latin typeface="Arial" panose="020B0604020202020204" pitchFamily="34" charset="0"/>
                <a:cs typeface="Arial" panose="020B0604020202020204" pitchFamily="34" charset="0"/>
              </a:rPr>
              <a:t>Digvijay Patil                       77</a:t>
            </a:r>
          </a:p>
        </p:txBody>
      </p:sp>
    </p:spTree>
    <p:extLst>
      <p:ext uri="{BB962C8B-B14F-4D97-AF65-F5344CB8AC3E}">
        <p14:creationId xmlns:p14="http://schemas.microsoft.com/office/powerpoint/2010/main" val="3178549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Google Shape;97;p14">
            <a:extLst>
              <a:ext uri="{FF2B5EF4-FFF2-40B4-BE49-F238E27FC236}">
                <a16:creationId xmlns:a16="http://schemas.microsoft.com/office/drawing/2014/main" id="{6B830950-AA9D-421A-B061-27B6F88D90CE}"/>
              </a:ext>
            </a:extLst>
          </p:cNvPr>
          <p:cNvSpPr txBox="1">
            <a:spLocks/>
          </p:cNvSpPr>
          <p:nvPr/>
        </p:nvSpPr>
        <p:spPr>
          <a:xfrm>
            <a:off x="2379045" y="192877"/>
            <a:ext cx="7358140" cy="639763"/>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vert="horz" wrap="square" lIns="91425" tIns="45700" rIns="91425" bIns="45700" rtlCol="0" anchor="ctr" anchorCtr="0">
            <a:normAutofit fontScale="97500" lnSpcReduction="10000"/>
          </a:bodyPr>
          <a:lstStyle>
            <a:lvl1pPr lvl="0" algn="ctr" defTabSz="914400" rtl="0" eaLnBrk="1" latinLnBrk="0" hangingPunct="1">
              <a:lnSpc>
                <a:spcPct val="90000"/>
              </a:lnSpc>
              <a:spcBef>
                <a:spcPts val="0"/>
              </a:spcBef>
              <a:spcAft>
                <a:spcPts val="0"/>
              </a:spcAft>
              <a:buClr>
                <a:schemeClr val="lt1"/>
              </a:buClr>
              <a:buSzPts val="2800"/>
              <a:buFont typeface="Verdana"/>
              <a:buNone/>
              <a:defRPr sz="2800" kern="1200" cap="all" baseline="0">
                <a:solidFill>
                  <a:schemeClr val="lt1"/>
                </a:solidFill>
                <a:effectLst/>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buSzPts val="4400"/>
            </a:pPr>
            <a:endParaRPr lang="en-US" sz="2100" b="1" dirty="0">
              <a:solidFill>
                <a:srgbClr val="000000"/>
              </a:solidFill>
              <a:latin typeface="Arial" panose="020B0604020202020204" pitchFamily="34" charset="0"/>
              <a:ea typeface="Calibri"/>
              <a:cs typeface="Arial" panose="020B0604020202020204" pitchFamily="34" charset="0"/>
              <a:sym typeface="Calibri"/>
            </a:endParaRPr>
          </a:p>
          <a:p>
            <a:pPr>
              <a:buSzPts val="4400"/>
            </a:pPr>
            <a:r>
              <a:rPr lang="en-US" sz="2100" b="1" dirty="0">
                <a:solidFill>
                  <a:srgbClr val="000000"/>
                </a:solidFill>
                <a:latin typeface="Arial" panose="020B0604020202020204" pitchFamily="34" charset="0"/>
                <a:ea typeface="Calibri"/>
                <a:cs typeface="Arial" panose="020B0604020202020204" pitchFamily="34" charset="0"/>
                <a:sym typeface="Calibri"/>
              </a:rPr>
              <a:t>Domain Technology and Tools / software's used</a:t>
            </a:r>
          </a:p>
          <a:p>
            <a:pPr algn="l">
              <a:buSzPts val="4400"/>
              <a:buFont typeface="Calibri"/>
              <a:buNone/>
            </a:pPr>
            <a:endParaRPr lang="en-US" sz="2400" dirty="0"/>
          </a:p>
        </p:txBody>
      </p:sp>
      <p:sp>
        <p:nvSpPr>
          <p:cNvPr id="15" name="Google Shape;139;p19">
            <a:extLst>
              <a:ext uri="{FF2B5EF4-FFF2-40B4-BE49-F238E27FC236}">
                <a16:creationId xmlns:a16="http://schemas.microsoft.com/office/drawing/2014/main" id="{FED0B266-C69F-4E5B-BD71-7A901D93609F}"/>
              </a:ext>
            </a:extLst>
          </p:cNvPr>
          <p:cNvSpPr txBox="1"/>
          <p:nvPr/>
        </p:nvSpPr>
        <p:spPr>
          <a:xfrm>
            <a:off x="892998" y="1557873"/>
            <a:ext cx="7300544" cy="421649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Font typeface="Arial" panose="020B0604020202020204" pitchFamily="34" charset="0"/>
              <a:buChar char="•"/>
            </a:pPr>
            <a:r>
              <a:rPr lang="en-US" sz="2400" b="1" dirty="0">
                <a:solidFill>
                  <a:srgbClr val="000000"/>
                </a:solidFill>
                <a:latin typeface="Calibri"/>
                <a:ea typeface="Calibri"/>
                <a:cs typeface="Calibri"/>
                <a:sym typeface="Calibri"/>
              </a:rPr>
              <a:t>Tools / Languages used for project :- </a:t>
            </a:r>
            <a:endParaRPr sz="2400" b="1" dirty="0">
              <a:solidFill>
                <a:srgbClr val="000000"/>
              </a:solidFill>
              <a:latin typeface="Calibri"/>
              <a:ea typeface="Calibri"/>
              <a:cs typeface="Calibri"/>
              <a:sym typeface="Calibri"/>
            </a:endParaRPr>
          </a:p>
          <a:p>
            <a:pPr marL="0" marR="0" lvl="0" indent="0" algn="l" rtl="0">
              <a:spcBef>
                <a:spcPts val="0"/>
              </a:spcBef>
              <a:spcAft>
                <a:spcPts val="0"/>
              </a:spcAft>
              <a:buNone/>
            </a:pPr>
            <a:endParaRPr lang="en-US" sz="2400" b="1"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000" dirty="0">
                <a:latin typeface="Calibri"/>
                <a:ea typeface="Calibri"/>
                <a:cs typeface="Calibri"/>
                <a:sym typeface="Calibri"/>
              </a:rPr>
              <a:t>Backend development </a:t>
            </a:r>
          </a:p>
          <a:p>
            <a:pPr marL="0" marR="0" lvl="0" indent="0" algn="l" rtl="0">
              <a:spcBef>
                <a:spcPts val="0"/>
              </a:spcBef>
              <a:spcAft>
                <a:spcPts val="0"/>
              </a:spcAft>
              <a:buNone/>
            </a:pPr>
            <a:endParaRPr lang="en-US" sz="2000" dirty="0">
              <a:latin typeface="Calibri"/>
              <a:ea typeface="Calibri"/>
              <a:cs typeface="Calibri"/>
              <a:sym typeface="Calibri"/>
            </a:endParaRPr>
          </a:p>
          <a:p>
            <a:pPr marL="514350" marR="0" lvl="0" indent="-514350" algn="l" rtl="0">
              <a:spcBef>
                <a:spcPts val="0"/>
              </a:spcBef>
              <a:spcAft>
                <a:spcPts val="0"/>
              </a:spcAft>
              <a:buFont typeface="+mj-lt"/>
              <a:buAutoNum type="arabicParenR"/>
            </a:pPr>
            <a:r>
              <a:rPr lang="en-US" sz="2000" dirty="0">
                <a:latin typeface="Calibri"/>
                <a:ea typeface="Calibri"/>
                <a:cs typeface="Calibri"/>
                <a:sym typeface="Calibri"/>
              </a:rPr>
              <a:t>Python</a:t>
            </a:r>
          </a:p>
          <a:p>
            <a:pPr marL="514350" marR="0" lvl="0" indent="-514350" algn="l" rtl="0">
              <a:spcBef>
                <a:spcPts val="0"/>
              </a:spcBef>
              <a:spcAft>
                <a:spcPts val="0"/>
              </a:spcAft>
              <a:buFont typeface="+mj-lt"/>
              <a:buAutoNum type="arabicParenR"/>
            </a:pPr>
            <a:r>
              <a:rPr lang="en-US" sz="2000" dirty="0" err="1">
                <a:solidFill>
                  <a:srgbClr val="000000"/>
                </a:solidFill>
                <a:latin typeface="Calibri"/>
                <a:ea typeface="Calibri"/>
                <a:cs typeface="Calibri"/>
                <a:sym typeface="Calibri"/>
              </a:rPr>
              <a:t>Jupyter</a:t>
            </a:r>
            <a:r>
              <a:rPr lang="en-US" sz="2000" dirty="0">
                <a:solidFill>
                  <a:srgbClr val="000000"/>
                </a:solidFill>
                <a:latin typeface="Calibri"/>
                <a:ea typeface="Calibri"/>
                <a:cs typeface="Calibri"/>
                <a:sym typeface="Calibri"/>
              </a:rPr>
              <a:t> Notebook</a:t>
            </a:r>
          </a:p>
          <a:p>
            <a:pPr marL="514350" marR="0" lvl="0" indent="-514350" algn="l" rtl="0">
              <a:spcBef>
                <a:spcPts val="0"/>
              </a:spcBef>
              <a:spcAft>
                <a:spcPts val="0"/>
              </a:spcAft>
              <a:buFont typeface="+mj-lt"/>
              <a:buAutoNum type="arabicParenR"/>
            </a:pPr>
            <a:r>
              <a:rPr lang="en-US" sz="2000" dirty="0">
                <a:latin typeface="Calibri"/>
                <a:ea typeface="Calibri"/>
                <a:cs typeface="Calibri"/>
                <a:sym typeface="Calibri"/>
              </a:rPr>
              <a:t>Anaconda Spider </a:t>
            </a:r>
          </a:p>
          <a:p>
            <a:pPr marL="514350" marR="0" lvl="0" indent="-514350" algn="l" rtl="0">
              <a:spcBef>
                <a:spcPts val="0"/>
              </a:spcBef>
              <a:spcAft>
                <a:spcPts val="0"/>
              </a:spcAft>
              <a:buFont typeface="+mj-lt"/>
              <a:buAutoNum type="arabicParenR"/>
            </a:pPr>
            <a:endParaRPr lang="en-IN" sz="2000" dirty="0">
              <a:latin typeface="Calibri"/>
              <a:ea typeface="Calibri"/>
              <a:cs typeface="Calibri"/>
              <a:sym typeface="Calibri"/>
            </a:endParaRPr>
          </a:p>
          <a:p>
            <a:pPr marL="0" marR="0" lvl="0" indent="0" algn="l" rtl="0">
              <a:spcBef>
                <a:spcPts val="0"/>
              </a:spcBef>
              <a:spcAft>
                <a:spcPts val="0"/>
              </a:spcAft>
              <a:buNone/>
            </a:pPr>
            <a:r>
              <a:rPr lang="en-IN" sz="2000" dirty="0">
                <a:latin typeface="Calibri"/>
                <a:ea typeface="Calibri"/>
                <a:cs typeface="Calibri"/>
                <a:sym typeface="Calibri"/>
              </a:rPr>
              <a:t>Frontend Development </a:t>
            </a:r>
          </a:p>
          <a:p>
            <a:pPr marL="0" marR="0" lvl="0" indent="0" algn="l" rtl="0">
              <a:spcBef>
                <a:spcPts val="0"/>
              </a:spcBef>
              <a:spcAft>
                <a:spcPts val="0"/>
              </a:spcAft>
              <a:buNone/>
            </a:pPr>
            <a:endParaRPr sz="2000" dirty="0">
              <a:solidFill>
                <a:srgbClr val="000000"/>
              </a:solidFill>
              <a:latin typeface="Calibri"/>
              <a:ea typeface="Calibri"/>
              <a:cs typeface="Calibri"/>
              <a:sym typeface="Calibri"/>
            </a:endParaRPr>
          </a:p>
          <a:p>
            <a:pPr marL="457200" marR="0" lvl="0" indent="-457200" algn="l" rtl="0">
              <a:spcBef>
                <a:spcPts val="0"/>
              </a:spcBef>
              <a:spcAft>
                <a:spcPts val="0"/>
              </a:spcAft>
              <a:buAutoNum type="arabicParenR"/>
            </a:pPr>
            <a:r>
              <a:rPr lang="en-US" sz="2000" dirty="0">
                <a:solidFill>
                  <a:srgbClr val="000000"/>
                </a:solidFill>
                <a:latin typeface="Calibri"/>
                <a:ea typeface="Calibri"/>
                <a:cs typeface="Calibri"/>
                <a:sym typeface="Calibri"/>
              </a:rPr>
              <a:t>HTML </a:t>
            </a:r>
          </a:p>
          <a:p>
            <a:pPr marL="457200" marR="0" lvl="0" indent="-457200" algn="l" rtl="0">
              <a:spcBef>
                <a:spcPts val="0"/>
              </a:spcBef>
              <a:spcAft>
                <a:spcPts val="0"/>
              </a:spcAft>
              <a:buAutoNum type="arabicParenR"/>
            </a:pPr>
            <a:r>
              <a:rPr lang="en-US" sz="2000" dirty="0">
                <a:solidFill>
                  <a:srgbClr val="000000"/>
                </a:solidFill>
                <a:latin typeface="Calibri"/>
                <a:ea typeface="Calibri"/>
                <a:cs typeface="Calibri"/>
                <a:sym typeface="Calibri"/>
              </a:rPr>
              <a:t>CSS</a:t>
            </a:r>
          </a:p>
          <a:p>
            <a:pPr marL="457200" marR="0" lvl="0" indent="-457200" algn="l" rtl="0">
              <a:spcBef>
                <a:spcPts val="0"/>
              </a:spcBef>
              <a:spcAft>
                <a:spcPts val="0"/>
              </a:spcAft>
              <a:buAutoNum type="arabicParenR"/>
            </a:pPr>
            <a:r>
              <a:rPr lang="en-US" sz="2000" dirty="0">
                <a:solidFill>
                  <a:srgbClr val="000000"/>
                </a:solidFill>
                <a:latin typeface="Calibri"/>
                <a:ea typeface="Calibri"/>
                <a:cs typeface="Calibri"/>
                <a:sym typeface="Calibri"/>
              </a:rPr>
              <a:t>Visual Studio Code</a:t>
            </a:r>
          </a:p>
        </p:txBody>
      </p:sp>
      <p:sp>
        <p:nvSpPr>
          <p:cNvPr id="17" name="Google Shape;137;p19">
            <a:extLst>
              <a:ext uri="{FF2B5EF4-FFF2-40B4-BE49-F238E27FC236}">
                <a16:creationId xmlns:a16="http://schemas.microsoft.com/office/drawing/2014/main" id="{AEB415C5-1F31-402F-8DEA-4B2E3EB7D821}"/>
              </a:ext>
            </a:extLst>
          </p:cNvPr>
          <p:cNvSpPr txBox="1">
            <a:spLocks/>
          </p:cNvSpPr>
          <p:nvPr/>
        </p:nvSpPr>
        <p:spPr>
          <a:xfrm>
            <a:off x="1034190" y="1108486"/>
            <a:ext cx="8353098" cy="570069"/>
          </a:xfrm>
          <a:prstGeom prst="rect">
            <a:avLst/>
          </a:prstGeom>
          <a:noFill/>
          <a:ln>
            <a:noFill/>
          </a:ln>
        </p:spPr>
        <p:txBody>
          <a:bodyPr spcFirstLastPara="1" vert="horz" wrap="square" lIns="91425" tIns="45700" rIns="91425" bIns="45700" rtlCol="0" anchor="t" anchorCtr="0">
            <a:normAutofit fontScale="87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spcBef>
                <a:spcPts val="0"/>
              </a:spcBef>
              <a:buClr>
                <a:schemeClr val="dk1"/>
              </a:buClr>
              <a:buSzPct val="100000"/>
            </a:pPr>
            <a:r>
              <a:rPr lang="en-US" sz="2400" b="1"/>
              <a:t>Domain :- Cyber Security </a:t>
            </a:r>
            <a:endParaRPr lang="en-US" dirty="0"/>
          </a:p>
        </p:txBody>
      </p:sp>
      <p:sp>
        <p:nvSpPr>
          <p:cNvPr id="19" name="TextBox 18">
            <a:extLst>
              <a:ext uri="{FF2B5EF4-FFF2-40B4-BE49-F238E27FC236}">
                <a16:creationId xmlns:a16="http://schemas.microsoft.com/office/drawing/2014/main" id="{2DB20235-96A5-4A88-BAFC-A195D040B2B3}"/>
              </a:ext>
            </a:extLst>
          </p:cNvPr>
          <p:cNvSpPr txBox="1"/>
          <p:nvPr/>
        </p:nvSpPr>
        <p:spPr>
          <a:xfrm>
            <a:off x="892998" y="5842571"/>
            <a:ext cx="7605344"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Arial" panose="020B0604020202020204" pitchFamily="34" charset="0"/>
                <a:cs typeface="Arial" panose="020B0604020202020204" pitchFamily="34" charset="0"/>
              </a:rPr>
              <a:t>Technology :- AI-ML</a:t>
            </a:r>
            <a:endParaRPr lang="en-IN" sz="2400" b="1" dirty="0">
              <a:latin typeface="Arial" panose="020B0604020202020204" pitchFamily="34" charset="0"/>
              <a:cs typeface="Arial" panose="020B0604020202020204" pitchFamily="34" charset="0"/>
            </a:endParaRPr>
          </a:p>
        </p:txBody>
      </p:sp>
      <p:pic>
        <p:nvPicPr>
          <p:cNvPr id="22" name="Picture 4">
            <a:extLst>
              <a:ext uri="{FF2B5EF4-FFF2-40B4-BE49-F238E27FC236}">
                <a16:creationId xmlns:a16="http://schemas.microsoft.com/office/drawing/2014/main" id="{947E48E5-5B76-41DA-8765-7E2DD975E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831" y="2509076"/>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Project Jupyter - Wikipedia">
            <a:extLst>
              <a:ext uri="{FF2B5EF4-FFF2-40B4-BE49-F238E27FC236}">
                <a16:creationId xmlns:a16="http://schemas.microsoft.com/office/drawing/2014/main" id="{6D3C2E76-9A95-4148-BF9D-1F8645758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6455" y="1214857"/>
            <a:ext cx="2597128" cy="30103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Spyder (software) - Wikipedia">
            <a:extLst>
              <a:ext uri="{FF2B5EF4-FFF2-40B4-BE49-F238E27FC236}">
                <a16:creationId xmlns:a16="http://schemas.microsoft.com/office/drawing/2014/main" id="{4BEF6179-C8EF-48EA-82D5-7A8E123C4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1962" y="3962329"/>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8109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Google Shape;97;p14">
            <a:extLst>
              <a:ext uri="{FF2B5EF4-FFF2-40B4-BE49-F238E27FC236}">
                <a16:creationId xmlns:a16="http://schemas.microsoft.com/office/drawing/2014/main" id="{15E05636-F7F8-49D7-9BBB-D165AD5D3B08}"/>
              </a:ext>
            </a:extLst>
          </p:cNvPr>
          <p:cNvSpPr txBox="1">
            <a:spLocks/>
          </p:cNvSpPr>
          <p:nvPr/>
        </p:nvSpPr>
        <p:spPr>
          <a:xfrm>
            <a:off x="2945034" y="130771"/>
            <a:ext cx="5848129" cy="789464"/>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vert="horz" wrap="square" lIns="91425" tIns="45700" rIns="91425" bIns="45700" rtlCol="0" anchor="ctr" anchorCtr="0">
            <a:normAutofit fontScale="97500"/>
          </a:bodyPr>
          <a:lstStyle>
            <a:lvl1pPr lvl="0" algn="ctr" defTabSz="914400" rtl="0" eaLnBrk="1" latinLnBrk="0" hangingPunct="1">
              <a:lnSpc>
                <a:spcPct val="90000"/>
              </a:lnSpc>
              <a:spcBef>
                <a:spcPts val="0"/>
              </a:spcBef>
              <a:spcAft>
                <a:spcPts val="0"/>
              </a:spcAft>
              <a:buClr>
                <a:schemeClr val="lt1"/>
              </a:buClr>
              <a:buSzPts val="2800"/>
              <a:buFont typeface="Verdana"/>
              <a:buNone/>
              <a:defRPr sz="2800" kern="1200" cap="all" baseline="0">
                <a:solidFill>
                  <a:schemeClr val="lt1"/>
                </a:solidFill>
                <a:effectLst/>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buSzPts val="4400"/>
              <a:buFont typeface="Calibri"/>
              <a:buNone/>
            </a:pPr>
            <a:r>
              <a:rPr lang="en-US" dirty="0"/>
              <a:t>references</a:t>
            </a:r>
          </a:p>
        </p:txBody>
      </p:sp>
      <p:sp>
        <p:nvSpPr>
          <p:cNvPr id="25" name="AutoShape 14" descr="Google Scholar">
            <a:hlinkClick r:id="rId2"/>
            <a:extLst>
              <a:ext uri="{FF2B5EF4-FFF2-40B4-BE49-F238E27FC236}">
                <a16:creationId xmlns:a16="http://schemas.microsoft.com/office/drawing/2014/main" id="{AAD8FF6E-8EB0-414D-8E54-6BD9CD0C9145}"/>
              </a:ext>
            </a:extLst>
          </p:cNvPr>
          <p:cNvSpPr>
            <a:spLocks noChangeAspect="1" noChangeArrowheads="1"/>
          </p:cNvSpPr>
          <p:nvPr/>
        </p:nvSpPr>
        <p:spPr bwMode="auto">
          <a:xfrm>
            <a:off x="22799675" y="-8683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AutoShape 15" descr="Google Scholar">
            <a:hlinkClick r:id="rId3"/>
            <a:extLst>
              <a:ext uri="{FF2B5EF4-FFF2-40B4-BE49-F238E27FC236}">
                <a16:creationId xmlns:a16="http://schemas.microsoft.com/office/drawing/2014/main" id="{1E2E48DD-0704-49F2-9167-6F2DDDE53E89}"/>
              </a:ext>
            </a:extLst>
          </p:cNvPr>
          <p:cNvSpPr>
            <a:spLocks noChangeAspect="1" noChangeArrowheads="1"/>
          </p:cNvSpPr>
          <p:nvPr/>
        </p:nvSpPr>
        <p:spPr bwMode="auto">
          <a:xfrm>
            <a:off x="40725725" y="-5794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AutoShape 16" descr="Digital Library">
            <a:hlinkClick r:id="rId4"/>
            <a:extLst>
              <a:ext uri="{FF2B5EF4-FFF2-40B4-BE49-F238E27FC236}">
                <a16:creationId xmlns:a16="http://schemas.microsoft.com/office/drawing/2014/main" id="{9801540B-C50E-447B-9DF2-6826FB979AFC}"/>
              </a:ext>
            </a:extLst>
          </p:cNvPr>
          <p:cNvSpPr>
            <a:spLocks noChangeAspect="1" noChangeArrowheads="1"/>
          </p:cNvSpPr>
          <p:nvPr/>
        </p:nvSpPr>
        <p:spPr bwMode="auto">
          <a:xfrm>
            <a:off x="41151175" y="-5794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AutoShape 17" descr="Google Scholar">
            <a:hlinkClick r:id="rId5"/>
            <a:extLst>
              <a:ext uri="{FF2B5EF4-FFF2-40B4-BE49-F238E27FC236}">
                <a16:creationId xmlns:a16="http://schemas.microsoft.com/office/drawing/2014/main" id="{DBF66C82-4E31-49DC-A2CD-BEA7E981F1C9}"/>
              </a:ext>
            </a:extLst>
          </p:cNvPr>
          <p:cNvSpPr>
            <a:spLocks noChangeAspect="1" noChangeArrowheads="1"/>
          </p:cNvSpPr>
          <p:nvPr/>
        </p:nvSpPr>
        <p:spPr bwMode="auto">
          <a:xfrm>
            <a:off x="6994525" y="-2889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AutoShape 18" descr="Google Scholar">
            <a:hlinkClick r:id="rId6"/>
            <a:extLst>
              <a:ext uri="{FF2B5EF4-FFF2-40B4-BE49-F238E27FC236}">
                <a16:creationId xmlns:a16="http://schemas.microsoft.com/office/drawing/2014/main" id="{546ED83C-0CC1-449B-B2BD-24FC814CDAAB}"/>
              </a:ext>
            </a:extLst>
          </p:cNvPr>
          <p:cNvSpPr>
            <a:spLocks noChangeAspect="1" noChangeArrowheads="1"/>
          </p:cNvSpPr>
          <p:nvPr/>
        </p:nvSpPr>
        <p:spPr bwMode="auto">
          <a:xfrm>
            <a:off x="10753725"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 name="AutoShape 19" descr="Digital Library">
            <a:hlinkClick r:id="rId7"/>
            <a:extLst>
              <a:ext uri="{FF2B5EF4-FFF2-40B4-BE49-F238E27FC236}">
                <a16:creationId xmlns:a16="http://schemas.microsoft.com/office/drawing/2014/main" id="{E8417C97-270C-4C67-9E0E-71EAEEB5A124}"/>
              </a:ext>
            </a:extLst>
          </p:cNvPr>
          <p:cNvSpPr>
            <a:spLocks noChangeAspect="1" noChangeArrowheads="1"/>
          </p:cNvSpPr>
          <p:nvPr/>
        </p:nvSpPr>
        <p:spPr bwMode="auto">
          <a:xfrm>
            <a:off x="11179175"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AutoShape 20" descr="Google Scholar">
            <a:hlinkClick r:id="rId8"/>
            <a:extLst>
              <a:ext uri="{FF2B5EF4-FFF2-40B4-BE49-F238E27FC236}">
                <a16:creationId xmlns:a16="http://schemas.microsoft.com/office/drawing/2014/main" id="{6796811B-6401-413F-95B4-266AF28AB7DF}"/>
              </a:ext>
            </a:extLst>
          </p:cNvPr>
          <p:cNvSpPr>
            <a:spLocks noChangeAspect="1" noChangeArrowheads="1"/>
          </p:cNvSpPr>
          <p:nvPr/>
        </p:nvSpPr>
        <p:spPr bwMode="auto">
          <a:xfrm>
            <a:off x="8367713" y="2889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AutoShape 21" descr="Digital Library">
            <a:hlinkClick r:id="rId9"/>
            <a:extLst>
              <a:ext uri="{FF2B5EF4-FFF2-40B4-BE49-F238E27FC236}">
                <a16:creationId xmlns:a16="http://schemas.microsoft.com/office/drawing/2014/main" id="{DD678642-53F8-416C-B2E2-58E8403D038B}"/>
              </a:ext>
            </a:extLst>
          </p:cNvPr>
          <p:cNvSpPr>
            <a:spLocks noChangeAspect="1" noChangeArrowheads="1"/>
          </p:cNvSpPr>
          <p:nvPr/>
        </p:nvSpPr>
        <p:spPr bwMode="auto">
          <a:xfrm>
            <a:off x="8793163" y="2889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AutoShape 22" descr="Google Scholar">
            <a:hlinkClick r:id="rId10"/>
            <a:extLst>
              <a:ext uri="{FF2B5EF4-FFF2-40B4-BE49-F238E27FC236}">
                <a16:creationId xmlns:a16="http://schemas.microsoft.com/office/drawing/2014/main" id="{BC38C2DB-2C16-41A5-9532-2B988D7F5BF3}"/>
              </a:ext>
            </a:extLst>
          </p:cNvPr>
          <p:cNvSpPr>
            <a:spLocks noChangeAspect="1" noChangeArrowheads="1"/>
          </p:cNvSpPr>
          <p:nvPr/>
        </p:nvSpPr>
        <p:spPr bwMode="auto">
          <a:xfrm>
            <a:off x="13238163" y="5794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TextBox 33">
            <a:extLst>
              <a:ext uri="{FF2B5EF4-FFF2-40B4-BE49-F238E27FC236}">
                <a16:creationId xmlns:a16="http://schemas.microsoft.com/office/drawing/2014/main" id="{DBB71DF0-04B3-4298-8A5C-DA824BC2C326}"/>
              </a:ext>
            </a:extLst>
          </p:cNvPr>
          <p:cNvSpPr txBox="1"/>
          <p:nvPr/>
        </p:nvSpPr>
        <p:spPr>
          <a:xfrm rot="10800000" flipV="1">
            <a:off x="1081957" y="996650"/>
            <a:ext cx="10149841" cy="640175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ctr"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 </a:t>
            </a:r>
            <a:r>
              <a:rPr kumimoji="0" lang="en-US" altLang="en-US"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Androutsopoulos</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J. </a:t>
            </a:r>
            <a:r>
              <a:rPr kumimoji="0" lang="en-US" altLang="en-US"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Koutsias</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K. </a:t>
            </a:r>
            <a:r>
              <a:rPr kumimoji="0" lang="en-US" altLang="en-US"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Chandrinos</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G. </a:t>
            </a:r>
            <a:r>
              <a:rPr kumimoji="0" lang="en-US" altLang="en-US"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Paliouras</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and C. Spyropoulos. An evaluation of naive </a:t>
            </a:r>
            <a:r>
              <a:rPr kumimoji="0" lang="en-US" altLang="en-US"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bayesian</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anti-spam filtering. In </a:t>
            </a:r>
            <a:r>
              <a:rPr kumimoji="0" lang="en-US" altLang="en-US" b="0" i="1" u="none" strike="noStrike" cap="none" normalizeH="0" baseline="0" dirty="0">
                <a:ln>
                  <a:noFill/>
                </a:ln>
                <a:solidFill>
                  <a:srgbClr val="000000"/>
                </a:solidFill>
                <a:effectLst/>
                <a:latin typeface="Arial" panose="020B0604020202020204" pitchFamily="34" charset="0"/>
                <a:cs typeface="Arial" panose="020B0604020202020204" pitchFamily="34" charset="0"/>
              </a:rPr>
              <a:t>Proc. of the workshop on Machine Learning in the New Information Age</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2000.</a:t>
            </a:r>
            <a:r>
              <a:rPr kumimoji="0" lang="en-US" altLang="en-US" b="0" i="0" u="none" strike="noStrike" cap="none" normalizeH="0" baseline="0" dirty="0">
                <a:ln>
                  <a:noFill/>
                </a:ln>
                <a:solidFill>
                  <a:srgbClr val="0077C2"/>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77C2"/>
                </a:solidFill>
                <a:effectLst/>
                <a:latin typeface="Arial" panose="020B0604020202020204" pitchFamily="34" charset="0"/>
                <a:cs typeface="Arial" panose="020B0604020202020204" pitchFamily="34" charset="0"/>
              </a:rPr>
              <a:t>        </a:t>
            </a:r>
          </a:p>
          <a:p>
            <a:pPr marL="0" marR="0" lvl="0" indent="0" algn="just" defTabSz="914400" rtl="0" eaLnBrk="0" fontAlgn="ctr" latinLnBrk="0" hangingPunct="0">
              <a:lnSpc>
                <a:spcPct val="100000"/>
              </a:lnSpc>
              <a:spcBef>
                <a:spcPct val="0"/>
              </a:spcBef>
              <a:spcAft>
                <a:spcPct val="0"/>
              </a:spcAft>
              <a:buClrTx/>
              <a:buSzTx/>
              <a:buFontTx/>
              <a:buAutoNum type="arabicPeriod"/>
              <a:tabLst/>
            </a:pPr>
            <a:endPar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just" defTabSz="914400" rtl="0" eaLnBrk="0" fontAlgn="ctr"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 </a:t>
            </a:r>
            <a:r>
              <a:rPr kumimoji="0" lang="en-US" altLang="en-US"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Androutsopoulos</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J. </a:t>
            </a:r>
            <a:r>
              <a:rPr kumimoji="0" lang="en-US" altLang="en-US"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Koutsias</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K. V. </a:t>
            </a:r>
            <a:r>
              <a:rPr kumimoji="0" lang="en-US" altLang="en-US"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Chandrinos</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and C. D. Spyropoulos. An experimental comparison of naive </a:t>
            </a:r>
            <a:r>
              <a:rPr kumimoji="0" lang="en-US" altLang="en-US"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bayesian</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and keyword-based anti-spam filtering with personal e-mail messages. In </a:t>
            </a:r>
            <a:r>
              <a:rPr kumimoji="0" lang="en-US" altLang="en-US" b="0" i="1" u="none" strike="noStrike" cap="none" normalizeH="0" baseline="0" dirty="0">
                <a:ln>
                  <a:noFill/>
                </a:ln>
                <a:solidFill>
                  <a:srgbClr val="000000"/>
                </a:solidFill>
                <a:effectLst/>
                <a:latin typeface="Arial" panose="020B0604020202020204" pitchFamily="34" charset="0"/>
                <a:cs typeface="Arial" panose="020B0604020202020204" pitchFamily="34" charset="0"/>
              </a:rPr>
              <a:t>SIGIR '00: Proceedings of the 23rd annual international ACM SIGIR conference on Research and development in information retrieval</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pages 160--167, New York, NY, USA, 2000. ACM Press. </a:t>
            </a:r>
            <a:r>
              <a:rPr kumimoji="0" lang="en-US" altLang="en-US" b="0" i="0" u="none" strike="noStrike" cap="none" normalizeH="0" baseline="0" dirty="0">
                <a:ln>
                  <a:noFill/>
                </a:ln>
                <a:solidFill>
                  <a:srgbClr val="0077C2"/>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77C2"/>
                </a:solidFill>
                <a:effectLst/>
                <a:latin typeface="Arial" panose="020B0604020202020204" pitchFamily="34" charset="0"/>
                <a:cs typeface="Arial" panose="020B0604020202020204" pitchFamily="34" charset="0"/>
              </a:rPr>
              <a:t>      </a:t>
            </a:r>
          </a:p>
          <a:p>
            <a:pPr marL="0" marR="0" lvl="0" indent="0" algn="just" defTabSz="914400" rtl="0" eaLnBrk="0" fontAlgn="ctr"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0077C2"/>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rgbClr val="0077C2"/>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77C2"/>
                </a:solidFill>
                <a:effectLst/>
                <a:latin typeface="Arial" panose="020B0604020202020204" pitchFamily="34" charset="0"/>
                <a:cs typeface="Arial" panose="020B0604020202020204" pitchFamily="34" charset="0"/>
              </a:rPr>
              <a:t>        </a:t>
            </a:r>
            <a:endPar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just" defTabSz="914400" rtl="0" eaLnBrk="0" fontAlgn="ctr"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Anti-Phishing Working Group. http://www.antiphishing.org/.</a:t>
            </a:r>
            <a:r>
              <a:rPr kumimoji="0" lang="en-US" altLang="en-US" b="0" i="0" u="none" strike="noStrike" cap="none" normalizeH="0" baseline="0" dirty="0">
                <a:ln>
                  <a:noFill/>
                </a:ln>
                <a:solidFill>
                  <a:srgbClr val="0077C2"/>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77C2"/>
                </a:solidFill>
                <a:effectLst/>
                <a:latin typeface="Arial" panose="020B0604020202020204" pitchFamily="34" charset="0"/>
                <a:cs typeface="Arial" panose="020B0604020202020204" pitchFamily="34" charset="0"/>
              </a:rPr>
              <a:t>     </a:t>
            </a:r>
          </a:p>
          <a:p>
            <a:pPr marL="0" marR="0" lvl="0" indent="0" algn="just" defTabSz="914400" rtl="0" eaLnBrk="0" fontAlgn="ctr"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0077C2"/>
                </a:solidFill>
                <a:effectLst/>
                <a:latin typeface="Arial" panose="020B0604020202020204" pitchFamily="34" charset="0"/>
                <a:cs typeface="Arial" panose="020B0604020202020204" pitchFamily="34" charset="0"/>
              </a:rPr>
              <a:t>   </a:t>
            </a:r>
            <a:endPar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just" defTabSz="914400" rtl="0" eaLnBrk="0" fontAlgn="ctr"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 W. Berry, editor. </a:t>
            </a:r>
            <a:r>
              <a:rPr kumimoji="0" lang="en-US" altLang="en-US" b="0" i="1" u="none" strike="noStrike" cap="none" normalizeH="0" baseline="0" dirty="0">
                <a:ln>
                  <a:noFill/>
                </a:ln>
                <a:solidFill>
                  <a:srgbClr val="000000"/>
                </a:solidFill>
                <a:effectLst/>
                <a:latin typeface="Arial" panose="020B0604020202020204" pitchFamily="34" charset="0"/>
                <a:cs typeface="Arial" panose="020B0604020202020204" pitchFamily="34" charset="0"/>
              </a:rPr>
              <a:t>Survey of Text Mining: Clustering</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Classification, and Retrieval. Springer, 2004. </a:t>
            </a:r>
            <a:r>
              <a:rPr kumimoji="0" lang="en-US" altLang="en-US" b="0" i="0" u="none" strike="noStrike" cap="none" normalizeH="0" baseline="0" dirty="0">
                <a:ln>
                  <a:noFill/>
                </a:ln>
                <a:solidFill>
                  <a:srgbClr val="0077C2"/>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77C2"/>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rgbClr val="0077C2"/>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77C2"/>
                </a:solidFill>
                <a:effectLst/>
                <a:latin typeface="Arial" panose="020B0604020202020204" pitchFamily="34" charset="0"/>
                <a:cs typeface="Arial" panose="020B0604020202020204" pitchFamily="34" charset="0"/>
              </a:rPr>
              <a:t>        </a:t>
            </a:r>
            <a:endParaRPr lang="en-US" altLang="en-US" sz="2000" dirty="0">
              <a:solidFill>
                <a:srgbClr val="0077C2"/>
              </a:solidFill>
              <a:latin typeface="Arial" panose="020B0604020202020204" pitchFamily="34" charset="0"/>
              <a:cs typeface="Arial" panose="020B0604020202020204" pitchFamily="34" charset="0"/>
            </a:endParaRPr>
          </a:p>
          <a:p>
            <a:pPr marL="0" marR="0" lvl="0" indent="0" algn="just" defTabSz="914400" rtl="0" eaLnBrk="0" fontAlgn="ctr" latinLnBrk="0" hangingPunct="0">
              <a:lnSpc>
                <a:spcPct val="100000"/>
              </a:lnSpc>
              <a:spcBef>
                <a:spcPct val="0"/>
              </a:spcBef>
              <a:spcAft>
                <a:spcPct val="0"/>
              </a:spcAft>
              <a:buClrTx/>
              <a:buSzTx/>
              <a:buFontTx/>
              <a:buAutoNum type="arabicPeriod" startAt="4"/>
              <a:tabLst/>
            </a:pPr>
            <a:endPar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just" defTabSz="914400" rtl="0" eaLnBrk="0" fontAlgn="ctr"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 </a:t>
            </a:r>
            <a:r>
              <a:rPr kumimoji="0" lang="en-US" altLang="en-US"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Breiman</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Random forests. </a:t>
            </a:r>
            <a:r>
              <a:rPr kumimoji="0" lang="en-US" altLang="en-US" b="0" i="1" u="none" strike="noStrike" cap="none" normalizeH="0" baseline="0" dirty="0">
                <a:ln>
                  <a:noFill/>
                </a:ln>
                <a:solidFill>
                  <a:srgbClr val="000000"/>
                </a:solidFill>
                <a:effectLst/>
                <a:latin typeface="Arial" panose="020B0604020202020204" pitchFamily="34" charset="0"/>
                <a:cs typeface="Arial" panose="020B0604020202020204" pitchFamily="34" charset="0"/>
              </a:rPr>
              <a:t>Machine Learning</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45(1):5--32, October 2001. </a:t>
            </a:r>
            <a:r>
              <a:rPr kumimoji="0" lang="en-US" altLang="en-US" b="0" i="0" u="none" strike="noStrike" cap="none" normalizeH="0" baseline="0" dirty="0">
                <a:ln>
                  <a:noFill/>
                </a:ln>
                <a:solidFill>
                  <a:srgbClr val="0077C2"/>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77C2"/>
                </a:solidFill>
                <a:effectLst/>
                <a:latin typeface="Arial" panose="020B0604020202020204" pitchFamily="34" charset="0"/>
                <a:cs typeface="Arial" panose="020B0604020202020204" pitchFamily="34" charset="0"/>
              </a:rPr>
              <a:t>       </a:t>
            </a:r>
          </a:p>
          <a:p>
            <a:pPr marL="0" marR="0" lvl="0" indent="0" algn="just" defTabSz="914400" rtl="0" eaLnBrk="0" fontAlgn="ctr"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0077C2"/>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rgbClr val="0077C2"/>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77C2"/>
                </a:solidFill>
                <a:effectLst/>
                <a:latin typeface="Arial" panose="020B0604020202020204" pitchFamily="34" charset="0"/>
                <a:cs typeface="Arial" panose="020B0604020202020204" pitchFamily="34" charset="0"/>
              </a:rPr>
              <a:t>        </a:t>
            </a:r>
            <a:endPar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just" defTabSz="914400" rtl="0" eaLnBrk="0" fontAlgn="ctr" latinLnBrk="0" hangingPunct="0">
              <a:lnSpc>
                <a:spcPct val="100000"/>
              </a:lnSpc>
              <a:spcBef>
                <a:spcPct val="0"/>
              </a:spcBef>
              <a:spcAft>
                <a:spcPct val="0"/>
              </a:spcAft>
              <a:buClrTx/>
              <a:buSzTx/>
              <a:buFontTx/>
              <a:buAutoNum type="arabicPeriod" startAt="6"/>
              <a:tabLst/>
            </a:pP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 </a:t>
            </a:r>
            <a:r>
              <a:rPr kumimoji="0" lang="en-US" altLang="en-US"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Breiman</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J. Friedman, C. J. Stone, and R. A. </a:t>
            </a:r>
            <a:r>
              <a:rPr kumimoji="0" lang="en-US" altLang="en-US"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Olshen</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b="0" i="1" u="none" strike="noStrike" cap="none" normalizeH="0" baseline="0" dirty="0">
                <a:ln>
                  <a:noFill/>
                </a:ln>
                <a:solidFill>
                  <a:srgbClr val="000000"/>
                </a:solidFill>
                <a:effectLst/>
                <a:latin typeface="Arial" panose="020B0604020202020204" pitchFamily="34" charset="0"/>
                <a:cs typeface="Arial" panose="020B0604020202020204" pitchFamily="34" charset="0"/>
              </a:rPr>
              <a:t>Classification and Regression Trees</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Chapman &amp;amp; Hall/CRC, 1984.</a:t>
            </a:r>
            <a:r>
              <a:rPr kumimoji="0" lang="en-US" altLang="en-US" b="0" i="0" u="none" strike="noStrike" cap="none" normalizeH="0" baseline="0" dirty="0">
                <a:ln>
                  <a:noFill/>
                </a:ln>
                <a:solidFill>
                  <a:srgbClr val="0077C2"/>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77C2"/>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rgbClr val="0077C2"/>
                </a:solidFill>
                <a:effectLst/>
                <a:latin typeface="Merriweather Sans" pitchFamily="2" charset="0"/>
              </a:rPr>
              <a:t> </a:t>
            </a:r>
            <a:endParaRPr kumimoji="0" lang="en-US" altLang="en-US" sz="1600" b="0" i="0" u="none" strike="noStrike" cap="none" normalizeH="0" baseline="0" dirty="0">
              <a:ln>
                <a:noFill/>
              </a:ln>
              <a:solidFill>
                <a:srgbClr val="000000"/>
              </a:solidFill>
              <a:effectLst/>
              <a:latin typeface="Merriweather Sans"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5698447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Google Shape;97;p14">
            <a:extLst>
              <a:ext uri="{FF2B5EF4-FFF2-40B4-BE49-F238E27FC236}">
                <a16:creationId xmlns:a16="http://schemas.microsoft.com/office/drawing/2014/main" id="{15E05636-F7F8-49D7-9BBB-D165AD5D3B08}"/>
              </a:ext>
            </a:extLst>
          </p:cNvPr>
          <p:cNvSpPr txBox="1">
            <a:spLocks/>
          </p:cNvSpPr>
          <p:nvPr/>
        </p:nvSpPr>
        <p:spPr>
          <a:xfrm>
            <a:off x="2945034" y="130771"/>
            <a:ext cx="5848129" cy="789464"/>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vert="horz" wrap="square" lIns="91425" tIns="45700" rIns="91425" bIns="45700" rtlCol="0" anchor="ctr" anchorCtr="0">
            <a:normAutofit fontScale="97500"/>
          </a:bodyPr>
          <a:lstStyle>
            <a:lvl1pPr lvl="0" algn="ctr" defTabSz="914400" rtl="0" eaLnBrk="1" latinLnBrk="0" hangingPunct="1">
              <a:lnSpc>
                <a:spcPct val="90000"/>
              </a:lnSpc>
              <a:spcBef>
                <a:spcPts val="0"/>
              </a:spcBef>
              <a:spcAft>
                <a:spcPts val="0"/>
              </a:spcAft>
              <a:buClr>
                <a:schemeClr val="lt1"/>
              </a:buClr>
              <a:buSzPts val="2800"/>
              <a:buFont typeface="Verdana"/>
              <a:buNone/>
              <a:defRPr sz="2800" kern="1200" cap="all" baseline="0">
                <a:solidFill>
                  <a:schemeClr val="lt1"/>
                </a:solidFill>
                <a:effectLst/>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buSzPts val="4400"/>
              <a:buFont typeface="Calibri"/>
              <a:buNone/>
            </a:pPr>
            <a:r>
              <a:rPr lang="en-US" dirty="0"/>
              <a:t>Distribution</a:t>
            </a:r>
          </a:p>
        </p:txBody>
      </p:sp>
      <p:sp>
        <p:nvSpPr>
          <p:cNvPr id="25" name="AutoShape 14" descr="Google Scholar">
            <a:hlinkClick r:id="rId2"/>
            <a:extLst>
              <a:ext uri="{FF2B5EF4-FFF2-40B4-BE49-F238E27FC236}">
                <a16:creationId xmlns:a16="http://schemas.microsoft.com/office/drawing/2014/main" id="{AAD8FF6E-8EB0-414D-8E54-6BD9CD0C9145}"/>
              </a:ext>
            </a:extLst>
          </p:cNvPr>
          <p:cNvSpPr>
            <a:spLocks noChangeAspect="1" noChangeArrowheads="1"/>
          </p:cNvSpPr>
          <p:nvPr/>
        </p:nvSpPr>
        <p:spPr bwMode="auto">
          <a:xfrm>
            <a:off x="22799675" y="-8683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AutoShape 15" descr="Google Scholar">
            <a:hlinkClick r:id="rId3"/>
            <a:extLst>
              <a:ext uri="{FF2B5EF4-FFF2-40B4-BE49-F238E27FC236}">
                <a16:creationId xmlns:a16="http://schemas.microsoft.com/office/drawing/2014/main" id="{1E2E48DD-0704-49F2-9167-6F2DDDE53E89}"/>
              </a:ext>
            </a:extLst>
          </p:cNvPr>
          <p:cNvSpPr>
            <a:spLocks noChangeAspect="1" noChangeArrowheads="1"/>
          </p:cNvSpPr>
          <p:nvPr/>
        </p:nvSpPr>
        <p:spPr bwMode="auto">
          <a:xfrm>
            <a:off x="40725725" y="-5794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AutoShape 16" descr="Digital Library">
            <a:hlinkClick r:id="rId4"/>
            <a:extLst>
              <a:ext uri="{FF2B5EF4-FFF2-40B4-BE49-F238E27FC236}">
                <a16:creationId xmlns:a16="http://schemas.microsoft.com/office/drawing/2014/main" id="{9801540B-C50E-447B-9DF2-6826FB979AFC}"/>
              </a:ext>
            </a:extLst>
          </p:cNvPr>
          <p:cNvSpPr>
            <a:spLocks noChangeAspect="1" noChangeArrowheads="1"/>
          </p:cNvSpPr>
          <p:nvPr/>
        </p:nvSpPr>
        <p:spPr bwMode="auto">
          <a:xfrm>
            <a:off x="41151175" y="-5794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AutoShape 17" descr="Google Scholar">
            <a:hlinkClick r:id="rId5"/>
            <a:extLst>
              <a:ext uri="{FF2B5EF4-FFF2-40B4-BE49-F238E27FC236}">
                <a16:creationId xmlns:a16="http://schemas.microsoft.com/office/drawing/2014/main" id="{DBF66C82-4E31-49DC-A2CD-BEA7E981F1C9}"/>
              </a:ext>
            </a:extLst>
          </p:cNvPr>
          <p:cNvSpPr>
            <a:spLocks noChangeAspect="1" noChangeArrowheads="1"/>
          </p:cNvSpPr>
          <p:nvPr/>
        </p:nvSpPr>
        <p:spPr bwMode="auto">
          <a:xfrm>
            <a:off x="6994525" y="-2889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AutoShape 18" descr="Google Scholar">
            <a:hlinkClick r:id="rId6"/>
            <a:extLst>
              <a:ext uri="{FF2B5EF4-FFF2-40B4-BE49-F238E27FC236}">
                <a16:creationId xmlns:a16="http://schemas.microsoft.com/office/drawing/2014/main" id="{546ED83C-0CC1-449B-B2BD-24FC814CDAAB}"/>
              </a:ext>
            </a:extLst>
          </p:cNvPr>
          <p:cNvSpPr>
            <a:spLocks noChangeAspect="1" noChangeArrowheads="1"/>
          </p:cNvSpPr>
          <p:nvPr/>
        </p:nvSpPr>
        <p:spPr bwMode="auto">
          <a:xfrm>
            <a:off x="10753725"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 name="AutoShape 19" descr="Digital Library">
            <a:hlinkClick r:id="rId7"/>
            <a:extLst>
              <a:ext uri="{FF2B5EF4-FFF2-40B4-BE49-F238E27FC236}">
                <a16:creationId xmlns:a16="http://schemas.microsoft.com/office/drawing/2014/main" id="{E8417C97-270C-4C67-9E0E-71EAEEB5A124}"/>
              </a:ext>
            </a:extLst>
          </p:cNvPr>
          <p:cNvSpPr>
            <a:spLocks noChangeAspect="1" noChangeArrowheads="1"/>
          </p:cNvSpPr>
          <p:nvPr/>
        </p:nvSpPr>
        <p:spPr bwMode="auto">
          <a:xfrm>
            <a:off x="11179175"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AutoShape 20" descr="Google Scholar">
            <a:hlinkClick r:id="rId8"/>
            <a:extLst>
              <a:ext uri="{FF2B5EF4-FFF2-40B4-BE49-F238E27FC236}">
                <a16:creationId xmlns:a16="http://schemas.microsoft.com/office/drawing/2014/main" id="{6796811B-6401-413F-95B4-266AF28AB7DF}"/>
              </a:ext>
            </a:extLst>
          </p:cNvPr>
          <p:cNvSpPr>
            <a:spLocks noChangeAspect="1" noChangeArrowheads="1"/>
          </p:cNvSpPr>
          <p:nvPr/>
        </p:nvSpPr>
        <p:spPr bwMode="auto">
          <a:xfrm>
            <a:off x="8367713" y="2889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AutoShape 21" descr="Digital Library">
            <a:hlinkClick r:id="rId9"/>
            <a:extLst>
              <a:ext uri="{FF2B5EF4-FFF2-40B4-BE49-F238E27FC236}">
                <a16:creationId xmlns:a16="http://schemas.microsoft.com/office/drawing/2014/main" id="{DD678642-53F8-416C-B2E2-58E8403D038B}"/>
              </a:ext>
            </a:extLst>
          </p:cNvPr>
          <p:cNvSpPr>
            <a:spLocks noChangeAspect="1" noChangeArrowheads="1"/>
          </p:cNvSpPr>
          <p:nvPr/>
        </p:nvSpPr>
        <p:spPr bwMode="auto">
          <a:xfrm>
            <a:off x="8793163" y="2889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AutoShape 22" descr="Google Scholar">
            <a:hlinkClick r:id="rId10"/>
            <a:extLst>
              <a:ext uri="{FF2B5EF4-FFF2-40B4-BE49-F238E27FC236}">
                <a16:creationId xmlns:a16="http://schemas.microsoft.com/office/drawing/2014/main" id="{BC38C2DB-2C16-41A5-9532-2B988D7F5BF3}"/>
              </a:ext>
            </a:extLst>
          </p:cNvPr>
          <p:cNvSpPr>
            <a:spLocks noChangeAspect="1" noChangeArrowheads="1"/>
          </p:cNvSpPr>
          <p:nvPr/>
        </p:nvSpPr>
        <p:spPr bwMode="auto">
          <a:xfrm>
            <a:off x="13238163" y="5794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21" name="Table 5">
            <a:extLst>
              <a:ext uri="{FF2B5EF4-FFF2-40B4-BE49-F238E27FC236}">
                <a16:creationId xmlns:a16="http://schemas.microsoft.com/office/drawing/2014/main" id="{2509AEB6-0269-4EA0-88FD-CC2ACB286A38}"/>
              </a:ext>
            </a:extLst>
          </p:cNvPr>
          <p:cNvGraphicFramePr>
            <a:graphicFrameLocks noGrp="1"/>
          </p:cNvGraphicFramePr>
          <p:nvPr>
            <p:extLst>
              <p:ext uri="{D42A27DB-BD31-4B8C-83A1-F6EECF244321}">
                <p14:modId xmlns:p14="http://schemas.microsoft.com/office/powerpoint/2010/main" val="2250536861"/>
              </p:ext>
            </p:extLst>
          </p:nvPr>
        </p:nvGraphicFramePr>
        <p:xfrm>
          <a:off x="1722923" y="2173078"/>
          <a:ext cx="9259503" cy="2901285"/>
        </p:xfrm>
        <a:graphic>
          <a:graphicData uri="http://schemas.openxmlformats.org/drawingml/2006/table">
            <a:tbl>
              <a:tblPr firstRow="1" bandRow="1">
                <a:tableStyleId>{21E4AEA4-8DFA-4A89-87EB-49C32662AFE0}</a:tableStyleId>
              </a:tblPr>
              <a:tblGrid>
                <a:gridCol w="3086501">
                  <a:extLst>
                    <a:ext uri="{9D8B030D-6E8A-4147-A177-3AD203B41FA5}">
                      <a16:colId xmlns:a16="http://schemas.microsoft.com/office/drawing/2014/main" val="2718181650"/>
                    </a:ext>
                  </a:extLst>
                </a:gridCol>
                <a:gridCol w="3086501">
                  <a:extLst>
                    <a:ext uri="{9D8B030D-6E8A-4147-A177-3AD203B41FA5}">
                      <a16:colId xmlns:a16="http://schemas.microsoft.com/office/drawing/2014/main" val="935735090"/>
                    </a:ext>
                  </a:extLst>
                </a:gridCol>
                <a:gridCol w="3086501">
                  <a:extLst>
                    <a:ext uri="{9D8B030D-6E8A-4147-A177-3AD203B41FA5}">
                      <a16:colId xmlns:a16="http://schemas.microsoft.com/office/drawing/2014/main" val="2718649097"/>
                    </a:ext>
                  </a:extLst>
                </a:gridCol>
              </a:tblGrid>
              <a:tr h="662295">
                <a:tc>
                  <a:txBody>
                    <a:bodyPr/>
                    <a:lstStyle/>
                    <a:p>
                      <a:pPr algn="ctr">
                        <a:lnSpc>
                          <a:spcPct val="200000"/>
                        </a:lnSpc>
                      </a:pPr>
                      <a:r>
                        <a:rPr lang="en-IN" dirty="0">
                          <a:latin typeface="Arial" panose="020B0604020202020204" pitchFamily="34" charset="0"/>
                          <a:cs typeface="Arial" panose="020B0604020202020204" pitchFamily="34" charset="0"/>
                        </a:rPr>
                        <a:t>Name </a:t>
                      </a:r>
                    </a:p>
                  </a:txBody>
                  <a:tcPr/>
                </a:tc>
                <a:tc>
                  <a:txBody>
                    <a:bodyPr/>
                    <a:lstStyle/>
                    <a:p>
                      <a:pPr algn="ctr">
                        <a:lnSpc>
                          <a:spcPct val="200000"/>
                        </a:lnSpc>
                      </a:pPr>
                      <a:r>
                        <a:rPr lang="en-IN" dirty="0">
                          <a:latin typeface="Arial" panose="020B0604020202020204" pitchFamily="34" charset="0"/>
                          <a:cs typeface="Arial" panose="020B0604020202020204" pitchFamily="34" charset="0"/>
                        </a:rPr>
                        <a:t>Roll No. </a:t>
                      </a:r>
                    </a:p>
                  </a:txBody>
                  <a:tcPr/>
                </a:tc>
                <a:tc>
                  <a:txBody>
                    <a:bodyPr/>
                    <a:lstStyle/>
                    <a:p>
                      <a:pPr algn="ctr">
                        <a:lnSpc>
                          <a:spcPct val="200000"/>
                        </a:lnSpc>
                      </a:pPr>
                      <a:r>
                        <a:rPr lang="en-IN" dirty="0">
                          <a:latin typeface="Arial" panose="020B0604020202020204" pitchFamily="34" charset="0"/>
                          <a:cs typeface="Arial" panose="020B0604020202020204" pitchFamily="34" charset="0"/>
                        </a:rPr>
                        <a:t>Distribution </a:t>
                      </a:r>
                    </a:p>
                  </a:txBody>
                  <a:tcPr/>
                </a:tc>
                <a:extLst>
                  <a:ext uri="{0D108BD9-81ED-4DB2-BD59-A6C34878D82A}">
                    <a16:rowId xmlns:a16="http://schemas.microsoft.com/office/drawing/2014/main" val="2926922879"/>
                  </a:ext>
                </a:extLst>
              </a:tr>
              <a:tr h="662295">
                <a:tc>
                  <a:txBody>
                    <a:bodyPr/>
                    <a:lstStyle/>
                    <a:p>
                      <a:pPr algn="ctr"/>
                      <a:r>
                        <a:rPr lang="en-IN" dirty="0">
                          <a:latin typeface="Arial" panose="020B0604020202020204" pitchFamily="34" charset="0"/>
                          <a:cs typeface="Arial" panose="020B0604020202020204" pitchFamily="34" charset="0"/>
                        </a:rPr>
                        <a:t>Digvijay </a:t>
                      </a:r>
                    </a:p>
                  </a:txBody>
                  <a:tcPr/>
                </a:tc>
                <a:tc>
                  <a:txBody>
                    <a:bodyPr/>
                    <a:lstStyle/>
                    <a:p>
                      <a:pPr algn="ctr"/>
                      <a:r>
                        <a:rPr lang="en-IN" dirty="0">
                          <a:latin typeface="Arial" panose="020B0604020202020204" pitchFamily="34" charset="0"/>
                          <a:cs typeface="Arial" panose="020B0604020202020204" pitchFamily="34" charset="0"/>
                        </a:rPr>
                        <a:t>77</a:t>
                      </a:r>
                    </a:p>
                  </a:txBody>
                  <a:tcPr/>
                </a:tc>
                <a:tc>
                  <a:txBody>
                    <a:bodyPr/>
                    <a:lstStyle/>
                    <a:p>
                      <a:pPr algn="ctr"/>
                      <a:r>
                        <a:rPr lang="en-IN" dirty="0">
                          <a:latin typeface="Arial" panose="020B0604020202020204" pitchFamily="34" charset="0"/>
                          <a:cs typeface="Arial" panose="020B0604020202020204" pitchFamily="34" charset="0"/>
                        </a:rPr>
                        <a:t>Backend</a:t>
                      </a:r>
                    </a:p>
                  </a:txBody>
                  <a:tcPr/>
                </a:tc>
                <a:extLst>
                  <a:ext uri="{0D108BD9-81ED-4DB2-BD59-A6C34878D82A}">
                    <a16:rowId xmlns:a16="http://schemas.microsoft.com/office/drawing/2014/main" val="2746128634"/>
                  </a:ext>
                </a:extLst>
              </a:tr>
              <a:tr h="662295">
                <a:tc>
                  <a:txBody>
                    <a:bodyPr/>
                    <a:lstStyle/>
                    <a:p>
                      <a:pPr algn="ctr"/>
                      <a:r>
                        <a:rPr lang="en-IN" dirty="0">
                          <a:latin typeface="Arial" panose="020B0604020202020204" pitchFamily="34" charset="0"/>
                          <a:cs typeface="Arial" panose="020B0604020202020204" pitchFamily="34" charset="0"/>
                        </a:rPr>
                        <a:t>Advait </a:t>
                      </a:r>
                    </a:p>
                  </a:txBody>
                  <a:tcPr/>
                </a:tc>
                <a:tc>
                  <a:txBody>
                    <a:bodyPr/>
                    <a:lstStyle/>
                    <a:p>
                      <a:pPr algn="ctr"/>
                      <a:r>
                        <a:rPr lang="en-IN" dirty="0">
                          <a:latin typeface="Arial" panose="020B0604020202020204" pitchFamily="34" charset="0"/>
                          <a:cs typeface="Arial" panose="020B0604020202020204" pitchFamily="34" charset="0"/>
                        </a:rPr>
                        <a:t>14</a:t>
                      </a:r>
                    </a:p>
                  </a:txBody>
                  <a:tcPr/>
                </a:tc>
                <a:tc>
                  <a:txBody>
                    <a:bodyPr/>
                    <a:lstStyle/>
                    <a:p>
                      <a:pPr algn="ctr"/>
                      <a:r>
                        <a:rPr lang="en-IN" dirty="0">
                          <a:latin typeface="Arial" panose="020B0604020202020204" pitchFamily="34" charset="0"/>
                          <a:cs typeface="Arial" panose="020B0604020202020204" pitchFamily="34" charset="0"/>
                        </a:rPr>
                        <a:t>Frontend</a:t>
                      </a:r>
                    </a:p>
                  </a:txBody>
                  <a:tcPr/>
                </a:tc>
                <a:extLst>
                  <a:ext uri="{0D108BD9-81ED-4DB2-BD59-A6C34878D82A}">
                    <a16:rowId xmlns:a16="http://schemas.microsoft.com/office/drawing/2014/main" val="795027056"/>
                  </a:ext>
                </a:extLst>
              </a:tr>
              <a:tr h="662295">
                <a:tc>
                  <a:txBody>
                    <a:bodyPr/>
                    <a:lstStyle/>
                    <a:p>
                      <a:pPr algn="ctr"/>
                      <a:r>
                        <a:rPr lang="en-IN" dirty="0">
                          <a:latin typeface="Arial" panose="020B0604020202020204" pitchFamily="34" charset="0"/>
                          <a:cs typeface="Arial" panose="020B0604020202020204" pitchFamily="34" charset="0"/>
                        </a:rPr>
                        <a:t>Momin </a:t>
                      </a:r>
                    </a:p>
                  </a:txBody>
                  <a:tcPr/>
                </a:tc>
                <a:tc>
                  <a:txBody>
                    <a:bodyPr/>
                    <a:lstStyle/>
                    <a:p>
                      <a:pPr algn="ctr"/>
                      <a:r>
                        <a:rPr lang="en-IN" dirty="0">
                          <a:latin typeface="Arial" panose="020B0604020202020204" pitchFamily="34" charset="0"/>
                          <a:cs typeface="Arial" panose="020B0604020202020204" pitchFamily="34" charset="0"/>
                        </a:rPr>
                        <a:t>63</a:t>
                      </a:r>
                    </a:p>
                  </a:txBody>
                  <a:tcPr/>
                </a:tc>
                <a:tc>
                  <a:txBody>
                    <a:bodyPr/>
                    <a:lstStyle/>
                    <a:p>
                      <a:pPr algn="ctr"/>
                      <a:r>
                        <a:rPr lang="en-IN" dirty="0">
                          <a:latin typeface="Arial" panose="020B0604020202020204" pitchFamily="34" charset="0"/>
                          <a:cs typeface="Arial" panose="020B0604020202020204" pitchFamily="34" charset="0"/>
                        </a:rPr>
                        <a:t>Testing models and Documentation </a:t>
                      </a:r>
                    </a:p>
                    <a:p>
                      <a:pPr algn="ct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42316782"/>
                  </a:ext>
                </a:extLst>
              </a:tr>
            </a:tbl>
          </a:graphicData>
        </a:graphic>
      </p:graphicFrame>
    </p:spTree>
    <p:extLst>
      <p:ext uri="{BB962C8B-B14F-4D97-AF65-F5344CB8AC3E}">
        <p14:creationId xmlns:p14="http://schemas.microsoft.com/office/powerpoint/2010/main" val="15449471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Google Shape;97;p14">
            <a:extLst>
              <a:ext uri="{FF2B5EF4-FFF2-40B4-BE49-F238E27FC236}">
                <a16:creationId xmlns:a16="http://schemas.microsoft.com/office/drawing/2014/main" id="{15E05636-F7F8-49D7-9BBB-D165AD5D3B08}"/>
              </a:ext>
            </a:extLst>
          </p:cNvPr>
          <p:cNvSpPr txBox="1">
            <a:spLocks/>
          </p:cNvSpPr>
          <p:nvPr/>
        </p:nvSpPr>
        <p:spPr>
          <a:xfrm>
            <a:off x="2945034" y="130771"/>
            <a:ext cx="5848129" cy="789464"/>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vert="horz" wrap="square" lIns="91425" tIns="45700" rIns="91425" bIns="45700" rtlCol="0" anchor="ctr" anchorCtr="0">
            <a:normAutofit fontScale="97500"/>
          </a:bodyPr>
          <a:lstStyle>
            <a:lvl1pPr lvl="0" algn="ctr" defTabSz="914400" rtl="0" eaLnBrk="1" latinLnBrk="0" hangingPunct="1">
              <a:lnSpc>
                <a:spcPct val="90000"/>
              </a:lnSpc>
              <a:spcBef>
                <a:spcPts val="0"/>
              </a:spcBef>
              <a:spcAft>
                <a:spcPts val="0"/>
              </a:spcAft>
              <a:buClr>
                <a:schemeClr val="lt1"/>
              </a:buClr>
              <a:buSzPts val="2800"/>
              <a:buFont typeface="Verdana"/>
              <a:buNone/>
              <a:defRPr sz="2800" kern="1200" cap="all" baseline="0">
                <a:solidFill>
                  <a:schemeClr val="lt1"/>
                </a:solidFill>
                <a:effectLst/>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buSzPts val="4400"/>
              <a:buFont typeface="Calibri"/>
              <a:buNone/>
            </a:pPr>
            <a:r>
              <a:rPr lang="en-US" dirty="0"/>
              <a:t>Outcome</a:t>
            </a:r>
          </a:p>
        </p:txBody>
      </p:sp>
      <p:sp>
        <p:nvSpPr>
          <p:cNvPr id="25" name="AutoShape 14" descr="Google Scholar">
            <a:hlinkClick r:id="rId2"/>
            <a:extLst>
              <a:ext uri="{FF2B5EF4-FFF2-40B4-BE49-F238E27FC236}">
                <a16:creationId xmlns:a16="http://schemas.microsoft.com/office/drawing/2014/main" id="{AAD8FF6E-8EB0-414D-8E54-6BD9CD0C9145}"/>
              </a:ext>
            </a:extLst>
          </p:cNvPr>
          <p:cNvSpPr>
            <a:spLocks noChangeAspect="1" noChangeArrowheads="1"/>
          </p:cNvSpPr>
          <p:nvPr/>
        </p:nvSpPr>
        <p:spPr bwMode="auto">
          <a:xfrm>
            <a:off x="22799675" y="-8683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AutoShape 15" descr="Google Scholar">
            <a:hlinkClick r:id="rId3"/>
            <a:extLst>
              <a:ext uri="{FF2B5EF4-FFF2-40B4-BE49-F238E27FC236}">
                <a16:creationId xmlns:a16="http://schemas.microsoft.com/office/drawing/2014/main" id="{1E2E48DD-0704-49F2-9167-6F2DDDE53E89}"/>
              </a:ext>
            </a:extLst>
          </p:cNvPr>
          <p:cNvSpPr>
            <a:spLocks noChangeAspect="1" noChangeArrowheads="1"/>
          </p:cNvSpPr>
          <p:nvPr/>
        </p:nvSpPr>
        <p:spPr bwMode="auto">
          <a:xfrm>
            <a:off x="40725725" y="-5794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AutoShape 16" descr="Digital Library">
            <a:hlinkClick r:id="rId4"/>
            <a:extLst>
              <a:ext uri="{FF2B5EF4-FFF2-40B4-BE49-F238E27FC236}">
                <a16:creationId xmlns:a16="http://schemas.microsoft.com/office/drawing/2014/main" id="{9801540B-C50E-447B-9DF2-6826FB979AFC}"/>
              </a:ext>
            </a:extLst>
          </p:cNvPr>
          <p:cNvSpPr>
            <a:spLocks noChangeAspect="1" noChangeArrowheads="1"/>
          </p:cNvSpPr>
          <p:nvPr/>
        </p:nvSpPr>
        <p:spPr bwMode="auto">
          <a:xfrm>
            <a:off x="41151175" y="-5794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AutoShape 17" descr="Google Scholar">
            <a:hlinkClick r:id="rId5"/>
            <a:extLst>
              <a:ext uri="{FF2B5EF4-FFF2-40B4-BE49-F238E27FC236}">
                <a16:creationId xmlns:a16="http://schemas.microsoft.com/office/drawing/2014/main" id="{DBF66C82-4E31-49DC-A2CD-BEA7E981F1C9}"/>
              </a:ext>
            </a:extLst>
          </p:cNvPr>
          <p:cNvSpPr>
            <a:spLocks noChangeAspect="1" noChangeArrowheads="1"/>
          </p:cNvSpPr>
          <p:nvPr/>
        </p:nvSpPr>
        <p:spPr bwMode="auto">
          <a:xfrm>
            <a:off x="6994525" y="-2889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AutoShape 18" descr="Google Scholar">
            <a:hlinkClick r:id="rId6"/>
            <a:extLst>
              <a:ext uri="{FF2B5EF4-FFF2-40B4-BE49-F238E27FC236}">
                <a16:creationId xmlns:a16="http://schemas.microsoft.com/office/drawing/2014/main" id="{546ED83C-0CC1-449B-B2BD-24FC814CDAAB}"/>
              </a:ext>
            </a:extLst>
          </p:cNvPr>
          <p:cNvSpPr>
            <a:spLocks noChangeAspect="1" noChangeArrowheads="1"/>
          </p:cNvSpPr>
          <p:nvPr/>
        </p:nvSpPr>
        <p:spPr bwMode="auto">
          <a:xfrm>
            <a:off x="10753725"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 name="AutoShape 19" descr="Digital Library">
            <a:hlinkClick r:id="rId7"/>
            <a:extLst>
              <a:ext uri="{FF2B5EF4-FFF2-40B4-BE49-F238E27FC236}">
                <a16:creationId xmlns:a16="http://schemas.microsoft.com/office/drawing/2014/main" id="{E8417C97-270C-4C67-9E0E-71EAEEB5A124}"/>
              </a:ext>
            </a:extLst>
          </p:cNvPr>
          <p:cNvSpPr>
            <a:spLocks noChangeAspect="1" noChangeArrowheads="1"/>
          </p:cNvSpPr>
          <p:nvPr/>
        </p:nvSpPr>
        <p:spPr bwMode="auto">
          <a:xfrm>
            <a:off x="11179175"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AutoShape 20" descr="Google Scholar">
            <a:hlinkClick r:id="rId8"/>
            <a:extLst>
              <a:ext uri="{FF2B5EF4-FFF2-40B4-BE49-F238E27FC236}">
                <a16:creationId xmlns:a16="http://schemas.microsoft.com/office/drawing/2014/main" id="{6796811B-6401-413F-95B4-266AF28AB7DF}"/>
              </a:ext>
            </a:extLst>
          </p:cNvPr>
          <p:cNvSpPr>
            <a:spLocks noChangeAspect="1" noChangeArrowheads="1"/>
          </p:cNvSpPr>
          <p:nvPr/>
        </p:nvSpPr>
        <p:spPr bwMode="auto">
          <a:xfrm>
            <a:off x="8367713" y="2889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AutoShape 21" descr="Digital Library">
            <a:hlinkClick r:id="rId9"/>
            <a:extLst>
              <a:ext uri="{FF2B5EF4-FFF2-40B4-BE49-F238E27FC236}">
                <a16:creationId xmlns:a16="http://schemas.microsoft.com/office/drawing/2014/main" id="{DD678642-53F8-416C-B2E2-58E8403D038B}"/>
              </a:ext>
            </a:extLst>
          </p:cNvPr>
          <p:cNvSpPr>
            <a:spLocks noChangeAspect="1" noChangeArrowheads="1"/>
          </p:cNvSpPr>
          <p:nvPr/>
        </p:nvSpPr>
        <p:spPr bwMode="auto">
          <a:xfrm>
            <a:off x="8793163" y="2889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AutoShape 22" descr="Google Scholar">
            <a:hlinkClick r:id="rId10"/>
            <a:extLst>
              <a:ext uri="{FF2B5EF4-FFF2-40B4-BE49-F238E27FC236}">
                <a16:creationId xmlns:a16="http://schemas.microsoft.com/office/drawing/2014/main" id="{BC38C2DB-2C16-41A5-9532-2B988D7F5BF3}"/>
              </a:ext>
            </a:extLst>
          </p:cNvPr>
          <p:cNvSpPr>
            <a:spLocks noChangeAspect="1" noChangeArrowheads="1"/>
          </p:cNvSpPr>
          <p:nvPr/>
        </p:nvSpPr>
        <p:spPr bwMode="auto">
          <a:xfrm>
            <a:off x="13238163" y="5794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TextBox 33">
            <a:extLst>
              <a:ext uri="{FF2B5EF4-FFF2-40B4-BE49-F238E27FC236}">
                <a16:creationId xmlns:a16="http://schemas.microsoft.com/office/drawing/2014/main" id="{DBB71DF0-04B3-4298-8A5C-DA824BC2C326}"/>
              </a:ext>
            </a:extLst>
          </p:cNvPr>
          <p:cNvSpPr txBox="1"/>
          <p:nvPr/>
        </p:nvSpPr>
        <p:spPr>
          <a:xfrm rot="10800000" flipV="1">
            <a:off x="2097978" y="1940071"/>
            <a:ext cx="7078069" cy="400110"/>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To appear for Conference Paper Competition</a:t>
            </a:r>
          </a:p>
        </p:txBody>
      </p:sp>
    </p:spTree>
    <p:extLst>
      <p:ext uri="{BB962C8B-B14F-4D97-AF65-F5344CB8AC3E}">
        <p14:creationId xmlns:p14="http://schemas.microsoft.com/office/powerpoint/2010/main" val="29983330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4999-FA4A-4BC5-B256-63C08518063D}"/>
              </a:ext>
            </a:extLst>
          </p:cNvPr>
          <p:cNvSpPr>
            <a:spLocks noGrp="1"/>
          </p:cNvSpPr>
          <p:nvPr>
            <p:ph type="title"/>
          </p:nvPr>
        </p:nvSpPr>
        <p:spPr>
          <a:xfrm>
            <a:off x="3973423" y="1047964"/>
            <a:ext cx="5238751" cy="2609637"/>
          </a:xfrm>
        </p:spPr>
        <p:txBody>
          <a:bodyPr>
            <a:normAutofit/>
          </a:bodyPr>
          <a:lstStyle/>
          <a:p>
            <a:pPr algn="ctr"/>
            <a:r>
              <a:rPr lang="en-IN" sz="4800" dirty="0"/>
              <a:t>Thank You !</a:t>
            </a:r>
            <a:br>
              <a:rPr lang="en-IN" sz="4800" dirty="0"/>
            </a:br>
            <a:br>
              <a:rPr lang="en-IN" sz="4800" dirty="0"/>
            </a:br>
            <a:endParaRPr lang="en-IN" sz="4000" dirty="0"/>
          </a:p>
        </p:txBody>
      </p:sp>
      <p:pic>
        <p:nvPicPr>
          <p:cNvPr id="3" name="Graphic 2" descr="Handshake">
            <a:extLst>
              <a:ext uri="{FF2B5EF4-FFF2-40B4-BE49-F238E27FC236}">
                <a16:creationId xmlns:a16="http://schemas.microsoft.com/office/drawing/2014/main" id="{370F482C-CD5E-41AA-97BA-E897290854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8346" y="935854"/>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69827531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42F2F9E-40EF-46F3-835A-E8AF06A8BDE8}"/>
              </a:ext>
            </a:extLst>
          </p:cNvPr>
          <p:cNvSpPr>
            <a:spLocks noGrp="1"/>
          </p:cNvSpPr>
          <p:nvPr>
            <p:ph type="title"/>
          </p:nvPr>
        </p:nvSpPr>
        <p:spPr>
          <a:xfrm>
            <a:off x="640079" y="2053641"/>
            <a:ext cx="3669161" cy="2760098"/>
          </a:xfrm>
        </p:spPr>
        <p:txBody>
          <a:bodyPr>
            <a:normAutofit/>
          </a:bodyPr>
          <a:lstStyle/>
          <a:p>
            <a:r>
              <a:rPr lang="en-IN" dirty="0">
                <a:solidFill>
                  <a:srgbClr val="FFFFFF"/>
                </a:solidFill>
              </a:rPr>
              <a:t>Contents</a:t>
            </a:r>
          </a:p>
        </p:txBody>
      </p:sp>
      <p:sp>
        <p:nvSpPr>
          <p:cNvPr id="7" name="Google Shape;108;p15">
            <a:extLst>
              <a:ext uri="{FF2B5EF4-FFF2-40B4-BE49-F238E27FC236}">
                <a16:creationId xmlns:a16="http://schemas.microsoft.com/office/drawing/2014/main" id="{1E4781D5-7E3A-4A8B-A6B2-A1C6F80E1EF3}"/>
              </a:ext>
            </a:extLst>
          </p:cNvPr>
          <p:cNvSpPr txBox="1"/>
          <p:nvPr/>
        </p:nvSpPr>
        <p:spPr>
          <a:xfrm>
            <a:off x="5580233" y="934949"/>
            <a:ext cx="5803533" cy="5262939"/>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rgbClr val="000000"/>
              </a:buClr>
              <a:buSzPts val="3200"/>
              <a:buFont typeface="Arial"/>
              <a:buChar char="•"/>
            </a:pPr>
            <a:r>
              <a:rPr lang="en-US" sz="2800" b="1" dirty="0">
                <a:solidFill>
                  <a:srgbClr val="000000"/>
                </a:solidFill>
                <a:latin typeface="Calibri"/>
                <a:ea typeface="Calibri"/>
                <a:cs typeface="Calibri"/>
                <a:sym typeface="Calibri"/>
              </a:rPr>
              <a:t>Introduction </a:t>
            </a:r>
          </a:p>
          <a:p>
            <a:pPr marL="457200" marR="0" lvl="0" indent="-457200" algn="just" rtl="0">
              <a:spcBef>
                <a:spcPts val="0"/>
              </a:spcBef>
              <a:spcAft>
                <a:spcPts val="0"/>
              </a:spcAft>
              <a:buClr>
                <a:srgbClr val="000000"/>
              </a:buClr>
              <a:buSzPts val="3200"/>
              <a:buFont typeface="Arial"/>
              <a:buChar char="•"/>
            </a:pPr>
            <a:r>
              <a:rPr lang="en-US" sz="2800" b="1" dirty="0">
                <a:solidFill>
                  <a:srgbClr val="000000"/>
                </a:solidFill>
                <a:latin typeface="Calibri"/>
                <a:ea typeface="Calibri"/>
                <a:cs typeface="Calibri"/>
                <a:sym typeface="Calibri"/>
              </a:rPr>
              <a:t>Problem Statement</a:t>
            </a:r>
          </a:p>
          <a:p>
            <a:pPr marL="457200" marR="0" lvl="0" indent="-457200" algn="just" rtl="0">
              <a:spcBef>
                <a:spcPts val="0"/>
              </a:spcBef>
              <a:spcAft>
                <a:spcPts val="0"/>
              </a:spcAft>
              <a:buClr>
                <a:srgbClr val="000000"/>
              </a:buClr>
              <a:buSzPts val="3200"/>
              <a:buFont typeface="Arial"/>
              <a:buChar char="•"/>
            </a:pPr>
            <a:r>
              <a:rPr lang="en-US" sz="2800" b="1" dirty="0">
                <a:solidFill>
                  <a:srgbClr val="000000"/>
                </a:solidFill>
                <a:latin typeface="Calibri"/>
                <a:ea typeface="Calibri"/>
                <a:cs typeface="Calibri"/>
                <a:sym typeface="Calibri"/>
              </a:rPr>
              <a:t>Flowchart</a:t>
            </a:r>
          </a:p>
          <a:p>
            <a:pPr marL="457200" marR="0" lvl="0" indent="-457200" algn="just" rtl="0">
              <a:spcBef>
                <a:spcPts val="0"/>
              </a:spcBef>
              <a:spcAft>
                <a:spcPts val="0"/>
              </a:spcAft>
              <a:buClr>
                <a:srgbClr val="000000"/>
              </a:buClr>
              <a:buSzPts val="3200"/>
              <a:buFont typeface="Arial"/>
              <a:buChar char="•"/>
            </a:pPr>
            <a:r>
              <a:rPr lang="en-US" sz="2800" b="1" dirty="0">
                <a:solidFill>
                  <a:srgbClr val="000000"/>
                </a:solidFill>
                <a:latin typeface="Calibri"/>
                <a:ea typeface="Calibri"/>
                <a:cs typeface="Calibri"/>
                <a:sym typeface="Calibri"/>
              </a:rPr>
              <a:t>Proposed methodology</a:t>
            </a:r>
            <a:endParaRPr sz="2800" b="1" dirty="0">
              <a:solidFill>
                <a:srgbClr val="000000"/>
              </a:solidFill>
              <a:latin typeface="Calibri"/>
              <a:ea typeface="Calibri"/>
              <a:cs typeface="Calibri"/>
              <a:sym typeface="Calibri"/>
            </a:endParaRPr>
          </a:p>
          <a:p>
            <a:pPr marL="457200" marR="0" lvl="0" indent="-457200" algn="just" rtl="0">
              <a:spcBef>
                <a:spcPts val="0"/>
              </a:spcBef>
              <a:spcAft>
                <a:spcPts val="0"/>
              </a:spcAft>
              <a:buClr>
                <a:srgbClr val="000000"/>
              </a:buClr>
              <a:buSzPts val="3200"/>
              <a:buFont typeface="Arial"/>
              <a:buChar char="•"/>
            </a:pPr>
            <a:r>
              <a:rPr lang="en-US" sz="2800" b="1" dirty="0">
                <a:solidFill>
                  <a:srgbClr val="000000"/>
                </a:solidFill>
                <a:latin typeface="Calibri"/>
                <a:ea typeface="Calibri"/>
                <a:cs typeface="Calibri"/>
                <a:sym typeface="Calibri"/>
              </a:rPr>
              <a:t>Literature review and state of the Art technology/Method  </a:t>
            </a:r>
          </a:p>
          <a:p>
            <a:pPr marL="457200" indent="-457200" algn="just">
              <a:buSzPts val="3200"/>
              <a:buFont typeface="Arial"/>
              <a:buChar char="•"/>
            </a:pPr>
            <a:r>
              <a:rPr lang="en-US" sz="2800" b="1" dirty="0">
                <a:solidFill>
                  <a:srgbClr val="000000"/>
                </a:solidFill>
                <a:latin typeface="Calibri"/>
                <a:ea typeface="Calibri"/>
                <a:cs typeface="Calibri"/>
                <a:sym typeface="Calibri"/>
              </a:rPr>
              <a:t>Objectives of Project</a:t>
            </a:r>
            <a:endParaRPr sz="2800" b="1" dirty="0">
              <a:solidFill>
                <a:srgbClr val="000000"/>
              </a:solidFill>
              <a:latin typeface="Calibri"/>
              <a:ea typeface="Calibri"/>
              <a:cs typeface="Calibri"/>
              <a:sym typeface="Calibri"/>
            </a:endParaRPr>
          </a:p>
          <a:p>
            <a:pPr marL="457200" marR="0" lvl="0" indent="-457200" algn="just" rtl="0">
              <a:spcBef>
                <a:spcPts val="0"/>
              </a:spcBef>
              <a:spcAft>
                <a:spcPts val="0"/>
              </a:spcAft>
              <a:buClr>
                <a:srgbClr val="000000"/>
              </a:buClr>
              <a:buSzPts val="3200"/>
              <a:buFont typeface="Arial"/>
              <a:buChar char="•"/>
            </a:pPr>
            <a:r>
              <a:rPr lang="en-US" sz="2800" b="1" dirty="0">
                <a:solidFill>
                  <a:srgbClr val="000000"/>
                </a:solidFill>
                <a:latin typeface="Calibri"/>
                <a:ea typeface="Calibri"/>
                <a:cs typeface="Calibri"/>
                <a:sym typeface="Calibri"/>
              </a:rPr>
              <a:t>Domain Technology and Tools/ software's used</a:t>
            </a:r>
          </a:p>
          <a:p>
            <a:pPr marL="457200" marR="0" lvl="0" indent="-457200" algn="just" rtl="0">
              <a:spcBef>
                <a:spcPts val="0"/>
              </a:spcBef>
              <a:spcAft>
                <a:spcPts val="0"/>
              </a:spcAft>
              <a:buClr>
                <a:srgbClr val="000000"/>
              </a:buClr>
              <a:buSzPts val="3200"/>
              <a:buFont typeface="Arial"/>
              <a:buChar char="•"/>
            </a:pPr>
            <a:r>
              <a:rPr lang="en-US" sz="2800" b="1" dirty="0">
                <a:solidFill>
                  <a:srgbClr val="000000"/>
                </a:solidFill>
                <a:latin typeface="Calibri"/>
                <a:ea typeface="Calibri"/>
                <a:cs typeface="Calibri"/>
                <a:sym typeface="Calibri"/>
              </a:rPr>
              <a:t>Work done till now</a:t>
            </a:r>
          </a:p>
          <a:p>
            <a:pPr marL="457200" marR="0" lvl="0" indent="-457200" algn="just" rtl="0">
              <a:spcBef>
                <a:spcPts val="0"/>
              </a:spcBef>
              <a:spcAft>
                <a:spcPts val="0"/>
              </a:spcAft>
              <a:buClr>
                <a:srgbClr val="000000"/>
              </a:buClr>
              <a:buSzPts val="3200"/>
              <a:buFont typeface="Arial"/>
              <a:buChar char="•"/>
            </a:pPr>
            <a:r>
              <a:rPr lang="en-US" sz="2800" b="1" dirty="0">
                <a:latin typeface="Calibri"/>
                <a:ea typeface="Calibri"/>
                <a:cs typeface="Calibri"/>
                <a:sym typeface="Calibri"/>
              </a:rPr>
              <a:t>Outcome </a:t>
            </a:r>
            <a:endParaRPr sz="2800" b="1" dirty="0">
              <a:solidFill>
                <a:srgbClr val="000000"/>
              </a:solidFill>
              <a:latin typeface="Calibri"/>
              <a:ea typeface="Calibri"/>
              <a:cs typeface="Calibri"/>
              <a:sym typeface="Calibri"/>
            </a:endParaRPr>
          </a:p>
          <a:p>
            <a:pPr marL="457200" marR="0" lvl="0" indent="-457200" algn="l" rtl="0">
              <a:spcBef>
                <a:spcPts val="0"/>
              </a:spcBef>
              <a:spcAft>
                <a:spcPts val="0"/>
              </a:spcAft>
              <a:buClr>
                <a:srgbClr val="000000"/>
              </a:buClr>
              <a:buSzPts val="3200"/>
              <a:buFont typeface="Arial"/>
              <a:buChar char="•"/>
            </a:pPr>
            <a:r>
              <a:rPr lang="en-US" sz="2800" b="1" dirty="0">
                <a:solidFill>
                  <a:srgbClr val="000000"/>
                </a:solidFill>
                <a:latin typeface="Calibri"/>
                <a:ea typeface="Calibri"/>
                <a:cs typeface="Calibri"/>
                <a:sym typeface="Calibri"/>
              </a:rPr>
              <a:t>Reference</a:t>
            </a:r>
            <a:endParaRPr sz="2800" b="1"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803930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Google Shape;97;p14">
            <a:extLst>
              <a:ext uri="{FF2B5EF4-FFF2-40B4-BE49-F238E27FC236}">
                <a16:creationId xmlns:a16="http://schemas.microsoft.com/office/drawing/2014/main" id="{E6EAF560-56EB-4CD6-9382-1A8E624231A5}"/>
              </a:ext>
            </a:extLst>
          </p:cNvPr>
          <p:cNvSpPr txBox="1">
            <a:spLocks/>
          </p:cNvSpPr>
          <p:nvPr/>
        </p:nvSpPr>
        <p:spPr>
          <a:xfrm>
            <a:off x="2965119" y="0"/>
            <a:ext cx="5848129" cy="893214"/>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vert="horz" wrap="square" lIns="91425" tIns="45700" rIns="91425" bIns="45700" rtlCol="0" anchor="ctr" anchorCtr="0">
            <a:normAutofit fontScale="97500"/>
          </a:bodyPr>
          <a:lstStyle>
            <a:lvl1pPr lvl="0" algn="ctr" defTabSz="914400" rtl="0" eaLnBrk="1" latinLnBrk="0" hangingPunct="1">
              <a:lnSpc>
                <a:spcPct val="90000"/>
              </a:lnSpc>
              <a:spcBef>
                <a:spcPts val="0"/>
              </a:spcBef>
              <a:spcAft>
                <a:spcPts val="0"/>
              </a:spcAft>
              <a:buClr>
                <a:schemeClr val="lt1"/>
              </a:buClr>
              <a:buSzPts val="2800"/>
              <a:buFont typeface="Verdana"/>
              <a:buNone/>
              <a:defRPr sz="2800" kern="1200" cap="all" baseline="0">
                <a:solidFill>
                  <a:schemeClr val="lt1"/>
                </a:solidFill>
                <a:effectLst/>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buSzPts val="4400"/>
              <a:buFont typeface="Calibri"/>
              <a:buNone/>
            </a:pPr>
            <a:r>
              <a:rPr lang="en-US" dirty="0"/>
              <a:t>Introduction </a:t>
            </a:r>
          </a:p>
        </p:txBody>
      </p:sp>
      <p:sp>
        <p:nvSpPr>
          <p:cNvPr id="30" name="TextBox 29">
            <a:extLst>
              <a:ext uri="{FF2B5EF4-FFF2-40B4-BE49-F238E27FC236}">
                <a16:creationId xmlns:a16="http://schemas.microsoft.com/office/drawing/2014/main" id="{F877A689-EC08-490E-B20A-A0869ECAF6C5}"/>
              </a:ext>
            </a:extLst>
          </p:cNvPr>
          <p:cNvSpPr txBox="1"/>
          <p:nvPr/>
        </p:nvSpPr>
        <p:spPr>
          <a:xfrm>
            <a:off x="1117882" y="1241428"/>
            <a:ext cx="9801086" cy="5940088"/>
          </a:xfrm>
          <a:prstGeom prst="rect">
            <a:avLst/>
          </a:prstGeom>
          <a:noFill/>
        </p:spPr>
        <p:txBody>
          <a:bodyPr wrap="square" rtlCol="0">
            <a:spAutoFit/>
          </a:bodyPr>
          <a:lstStyle/>
          <a:p>
            <a:pPr algn="just"/>
            <a:r>
              <a:rPr lang="en-IN" b="1" dirty="0">
                <a:latin typeface="Arial" panose="020B0604020202020204" pitchFamily="34" charset="0"/>
                <a:cs typeface="Arial" panose="020B0604020202020204" pitchFamily="34" charset="0"/>
              </a:rPr>
              <a:t>Phishing</a:t>
            </a:r>
            <a:r>
              <a:rPr lang="en-IN" dirty="0">
                <a:latin typeface="Arial" panose="020B0604020202020204" pitchFamily="34" charset="0"/>
                <a:cs typeface="Arial" panose="020B0604020202020204" pitchFamily="34" charset="0"/>
              </a:rPr>
              <a:t> :- It is a act of attempting to acquire credential information such as username, password, credit card details and OTP and so on as trustworthy entity in an electronic communication </a:t>
            </a:r>
          </a:p>
          <a:p>
            <a:pPr algn="just"/>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Clone phishing</a:t>
            </a:r>
          </a:p>
          <a:p>
            <a:pPr marL="285750" indent="-285750" algn="just">
              <a:buFont typeface="Arial" panose="020B0604020202020204" pitchFamily="34" charset="0"/>
              <a:buChar char="•"/>
            </a:pPr>
            <a:endParaRPr lang="en-US" b="1" i="0" dirty="0">
              <a:solidFill>
                <a:srgbClr val="000000"/>
              </a:solidFill>
              <a:effectLst/>
              <a:latin typeface="Arial" panose="020B0604020202020204" pitchFamily="34" charset="0"/>
              <a:cs typeface="Arial" panose="020B0604020202020204" pitchFamily="34" charset="0"/>
            </a:endParaRPr>
          </a:p>
          <a:p>
            <a:pPr lvl="1" algn="just"/>
            <a:r>
              <a:rPr lang="en-US" dirty="0">
                <a:solidFill>
                  <a:srgbClr val="202122"/>
                </a:solidFill>
                <a:latin typeface="Arial" panose="020B0604020202020204" pitchFamily="34" charset="0"/>
                <a:cs typeface="Arial" panose="020B0604020202020204" pitchFamily="34" charset="0"/>
              </a:rPr>
              <a:t>I</a:t>
            </a:r>
            <a:r>
              <a:rPr lang="en-US" b="0" i="0" dirty="0">
                <a:solidFill>
                  <a:srgbClr val="202122"/>
                </a:solidFill>
                <a:effectLst/>
                <a:latin typeface="Arial" panose="020B0604020202020204" pitchFamily="34" charset="0"/>
                <a:cs typeface="Arial" panose="020B0604020202020204" pitchFamily="34" charset="0"/>
              </a:rPr>
              <a:t>n clone phishing, phishing attackers create clone site of any bank, university and so on after that they share their URLs which are also not easily predictable or detectable.</a:t>
            </a:r>
            <a:endParaRPr lang="en-US" b="1" i="0" dirty="0">
              <a:solidFill>
                <a:srgbClr val="000000"/>
              </a:solidFill>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dirty="0">
              <a:solidFill>
                <a:srgbClr val="202122"/>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Email phishing</a:t>
            </a:r>
          </a:p>
          <a:p>
            <a:pPr marL="285750" indent="-285750" algn="just">
              <a:buFont typeface="Arial" panose="020B0604020202020204" pitchFamily="34" charset="0"/>
              <a:buChar char="•"/>
            </a:pPr>
            <a:endParaRPr lang="en-US" b="1" dirty="0">
              <a:solidFill>
                <a:srgbClr val="000000"/>
              </a:solidFill>
              <a:latin typeface="Arial" panose="020B0604020202020204" pitchFamily="34" charset="0"/>
              <a:cs typeface="Arial" panose="020B0604020202020204" pitchFamily="34" charset="0"/>
            </a:endParaRPr>
          </a:p>
          <a:p>
            <a:pPr lvl="1" algn="just"/>
            <a:r>
              <a:rPr lang="en-US" b="0" i="0" dirty="0">
                <a:solidFill>
                  <a:srgbClr val="202122"/>
                </a:solidFill>
                <a:effectLst/>
                <a:latin typeface="Arial" panose="020B0604020202020204" pitchFamily="34" charset="0"/>
                <a:cs typeface="Arial" panose="020B0604020202020204" pitchFamily="34" charset="0"/>
              </a:rPr>
              <a:t>Most phishing messages are delivered by email, and are not personalized or targeted to a specific individual or company–this is termed "bulk" phishing</a:t>
            </a:r>
          </a:p>
          <a:p>
            <a:pPr lvl="1" algn="just"/>
            <a:endParaRPr lang="en-US" b="0" i="0" dirty="0">
              <a:solidFill>
                <a:srgbClr val="202122"/>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202122"/>
                </a:solidFill>
                <a:latin typeface="Arial" panose="020B0604020202020204" pitchFamily="34" charset="0"/>
              </a:rPr>
              <a:t>In India, It is a cyber crime. If anyone is found while doing this malpractice then the criminal will be punished for imprisonment of 5 years or more and penalty of 5 lakhs or more under section 43 Information Technology Act, 2000. </a:t>
            </a:r>
          </a:p>
          <a:p>
            <a:pPr marL="285750" indent="-285750" algn="l">
              <a:buFont typeface="Arial" panose="020B0604020202020204" pitchFamily="34" charset="0"/>
              <a:buChar char="•"/>
            </a:pPr>
            <a:endParaRPr lang="en-US" sz="1900" dirty="0">
              <a:solidFill>
                <a:srgbClr val="202122"/>
              </a:solidFill>
              <a:latin typeface="Arial" panose="020B0604020202020204" pitchFamily="34" charset="0"/>
            </a:endParaRPr>
          </a:p>
          <a:p>
            <a:pPr marL="285750" indent="-285750" algn="l">
              <a:buFont typeface="Arial" panose="020B0604020202020204" pitchFamily="34" charset="0"/>
              <a:buChar char="•"/>
            </a:pPr>
            <a:r>
              <a:rPr lang="en-US" sz="1900" dirty="0">
                <a:solidFill>
                  <a:srgbClr val="202122"/>
                </a:solidFill>
                <a:latin typeface="Arial" panose="020B0604020202020204" pitchFamily="34" charset="0"/>
              </a:rPr>
              <a:t>Punishment is dependent on the seriousness of crime.</a:t>
            </a:r>
          </a:p>
          <a:p>
            <a:pPr algn="l"/>
            <a:r>
              <a:rPr lang="en-US" dirty="0">
                <a:solidFill>
                  <a:srgbClr val="202122"/>
                </a:solidFill>
                <a:latin typeface="Arial" panose="020B0604020202020204" pitchFamily="34" charset="0"/>
              </a:rPr>
              <a:t> </a:t>
            </a:r>
            <a:endParaRPr lang="en-US" b="0" i="0" dirty="0">
              <a:solidFill>
                <a:srgbClr val="202122"/>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6869186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Google Shape;97;p14">
            <a:extLst>
              <a:ext uri="{FF2B5EF4-FFF2-40B4-BE49-F238E27FC236}">
                <a16:creationId xmlns:a16="http://schemas.microsoft.com/office/drawing/2014/main" id="{FF1D0911-2046-44D0-AB1B-7C831841FD39}"/>
              </a:ext>
            </a:extLst>
          </p:cNvPr>
          <p:cNvSpPr txBox="1">
            <a:spLocks/>
          </p:cNvSpPr>
          <p:nvPr/>
        </p:nvSpPr>
        <p:spPr>
          <a:xfrm>
            <a:off x="3080494" y="125776"/>
            <a:ext cx="5848129" cy="893214"/>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vert="horz" wrap="square" lIns="91425" tIns="45700" rIns="91425" bIns="45700" rtlCol="0" anchor="ctr" anchorCtr="0">
            <a:normAutofit fontScale="97500"/>
          </a:bodyPr>
          <a:lstStyle>
            <a:lvl1pPr lvl="0" algn="ctr" defTabSz="914400" rtl="0" eaLnBrk="1" latinLnBrk="0" hangingPunct="1">
              <a:lnSpc>
                <a:spcPct val="90000"/>
              </a:lnSpc>
              <a:spcBef>
                <a:spcPts val="0"/>
              </a:spcBef>
              <a:spcAft>
                <a:spcPts val="0"/>
              </a:spcAft>
              <a:buClr>
                <a:schemeClr val="lt1"/>
              </a:buClr>
              <a:buSzPts val="2800"/>
              <a:buFont typeface="Verdana"/>
              <a:buNone/>
              <a:defRPr sz="2800" kern="1200" cap="all" baseline="0">
                <a:solidFill>
                  <a:schemeClr val="lt1"/>
                </a:solidFill>
                <a:effectLst/>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buSzPts val="4400"/>
              <a:buFont typeface="Calibri"/>
              <a:buNone/>
            </a:pPr>
            <a:r>
              <a:rPr lang="en-US" dirty="0"/>
              <a:t>Problem statement</a:t>
            </a:r>
          </a:p>
        </p:txBody>
      </p:sp>
      <p:sp>
        <p:nvSpPr>
          <p:cNvPr id="22" name="Google Shape;122;p17">
            <a:extLst>
              <a:ext uri="{FF2B5EF4-FFF2-40B4-BE49-F238E27FC236}">
                <a16:creationId xmlns:a16="http://schemas.microsoft.com/office/drawing/2014/main" id="{6F031C65-4727-4EEC-AC5A-E36FD1516169}"/>
              </a:ext>
            </a:extLst>
          </p:cNvPr>
          <p:cNvSpPr/>
          <p:nvPr/>
        </p:nvSpPr>
        <p:spPr>
          <a:xfrm>
            <a:off x="1530849" y="1636657"/>
            <a:ext cx="9667982" cy="2161511"/>
          </a:xfrm>
          <a:prstGeom prst="roundRect">
            <a:avLst>
              <a:gd name="adj" fmla="val 16667"/>
            </a:avLst>
          </a:prstGeom>
          <a:solidFill>
            <a:srgbClr val="FFCB00"/>
          </a:solidFill>
          <a:ln w="25400" cap="flat" cmpd="sng">
            <a:solidFill>
              <a:srgbClr val="666666"/>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2400" b="1" dirty="0">
                <a:solidFill>
                  <a:schemeClr val="dk1"/>
                </a:solidFill>
                <a:latin typeface="Calibri"/>
                <a:ea typeface="Calibri"/>
                <a:cs typeface="Calibri"/>
                <a:sym typeface="Calibri"/>
              </a:rPr>
              <a:t>Problem :- </a:t>
            </a:r>
            <a:r>
              <a:rPr lang="en-US" sz="2400" dirty="0">
                <a:solidFill>
                  <a:schemeClr val="dk1"/>
                </a:solidFill>
                <a:latin typeface="Calibri"/>
                <a:ea typeface="Calibri"/>
                <a:cs typeface="Calibri"/>
                <a:sym typeface="Calibri"/>
              </a:rPr>
              <a:t>We don’t know that the links which are attached with the          e-mails and messages which we get randomly are secure or not and it may contain spyware or malware which can be automatically downloaded into our system. It may also contain phishing sites.</a:t>
            </a:r>
            <a:endParaRPr sz="1800" dirty="0">
              <a:solidFill>
                <a:schemeClr val="dk1"/>
              </a:solidFill>
              <a:latin typeface="Calibri"/>
              <a:ea typeface="Calibri"/>
              <a:cs typeface="Calibri"/>
              <a:sym typeface="Calibri"/>
            </a:endParaRPr>
          </a:p>
        </p:txBody>
      </p:sp>
      <p:sp>
        <p:nvSpPr>
          <p:cNvPr id="26" name="Google Shape;123;p17">
            <a:extLst>
              <a:ext uri="{FF2B5EF4-FFF2-40B4-BE49-F238E27FC236}">
                <a16:creationId xmlns:a16="http://schemas.microsoft.com/office/drawing/2014/main" id="{007B4C0D-342C-4B86-B7FC-DE1F6A62C063}"/>
              </a:ext>
            </a:extLst>
          </p:cNvPr>
          <p:cNvSpPr/>
          <p:nvPr/>
        </p:nvSpPr>
        <p:spPr>
          <a:xfrm>
            <a:off x="2498261" y="4045786"/>
            <a:ext cx="7539592" cy="1925364"/>
          </a:xfrm>
          <a:prstGeom prst="roundRect">
            <a:avLst>
              <a:gd name="adj" fmla="val 16667"/>
            </a:avLst>
          </a:prstGeom>
          <a:solidFill>
            <a:srgbClr val="FFCB00"/>
          </a:solidFill>
          <a:ln w="25400" cap="flat" cmpd="sng">
            <a:solidFill>
              <a:srgbClr val="666666"/>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2400" b="1" dirty="0">
                <a:solidFill>
                  <a:schemeClr val="dk1"/>
                </a:solidFill>
                <a:latin typeface="Calibri"/>
                <a:ea typeface="Calibri"/>
                <a:cs typeface="Calibri"/>
                <a:sym typeface="Calibri"/>
              </a:rPr>
              <a:t>Solution :-</a:t>
            </a:r>
            <a:r>
              <a:rPr lang="en-US" sz="2400" dirty="0">
                <a:solidFill>
                  <a:schemeClr val="dk1"/>
                </a:solidFill>
                <a:latin typeface="Calibri"/>
                <a:ea typeface="Calibri"/>
                <a:cs typeface="Calibri"/>
                <a:sym typeface="Calibri"/>
              </a:rPr>
              <a:t>  We are designing a webapp which will predict the link or URL is phishing or not or safe or not.</a:t>
            </a:r>
            <a:endParaRPr sz="2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49365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2DE706-EF14-4319-88E1-7EB19E19EADB}"/>
              </a:ext>
            </a:extLst>
          </p:cNvPr>
          <p:cNvSpPr>
            <a:spLocks noGrp="1"/>
          </p:cNvSpPr>
          <p:nvPr>
            <p:ph type="title"/>
          </p:nvPr>
        </p:nvSpPr>
        <p:spPr>
          <a:xfrm>
            <a:off x="430530" y="469232"/>
            <a:ext cx="2547408" cy="1097491"/>
          </a:xfrm>
        </p:spPr>
        <p:txBody>
          <a:bodyPr>
            <a:normAutofit/>
          </a:bodyPr>
          <a:lstStyle/>
          <a:p>
            <a:pPr algn="ctr"/>
            <a:r>
              <a:rPr lang="en-IN" sz="2800" b="1" i="1" u="sng" dirty="0">
                <a:latin typeface="Avenir Next LT Pro" panose="020B0504020202020204" pitchFamily="34" charset="0"/>
              </a:rPr>
              <a:t>Flowchart of Project </a:t>
            </a:r>
            <a:r>
              <a:rPr lang="en-IN" sz="3600" dirty="0"/>
              <a:t>:-</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0">
            <a:extLst>
              <a:ext uri="{FF2B5EF4-FFF2-40B4-BE49-F238E27FC236}">
                <a16:creationId xmlns:a16="http://schemas.microsoft.com/office/drawing/2014/main" id="{17C85D28-5C44-47C3-9D35-C3229A683C94}"/>
              </a:ext>
            </a:extLst>
          </p:cNvPr>
          <p:cNvSpPr/>
          <p:nvPr/>
        </p:nvSpPr>
        <p:spPr>
          <a:xfrm>
            <a:off x="3864291" y="469232"/>
            <a:ext cx="2760345" cy="694690"/>
          </a:xfrm>
          <a:prstGeom prst="rect">
            <a:avLst/>
          </a:prstGeom>
          <a:ln>
            <a:solidFill>
              <a:srgbClr val="0070C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a:solidFill>
                  <a:schemeClr val="tx1"/>
                </a:solidFill>
                <a:latin typeface="Avenir Next LT Pro" panose="020B0504020202020204" pitchFamily="34" charset="0"/>
              </a:rPr>
              <a:t>Collection of Data</a:t>
            </a:r>
          </a:p>
        </p:txBody>
      </p:sp>
      <p:pic>
        <p:nvPicPr>
          <p:cNvPr id="13" name="Picture 12">
            <a:extLst>
              <a:ext uri="{FF2B5EF4-FFF2-40B4-BE49-F238E27FC236}">
                <a16:creationId xmlns:a16="http://schemas.microsoft.com/office/drawing/2014/main" id="{48944168-B1EF-4FE0-BAAC-62890462B4D0}"/>
              </a:ext>
            </a:extLst>
          </p:cNvPr>
          <p:cNvPicPr>
            <a:picLocks noChangeAspect="1"/>
          </p:cNvPicPr>
          <p:nvPr/>
        </p:nvPicPr>
        <p:blipFill>
          <a:blip r:embed="rId2"/>
          <a:stretch>
            <a:fillRect/>
          </a:stretch>
        </p:blipFill>
        <p:spPr>
          <a:xfrm>
            <a:off x="4936588" y="1284494"/>
            <a:ext cx="615749" cy="597460"/>
          </a:xfrm>
          <a:prstGeom prst="rect">
            <a:avLst/>
          </a:prstGeom>
        </p:spPr>
      </p:pic>
      <p:sp>
        <p:nvSpPr>
          <p:cNvPr id="18" name="Arrow: Right 17">
            <a:extLst>
              <a:ext uri="{FF2B5EF4-FFF2-40B4-BE49-F238E27FC236}">
                <a16:creationId xmlns:a16="http://schemas.microsoft.com/office/drawing/2014/main" id="{AB7700B7-8E66-496D-B499-1A4762052946}"/>
              </a:ext>
            </a:extLst>
          </p:cNvPr>
          <p:cNvSpPr/>
          <p:nvPr/>
        </p:nvSpPr>
        <p:spPr>
          <a:xfrm>
            <a:off x="6852882" y="3580160"/>
            <a:ext cx="746023" cy="657543"/>
          </a:xfrm>
          <a:prstGeom prst="rightArrow">
            <a:avLst/>
          </a:prstGeom>
          <a:solidFill>
            <a:srgbClr val="4E91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0299EC6-E956-43F3-842C-ECA6422F4D7A}"/>
              </a:ext>
            </a:extLst>
          </p:cNvPr>
          <p:cNvSpPr/>
          <p:nvPr/>
        </p:nvSpPr>
        <p:spPr>
          <a:xfrm>
            <a:off x="7827153" y="3474297"/>
            <a:ext cx="2683514" cy="808703"/>
          </a:xfrm>
          <a:prstGeom prst="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Train the Model</a:t>
            </a:r>
          </a:p>
        </p:txBody>
      </p:sp>
      <p:sp>
        <p:nvSpPr>
          <p:cNvPr id="19" name="Rectangle 18">
            <a:extLst>
              <a:ext uri="{FF2B5EF4-FFF2-40B4-BE49-F238E27FC236}">
                <a16:creationId xmlns:a16="http://schemas.microsoft.com/office/drawing/2014/main" id="{D3806EB0-A104-42DB-BCD2-BC1CD1867217}"/>
              </a:ext>
            </a:extLst>
          </p:cNvPr>
          <p:cNvSpPr/>
          <p:nvPr/>
        </p:nvSpPr>
        <p:spPr>
          <a:xfrm>
            <a:off x="3886033" y="3537454"/>
            <a:ext cx="2738601" cy="8319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Build The Model</a:t>
            </a:r>
          </a:p>
        </p:txBody>
      </p:sp>
      <p:sp>
        <p:nvSpPr>
          <p:cNvPr id="21" name="Rectangle 20">
            <a:extLst>
              <a:ext uri="{FF2B5EF4-FFF2-40B4-BE49-F238E27FC236}">
                <a16:creationId xmlns:a16="http://schemas.microsoft.com/office/drawing/2014/main" id="{4977034F-AD3D-4657-A490-9020E975B89D}"/>
              </a:ext>
            </a:extLst>
          </p:cNvPr>
          <p:cNvSpPr/>
          <p:nvPr/>
        </p:nvSpPr>
        <p:spPr>
          <a:xfrm>
            <a:off x="7807945" y="5142573"/>
            <a:ext cx="2721930" cy="935427"/>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Import Links To Prediction</a:t>
            </a:r>
          </a:p>
        </p:txBody>
      </p:sp>
      <p:sp>
        <p:nvSpPr>
          <p:cNvPr id="22" name="Rectangle 21">
            <a:extLst>
              <a:ext uri="{FF2B5EF4-FFF2-40B4-BE49-F238E27FC236}">
                <a16:creationId xmlns:a16="http://schemas.microsoft.com/office/drawing/2014/main" id="{E9A471BF-95A3-467F-849A-466E49B9C599}"/>
              </a:ext>
            </a:extLst>
          </p:cNvPr>
          <p:cNvSpPr/>
          <p:nvPr/>
        </p:nvSpPr>
        <p:spPr>
          <a:xfrm>
            <a:off x="3875161" y="1928032"/>
            <a:ext cx="2760344" cy="831989"/>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Split the Data Into Train and Test set</a:t>
            </a:r>
          </a:p>
        </p:txBody>
      </p:sp>
      <p:pic>
        <p:nvPicPr>
          <p:cNvPr id="23" name="Picture 22">
            <a:extLst>
              <a:ext uri="{FF2B5EF4-FFF2-40B4-BE49-F238E27FC236}">
                <a16:creationId xmlns:a16="http://schemas.microsoft.com/office/drawing/2014/main" id="{26939BB2-7047-409A-AF86-9D3DED689D19}"/>
              </a:ext>
            </a:extLst>
          </p:cNvPr>
          <p:cNvPicPr>
            <a:picLocks noChangeAspect="1"/>
          </p:cNvPicPr>
          <p:nvPr/>
        </p:nvPicPr>
        <p:blipFill>
          <a:blip r:embed="rId2"/>
          <a:stretch>
            <a:fillRect/>
          </a:stretch>
        </p:blipFill>
        <p:spPr>
          <a:xfrm>
            <a:off x="4947458" y="2867455"/>
            <a:ext cx="615749" cy="597460"/>
          </a:xfrm>
          <a:prstGeom prst="rect">
            <a:avLst/>
          </a:prstGeom>
        </p:spPr>
      </p:pic>
      <p:pic>
        <p:nvPicPr>
          <p:cNvPr id="24" name="Picture 23">
            <a:extLst>
              <a:ext uri="{FF2B5EF4-FFF2-40B4-BE49-F238E27FC236}">
                <a16:creationId xmlns:a16="http://schemas.microsoft.com/office/drawing/2014/main" id="{1B0E01D2-43CD-463E-87F6-89199AE004FE}"/>
              </a:ext>
            </a:extLst>
          </p:cNvPr>
          <p:cNvPicPr>
            <a:picLocks noChangeAspect="1"/>
          </p:cNvPicPr>
          <p:nvPr/>
        </p:nvPicPr>
        <p:blipFill>
          <a:blip r:embed="rId2"/>
          <a:stretch>
            <a:fillRect/>
          </a:stretch>
        </p:blipFill>
        <p:spPr>
          <a:xfrm>
            <a:off x="8937088" y="4414056"/>
            <a:ext cx="615749" cy="597460"/>
          </a:xfrm>
          <a:prstGeom prst="rect">
            <a:avLst/>
          </a:prstGeom>
        </p:spPr>
      </p:pic>
      <p:sp>
        <p:nvSpPr>
          <p:cNvPr id="25" name="Arrow: Left 24">
            <a:extLst>
              <a:ext uri="{FF2B5EF4-FFF2-40B4-BE49-F238E27FC236}">
                <a16:creationId xmlns:a16="http://schemas.microsoft.com/office/drawing/2014/main" id="{FF39E19C-D40B-48E6-B1C5-E658EA1BD13C}"/>
              </a:ext>
            </a:extLst>
          </p:cNvPr>
          <p:cNvSpPr/>
          <p:nvPr/>
        </p:nvSpPr>
        <p:spPr>
          <a:xfrm>
            <a:off x="6843278" y="5271314"/>
            <a:ext cx="746023" cy="657543"/>
          </a:xfrm>
          <a:prstGeom prst="leftArrow">
            <a:avLst/>
          </a:prstGeom>
          <a:solidFill>
            <a:srgbClr val="4E91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5BF67D5C-E066-4795-85B4-EBDCB5AAE564}"/>
              </a:ext>
            </a:extLst>
          </p:cNvPr>
          <p:cNvSpPr/>
          <p:nvPr/>
        </p:nvSpPr>
        <p:spPr>
          <a:xfrm>
            <a:off x="3864291" y="5142573"/>
            <a:ext cx="2760344" cy="831989"/>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Deploy The Model</a:t>
            </a:r>
          </a:p>
        </p:txBody>
      </p:sp>
      <p:sp>
        <p:nvSpPr>
          <p:cNvPr id="27" name="Arrow: Left 26">
            <a:extLst>
              <a:ext uri="{FF2B5EF4-FFF2-40B4-BE49-F238E27FC236}">
                <a16:creationId xmlns:a16="http://schemas.microsoft.com/office/drawing/2014/main" id="{AC7571AE-78C4-44FF-9A60-D1C5DD579646}"/>
              </a:ext>
            </a:extLst>
          </p:cNvPr>
          <p:cNvSpPr/>
          <p:nvPr/>
        </p:nvSpPr>
        <p:spPr>
          <a:xfrm>
            <a:off x="2872698" y="5271314"/>
            <a:ext cx="746023" cy="657543"/>
          </a:xfrm>
          <a:prstGeom prst="leftArrow">
            <a:avLst/>
          </a:prstGeom>
          <a:solidFill>
            <a:srgbClr val="4E91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A035EAAB-9E78-42BA-81C5-E0B3243DD1A0}"/>
              </a:ext>
            </a:extLst>
          </p:cNvPr>
          <p:cNvSpPr/>
          <p:nvPr/>
        </p:nvSpPr>
        <p:spPr>
          <a:xfrm>
            <a:off x="1059480" y="4712786"/>
            <a:ext cx="1767797" cy="1615642"/>
          </a:xfrm>
          <a:prstGeom prst="ellipse">
            <a:avLst/>
          </a:prstGeom>
          <a:solidFill>
            <a:srgbClr val="00B0F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Avenir Next LT Pro" panose="020B0504020202020204" pitchFamily="34" charset="0"/>
              </a:rPr>
              <a:t>Results</a:t>
            </a:r>
          </a:p>
        </p:txBody>
      </p:sp>
    </p:spTree>
    <p:extLst>
      <p:ext uri="{BB962C8B-B14F-4D97-AF65-F5344CB8AC3E}">
        <p14:creationId xmlns:p14="http://schemas.microsoft.com/office/powerpoint/2010/main" val="30996770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arn(inVertical)">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barn(inVertical)">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down)">
                                      <p:cBhvr>
                                        <p:cTn id="7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9" grpId="0" animBg="1"/>
      <p:bldP spid="19" grpId="0" animBg="1"/>
      <p:bldP spid="21" grpId="0" animBg="1"/>
      <p:bldP spid="22" grpId="0" animBg="1"/>
      <p:bldP spid="25" grpId="0" animBg="1"/>
      <p:bldP spid="26" grpId="0" animBg="1"/>
      <p:bldP spid="27"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C0C44F-205F-4042-B325-FECB7F2ECC17}"/>
              </a:ext>
            </a:extLst>
          </p:cNvPr>
          <p:cNvSpPr>
            <a:spLocks noGrp="1"/>
          </p:cNvSpPr>
          <p:nvPr>
            <p:ph type="title"/>
          </p:nvPr>
        </p:nvSpPr>
        <p:spPr>
          <a:xfrm>
            <a:off x="1823148" y="164646"/>
            <a:ext cx="4823882" cy="1206954"/>
          </a:xfrm>
        </p:spPr>
        <p:txBody>
          <a:bodyPr anchor="t">
            <a:normAutofit/>
          </a:bodyPr>
          <a:lstStyle/>
          <a:p>
            <a:pPr algn="ctr"/>
            <a:r>
              <a:rPr lang="en-IN" sz="3600" b="1" u="sng" dirty="0"/>
              <a:t>Methodology</a:t>
            </a:r>
            <a:br>
              <a:rPr lang="en-IN" sz="3600" b="1" u="sng" dirty="0"/>
            </a:br>
            <a:r>
              <a:rPr lang="en-IN" sz="3600" b="1" u="sng" dirty="0"/>
              <a:t>(How it actually Works)</a:t>
            </a:r>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Arrow: Right 5">
            <a:extLst>
              <a:ext uri="{FF2B5EF4-FFF2-40B4-BE49-F238E27FC236}">
                <a16:creationId xmlns:a16="http://schemas.microsoft.com/office/drawing/2014/main" id="{9FE28FEA-8470-44E2-819A-E5277A68F7BF}"/>
              </a:ext>
            </a:extLst>
          </p:cNvPr>
          <p:cNvSpPr/>
          <p:nvPr/>
        </p:nvSpPr>
        <p:spPr>
          <a:xfrm>
            <a:off x="2116756" y="3252787"/>
            <a:ext cx="1126318" cy="352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81556BD8-569E-457A-B72F-F18D711E06B9}"/>
              </a:ext>
            </a:extLst>
          </p:cNvPr>
          <p:cNvSpPr/>
          <p:nvPr/>
        </p:nvSpPr>
        <p:spPr>
          <a:xfrm>
            <a:off x="5483851" y="3260767"/>
            <a:ext cx="923387" cy="273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C6C825F-E302-434F-A475-2911694DF52F}"/>
              </a:ext>
            </a:extLst>
          </p:cNvPr>
          <p:cNvSpPr/>
          <p:nvPr/>
        </p:nvSpPr>
        <p:spPr>
          <a:xfrm>
            <a:off x="6553028" y="2669401"/>
            <a:ext cx="1219200" cy="971550"/>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04D8352E-9704-4045-B63A-CDD337DC796C}"/>
              </a:ext>
            </a:extLst>
          </p:cNvPr>
          <p:cNvSpPr/>
          <p:nvPr/>
        </p:nvSpPr>
        <p:spPr>
          <a:xfrm>
            <a:off x="6910029" y="3001823"/>
            <a:ext cx="1219200" cy="971550"/>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6F1A124E-6978-484F-A21F-3110A7AE2B6E}"/>
              </a:ext>
            </a:extLst>
          </p:cNvPr>
          <p:cNvSpPr/>
          <p:nvPr/>
        </p:nvSpPr>
        <p:spPr>
          <a:xfrm>
            <a:off x="7274826" y="3381833"/>
            <a:ext cx="1219200" cy="971550"/>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C216CD38-F1C6-40CE-B5DB-5B1FDCB2654E}"/>
              </a:ext>
            </a:extLst>
          </p:cNvPr>
          <p:cNvSpPr/>
          <p:nvPr/>
        </p:nvSpPr>
        <p:spPr>
          <a:xfrm>
            <a:off x="7512944" y="3761843"/>
            <a:ext cx="1436073" cy="971550"/>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Transforms</a:t>
            </a:r>
          </a:p>
          <a:p>
            <a:pPr algn="ctr"/>
            <a:r>
              <a:rPr lang="en-IN" dirty="0"/>
              <a:t>text </a:t>
            </a:r>
          </a:p>
        </p:txBody>
      </p:sp>
      <p:sp>
        <p:nvSpPr>
          <p:cNvPr id="34" name="Rectangle 33">
            <a:extLst>
              <a:ext uri="{FF2B5EF4-FFF2-40B4-BE49-F238E27FC236}">
                <a16:creationId xmlns:a16="http://schemas.microsoft.com/office/drawing/2014/main" id="{FFD6C6F6-57A0-46A5-B78A-73B2FE0098EA}"/>
              </a:ext>
            </a:extLst>
          </p:cNvPr>
          <p:cNvSpPr/>
          <p:nvPr/>
        </p:nvSpPr>
        <p:spPr>
          <a:xfrm>
            <a:off x="3284537" y="2220378"/>
            <a:ext cx="1584325" cy="1562890"/>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124CF784-85E8-40D1-811C-0210455F5C17}"/>
              </a:ext>
            </a:extLst>
          </p:cNvPr>
          <p:cNvSpPr/>
          <p:nvPr/>
        </p:nvSpPr>
        <p:spPr>
          <a:xfrm>
            <a:off x="3456561" y="2684728"/>
            <a:ext cx="1584325" cy="1562890"/>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289B05FC-523A-4EE8-B843-ED661E8A11C5}"/>
              </a:ext>
            </a:extLst>
          </p:cNvPr>
          <p:cNvSpPr/>
          <p:nvPr/>
        </p:nvSpPr>
        <p:spPr>
          <a:xfrm>
            <a:off x="3711575" y="3190146"/>
            <a:ext cx="1584325" cy="1562890"/>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4166193D-20B4-46A4-A964-35001EB5A3F6}"/>
              </a:ext>
            </a:extLst>
          </p:cNvPr>
          <p:cNvSpPr/>
          <p:nvPr/>
        </p:nvSpPr>
        <p:spPr>
          <a:xfrm>
            <a:off x="3955325" y="3605212"/>
            <a:ext cx="1584325" cy="1562890"/>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Tokenizes</a:t>
            </a:r>
          </a:p>
        </p:txBody>
      </p:sp>
      <p:sp>
        <p:nvSpPr>
          <p:cNvPr id="38" name="Arrow: Right 37">
            <a:extLst>
              <a:ext uri="{FF2B5EF4-FFF2-40B4-BE49-F238E27FC236}">
                <a16:creationId xmlns:a16="http://schemas.microsoft.com/office/drawing/2014/main" id="{0C206157-BA24-491E-BADF-0083B8E99BCF}"/>
              </a:ext>
            </a:extLst>
          </p:cNvPr>
          <p:cNvSpPr/>
          <p:nvPr/>
        </p:nvSpPr>
        <p:spPr>
          <a:xfrm flipV="1">
            <a:off x="8763759" y="3105842"/>
            <a:ext cx="1056146" cy="4373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Down 38">
            <a:extLst>
              <a:ext uri="{FF2B5EF4-FFF2-40B4-BE49-F238E27FC236}">
                <a16:creationId xmlns:a16="http://schemas.microsoft.com/office/drawing/2014/main" id="{E5EA677E-D480-4AFB-B6A5-16519CFF954D}"/>
              </a:ext>
            </a:extLst>
          </p:cNvPr>
          <p:cNvSpPr/>
          <p:nvPr/>
        </p:nvSpPr>
        <p:spPr>
          <a:xfrm>
            <a:off x="10451421" y="4205712"/>
            <a:ext cx="624677" cy="9715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950AABA3-42F2-435D-AEEF-A354AFAEF121}"/>
              </a:ext>
            </a:extLst>
          </p:cNvPr>
          <p:cNvSpPr/>
          <p:nvPr/>
        </p:nvSpPr>
        <p:spPr>
          <a:xfrm>
            <a:off x="10064724" y="5353657"/>
            <a:ext cx="1494513" cy="1327948"/>
          </a:xfrm>
          <a:prstGeom prst="ellipse">
            <a:avLst/>
          </a:prstGeom>
          <a:solidFill>
            <a:srgbClr val="00B0F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Avenir Next LT Pro" panose="020B0504020202020204" pitchFamily="34" charset="0"/>
              </a:rPr>
              <a:t>Results</a:t>
            </a:r>
          </a:p>
        </p:txBody>
      </p:sp>
      <p:sp>
        <p:nvSpPr>
          <p:cNvPr id="41" name="TextBox 40">
            <a:extLst>
              <a:ext uri="{FF2B5EF4-FFF2-40B4-BE49-F238E27FC236}">
                <a16:creationId xmlns:a16="http://schemas.microsoft.com/office/drawing/2014/main" id="{B064088D-288C-4DC8-9EA7-D5100CBF9BCB}"/>
              </a:ext>
            </a:extLst>
          </p:cNvPr>
          <p:cNvSpPr txBox="1"/>
          <p:nvPr/>
        </p:nvSpPr>
        <p:spPr>
          <a:xfrm>
            <a:off x="2062212" y="2891435"/>
            <a:ext cx="1419852" cy="369332"/>
          </a:xfrm>
          <a:prstGeom prst="rect">
            <a:avLst/>
          </a:prstGeom>
          <a:noFill/>
        </p:spPr>
        <p:txBody>
          <a:bodyPr wrap="square" rtlCol="0">
            <a:spAutoFit/>
          </a:bodyPr>
          <a:lstStyle/>
          <a:p>
            <a:r>
              <a:rPr lang="en-IN" b="1" dirty="0">
                <a:solidFill>
                  <a:srgbClr val="FF0000"/>
                </a:solidFill>
              </a:rPr>
              <a:t> Pulling</a:t>
            </a:r>
          </a:p>
        </p:txBody>
      </p:sp>
      <p:sp>
        <p:nvSpPr>
          <p:cNvPr id="42" name="TextBox 41">
            <a:extLst>
              <a:ext uri="{FF2B5EF4-FFF2-40B4-BE49-F238E27FC236}">
                <a16:creationId xmlns:a16="http://schemas.microsoft.com/office/drawing/2014/main" id="{1D3066C2-A764-409A-84C3-04AFE6254681}"/>
              </a:ext>
            </a:extLst>
          </p:cNvPr>
          <p:cNvSpPr txBox="1"/>
          <p:nvPr/>
        </p:nvSpPr>
        <p:spPr>
          <a:xfrm>
            <a:off x="5410773" y="2969720"/>
            <a:ext cx="1700571" cy="369332"/>
          </a:xfrm>
          <a:prstGeom prst="rect">
            <a:avLst/>
          </a:prstGeom>
          <a:noFill/>
        </p:spPr>
        <p:txBody>
          <a:bodyPr wrap="square" rtlCol="0">
            <a:spAutoFit/>
          </a:bodyPr>
          <a:lstStyle/>
          <a:p>
            <a:r>
              <a:rPr lang="en-IN" b="1" dirty="0">
                <a:solidFill>
                  <a:srgbClr val="FF0000"/>
                </a:solidFill>
              </a:rPr>
              <a:t>Converting</a:t>
            </a:r>
          </a:p>
        </p:txBody>
      </p:sp>
      <p:sp>
        <p:nvSpPr>
          <p:cNvPr id="43" name="TextBox 42">
            <a:extLst>
              <a:ext uri="{FF2B5EF4-FFF2-40B4-BE49-F238E27FC236}">
                <a16:creationId xmlns:a16="http://schemas.microsoft.com/office/drawing/2014/main" id="{928FFD60-D15A-42E7-AAC3-719DF9E7493E}"/>
              </a:ext>
            </a:extLst>
          </p:cNvPr>
          <p:cNvSpPr txBox="1"/>
          <p:nvPr/>
        </p:nvSpPr>
        <p:spPr>
          <a:xfrm>
            <a:off x="8701710" y="2785054"/>
            <a:ext cx="1274122" cy="369332"/>
          </a:xfrm>
          <a:prstGeom prst="rect">
            <a:avLst/>
          </a:prstGeom>
          <a:noFill/>
        </p:spPr>
        <p:txBody>
          <a:bodyPr wrap="square" rtlCol="0">
            <a:spAutoFit/>
          </a:bodyPr>
          <a:lstStyle/>
          <a:p>
            <a:r>
              <a:rPr lang="en-IN" b="1" dirty="0">
                <a:solidFill>
                  <a:srgbClr val="FF0000"/>
                </a:solidFill>
              </a:rPr>
              <a:t>Fit data</a:t>
            </a:r>
          </a:p>
        </p:txBody>
      </p:sp>
      <p:pic>
        <p:nvPicPr>
          <p:cNvPr id="30" name="Picture 29">
            <a:extLst>
              <a:ext uri="{FF2B5EF4-FFF2-40B4-BE49-F238E27FC236}">
                <a16:creationId xmlns:a16="http://schemas.microsoft.com/office/drawing/2014/main" id="{15369AD1-DB8D-4A15-9569-FE3B93B91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6" y="2831614"/>
            <a:ext cx="2157944" cy="1311968"/>
          </a:xfrm>
          <a:prstGeom prst="rect">
            <a:avLst/>
          </a:prstGeom>
        </p:spPr>
      </p:pic>
      <p:pic>
        <p:nvPicPr>
          <p:cNvPr id="7" name="Picture 6">
            <a:extLst>
              <a:ext uri="{FF2B5EF4-FFF2-40B4-BE49-F238E27FC236}">
                <a16:creationId xmlns:a16="http://schemas.microsoft.com/office/drawing/2014/main" id="{6A88FC5A-6605-4DED-A9ED-A29CA52588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8246" y="2408701"/>
            <a:ext cx="2245016" cy="1562890"/>
          </a:xfrm>
          <a:prstGeom prst="rect">
            <a:avLst/>
          </a:prstGeom>
        </p:spPr>
      </p:pic>
    </p:spTree>
    <p:extLst>
      <p:ext uri="{BB962C8B-B14F-4D97-AF65-F5344CB8AC3E}">
        <p14:creationId xmlns:p14="http://schemas.microsoft.com/office/powerpoint/2010/main" val="1853058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wipe(down)">
                                      <p:cBhvr>
                                        <p:cTn id="7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26" grpId="0" animBg="1"/>
      <p:bldP spid="27" grpId="0" animBg="1"/>
      <p:bldP spid="28" grpId="0" animBg="1"/>
      <p:bldP spid="29" grpId="0" animBg="1"/>
      <p:bldP spid="34" grpId="0" animBg="1"/>
      <p:bldP spid="35" grpId="0" animBg="1"/>
      <p:bldP spid="36" grpId="0" animBg="1"/>
      <p:bldP spid="37" grpId="0" animBg="1"/>
      <p:bldP spid="38" grpId="0" animBg="1"/>
      <p:bldP spid="39" grpId="0" animBg="1"/>
      <p:bldP spid="40" grpId="0" animBg="1"/>
      <p:bldP spid="41" grpId="0"/>
      <p:bldP spid="42"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Google Shape;97;p14">
            <a:extLst>
              <a:ext uri="{FF2B5EF4-FFF2-40B4-BE49-F238E27FC236}">
                <a16:creationId xmlns:a16="http://schemas.microsoft.com/office/drawing/2014/main" id="{2748B428-C43E-4867-BEF8-4A7E57261F77}"/>
              </a:ext>
            </a:extLst>
          </p:cNvPr>
          <p:cNvSpPr txBox="1">
            <a:spLocks/>
          </p:cNvSpPr>
          <p:nvPr/>
        </p:nvSpPr>
        <p:spPr>
          <a:xfrm>
            <a:off x="2760474" y="186076"/>
            <a:ext cx="5848129" cy="812800"/>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vert="horz" wrap="square" lIns="91425" tIns="45700" rIns="91425" bIns="45700" rtlCol="0" anchor="ctr" anchorCtr="0">
            <a:normAutofit fontScale="97500"/>
          </a:bodyPr>
          <a:lstStyle>
            <a:lvl1pPr lvl="0" algn="ctr" defTabSz="914400" rtl="0" eaLnBrk="1" latinLnBrk="0" hangingPunct="1">
              <a:lnSpc>
                <a:spcPct val="90000"/>
              </a:lnSpc>
              <a:spcBef>
                <a:spcPts val="0"/>
              </a:spcBef>
              <a:spcAft>
                <a:spcPts val="0"/>
              </a:spcAft>
              <a:buClr>
                <a:schemeClr val="lt1"/>
              </a:buClr>
              <a:buSzPts val="2800"/>
              <a:buFont typeface="Verdana"/>
              <a:buNone/>
              <a:defRPr sz="2800" kern="1200" cap="all" baseline="0">
                <a:solidFill>
                  <a:schemeClr val="lt1"/>
                </a:solidFill>
                <a:effectLst/>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buSzPts val="4400"/>
              <a:buFont typeface="Calibri"/>
              <a:buNone/>
            </a:pPr>
            <a:r>
              <a:rPr lang="en-US" sz="2800" b="1" dirty="0">
                <a:solidFill>
                  <a:srgbClr val="000000"/>
                </a:solidFill>
                <a:latin typeface="Calibri"/>
                <a:ea typeface="Calibri"/>
                <a:cs typeface="Calibri"/>
                <a:sym typeface="Calibri"/>
              </a:rPr>
              <a:t>Literature review</a:t>
            </a:r>
            <a:endParaRPr lang="en-US" dirty="0"/>
          </a:p>
        </p:txBody>
      </p:sp>
      <p:pic>
        <p:nvPicPr>
          <p:cNvPr id="24" name="Picture 2">
            <a:extLst>
              <a:ext uri="{FF2B5EF4-FFF2-40B4-BE49-F238E27FC236}">
                <a16:creationId xmlns:a16="http://schemas.microsoft.com/office/drawing/2014/main" id="{A3C38CE7-EBFD-4819-AB47-A3BCD70E2A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4420"/>
          <a:stretch/>
        </p:blipFill>
        <p:spPr bwMode="auto">
          <a:xfrm>
            <a:off x="339048" y="1713934"/>
            <a:ext cx="11712540" cy="42974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D2F6A0-BC38-4648-96E1-B8EA5280601D}"/>
              </a:ext>
            </a:extLst>
          </p:cNvPr>
          <p:cNvSpPr txBox="1"/>
          <p:nvPr/>
        </p:nvSpPr>
        <p:spPr>
          <a:xfrm>
            <a:off x="1285657" y="2525530"/>
            <a:ext cx="770021" cy="307777"/>
          </a:xfrm>
          <a:prstGeom prst="rect">
            <a:avLst/>
          </a:prstGeom>
          <a:noFill/>
        </p:spPr>
        <p:txBody>
          <a:bodyPr wrap="square" rtlCol="0">
            <a:spAutoFit/>
          </a:bodyPr>
          <a:lstStyle/>
          <a:p>
            <a:r>
              <a:rPr lang="en-IN" sz="1400" dirty="0"/>
              <a:t>2017</a:t>
            </a:r>
          </a:p>
        </p:txBody>
      </p:sp>
      <p:sp>
        <p:nvSpPr>
          <p:cNvPr id="15" name="TextBox 14">
            <a:extLst>
              <a:ext uri="{FF2B5EF4-FFF2-40B4-BE49-F238E27FC236}">
                <a16:creationId xmlns:a16="http://schemas.microsoft.com/office/drawing/2014/main" id="{58F6502E-254B-4E62-9478-47D756F6533B}"/>
              </a:ext>
            </a:extLst>
          </p:cNvPr>
          <p:cNvSpPr txBox="1"/>
          <p:nvPr/>
        </p:nvSpPr>
        <p:spPr>
          <a:xfrm>
            <a:off x="1738046" y="3275111"/>
            <a:ext cx="770021" cy="307777"/>
          </a:xfrm>
          <a:prstGeom prst="rect">
            <a:avLst/>
          </a:prstGeom>
          <a:noFill/>
        </p:spPr>
        <p:txBody>
          <a:bodyPr wrap="square" rtlCol="0">
            <a:spAutoFit/>
          </a:bodyPr>
          <a:lstStyle/>
          <a:p>
            <a:r>
              <a:rPr lang="en-IN" sz="1400" dirty="0"/>
              <a:t>2018</a:t>
            </a:r>
          </a:p>
        </p:txBody>
      </p:sp>
      <p:sp>
        <p:nvSpPr>
          <p:cNvPr id="17" name="TextBox 16">
            <a:extLst>
              <a:ext uri="{FF2B5EF4-FFF2-40B4-BE49-F238E27FC236}">
                <a16:creationId xmlns:a16="http://schemas.microsoft.com/office/drawing/2014/main" id="{A5F334B2-B9D0-4698-B370-B7305B67F87A}"/>
              </a:ext>
            </a:extLst>
          </p:cNvPr>
          <p:cNvSpPr txBox="1"/>
          <p:nvPr/>
        </p:nvSpPr>
        <p:spPr>
          <a:xfrm>
            <a:off x="1670668" y="4017435"/>
            <a:ext cx="770021" cy="307777"/>
          </a:xfrm>
          <a:prstGeom prst="rect">
            <a:avLst/>
          </a:prstGeom>
          <a:noFill/>
        </p:spPr>
        <p:txBody>
          <a:bodyPr wrap="square" rtlCol="0">
            <a:spAutoFit/>
          </a:bodyPr>
          <a:lstStyle/>
          <a:p>
            <a:r>
              <a:rPr lang="en-IN" sz="1400" dirty="0"/>
              <a:t>2019</a:t>
            </a:r>
          </a:p>
        </p:txBody>
      </p:sp>
      <p:sp>
        <p:nvSpPr>
          <p:cNvPr id="19" name="TextBox 18">
            <a:extLst>
              <a:ext uri="{FF2B5EF4-FFF2-40B4-BE49-F238E27FC236}">
                <a16:creationId xmlns:a16="http://schemas.microsoft.com/office/drawing/2014/main" id="{008013E9-097E-42E5-A1AC-4860CFC9F898}"/>
              </a:ext>
            </a:extLst>
          </p:cNvPr>
          <p:cNvSpPr txBox="1"/>
          <p:nvPr/>
        </p:nvSpPr>
        <p:spPr>
          <a:xfrm>
            <a:off x="829314" y="4714773"/>
            <a:ext cx="770021" cy="307777"/>
          </a:xfrm>
          <a:prstGeom prst="rect">
            <a:avLst/>
          </a:prstGeom>
          <a:noFill/>
        </p:spPr>
        <p:txBody>
          <a:bodyPr wrap="square" rtlCol="0">
            <a:spAutoFit/>
          </a:bodyPr>
          <a:lstStyle/>
          <a:p>
            <a:r>
              <a:rPr lang="en-IN" sz="1400" dirty="0"/>
              <a:t>2020</a:t>
            </a:r>
          </a:p>
        </p:txBody>
      </p:sp>
      <p:sp>
        <p:nvSpPr>
          <p:cNvPr id="22" name="TextBox 21">
            <a:extLst>
              <a:ext uri="{FF2B5EF4-FFF2-40B4-BE49-F238E27FC236}">
                <a16:creationId xmlns:a16="http://schemas.microsoft.com/office/drawing/2014/main" id="{992B334A-17E5-41CB-BE5C-205A8EF45C75}"/>
              </a:ext>
            </a:extLst>
          </p:cNvPr>
          <p:cNvSpPr txBox="1"/>
          <p:nvPr/>
        </p:nvSpPr>
        <p:spPr>
          <a:xfrm>
            <a:off x="782727" y="5524294"/>
            <a:ext cx="770021" cy="307777"/>
          </a:xfrm>
          <a:prstGeom prst="rect">
            <a:avLst/>
          </a:prstGeom>
          <a:noFill/>
        </p:spPr>
        <p:txBody>
          <a:bodyPr wrap="square" rtlCol="0">
            <a:spAutoFit/>
          </a:bodyPr>
          <a:lstStyle/>
          <a:p>
            <a:r>
              <a:rPr lang="en-IN" sz="1400" dirty="0"/>
              <a:t>2016</a:t>
            </a:r>
          </a:p>
        </p:txBody>
      </p:sp>
    </p:spTree>
    <p:extLst>
      <p:ext uri="{BB962C8B-B14F-4D97-AF65-F5344CB8AC3E}">
        <p14:creationId xmlns:p14="http://schemas.microsoft.com/office/powerpoint/2010/main" val="4231823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Google Shape;97;p14">
            <a:extLst>
              <a:ext uri="{FF2B5EF4-FFF2-40B4-BE49-F238E27FC236}">
                <a16:creationId xmlns:a16="http://schemas.microsoft.com/office/drawing/2014/main" id="{4145D94C-D652-4247-BEF8-C723839D752A}"/>
              </a:ext>
            </a:extLst>
          </p:cNvPr>
          <p:cNvSpPr txBox="1">
            <a:spLocks/>
          </p:cNvSpPr>
          <p:nvPr/>
        </p:nvSpPr>
        <p:spPr>
          <a:xfrm>
            <a:off x="2760474" y="186076"/>
            <a:ext cx="5848129" cy="812800"/>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vert="horz" wrap="square" lIns="91425" tIns="45700" rIns="91425" bIns="45700" rtlCol="0" anchor="ctr" anchorCtr="0">
            <a:normAutofit fontScale="97500"/>
          </a:bodyPr>
          <a:lstStyle>
            <a:lvl1pPr lvl="0" algn="ctr" defTabSz="914400" rtl="0" eaLnBrk="1" latinLnBrk="0" hangingPunct="1">
              <a:lnSpc>
                <a:spcPct val="90000"/>
              </a:lnSpc>
              <a:spcBef>
                <a:spcPts val="0"/>
              </a:spcBef>
              <a:spcAft>
                <a:spcPts val="0"/>
              </a:spcAft>
              <a:buClr>
                <a:schemeClr val="lt1"/>
              </a:buClr>
              <a:buSzPts val="2800"/>
              <a:buFont typeface="Verdana"/>
              <a:buNone/>
              <a:defRPr sz="2800" kern="1200" cap="all" baseline="0">
                <a:solidFill>
                  <a:schemeClr val="lt1"/>
                </a:solidFill>
                <a:effectLst/>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buSzPts val="4400"/>
              <a:buFont typeface="Calibri"/>
              <a:buNone/>
            </a:pPr>
            <a:r>
              <a:rPr lang="en-US" sz="2800" b="1" dirty="0">
                <a:solidFill>
                  <a:srgbClr val="000000"/>
                </a:solidFill>
                <a:latin typeface="Calibri"/>
                <a:ea typeface="Calibri"/>
                <a:cs typeface="Calibri"/>
                <a:sym typeface="Calibri"/>
              </a:rPr>
              <a:t>Literature review</a:t>
            </a:r>
            <a:endParaRPr lang="en-US" dirty="0"/>
          </a:p>
        </p:txBody>
      </p:sp>
      <p:pic>
        <p:nvPicPr>
          <p:cNvPr id="3074" name="Picture 2">
            <a:extLst>
              <a:ext uri="{FF2B5EF4-FFF2-40B4-BE49-F238E27FC236}">
                <a16:creationId xmlns:a16="http://schemas.microsoft.com/office/drawing/2014/main" id="{35BCDDBB-1A14-484C-AE24-0445EF542D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729" b="11158"/>
          <a:stretch/>
        </p:blipFill>
        <p:spPr bwMode="auto">
          <a:xfrm>
            <a:off x="195210" y="1769321"/>
            <a:ext cx="11794732" cy="336094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A39926A-723B-4BC1-8058-98DEB02F7D6B}"/>
              </a:ext>
            </a:extLst>
          </p:cNvPr>
          <p:cNvSpPr txBox="1"/>
          <p:nvPr/>
        </p:nvSpPr>
        <p:spPr>
          <a:xfrm>
            <a:off x="677664" y="2112126"/>
            <a:ext cx="770021" cy="338554"/>
          </a:xfrm>
          <a:prstGeom prst="rect">
            <a:avLst/>
          </a:prstGeom>
          <a:noFill/>
        </p:spPr>
        <p:txBody>
          <a:bodyPr wrap="square" rtlCol="0">
            <a:spAutoFit/>
          </a:bodyPr>
          <a:lstStyle/>
          <a:p>
            <a:r>
              <a:rPr lang="en-IN" sz="1600" dirty="0"/>
              <a:t>2015</a:t>
            </a:r>
            <a:endParaRPr lang="en-IN" sz="1400" dirty="0"/>
          </a:p>
        </p:txBody>
      </p:sp>
      <p:sp>
        <p:nvSpPr>
          <p:cNvPr id="15" name="TextBox 14">
            <a:extLst>
              <a:ext uri="{FF2B5EF4-FFF2-40B4-BE49-F238E27FC236}">
                <a16:creationId xmlns:a16="http://schemas.microsoft.com/office/drawing/2014/main" id="{6F4A9D54-DDE7-4A1F-BA31-4CB584C48854}"/>
              </a:ext>
            </a:extLst>
          </p:cNvPr>
          <p:cNvSpPr txBox="1"/>
          <p:nvPr/>
        </p:nvSpPr>
        <p:spPr>
          <a:xfrm>
            <a:off x="677663" y="3413070"/>
            <a:ext cx="770021" cy="338554"/>
          </a:xfrm>
          <a:prstGeom prst="rect">
            <a:avLst/>
          </a:prstGeom>
          <a:noFill/>
        </p:spPr>
        <p:txBody>
          <a:bodyPr wrap="square" rtlCol="0">
            <a:spAutoFit/>
          </a:bodyPr>
          <a:lstStyle/>
          <a:p>
            <a:r>
              <a:rPr lang="en-IN" sz="1600" dirty="0"/>
              <a:t>2019</a:t>
            </a:r>
            <a:endParaRPr lang="en-IN" sz="1400" dirty="0"/>
          </a:p>
        </p:txBody>
      </p:sp>
      <p:sp>
        <p:nvSpPr>
          <p:cNvPr id="17" name="TextBox 16">
            <a:extLst>
              <a:ext uri="{FF2B5EF4-FFF2-40B4-BE49-F238E27FC236}">
                <a16:creationId xmlns:a16="http://schemas.microsoft.com/office/drawing/2014/main" id="{37E3B41A-0B24-481C-A3A5-CBEDAA46853D}"/>
              </a:ext>
            </a:extLst>
          </p:cNvPr>
          <p:cNvSpPr txBox="1"/>
          <p:nvPr/>
        </p:nvSpPr>
        <p:spPr>
          <a:xfrm>
            <a:off x="900649" y="4077810"/>
            <a:ext cx="770021" cy="338554"/>
          </a:xfrm>
          <a:prstGeom prst="rect">
            <a:avLst/>
          </a:prstGeom>
          <a:noFill/>
        </p:spPr>
        <p:txBody>
          <a:bodyPr wrap="square" rtlCol="0">
            <a:spAutoFit/>
          </a:bodyPr>
          <a:lstStyle/>
          <a:p>
            <a:r>
              <a:rPr lang="en-IN" sz="1600" dirty="0"/>
              <a:t>2005</a:t>
            </a:r>
            <a:endParaRPr lang="en-IN" sz="1400" dirty="0"/>
          </a:p>
        </p:txBody>
      </p:sp>
      <p:sp>
        <p:nvSpPr>
          <p:cNvPr id="19" name="TextBox 18">
            <a:extLst>
              <a:ext uri="{FF2B5EF4-FFF2-40B4-BE49-F238E27FC236}">
                <a16:creationId xmlns:a16="http://schemas.microsoft.com/office/drawing/2014/main" id="{B01C6DFB-E4C0-48A3-BB11-857B6C99F564}"/>
              </a:ext>
            </a:extLst>
          </p:cNvPr>
          <p:cNvSpPr txBox="1"/>
          <p:nvPr/>
        </p:nvSpPr>
        <p:spPr>
          <a:xfrm>
            <a:off x="677662" y="4742550"/>
            <a:ext cx="770021" cy="338554"/>
          </a:xfrm>
          <a:prstGeom prst="rect">
            <a:avLst/>
          </a:prstGeom>
          <a:noFill/>
        </p:spPr>
        <p:txBody>
          <a:bodyPr wrap="square" rtlCol="0">
            <a:spAutoFit/>
          </a:bodyPr>
          <a:lstStyle/>
          <a:p>
            <a:r>
              <a:rPr lang="en-IN" sz="1600" dirty="0"/>
              <a:t>2006</a:t>
            </a:r>
            <a:endParaRPr lang="en-IN" sz="1400" dirty="0"/>
          </a:p>
        </p:txBody>
      </p:sp>
    </p:spTree>
    <p:extLst>
      <p:ext uri="{BB962C8B-B14F-4D97-AF65-F5344CB8AC3E}">
        <p14:creationId xmlns:p14="http://schemas.microsoft.com/office/powerpoint/2010/main" val="42090306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Google Shape;97;p14">
            <a:extLst>
              <a:ext uri="{FF2B5EF4-FFF2-40B4-BE49-F238E27FC236}">
                <a16:creationId xmlns:a16="http://schemas.microsoft.com/office/drawing/2014/main" id="{006D6994-F21C-49BB-8E4C-E5BE31BB5768}"/>
              </a:ext>
            </a:extLst>
          </p:cNvPr>
          <p:cNvSpPr txBox="1">
            <a:spLocks/>
          </p:cNvSpPr>
          <p:nvPr/>
        </p:nvSpPr>
        <p:spPr>
          <a:xfrm>
            <a:off x="2861821" y="105662"/>
            <a:ext cx="5848129" cy="893214"/>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vert="horz" wrap="square" lIns="91425" tIns="45700" rIns="91425" bIns="45700" rtlCol="0" anchor="ctr" anchorCtr="0">
            <a:normAutofit fontScale="97500"/>
          </a:bodyPr>
          <a:lstStyle>
            <a:lvl1pPr lvl="0" algn="ctr" defTabSz="914400" rtl="0" eaLnBrk="1" latinLnBrk="0" hangingPunct="1">
              <a:lnSpc>
                <a:spcPct val="90000"/>
              </a:lnSpc>
              <a:spcBef>
                <a:spcPts val="0"/>
              </a:spcBef>
              <a:spcAft>
                <a:spcPts val="0"/>
              </a:spcAft>
              <a:buClr>
                <a:schemeClr val="lt1"/>
              </a:buClr>
              <a:buSzPts val="2800"/>
              <a:buFont typeface="Verdana"/>
              <a:buNone/>
              <a:defRPr sz="2800" kern="1200" cap="all" baseline="0">
                <a:solidFill>
                  <a:schemeClr val="lt1"/>
                </a:solidFill>
                <a:effectLst/>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buSzPts val="4400"/>
              <a:buFont typeface="Calibri"/>
              <a:buNone/>
            </a:pPr>
            <a:r>
              <a:rPr lang="en-US" dirty="0"/>
              <a:t>objectives</a:t>
            </a:r>
          </a:p>
        </p:txBody>
      </p:sp>
      <p:sp>
        <p:nvSpPr>
          <p:cNvPr id="15" name="Google Shape;114;p16">
            <a:extLst>
              <a:ext uri="{FF2B5EF4-FFF2-40B4-BE49-F238E27FC236}">
                <a16:creationId xmlns:a16="http://schemas.microsoft.com/office/drawing/2014/main" id="{4CD5C47A-B753-4299-9EA0-2E03502C1A1A}"/>
              </a:ext>
            </a:extLst>
          </p:cNvPr>
          <p:cNvSpPr txBox="1">
            <a:spLocks/>
          </p:cNvSpPr>
          <p:nvPr/>
        </p:nvSpPr>
        <p:spPr>
          <a:xfrm>
            <a:off x="275602" y="1567832"/>
            <a:ext cx="6844389" cy="4902413"/>
          </a:xfrm>
          <a:prstGeom prst="rect">
            <a:avLst/>
          </a:prstGeom>
          <a:noFill/>
          <a:ln>
            <a:noFill/>
          </a:ln>
        </p:spPr>
        <p:txBody>
          <a:bodyPr spcFirstLastPara="1" vert="horz" wrap="square" lIns="91425" tIns="45700" rIns="91425" bIns="45700" rtlCol="0" anchor="t" anchorCtr="0">
            <a:normAutofit fontScale="9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spcBef>
                <a:spcPts val="0"/>
              </a:spcBef>
              <a:buClr>
                <a:schemeClr val="dk1"/>
              </a:buClr>
              <a:buSzPct val="100000"/>
            </a:pPr>
            <a:r>
              <a:rPr lang="en-US" sz="2400" dirty="0">
                <a:latin typeface="Calibri" panose="020F0502020204030204" pitchFamily="34" charset="0"/>
                <a:cs typeface="Calibri" panose="020F0502020204030204" pitchFamily="34" charset="0"/>
              </a:rPr>
              <a:t>It will help us to detect phishing sites and phishing attacks. </a:t>
            </a:r>
          </a:p>
          <a:p>
            <a:pPr marL="342900" indent="-342900" algn="just">
              <a:lnSpc>
                <a:spcPct val="150000"/>
              </a:lnSpc>
              <a:spcBef>
                <a:spcPts val="0"/>
              </a:spcBef>
              <a:buClr>
                <a:schemeClr val="dk1"/>
              </a:buClr>
              <a:buSzPct val="100000"/>
            </a:pPr>
            <a:r>
              <a:rPr lang="en-US" sz="2400" dirty="0">
                <a:latin typeface="Calibri" panose="020F0502020204030204" pitchFamily="34" charset="0"/>
                <a:cs typeface="Calibri" panose="020F0502020204030204" pitchFamily="34" charset="0"/>
              </a:rPr>
              <a:t>It can avoid financial loses of people due to phishing as well as spyware.</a:t>
            </a:r>
          </a:p>
          <a:p>
            <a:pPr marL="342900" indent="-342900" algn="just">
              <a:lnSpc>
                <a:spcPct val="150000"/>
              </a:lnSpc>
              <a:spcBef>
                <a:spcPts val="0"/>
              </a:spcBef>
              <a:buClr>
                <a:schemeClr val="dk1"/>
              </a:buClr>
              <a:buSzPct val="100000"/>
            </a:pPr>
            <a:r>
              <a:rPr lang="en-US" sz="2400" dirty="0">
                <a:latin typeface="Calibri" panose="020F0502020204030204" pitchFamily="34" charset="0"/>
                <a:cs typeface="Calibri" panose="020F0502020204030204" pitchFamily="34" charset="0"/>
              </a:rPr>
              <a:t>It will save some amount of money and time of many users.</a:t>
            </a:r>
          </a:p>
          <a:p>
            <a:pPr marL="342900" indent="-342900" algn="just">
              <a:lnSpc>
                <a:spcPct val="150000"/>
              </a:lnSpc>
              <a:spcBef>
                <a:spcPts val="380"/>
              </a:spcBef>
              <a:buClr>
                <a:schemeClr val="dk1"/>
              </a:buClr>
              <a:buSzPct val="100000"/>
            </a:pPr>
            <a:r>
              <a:rPr lang="en-US" sz="2400" dirty="0">
                <a:latin typeface="Calibri" panose="020F0502020204030204" pitchFamily="34" charset="0"/>
                <a:cs typeface="Calibri" panose="020F0502020204030204" pitchFamily="34" charset="0"/>
              </a:rPr>
              <a:t>It decreases the work of cyber crime police cops. </a:t>
            </a:r>
          </a:p>
          <a:p>
            <a:pPr marL="342900" indent="-342900" algn="just">
              <a:lnSpc>
                <a:spcPct val="150000"/>
              </a:lnSpc>
              <a:spcBef>
                <a:spcPts val="380"/>
              </a:spcBef>
              <a:buClr>
                <a:schemeClr val="dk1"/>
              </a:buClr>
              <a:buSzPct val="100000"/>
            </a:pPr>
            <a:r>
              <a:rPr lang="en-US" sz="2400" dirty="0">
                <a:latin typeface="Calibri" panose="020F0502020204030204" pitchFamily="34" charset="0"/>
                <a:cs typeface="Calibri" panose="020F0502020204030204" pitchFamily="34" charset="0"/>
              </a:rPr>
              <a:t>The user has to enter link of any site then it will be able to easily predict its type.</a:t>
            </a:r>
          </a:p>
        </p:txBody>
      </p:sp>
      <p:pic>
        <p:nvPicPr>
          <p:cNvPr id="1026" name="Picture 2" descr="6 sure signs someone is phishing you—besides email | Malwarebytes Labs">
            <a:extLst>
              <a:ext uri="{FF2B5EF4-FFF2-40B4-BE49-F238E27FC236}">
                <a16:creationId xmlns:a16="http://schemas.microsoft.com/office/drawing/2014/main" id="{6BC74687-93F0-41AA-870E-B7F9F1DB7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0259" y="1586499"/>
            <a:ext cx="4611472" cy="4418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1577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1001</TotalTime>
  <Words>679</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Avenir Next LT Pro</vt:lpstr>
      <vt:lpstr>Calibri</vt:lpstr>
      <vt:lpstr>Calibri Light</vt:lpstr>
      <vt:lpstr>Merriweather Sans</vt:lpstr>
      <vt:lpstr>Verdana</vt:lpstr>
      <vt:lpstr>Office Theme</vt:lpstr>
      <vt:lpstr>PowerPoint Presentation</vt:lpstr>
      <vt:lpstr>Contents</vt:lpstr>
      <vt:lpstr>PowerPoint Presentation</vt:lpstr>
      <vt:lpstr>PowerPoint Presentation</vt:lpstr>
      <vt:lpstr>Flowchart of Project :-</vt:lpstr>
      <vt:lpstr>Methodology (How it actually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Face Mask Recognition</dc:title>
  <dc:creator>hp</dc:creator>
  <cp:lastModifiedBy>Digvijay</cp:lastModifiedBy>
  <cp:revision>28</cp:revision>
  <dcterms:created xsi:type="dcterms:W3CDTF">2020-06-04T09:22:34Z</dcterms:created>
  <dcterms:modified xsi:type="dcterms:W3CDTF">2022-08-12T08:39:06Z</dcterms:modified>
</cp:coreProperties>
</file>