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0" r:id="rId1"/>
  </p:sldMasterIdLst>
  <p:notesMasterIdLst>
    <p:notesMasterId r:id="rId18"/>
  </p:notesMasterIdLst>
  <p:sldIdLst>
    <p:sldId id="256" r:id="rId2"/>
    <p:sldId id="270" r:id="rId3"/>
    <p:sldId id="257" r:id="rId4"/>
    <p:sldId id="258" r:id="rId5"/>
    <p:sldId id="259" r:id="rId6"/>
    <p:sldId id="260" r:id="rId7"/>
    <p:sldId id="269" r:id="rId8"/>
    <p:sldId id="262" r:id="rId9"/>
    <p:sldId id="261" r:id="rId10"/>
    <p:sldId id="263" r:id="rId11"/>
    <p:sldId id="264" r:id="rId12"/>
    <p:sldId id="265" r:id="rId13"/>
    <p:sldId id="266" r:id="rId14"/>
    <p:sldId id="267" r:id="rId15"/>
    <p:sldId id="268"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3" autoAdjust="0"/>
    <p:restoredTop sz="85547" autoAdjust="0"/>
  </p:normalViewPr>
  <p:slideViewPr>
    <p:cSldViewPr snapToGrid="0">
      <p:cViewPr varScale="1">
        <p:scale>
          <a:sx n="85" d="100"/>
          <a:sy n="85" d="100"/>
        </p:scale>
        <p:origin x="896" y="80"/>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568B9A5-26F2-48A4-BB24-BFE4C5BD193B}" type="datetimeFigureOut">
              <a:t>03/01/2023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C39F09-4268-4568-8BD4-EA1AECC62A9A}" type="slidenum">
              <a:t>‹#›</a:t>
            </a:fld>
            <a:endParaRPr lang="en-US"/>
          </a:p>
        </p:txBody>
      </p:sp>
    </p:spTree>
    <p:extLst>
      <p:ext uri="{BB962C8B-B14F-4D97-AF65-F5344CB8AC3E}">
        <p14:creationId xmlns:p14="http://schemas.microsoft.com/office/powerpoint/2010/main" val="7817237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github.com/digwit678/DIGCREAT_AUDIO_PROCESSION#fourier-based-models" TargetMode="External"/><Relationship Id="rId2" Type="http://schemas.openxmlformats.org/officeDocument/2006/relationships/slide" Target="../slides/slide5.xml"/><Relationship Id="rId1" Type="http://schemas.openxmlformats.org/officeDocument/2006/relationships/notesMaster" Target="../notesMasters/notesMaster1.xml"/><Relationship Id="rId4" Type="http://schemas.openxmlformats.org/officeDocument/2006/relationships/hyperlink" Target="https://github.com/digwit678/DIGCREAT_AUDIO_PROCESSION#autogenerative-models"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the following slides we want to present you our little journey through the </a:t>
            </a:r>
            <a:r>
              <a:rPr lang="en-GB" dirty="0" err="1"/>
              <a:t>ddsp</a:t>
            </a:r>
            <a:r>
              <a:rPr lang="en-GB" dirty="0"/>
              <a:t> library which is optimized for sound procession by neural networks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b="0" i="0" dirty="0">
              <a:solidFill>
                <a:srgbClr val="072940"/>
              </a:solidFill>
              <a:effectLst/>
              <a:latin typeface="Google San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b="0" i="0" dirty="0">
                <a:solidFill>
                  <a:srgbClr val="072940"/>
                </a:solidFill>
                <a:effectLst/>
                <a:latin typeface="Google Sans"/>
              </a:rPr>
              <a:t>Differentiable Digital Signal Processing</a:t>
            </a:r>
          </a:p>
          <a:p>
            <a:endParaRPr lang="en-CH" dirty="0"/>
          </a:p>
        </p:txBody>
      </p:sp>
      <p:sp>
        <p:nvSpPr>
          <p:cNvPr id="4" name="Slide Number Placeholder 3"/>
          <p:cNvSpPr>
            <a:spLocks noGrp="1"/>
          </p:cNvSpPr>
          <p:nvPr>
            <p:ph type="sldNum" sz="quarter" idx="5"/>
          </p:nvPr>
        </p:nvSpPr>
        <p:spPr/>
        <p:txBody>
          <a:bodyPr/>
          <a:lstStyle/>
          <a:p>
            <a:fld id="{C6C39F09-4268-4568-8BD4-EA1AECC62A9A}" type="slidenum">
              <a:rPr lang="en-CH" smtClean="0"/>
              <a:t>1</a:t>
            </a:fld>
            <a:endParaRPr lang="en-CH"/>
          </a:p>
        </p:txBody>
      </p:sp>
    </p:spTree>
    <p:extLst>
      <p:ext uri="{BB962C8B-B14F-4D97-AF65-F5344CB8AC3E}">
        <p14:creationId xmlns:p14="http://schemas.microsoft.com/office/powerpoint/2010/main" val="13577399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Fast training leads to quick feedback and allows you to adjust the parameters in time (more like an instrument) opposed to waiting for 16 hours till training finishes and you can finally do something </a:t>
            </a:r>
          </a:p>
          <a:p>
            <a:endParaRPr lang="en-US">
              <a:cs typeface="Calibri"/>
            </a:endParaRPr>
          </a:p>
          <a:p>
            <a:endParaRPr lang="en-US">
              <a:cs typeface="Calibri"/>
            </a:endParaRPr>
          </a:p>
        </p:txBody>
      </p:sp>
      <p:sp>
        <p:nvSpPr>
          <p:cNvPr id="4" name="Slide Number Placeholder 3"/>
          <p:cNvSpPr>
            <a:spLocks noGrp="1"/>
          </p:cNvSpPr>
          <p:nvPr>
            <p:ph type="sldNum" sz="quarter" idx="5"/>
          </p:nvPr>
        </p:nvSpPr>
        <p:spPr/>
        <p:txBody>
          <a:bodyPr/>
          <a:lstStyle/>
          <a:p>
            <a:fld id="{C6C39F09-4268-4568-8BD4-EA1AECC62A9A}" type="slidenum">
              <a:t>13</a:t>
            </a:fld>
            <a:endParaRPr lang="en-US"/>
          </a:p>
        </p:txBody>
      </p:sp>
    </p:spTree>
    <p:extLst>
      <p:ext uri="{BB962C8B-B14F-4D97-AF65-F5344CB8AC3E}">
        <p14:creationId xmlns:p14="http://schemas.microsoft.com/office/powerpoint/2010/main" val="38503274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We tried out 3 different synths (=layers)</a:t>
            </a:r>
          </a:p>
          <a:p>
            <a:endParaRPr lang="en-US" dirty="0">
              <a:cs typeface="Calibri"/>
            </a:endParaRPr>
          </a:p>
          <a:p>
            <a:r>
              <a:rPr lang="en-US" dirty="0">
                <a:cs typeface="Calibri"/>
              </a:rPr>
              <a:t>Harmonic Synthesizer: biggest harmonic spectrum (visible by more horizontal lines) </a:t>
            </a:r>
          </a:p>
        </p:txBody>
      </p:sp>
      <p:sp>
        <p:nvSpPr>
          <p:cNvPr id="4" name="Slide Number Placeholder 3"/>
          <p:cNvSpPr>
            <a:spLocks noGrp="1"/>
          </p:cNvSpPr>
          <p:nvPr>
            <p:ph type="sldNum" sz="quarter" idx="5"/>
          </p:nvPr>
        </p:nvSpPr>
        <p:spPr/>
        <p:txBody>
          <a:bodyPr/>
          <a:lstStyle/>
          <a:p>
            <a:fld id="{C6C39F09-4268-4568-8BD4-EA1AECC62A9A}" type="slidenum">
              <a:t>14</a:t>
            </a:fld>
            <a:endParaRPr lang="en-US"/>
          </a:p>
        </p:txBody>
      </p:sp>
    </p:spTree>
    <p:extLst>
      <p:ext uri="{BB962C8B-B14F-4D97-AF65-F5344CB8AC3E}">
        <p14:creationId xmlns:p14="http://schemas.microsoft.com/office/powerpoint/2010/main" val="6022428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Learn all the waveform packets </a:t>
            </a:r>
            <a:endParaRPr lang="en-CH" dirty="0"/>
          </a:p>
        </p:txBody>
      </p:sp>
      <p:sp>
        <p:nvSpPr>
          <p:cNvPr id="4" name="Slide Number Placeholder 3"/>
          <p:cNvSpPr>
            <a:spLocks noGrp="1"/>
          </p:cNvSpPr>
          <p:nvPr>
            <p:ph type="sldNum" sz="quarter" idx="5"/>
          </p:nvPr>
        </p:nvSpPr>
        <p:spPr/>
        <p:txBody>
          <a:bodyPr/>
          <a:lstStyle/>
          <a:p>
            <a:fld id="{C6C39F09-4268-4568-8BD4-EA1AECC62A9A}" type="slidenum">
              <a:rPr lang="en-CH" smtClean="0"/>
              <a:t>4</a:t>
            </a:fld>
            <a:endParaRPr lang="en-CH"/>
          </a:p>
        </p:txBody>
      </p:sp>
    </p:spTree>
    <p:extLst>
      <p:ext uri="{BB962C8B-B14F-4D97-AF65-F5344CB8AC3E}">
        <p14:creationId xmlns:p14="http://schemas.microsoft.com/office/powerpoint/2010/main" val="28868312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Representations not free of bias </a:t>
            </a:r>
          </a:p>
          <a:p>
            <a:endParaRPr lang="en-GB" dirty="0"/>
          </a:p>
          <a:p>
            <a:r>
              <a:rPr lang="en-GB" dirty="0" err="1"/>
              <a:t>Strided</a:t>
            </a:r>
            <a:r>
              <a:rPr lang="en-GB" dirty="0"/>
              <a:t> Convolution: Waves represented as overlapping frames, whereas in reality sound moves in different phases and would have to be aligned precisely between two fixed frames </a:t>
            </a:r>
          </a:p>
          <a:p>
            <a:endParaRPr lang="en-GB" dirty="0"/>
          </a:p>
          <a:p>
            <a:r>
              <a:rPr lang="en-GB" dirty="0"/>
              <a:t>Fourier Representation: Same problem, </a:t>
            </a:r>
            <a:r>
              <a:rPr lang="en-GB" dirty="0" err="1"/>
              <a:t>wavepackaets</a:t>
            </a:r>
            <a:r>
              <a:rPr lang="en-GB" dirty="0"/>
              <a:t> are represented in frames which would have to be aligned perfectly, which can be very complicated </a:t>
            </a:r>
          </a:p>
          <a:p>
            <a:endParaRPr lang="en-GB" dirty="0"/>
          </a:p>
          <a:p>
            <a:r>
              <a:rPr lang="en-GB" dirty="0" err="1"/>
              <a:t>Auto.Interp</a:t>
            </a:r>
            <a:r>
              <a:rPr lang="en-GB" dirty="0"/>
              <a:t>. : sample by sample, still not aligned with our hearing perception (look different but sound the same and therefore lead to different error in the neural network even though they should not) </a:t>
            </a:r>
          </a:p>
          <a:p>
            <a:endParaRPr lang="en-GB" dirty="0"/>
          </a:p>
          <a:p>
            <a:r>
              <a:rPr lang="en-GB" dirty="0"/>
              <a:t>We need something </a:t>
            </a:r>
            <a:r>
              <a:rPr lang="en-GB" dirty="0" err="1"/>
              <a:t>inbetween</a:t>
            </a:r>
            <a:r>
              <a:rPr lang="en-GB" dirty="0"/>
              <a:t>: sample by sample, but still in line with our perception</a:t>
            </a:r>
            <a:endParaRPr lang="en-CH" dirty="0"/>
          </a:p>
          <a:p>
            <a:endParaRPr lang="en-US" dirty="0">
              <a:cs typeface="Calibri"/>
            </a:endParaRPr>
          </a:p>
          <a:p>
            <a:endParaRPr lang="en-US" dirty="0">
              <a:cs typeface="Calibri"/>
            </a:endParaRPr>
          </a:p>
          <a:p>
            <a:r>
              <a:rPr lang="en-US" dirty="0">
                <a:cs typeface="Calibri"/>
              </a:rPr>
              <a:t>Hard to work on block </a:t>
            </a:r>
            <a:endParaRPr lang="en-US" dirty="0"/>
          </a:p>
          <a:p>
            <a:endParaRPr lang="en-US" dirty="0"/>
          </a:p>
          <a:p>
            <a:r>
              <a:rPr lang="en-US" dirty="0"/>
              <a:t>Phase Alignment</a:t>
            </a:r>
            <a:endParaRPr lang="en-US" dirty="0">
              <a:cs typeface="Calibri" panose="020F0502020204030204"/>
            </a:endParaRPr>
          </a:p>
          <a:p>
            <a:r>
              <a:rPr lang="en-US" dirty="0"/>
              <a:t>Phases of different simultaneous frequencies have to be aligned precisely else they cancel each other out or become to loud which leads to an overall bad mix.</a:t>
            </a:r>
            <a:endParaRPr lang="en-US" dirty="0">
              <a:cs typeface="Calibri"/>
            </a:endParaRPr>
          </a:p>
          <a:p>
            <a:endParaRPr lang="en-US" dirty="0"/>
          </a:p>
          <a:p>
            <a:r>
              <a:rPr lang="en-US" dirty="0">
                <a:hlinkClick r:id="rId3"/>
              </a:rPr>
              <a:t>Fourier based Models</a:t>
            </a:r>
            <a:endParaRPr lang="en-US" dirty="0"/>
          </a:p>
          <a:p>
            <a:r>
              <a:rPr lang="en-US" dirty="0">
                <a:hlinkClick r:id="rId3"/>
              </a:rPr>
              <a:t>Another widely used method was to just learn all the waveform packages, decompose them into sine and cosine waves and finally recreate the soundwave out of the Fourier waves. However, the waveforms overlap and therefore this procedure is </a:t>
            </a:r>
            <a:r>
              <a:rPr lang="en-US" dirty="0" err="1">
                <a:hlinkClick r:id="rId3"/>
              </a:rPr>
              <a:t>inprecise</a:t>
            </a:r>
            <a:r>
              <a:rPr lang="en-US" dirty="0">
                <a:hlinkClick r:id="rId3"/>
              </a:rPr>
              <a:t> and inefficient.</a:t>
            </a:r>
            <a:endParaRPr lang="en-US" dirty="0"/>
          </a:p>
          <a:p>
            <a:endParaRPr lang="en-US" dirty="0"/>
          </a:p>
          <a:p>
            <a:endParaRPr lang="en-US" dirty="0"/>
          </a:p>
          <a:p>
            <a:r>
              <a:rPr lang="en-US" dirty="0" err="1">
                <a:hlinkClick r:id="rId4"/>
              </a:rPr>
              <a:t>Autogenerative</a:t>
            </a:r>
            <a:r>
              <a:rPr lang="en-US" dirty="0">
                <a:hlinkClick r:id="rId4"/>
              </a:rPr>
              <a:t> Models</a:t>
            </a:r>
            <a:endParaRPr lang="en-US" dirty="0"/>
          </a:p>
          <a:p>
            <a:r>
              <a:rPr lang="en-US" dirty="0" err="1">
                <a:hlinkClick r:id="rId4"/>
              </a:rPr>
              <a:t>Autogenerative</a:t>
            </a:r>
            <a:r>
              <a:rPr lang="en-US" dirty="0">
                <a:hlinkClick r:id="rId4"/>
              </a:rPr>
              <a:t> models try to mitigate these problems by constructing the waveform sample by sample so they do not suffer from the same bias the wave packets. Still, the waveform shapes do not perfectly correlate with human perception because of teacher enforcing / exposure bias during network training. For example the waveforms on the right sound the same for humans but cause different perceptual losses for the model. Moreover they need </a:t>
            </a:r>
            <a:r>
              <a:rPr lang="en-US" dirty="0" err="1">
                <a:hlinkClick r:id="rId4"/>
              </a:rPr>
              <a:t>alot</a:t>
            </a:r>
            <a:r>
              <a:rPr lang="en-US" dirty="0">
                <a:hlinkClick r:id="rId4"/>
              </a:rPr>
              <a:t> of data to work.</a:t>
            </a:r>
            <a:endParaRPr lang="en-US" dirty="0"/>
          </a:p>
          <a:p>
            <a:endParaRPr lang="en-US" dirty="0">
              <a:cs typeface="Calibri"/>
            </a:endParaRPr>
          </a:p>
        </p:txBody>
      </p:sp>
      <p:sp>
        <p:nvSpPr>
          <p:cNvPr id="4" name="Slide Number Placeholder 3"/>
          <p:cNvSpPr>
            <a:spLocks noGrp="1"/>
          </p:cNvSpPr>
          <p:nvPr>
            <p:ph type="sldNum" sz="quarter" idx="5"/>
          </p:nvPr>
        </p:nvSpPr>
        <p:spPr/>
        <p:txBody>
          <a:bodyPr/>
          <a:lstStyle/>
          <a:p>
            <a:fld id="{C6C39F09-4268-4568-8BD4-EA1AECC62A9A}" type="slidenum">
              <a:t>5</a:t>
            </a:fld>
            <a:endParaRPr lang="en-US"/>
          </a:p>
        </p:txBody>
      </p:sp>
    </p:spTree>
    <p:extLst>
      <p:ext uri="{BB962C8B-B14F-4D97-AF65-F5344CB8AC3E}">
        <p14:creationId xmlns:p14="http://schemas.microsoft.com/office/powerpoint/2010/main" val="42806336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cs typeface="Calibri"/>
            </a:endParaRPr>
          </a:p>
          <a:p>
            <a:r>
              <a:rPr lang="en-US" dirty="0">
                <a:cs typeface="Calibri"/>
              </a:rPr>
              <a:t>New: incorporate this knowledge into neural networks </a:t>
            </a:r>
          </a:p>
        </p:txBody>
      </p:sp>
      <p:sp>
        <p:nvSpPr>
          <p:cNvPr id="4" name="Slide Number Placeholder 3"/>
          <p:cNvSpPr>
            <a:spLocks noGrp="1"/>
          </p:cNvSpPr>
          <p:nvPr>
            <p:ph type="sldNum" sz="quarter" idx="5"/>
          </p:nvPr>
        </p:nvSpPr>
        <p:spPr/>
        <p:txBody>
          <a:bodyPr/>
          <a:lstStyle/>
          <a:p>
            <a:fld id="{C6C39F09-4268-4568-8BD4-EA1AECC62A9A}" type="slidenum">
              <a:t>6</a:t>
            </a:fld>
            <a:endParaRPr lang="en-US"/>
          </a:p>
        </p:txBody>
      </p:sp>
    </p:spTree>
    <p:extLst>
      <p:ext uri="{BB962C8B-B14F-4D97-AF65-F5344CB8AC3E}">
        <p14:creationId xmlns:p14="http://schemas.microsoft.com/office/powerpoint/2010/main" val="2160214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Not a new idea, first electronic oscillator dates back to a 1912 radio</a:t>
            </a:r>
          </a:p>
          <a:p>
            <a:endParaRPr lang="en-US">
              <a:cs typeface="Calibri"/>
            </a:endParaRPr>
          </a:p>
          <a:p>
            <a:r>
              <a:rPr lang="en-US">
                <a:cs typeface="Calibri"/>
              </a:rPr>
              <a:t>New: incorporate this knowledge into neural networks </a:t>
            </a:r>
          </a:p>
        </p:txBody>
      </p:sp>
      <p:sp>
        <p:nvSpPr>
          <p:cNvPr id="4" name="Slide Number Placeholder 3"/>
          <p:cNvSpPr>
            <a:spLocks noGrp="1"/>
          </p:cNvSpPr>
          <p:nvPr>
            <p:ph type="sldNum" sz="quarter" idx="5"/>
          </p:nvPr>
        </p:nvSpPr>
        <p:spPr/>
        <p:txBody>
          <a:bodyPr/>
          <a:lstStyle/>
          <a:p>
            <a:fld id="{C6C39F09-4268-4568-8BD4-EA1AECC62A9A}" type="slidenum">
              <a:t>7</a:t>
            </a:fld>
            <a:endParaRPr lang="en-US"/>
          </a:p>
        </p:txBody>
      </p:sp>
    </p:spTree>
    <p:extLst>
      <p:ext uri="{BB962C8B-B14F-4D97-AF65-F5344CB8AC3E}">
        <p14:creationId xmlns:p14="http://schemas.microsoft.com/office/powerpoint/2010/main" val="26767056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Rather than predicting the waveforms or Fourier coefficients those models directly generates the oscillations. </a:t>
            </a:r>
          </a:p>
          <a:p>
            <a:endParaRPr lang="en-US" dirty="0"/>
          </a:p>
          <a:p>
            <a:r>
              <a:rPr lang="en-US" dirty="0"/>
              <a:t>These “analysis/synthesis” models use expert knowledge and hand-tuned heuristics to extract synthesis parameters (analysis) that are interpretable (</a:t>
            </a:r>
            <a:r>
              <a:rPr lang="en-US" b="1" dirty="0"/>
              <a:t>loudness</a:t>
            </a:r>
            <a:r>
              <a:rPr lang="en-US" dirty="0"/>
              <a:t> in dB and </a:t>
            </a:r>
            <a:r>
              <a:rPr lang="en-US" b="1" dirty="0"/>
              <a:t>frequencies</a:t>
            </a:r>
            <a:r>
              <a:rPr lang="en-US" dirty="0"/>
              <a:t> in Hz) and can be used by the generative algorithm (synthesis)</a:t>
            </a:r>
          </a:p>
          <a:p>
            <a:endParaRPr lang="en-US" dirty="0">
              <a:cs typeface="Calibri"/>
            </a:endParaRPr>
          </a:p>
          <a:p>
            <a:endParaRPr lang="en-US" dirty="0">
              <a:cs typeface="Calibri"/>
            </a:endParaRPr>
          </a:p>
        </p:txBody>
      </p:sp>
      <p:sp>
        <p:nvSpPr>
          <p:cNvPr id="4" name="Slide Number Placeholder 3"/>
          <p:cNvSpPr>
            <a:spLocks noGrp="1"/>
          </p:cNvSpPr>
          <p:nvPr>
            <p:ph type="sldNum" sz="quarter" idx="5"/>
          </p:nvPr>
        </p:nvSpPr>
        <p:spPr/>
        <p:txBody>
          <a:bodyPr/>
          <a:lstStyle/>
          <a:p>
            <a:fld id="{C6C39F09-4268-4568-8BD4-EA1AECC62A9A}" type="slidenum">
              <a:t>9</a:t>
            </a:fld>
            <a:endParaRPr lang="en-US"/>
          </a:p>
        </p:txBody>
      </p:sp>
    </p:spTree>
    <p:extLst>
      <p:ext uri="{BB962C8B-B14F-4D97-AF65-F5344CB8AC3E}">
        <p14:creationId xmlns:p14="http://schemas.microsoft.com/office/powerpoint/2010/main" val="9551273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Took time (around 6 hours)  to sort</a:t>
            </a:r>
          </a:p>
          <a:p>
            <a:r>
              <a:rPr lang="en-US">
                <a:cs typeface="Calibri"/>
              </a:rPr>
              <a:t>Memory problems in the beginning</a:t>
            </a:r>
          </a:p>
          <a:p>
            <a:endParaRPr lang="en-US">
              <a:cs typeface="Calibri"/>
            </a:endParaRPr>
          </a:p>
          <a:p>
            <a:endParaRPr lang="en-US">
              <a:cs typeface="Calibri"/>
            </a:endParaRPr>
          </a:p>
        </p:txBody>
      </p:sp>
      <p:sp>
        <p:nvSpPr>
          <p:cNvPr id="4" name="Slide Number Placeholder 3"/>
          <p:cNvSpPr>
            <a:spLocks noGrp="1"/>
          </p:cNvSpPr>
          <p:nvPr>
            <p:ph type="sldNum" sz="quarter" idx="5"/>
          </p:nvPr>
        </p:nvSpPr>
        <p:spPr/>
        <p:txBody>
          <a:bodyPr/>
          <a:lstStyle/>
          <a:p>
            <a:fld id="{C6C39F09-4268-4568-8BD4-EA1AECC62A9A}" type="slidenum">
              <a:t>10</a:t>
            </a:fld>
            <a:endParaRPr lang="en-US"/>
          </a:p>
        </p:txBody>
      </p:sp>
    </p:spTree>
    <p:extLst>
      <p:ext uri="{BB962C8B-B14F-4D97-AF65-F5344CB8AC3E}">
        <p14:creationId xmlns:p14="http://schemas.microsoft.com/office/powerpoint/2010/main" val="25189340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a:p>
            <a:r>
              <a:rPr lang="en-US">
                <a:cs typeface="Calibri"/>
              </a:rPr>
              <a:t>Deep, specialized structures to learn sound ==&gt; more selective &amp; faster than conventional methods </a:t>
            </a:r>
            <a:endParaRPr lang="en-US"/>
          </a:p>
        </p:txBody>
      </p:sp>
      <p:sp>
        <p:nvSpPr>
          <p:cNvPr id="4" name="Slide Number Placeholder 3"/>
          <p:cNvSpPr>
            <a:spLocks noGrp="1"/>
          </p:cNvSpPr>
          <p:nvPr>
            <p:ph type="sldNum" sz="quarter" idx="5"/>
          </p:nvPr>
        </p:nvSpPr>
        <p:spPr/>
        <p:txBody>
          <a:bodyPr/>
          <a:lstStyle/>
          <a:p>
            <a:fld id="{C6C39F09-4268-4568-8BD4-EA1AECC62A9A}" type="slidenum">
              <a:t>11</a:t>
            </a:fld>
            <a:endParaRPr lang="en-US"/>
          </a:p>
        </p:txBody>
      </p:sp>
    </p:spTree>
    <p:extLst>
      <p:ext uri="{BB962C8B-B14F-4D97-AF65-F5344CB8AC3E}">
        <p14:creationId xmlns:p14="http://schemas.microsoft.com/office/powerpoint/2010/main" val="13361687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1: audio input (as wave or already processed)</a:t>
            </a:r>
          </a:p>
          <a:p>
            <a:r>
              <a:rPr lang="en-US">
                <a:cs typeface="Calibri"/>
              </a:rPr>
              <a:t>2: encode/</a:t>
            </a:r>
            <a:r>
              <a:rPr lang="en-US" err="1">
                <a:cs typeface="Calibri"/>
              </a:rPr>
              <a:t>analyse</a:t>
            </a:r>
            <a:r>
              <a:rPr lang="en-US">
                <a:cs typeface="Calibri"/>
              </a:rPr>
              <a:t> the relevant features (f0, amplitude)</a:t>
            </a:r>
          </a:p>
          <a:p>
            <a:r>
              <a:rPr lang="en-US">
                <a:cs typeface="Calibri"/>
              </a:rPr>
              <a:t>3: </a:t>
            </a:r>
            <a:r>
              <a:rPr lang="en-US" err="1">
                <a:cs typeface="Calibri"/>
              </a:rPr>
              <a:t>synthesise</a:t>
            </a:r>
            <a:r>
              <a:rPr lang="en-US">
                <a:cs typeface="Calibri"/>
              </a:rPr>
              <a:t> the sound</a:t>
            </a:r>
          </a:p>
          <a:p>
            <a:r>
              <a:rPr lang="en-US">
                <a:cs typeface="Calibri"/>
              </a:rPr>
              <a:t>4: calculate loss</a:t>
            </a:r>
          </a:p>
          <a:p>
            <a:r>
              <a:rPr lang="en-US">
                <a:cs typeface="Calibri"/>
              </a:rPr>
              <a:t>5: adjust the parameters</a:t>
            </a:r>
          </a:p>
          <a:p>
            <a:r>
              <a:rPr lang="en-US">
                <a:cs typeface="Calibri"/>
              </a:rPr>
              <a:t>6: repeat</a:t>
            </a:r>
          </a:p>
        </p:txBody>
      </p:sp>
      <p:sp>
        <p:nvSpPr>
          <p:cNvPr id="4" name="Slide Number Placeholder 3"/>
          <p:cNvSpPr>
            <a:spLocks noGrp="1"/>
          </p:cNvSpPr>
          <p:nvPr>
            <p:ph type="sldNum" sz="quarter" idx="5"/>
          </p:nvPr>
        </p:nvSpPr>
        <p:spPr/>
        <p:txBody>
          <a:bodyPr/>
          <a:lstStyle/>
          <a:p>
            <a:fld id="{C6C39F09-4268-4568-8BD4-EA1AECC62A9A}" type="slidenum">
              <a:t>12</a:t>
            </a:fld>
            <a:endParaRPr lang="en-US"/>
          </a:p>
        </p:txBody>
      </p:sp>
    </p:spTree>
    <p:extLst>
      <p:ext uri="{BB962C8B-B14F-4D97-AF65-F5344CB8AC3E}">
        <p14:creationId xmlns:p14="http://schemas.microsoft.com/office/powerpoint/2010/main" val="14969704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dirty="0"/>
              <a:t>Click to edit Master title style</a:t>
            </a:r>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dirty="0"/>
              <a:t>Click to edit Master subtitle style</a:t>
            </a:r>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9E016143-E03C-4CFD-AFDC-14E5BDEA754C}" type="datetimeFigureOut">
              <a:rPr lang="en-US" dirty="0"/>
              <a:t>1/3/2023</a:t>
            </a:fld>
            <a:endParaRPr lang="en-US" dirty="0"/>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4FAB73BC-B049-4115-A692-8D63A059BFB8}" type="slidenum">
              <a:rPr lang="en-US" dirty="0"/>
              <a:pPr/>
              <a:t>‹#›</a:t>
            </a:fld>
            <a:endParaRPr lang="en-US" dirty="0"/>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926346667"/>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033E54A-A8CA-48C1-9504-691B58049D29}" type="datetimeFigureOut">
              <a:rPr lang="en-US" dirty="0"/>
              <a:t>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165122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5F6C806-BBF7-471C-9527-881CE2266695}" type="datetimeFigureOut">
              <a:rPr lang="en-US" dirty="0"/>
              <a:t>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36196312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78C94063-DF36-4330-A365-08DA1FA5B7D6}" type="datetimeFigureOut">
              <a:rPr lang="en-US" dirty="0"/>
              <a:t>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25003399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dirty="0"/>
              <a:t>Click to edit Master title style</a:t>
            </a:r>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908A7C6C-0F39-4D70-8E8D-FE5B9C95FA73}" type="datetimeFigureOut">
              <a:rPr lang="en-US" dirty="0"/>
              <a:t>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2454495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DFCFA4AC-08CC-42CE-BD01-C191750A04EC}" type="datetimeFigureOut">
              <a:rPr lang="en-US" dirty="0"/>
              <a:t>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30254006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a:t>Click to edit Master title style</a:t>
            </a:r>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dirty="0"/>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1BA7A723-92A7-435B-B681-F25B092FEFEB}" type="datetimeFigureOut">
              <a:rPr lang="en-US" dirty="0"/>
              <a:t>1/3/2023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25735715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4F170639-886C-4FCF-9EAB-ABB5DA3F3F4A}" type="datetimeFigureOut">
              <a:rPr lang="en-US" dirty="0"/>
              <a:t>1/3/2023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40849098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230651-31F4-45D2-98AE-A2108F41BC07}" type="datetimeFigureOut">
              <a:rPr lang="en-US" dirty="0"/>
              <a:t>1/3/2023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10405257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dirty="0"/>
              <a:t>Click to edit Master title style</a:t>
            </a:r>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6F53789A-C914-4DB1-8815-80B5EC7335C5}" type="datetimeFigureOut">
              <a:rPr lang="en-US" dirty="0"/>
              <a:t>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7994014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dirty="0"/>
              <a:t>Click to edit Master title style</a:t>
            </a:r>
          </a:p>
        </p:txBody>
      </p:sp>
      <p:sp>
        <p:nvSpPr>
          <p:cNvPr id="3" name="Picture Placeholder 2"/>
          <p:cNvSpPr>
            <a:spLocks noGrp="1" noChangeAspect="1"/>
          </p:cNvSpPr>
          <p:nvPr>
            <p:ph type="pic" idx="1"/>
          </p:nvPr>
        </p:nvSpPr>
        <p:spPr>
          <a:xfrm>
            <a:off x="0" y="0"/>
            <a:ext cx="11292840" cy="5128923"/>
          </a:xfrm>
          <a:blipFill>
            <a:blip r:embed="rId2"/>
            <a:stretch>
              <a:fillRect/>
            </a:stretch>
          </a:blip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5E6440AA-91A0-436F-8FDB-C0F939DCAE21}" type="datetimeFigureOut">
              <a:rPr lang="en-US" dirty="0"/>
              <a:t>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23820155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0E59FD0C-5451-4CA0-86AF-E70AE3279989}" type="datetimeFigureOut">
              <a:rPr lang="en-US" dirty="0"/>
              <a:t>1/3/2023</a:t>
            </a:fld>
            <a:endParaRPr lang="en-US" dirty="0"/>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dirty="0"/>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4FAB73BC-B049-4115-A692-8D63A059BFB8}" type="slidenum">
              <a:rPr lang="en-US" dirty="0"/>
              <a:pPr/>
              <a:t>‹#›</a:t>
            </a:fld>
            <a:endParaRPr lang="en-US" dirty="0"/>
          </a:p>
        </p:txBody>
      </p:sp>
    </p:spTree>
    <p:extLst>
      <p:ext uri="{BB962C8B-B14F-4D97-AF65-F5344CB8AC3E}">
        <p14:creationId xmlns:p14="http://schemas.microsoft.com/office/powerpoint/2010/main" val="1061971041"/>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Lst>
  <p:hf sldNum="0" hdr="0" ftr="0" dt="0"/>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microsoft.com/office/2007/relationships/hdphoto" Target="../media/hdphoto1.wdp"/></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21.jpeg"/><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jpeg"/></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cs typeface="Calibri Light"/>
              </a:rPr>
              <a:t>Discovering Googles DDSP</a:t>
            </a:r>
            <a:endParaRPr lang="en-US" dirty="0"/>
          </a:p>
        </p:txBody>
      </p:sp>
      <p:sp>
        <p:nvSpPr>
          <p:cNvPr id="3" name="Subtitle 2"/>
          <p:cNvSpPr>
            <a:spLocks noGrp="1"/>
          </p:cNvSpPr>
          <p:nvPr>
            <p:ph type="subTitle" idx="1"/>
          </p:nvPr>
        </p:nvSpPr>
        <p:spPr/>
        <p:txBody>
          <a:bodyPr vert="horz" lIns="91440" tIns="45720" rIns="91440" bIns="45720" rtlCol="0" anchor="t">
            <a:normAutofit/>
          </a:bodyPr>
          <a:lstStyle/>
          <a:p>
            <a:r>
              <a:rPr lang="en-US">
                <a:cs typeface="Calibri"/>
              </a:rPr>
              <a:t>Approaching Neural Synthesis</a:t>
            </a:r>
          </a:p>
          <a:p>
            <a:endParaRPr lang="en-US">
              <a:cs typeface="Calibri"/>
            </a:endParaRPr>
          </a:p>
          <a:p>
            <a:r>
              <a:rPr lang="en-US">
                <a:cs typeface="Calibri"/>
              </a:rPr>
              <a:t>Filip Plavsic, Nico </a:t>
            </a:r>
            <a:r>
              <a:rPr lang="en-US" err="1">
                <a:cs typeface="Calibri"/>
              </a:rPr>
              <a:t>Previtali</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9C91A7-A472-7E66-7D16-63279C98E9E1}"/>
              </a:ext>
            </a:extLst>
          </p:cNvPr>
          <p:cNvSpPr>
            <a:spLocks noGrp="1"/>
          </p:cNvSpPr>
          <p:nvPr>
            <p:ph type="title"/>
          </p:nvPr>
        </p:nvSpPr>
        <p:spPr>
          <a:xfrm>
            <a:off x="848096" y="-335778"/>
            <a:ext cx="10515600" cy="1325563"/>
          </a:xfrm>
        </p:spPr>
        <p:txBody>
          <a:bodyPr/>
          <a:lstStyle/>
          <a:p>
            <a:pPr algn="ctr"/>
            <a:r>
              <a:rPr lang="en-US">
                <a:cs typeface="Calibri Light"/>
              </a:rPr>
              <a:t>Dataset &amp; Data Structure </a:t>
            </a:r>
          </a:p>
        </p:txBody>
      </p:sp>
      <p:sp>
        <p:nvSpPr>
          <p:cNvPr id="3" name="Content Placeholder 2">
            <a:extLst>
              <a:ext uri="{FF2B5EF4-FFF2-40B4-BE49-F238E27FC236}">
                <a16:creationId xmlns:a16="http://schemas.microsoft.com/office/drawing/2014/main" id="{EB0703A1-BEC9-AF99-1F8E-B139C0386AE6}"/>
              </a:ext>
            </a:extLst>
          </p:cNvPr>
          <p:cNvSpPr>
            <a:spLocks noGrp="1"/>
          </p:cNvSpPr>
          <p:nvPr>
            <p:ph idx="1"/>
          </p:nvPr>
        </p:nvSpPr>
        <p:spPr>
          <a:xfrm>
            <a:off x="956953" y="1174059"/>
            <a:ext cx="10040588" cy="4351338"/>
          </a:xfrm>
        </p:spPr>
        <p:txBody>
          <a:bodyPr vert="horz" lIns="91440" tIns="45720" rIns="91440" bIns="45720" rtlCol="0" anchor="t">
            <a:normAutofit/>
          </a:bodyPr>
          <a:lstStyle/>
          <a:p>
            <a:r>
              <a:rPr lang="en-US" dirty="0">
                <a:cs typeface="Calibri"/>
              </a:rPr>
              <a:t>We downloaded the TensorFlow dataset NSYNTH GAN subset which consists of around 16 gigabyte of sound samples stored as TFR files </a:t>
            </a:r>
          </a:p>
          <a:p>
            <a:r>
              <a:rPr lang="en-US" dirty="0">
                <a:cs typeface="Calibri"/>
              </a:rPr>
              <a:t>We had to  sort all files by instrument label (took around 7 hours) and deleted the objects continuously to prevent memory errors </a:t>
            </a:r>
            <a:endParaRPr lang="en-US" dirty="0"/>
          </a:p>
          <a:p>
            <a:endParaRPr lang="en-US" dirty="0">
              <a:cs typeface="Calibri"/>
            </a:endParaRPr>
          </a:p>
        </p:txBody>
      </p:sp>
      <p:pic>
        <p:nvPicPr>
          <p:cNvPr id="4" name="Picture 4" descr="Text&#10;&#10;Description automatically generated">
            <a:extLst>
              <a:ext uri="{FF2B5EF4-FFF2-40B4-BE49-F238E27FC236}">
                <a16:creationId xmlns:a16="http://schemas.microsoft.com/office/drawing/2014/main" id="{6B8CB795-0F2B-7C97-ED5E-CA8FBA5BA56D}"/>
              </a:ext>
            </a:extLst>
          </p:cNvPr>
          <p:cNvPicPr>
            <a:picLocks noChangeAspect="1"/>
          </p:cNvPicPr>
          <p:nvPr/>
        </p:nvPicPr>
        <p:blipFill>
          <a:blip r:embed="rId3"/>
          <a:stretch>
            <a:fillRect/>
          </a:stretch>
        </p:blipFill>
        <p:spPr>
          <a:xfrm>
            <a:off x="1194459" y="2545043"/>
            <a:ext cx="9347199" cy="1630976"/>
          </a:xfrm>
          <a:prstGeom prst="rect">
            <a:avLst/>
          </a:prstGeom>
        </p:spPr>
      </p:pic>
      <p:pic>
        <p:nvPicPr>
          <p:cNvPr id="5" name="Picture 5" descr="Text&#10;&#10;Description automatically generated">
            <a:extLst>
              <a:ext uri="{FF2B5EF4-FFF2-40B4-BE49-F238E27FC236}">
                <a16:creationId xmlns:a16="http://schemas.microsoft.com/office/drawing/2014/main" id="{90E3E3FA-4B86-6AA1-A29C-422F5BCD8224}"/>
              </a:ext>
            </a:extLst>
          </p:cNvPr>
          <p:cNvPicPr>
            <a:picLocks noChangeAspect="1"/>
          </p:cNvPicPr>
          <p:nvPr/>
        </p:nvPicPr>
        <p:blipFill>
          <a:blip r:embed="rId4"/>
          <a:stretch>
            <a:fillRect/>
          </a:stretch>
        </p:blipFill>
        <p:spPr>
          <a:xfrm>
            <a:off x="774707" y="4996320"/>
            <a:ext cx="10396329" cy="1801794"/>
          </a:xfrm>
          <a:prstGeom prst="rect">
            <a:avLst/>
          </a:prstGeom>
        </p:spPr>
      </p:pic>
      <p:sp>
        <p:nvSpPr>
          <p:cNvPr id="6" name="Arrow: Down 5">
            <a:extLst>
              <a:ext uri="{FF2B5EF4-FFF2-40B4-BE49-F238E27FC236}">
                <a16:creationId xmlns:a16="http://schemas.microsoft.com/office/drawing/2014/main" id="{BEFAD2EC-F1A4-DE63-C41C-468000DE4990}"/>
              </a:ext>
            </a:extLst>
          </p:cNvPr>
          <p:cNvSpPr/>
          <p:nvPr/>
        </p:nvSpPr>
        <p:spPr>
          <a:xfrm>
            <a:off x="5580972" y="4208927"/>
            <a:ext cx="784087" cy="883478"/>
          </a:xfrm>
          <a:prstGeom prst="downArrow">
            <a:avLst/>
          </a:prstGeom>
          <a:solidFill>
            <a:schemeClr val="accent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58C02437-96BE-046A-8EE7-F3834603E04B}"/>
              </a:ext>
            </a:extLst>
          </p:cNvPr>
          <p:cNvSpPr txBox="1"/>
          <p:nvPr/>
        </p:nvSpPr>
        <p:spPr>
          <a:xfrm>
            <a:off x="6365059" y="4449273"/>
            <a:ext cx="2766391" cy="4770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500" dirty="0">
                <a:solidFill>
                  <a:schemeClr val="accent1"/>
                </a:solidFill>
                <a:cs typeface="Calibri"/>
              </a:rPr>
              <a:t>JSON parsing</a:t>
            </a:r>
          </a:p>
        </p:txBody>
      </p:sp>
    </p:spTree>
    <p:extLst>
      <p:ext uri="{BB962C8B-B14F-4D97-AF65-F5344CB8AC3E}">
        <p14:creationId xmlns:p14="http://schemas.microsoft.com/office/powerpoint/2010/main" val="13675165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326770-8D3F-9515-6030-8F5790BAD910}"/>
              </a:ext>
            </a:extLst>
          </p:cNvPr>
          <p:cNvSpPr>
            <a:spLocks noGrp="1"/>
          </p:cNvSpPr>
          <p:nvPr>
            <p:ph type="title"/>
          </p:nvPr>
        </p:nvSpPr>
        <p:spPr>
          <a:xfrm>
            <a:off x="1029267" y="603937"/>
            <a:ext cx="9692640" cy="820465"/>
          </a:xfrm>
        </p:spPr>
        <p:txBody>
          <a:bodyPr/>
          <a:lstStyle/>
          <a:p>
            <a:pPr algn="ctr"/>
            <a:r>
              <a:rPr lang="en-US" dirty="0">
                <a:cs typeface="Calibri Light"/>
              </a:rPr>
              <a:t>Neural Networks in DDSP</a:t>
            </a:r>
          </a:p>
        </p:txBody>
      </p:sp>
      <p:sp>
        <p:nvSpPr>
          <p:cNvPr id="3" name="Content Placeholder 2">
            <a:extLst>
              <a:ext uri="{FF2B5EF4-FFF2-40B4-BE49-F238E27FC236}">
                <a16:creationId xmlns:a16="http://schemas.microsoft.com/office/drawing/2014/main" id="{E1D91C2F-D61F-8A84-B2B3-FEF578FF7281}"/>
              </a:ext>
            </a:extLst>
          </p:cNvPr>
          <p:cNvSpPr>
            <a:spLocks noGrp="1"/>
          </p:cNvSpPr>
          <p:nvPr>
            <p:ph idx="1"/>
          </p:nvPr>
        </p:nvSpPr>
        <p:spPr>
          <a:xfrm>
            <a:off x="1973175" y="1796395"/>
            <a:ext cx="8595360" cy="4351337"/>
          </a:xfrm>
        </p:spPr>
        <p:txBody>
          <a:bodyPr vert="horz" lIns="91440" tIns="45720" rIns="91440" bIns="45720" rtlCol="0" anchor="t">
            <a:normAutofit/>
          </a:bodyPr>
          <a:lstStyle/>
          <a:p>
            <a:r>
              <a:rPr lang="en-US" dirty="0">
                <a:cs typeface="Calibri"/>
              </a:rPr>
              <a:t>DDSP library offers differentiable synth layers whose parameters can be learned fast by backpropagation to digitally recreate a sound</a:t>
            </a:r>
          </a:p>
          <a:p>
            <a:endParaRPr lang="en-US" dirty="0">
              <a:cs typeface="Calibri"/>
            </a:endParaRPr>
          </a:p>
        </p:txBody>
      </p:sp>
      <p:pic>
        <p:nvPicPr>
          <p:cNvPr id="4" name="Picture 4" descr="Graphical user interface, text, application, chat or text message&#10;&#10;Description automatically generated">
            <a:extLst>
              <a:ext uri="{FF2B5EF4-FFF2-40B4-BE49-F238E27FC236}">
                <a16:creationId xmlns:a16="http://schemas.microsoft.com/office/drawing/2014/main" id="{1C5572E8-DB2A-7529-8CD8-AB32E4AB6D85}"/>
              </a:ext>
            </a:extLst>
          </p:cNvPr>
          <p:cNvPicPr>
            <a:picLocks noChangeAspect="1"/>
          </p:cNvPicPr>
          <p:nvPr/>
        </p:nvPicPr>
        <p:blipFill>
          <a:blip r:embed="rId3">
            <a:extLst>
              <a:ext uri="{BEBA8EAE-BF5A-486C-A8C5-ECC9F3942E4B}">
                <a14:imgProps xmlns:a14="http://schemas.microsoft.com/office/drawing/2010/main">
                  <a14:imgLayer r:embed="rId4">
                    <a14:imgEffect>
                      <a14:colorTemperature colorTemp="5900"/>
                    </a14:imgEffect>
                    <a14:imgEffect>
                      <a14:saturation sat="300000"/>
                    </a14:imgEffect>
                  </a14:imgLayer>
                </a14:imgProps>
              </a:ext>
            </a:extLst>
          </a:blip>
          <a:stretch>
            <a:fillRect/>
          </a:stretch>
        </p:blipFill>
        <p:spPr>
          <a:xfrm>
            <a:off x="2852650" y="2665543"/>
            <a:ext cx="7282069" cy="4192457"/>
          </a:xfrm>
          <a:prstGeom prst="rect">
            <a:avLst/>
          </a:prstGeom>
        </p:spPr>
      </p:pic>
      <p:sp>
        <p:nvSpPr>
          <p:cNvPr id="5" name="TextBox 4">
            <a:extLst>
              <a:ext uri="{FF2B5EF4-FFF2-40B4-BE49-F238E27FC236}">
                <a16:creationId xmlns:a16="http://schemas.microsoft.com/office/drawing/2014/main" id="{5C71C14B-3821-0488-5421-746FD7BF16A4}"/>
              </a:ext>
            </a:extLst>
          </p:cNvPr>
          <p:cNvSpPr txBox="1"/>
          <p:nvPr/>
        </p:nvSpPr>
        <p:spPr>
          <a:xfrm>
            <a:off x="-94343" y="3845212"/>
            <a:ext cx="2345005" cy="4770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500" dirty="0">
                <a:solidFill>
                  <a:srgbClr val="FFFF00"/>
                </a:solidFill>
                <a:cs typeface="Calibri"/>
              </a:rPr>
              <a:t>Synth Layers</a:t>
            </a:r>
          </a:p>
        </p:txBody>
      </p:sp>
      <p:cxnSp>
        <p:nvCxnSpPr>
          <p:cNvPr id="9" name="Straight Arrow Connector 8">
            <a:extLst>
              <a:ext uri="{FF2B5EF4-FFF2-40B4-BE49-F238E27FC236}">
                <a16:creationId xmlns:a16="http://schemas.microsoft.com/office/drawing/2014/main" id="{9310965E-CBEF-2D56-0949-E11503F57CCE}"/>
              </a:ext>
            </a:extLst>
          </p:cNvPr>
          <p:cNvCxnSpPr>
            <a:cxnSpLocks/>
          </p:cNvCxnSpPr>
          <p:nvPr/>
        </p:nvCxnSpPr>
        <p:spPr>
          <a:xfrm flipV="1">
            <a:off x="1986290" y="3180662"/>
            <a:ext cx="892312" cy="883713"/>
          </a:xfrm>
          <a:prstGeom prst="straightConnector1">
            <a:avLst/>
          </a:prstGeom>
          <a:ln>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3703CF5A-17C1-F27D-32B2-8B83C1CA08BA}"/>
              </a:ext>
            </a:extLst>
          </p:cNvPr>
          <p:cNvCxnSpPr>
            <a:cxnSpLocks/>
          </p:cNvCxnSpPr>
          <p:nvPr/>
        </p:nvCxnSpPr>
        <p:spPr>
          <a:xfrm flipV="1">
            <a:off x="2018733" y="4064375"/>
            <a:ext cx="859869" cy="21397"/>
          </a:xfrm>
          <a:prstGeom prst="straightConnector1">
            <a:avLst/>
          </a:prstGeom>
          <a:ln>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378CEEBB-EEE2-EF01-4620-11D9FFE79706}"/>
              </a:ext>
            </a:extLst>
          </p:cNvPr>
          <p:cNvCxnSpPr>
            <a:cxnSpLocks/>
            <a:endCxn id="4" idx="1"/>
          </p:cNvCxnSpPr>
          <p:nvPr/>
        </p:nvCxnSpPr>
        <p:spPr>
          <a:xfrm>
            <a:off x="1973175" y="4095436"/>
            <a:ext cx="879475" cy="666336"/>
          </a:xfrm>
          <a:prstGeom prst="straightConnector1">
            <a:avLst/>
          </a:prstGeom>
          <a:ln>
            <a:solidFill>
              <a:srgbClr val="FFFF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047160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273261-85B1-BDBF-BCB0-6488F34AA99E}"/>
              </a:ext>
            </a:extLst>
          </p:cNvPr>
          <p:cNvSpPr>
            <a:spLocks noGrp="1"/>
          </p:cNvSpPr>
          <p:nvPr>
            <p:ph type="title"/>
          </p:nvPr>
        </p:nvSpPr>
        <p:spPr>
          <a:xfrm>
            <a:off x="1251976" y="-148837"/>
            <a:ext cx="9692640" cy="1325562"/>
          </a:xfrm>
        </p:spPr>
        <p:txBody>
          <a:bodyPr/>
          <a:lstStyle/>
          <a:p>
            <a:pPr algn="ctr"/>
            <a:r>
              <a:rPr lang="en-US">
                <a:cs typeface="Calibri Light"/>
              </a:rPr>
              <a:t>Training</a:t>
            </a:r>
          </a:p>
        </p:txBody>
      </p:sp>
      <p:pic>
        <p:nvPicPr>
          <p:cNvPr id="4" name="Picture 4" descr="Diagram&#10;&#10;Description automatically generated">
            <a:extLst>
              <a:ext uri="{FF2B5EF4-FFF2-40B4-BE49-F238E27FC236}">
                <a16:creationId xmlns:a16="http://schemas.microsoft.com/office/drawing/2014/main" id="{7BB7F014-15F9-7803-C36C-5E6B0B94F28C}"/>
              </a:ext>
            </a:extLst>
          </p:cNvPr>
          <p:cNvPicPr>
            <a:picLocks noGrp="1" noChangeAspect="1"/>
          </p:cNvPicPr>
          <p:nvPr>
            <p:ph idx="1"/>
          </p:nvPr>
        </p:nvPicPr>
        <p:blipFill>
          <a:blip r:embed="rId3"/>
          <a:stretch>
            <a:fillRect/>
          </a:stretch>
        </p:blipFill>
        <p:spPr>
          <a:xfrm>
            <a:off x="746601" y="1621641"/>
            <a:ext cx="10515600" cy="3864708"/>
          </a:xfrm>
          <a:effectLst>
            <a:glow rad="127000">
              <a:schemeClr val="accent2">
                <a:lumMod val="60000"/>
                <a:lumOff val="40000"/>
              </a:schemeClr>
            </a:glow>
          </a:effectLst>
        </p:spPr>
      </p:pic>
      <p:sp>
        <p:nvSpPr>
          <p:cNvPr id="5" name="Rectangle 4">
            <a:extLst>
              <a:ext uri="{FF2B5EF4-FFF2-40B4-BE49-F238E27FC236}">
                <a16:creationId xmlns:a16="http://schemas.microsoft.com/office/drawing/2014/main" id="{DF99966F-4EF3-2278-6D35-5B8F26EF7A0F}"/>
              </a:ext>
            </a:extLst>
          </p:cNvPr>
          <p:cNvSpPr/>
          <p:nvPr/>
        </p:nvSpPr>
        <p:spPr>
          <a:xfrm>
            <a:off x="3517232" y="1409147"/>
            <a:ext cx="1645478" cy="3516243"/>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5351C1C0-5C33-B27C-CDB0-78F9B86BA351}"/>
              </a:ext>
            </a:extLst>
          </p:cNvPr>
          <p:cNvSpPr/>
          <p:nvPr/>
        </p:nvSpPr>
        <p:spPr>
          <a:xfrm>
            <a:off x="6166380" y="1461840"/>
            <a:ext cx="3489738" cy="3500782"/>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782F4A58-465D-D1C6-9391-98300CC92385}"/>
              </a:ext>
            </a:extLst>
          </p:cNvPr>
          <p:cNvSpPr/>
          <p:nvPr/>
        </p:nvSpPr>
        <p:spPr>
          <a:xfrm>
            <a:off x="701548" y="1461840"/>
            <a:ext cx="1667566" cy="3467651"/>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DAE0243E-4CE8-CBAC-DBE0-3491FF1B5492}"/>
              </a:ext>
            </a:extLst>
          </p:cNvPr>
          <p:cNvSpPr/>
          <p:nvPr/>
        </p:nvSpPr>
        <p:spPr>
          <a:xfrm>
            <a:off x="2414167" y="4836166"/>
            <a:ext cx="7388874" cy="80998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6A0C75B5-1809-44FC-C252-629F7EB49339}"/>
              </a:ext>
            </a:extLst>
          </p:cNvPr>
          <p:cNvSpPr/>
          <p:nvPr/>
        </p:nvSpPr>
        <p:spPr>
          <a:xfrm>
            <a:off x="9834215" y="1552081"/>
            <a:ext cx="1667566" cy="3467651"/>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722B8B0E-49F6-AE50-8403-73EB6B9BE49B}"/>
              </a:ext>
            </a:extLst>
          </p:cNvPr>
          <p:cNvSpPr txBox="1"/>
          <p:nvPr/>
        </p:nvSpPr>
        <p:spPr>
          <a:xfrm>
            <a:off x="7808686" y="2797936"/>
            <a:ext cx="69813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highlight>
                  <a:srgbClr val="FFFF00"/>
                </a:highlight>
                <a:cs typeface="Calibri"/>
              </a:rPr>
              <a:t>Add</a:t>
            </a:r>
          </a:p>
        </p:txBody>
      </p:sp>
    </p:spTree>
    <p:extLst>
      <p:ext uri="{BB962C8B-B14F-4D97-AF65-F5344CB8AC3E}">
        <p14:creationId xmlns:p14="http://schemas.microsoft.com/office/powerpoint/2010/main" val="28340978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 calcmode="lin" valueType="num">
                                      <p:cBhvr additive="base">
                                        <p:cTn id="27" dur="500" fill="hold"/>
                                        <p:tgtEl>
                                          <p:spTgt spid="9"/>
                                        </p:tgtEl>
                                        <p:attrNameLst>
                                          <p:attrName>ppt_x</p:attrName>
                                        </p:attrNameLst>
                                      </p:cBhvr>
                                      <p:tavLst>
                                        <p:tav tm="0">
                                          <p:val>
                                            <p:strVal val="#ppt_x"/>
                                          </p:val>
                                        </p:tav>
                                        <p:tav tm="100000">
                                          <p:val>
                                            <p:strVal val="#ppt_x"/>
                                          </p:val>
                                        </p:tav>
                                      </p:tavLst>
                                    </p:anim>
                                    <p:anim calcmode="lin" valueType="num">
                                      <p:cBhvr additive="base">
                                        <p:cTn id="2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9" grpId="0" animBg="1"/>
      <p:bldP spid="11"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151455-0328-C8C1-89F6-9E0D47F401AC}"/>
              </a:ext>
            </a:extLst>
          </p:cNvPr>
          <p:cNvSpPr>
            <a:spLocks noGrp="1"/>
          </p:cNvSpPr>
          <p:nvPr>
            <p:ph type="title"/>
          </p:nvPr>
        </p:nvSpPr>
        <p:spPr>
          <a:xfrm>
            <a:off x="1233714" y="143147"/>
            <a:ext cx="8294915" cy="1345354"/>
          </a:xfrm>
        </p:spPr>
        <p:txBody>
          <a:bodyPr>
            <a:normAutofit fontScale="90000"/>
          </a:bodyPr>
          <a:lstStyle/>
          <a:p>
            <a:r>
              <a:rPr lang="en-US" dirty="0">
                <a:cs typeface="Calibri Light"/>
              </a:rPr>
              <a:t>Results after 300 Training Steps </a:t>
            </a:r>
            <a:br>
              <a:rPr lang="en-US" dirty="0">
                <a:cs typeface="Calibri Light"/>
              </a:rPr>
            </a:br>
            <a:r>
              <a:rPr lang="en-US">
                <a:cs typeface="Calibri Light"/>
              </a:rPr>
              <a:t>(~ 5 Minutes)</a:t>
            </a:r>
            <a:endParaRPr lang="en-US" dirty="0"/>
          </a:p>
        </p:txBody>
      </p:sp>
      <p:pic>
        <p:nvPicPr>
          <p:cNvPr id="4" name="Picture 4" descr="Chart&#10;&#10;Description automatically generated">
            <a:extLst>
              <a:ext uri="{FF2B5EF4-FFF2-40B4-BE49-F238E27FC236}">
                <a16:creationId xmlns:a16="http://schemas.microsoft.com/office/drawing/2014/main" id="{F41E775D-40F1-DA15-97ED-0385F6AE4C90}"/>
              </a:ext>
            </a:extLst>
          </p:cNvPr>
          <p:cNvPicPr>
            <a:picLocks noGrp="1" noChangeAspect="1"/>
          </p:cNvPicPr>
          <p:nvPr>
            <p:ph idx="1"/>
          </p:nvPr>
        </p:nvPicPr>
        <p:blipFill>
          <a:blip r:embed="rId3"/>
          <a:stretch>
            <a:fillRect/>
          </a:stretch>
        </p:blipFill>
        <p:spPr>
          <a:xfrm>
            <a:off x="1871110" y="2467332"/>
            <a:ext cx="7087097" cy="2289960"/>
          </a:xfrm>
        </p:spPr>
      </p:pic>
      <p:sp>
        <p:nvSpPr>
          <p:cNvPr id="7" name="TextBox 6">
            <a:extLst>
              <a:ext uri="{FF2B5EF4-FFF2-40B4-BE49-F238E27FC236}">
                <a16:creationId xmlns:a16="http://schemas.microsoft.com/office/drawing/2014/main" id="{0233BB0E-1CC3-A561-8169-C711589117BD}"/>
              </a:ext>
            </a:extLst>
          </p:cNvPr>
          <p:cNvSpPr txBox="1"/>
          <p:nvPr/>
        </p:nvSpPr>
        <p:spPr>
          <a:xfrm>
            <a:off x="3451470" y="1904133"/>
            <a:ext cx="479990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solidFill>
                  <a:srgbClr val="0070C0"/>
                </a:solidFill>
              </a:rPr>
              <a:t>Input Audio after </a:t>
            </a:r>
            <a:r>
              <a:rPr lang="en-US" b="1" dirty="0" err="1">
                <a:solidFill>
                  <a:srgbClr val="0070C0"/>
                </a:solidFill>
              </a:rPr>
              <a:t>Preprocession</a:t>
            </a:r>
            <a:endParaRPr lang="en-US" dirty="0">
              <a:solidFill>
                <a:srgbClr val="0070C0"/>
              </a:solidFill>
            </a:endParaRPr>
          </a:p>
        </p:txBody>
      </p:sp>
    </p:spTree>
    <p:extLst>
      <p:ext uri="{BB962C8B-B14F-4D97-AF65-F5344CB8AC3E}">
        <p14:creationId xmlns:p14="http://schemas.microsoft.com/office/powerpoint/2010/main" val="25902449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2">
            <a:lumMod val="60000"/>
            <a:lumOff val="40000"/>
          </a:schemeClr>
        </a:solidFill>
        <a:effectLst/>
      </p:bgPr>
    </p:bg>
    <p:spTree>
      <p:nvGrpSpPr>
        <p:cNvPr id="1" name=""/>
        <p:cNvGrpSpPr/>
        <p:nvPr/>
      </p:nvGrpSpPr>
      <p:grpSpPr>
        <a:xfrm>
          <a:off x="0" y="0"/>
          <a:ext cx="0" cy="0"/>
          <a:chOff x="0" y="0"/>
          <a:chExt cx="0" cy="0"/>
        </a:xfrm>
      </p:grpSpPr>
      <p:pic>
        <p:nvPicPr>
          <p:cNvPr id="5" name="Picture 5" descr="Chart&#10;&#10;Description automatically generated">
            <a:extLst>
              <a:ext uri="{FF2B5EF4-FFF2-40B4-BE49-F238E27FC236}">
                <a16:creationId xmlns:a16="http://schemas.microsoft.com/office/drawing/2014/main" id="{D2093B28-417A-5C22-ECF5-E5F5C42B0476}"/>
              </a:ext>
            </a:extLst>
          </p:cNvPr>
          <p:cNvPicPr>
            <a:picLocks noChangeAspect="1"/>
          </p:cNvPicPr>
          <p:nvPr/>
        </p:nvPicPr>
        <p:blipFill rotWithShape="1">
          <a:blip r:embed="rId3"/>
          <a:srcRect t="2559"/>
          <a:stretch/>
        </p:blipFill>
        <p:spPr>
          <a:xfrm>
            <a:off x="3652748" y="539754"/>
            <a:ext cx="4367682" cy="2648350"/>
          </a:xfrm>
          <a:prstGeom prst="rect">
            <a:avLst/>
          </a:prstGeom>
        </p:spPr>
      </p:pic>
      <p:pic>
        <p:nvPicPr>
          <p:cNvPr id="4" name="Picture 4" descr="Graphical user interface&#10;&#10;Description automatically generated">
            <a:extLst>
              <a:ext uri="{FF2B5EF4-FFF2-40B4-BE49-F238E27FC236}">
                <a16:creationId xmlns:a16="http://schemas.microsoft.com/office/drawing/2014/main" id="{7FA29186-F636-27F9-CC0B-703E004A032D}"/>
              </a:ext>
            </a:extLst>
          </p:cNvPr>
          <p:cNvPicPr>
            <a:picLocks noChangeAspect="1"/>
          </p:cNvPicPr>
          <p:nvPr/>
        </p:nvPicPr>
        <p:blipFill>
          <a:blip r:embed="rId4"/>
          <a:stretch>
            <a:fillRect/>
          </a:stretch>
        </p:blipFill>
        <p:spPr>
          <a:xfrm>
            <a:off x="161404" y="3700559"/>
            <a:ext cx="5071202" cy="3154800"/>
          </a:xfrm>
          <a:prstGeom prst="rect">
            <a:avLst/>
          </a:prstGeom>
        </p:spPr>
      </p:pic>
      <p:pic>
        <p:nvPicPr>
          <p:cNvPr id="6" name="Picture 6" descr="Graphical user interface&#10;&#10;Description automatically generated">
            <a:extLst>
              <a:ext uri="{FF2B5EF4-FFF2-40B4-BE49-F238E27FC236}">
                <a16:creationId xmlns:a16="http://schemas.microsoft.com/office/drawing/2014/main" id="{CE15B92E-B78B-DF1F-42BD-A59E6265D36E}"/>
              </a:ext>
            </a:extLst>
          </p:cNvPr>
          <p:cNvPicPr>
            <a:picLocks noChangeAspect="1"/>
          </p:cNvPicPr>
          <p:nvPr/>
        </p:nvPicPr>
        <p:blipFill>
          <a:blip r:embed="rId5"/>
          <a:stretch>
            <a:fillRect/>
          </a:stretch>
        </p:blipFill>
        <p:spPr>
          <a:xfrm>
            <a:off x="5684304" y="3700559"/>
            <a:ext cx="5575165" cy="2951600"/>
          </a:xfrm>
          <a:prstGeom prst="rect">
            <a:avLst/>
          </a:prstGeom>
        </p:spPr>
      </p:pic>
      <p:sp>
        <p:nvSpPr>
          <p:cNvPr id="7" name="TextBox 6">
            <a:extLst>
              <a:ext uri="{FF2B5EF4-FFF2-40B4-BE49-F238E27FC236}">
                <a16:creationId xmlns:a16="http://schemas.microsoft.com/office/drawing/2014/main" id="{E44C2866-7B7A-20BD-FF15-D2FE447E878B}"/>
              </a:ext>
            </a:extLst>
          </p:cNvPr>
          <p:cNvSpPr txBox="1"/>
          <p:nvPr/>
        </p:nvSpPr>
        <p:spPr>
          <a:xfrm>
            <a:off x="4102713" y="70074"/>
            <a:ext cx="3467753"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dirty="0">
                <a:cs typeface="Calibri"/>
              </a:rPr>
              <a:t>Harmonic Synthesizer</a:t>
            </a:r>
            <a:endParaRPr lang="en-US" sz="2000" b="1" dirty="0"/>
          </a:p>
        </p:txBody>
      </p:sp>
      <p:sp>
        <p:nvSpPr>
          <p:cNvPr id="9" name="TextBox 8">
            <a:extLst>
              <a:ext uri="{FF2B5EF4-FFF2-40B4-BE49-F238E27FC236}">
                <a16:creationId xmlns:a16="http://schemas.microsoft.com/office/drawing/2014/main" id="{081EA4B3-36A3-8EE0-8533-9140899C05B2}"/>
              </a:ext>
            </a:extLst>
          </p:cNvPr>
          <p:cNvSpPr txBox="1"/>
          <p:nvPr/>
        </p:nvSpPr>
        <p:spPr>
          <a:xfrm>
            <a:off x="6982822" y="3230879"/>
            <a:ext cx="3383280"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dirty="0">
                <a:cs typeface="Calibri"/>
              </a:rPr>
              <a:t>Wavetable Synthesizer</a:t>
            </a:r>
            <a:endParaRPr lang="en-US" sz="2000" b="1" dirty="0"/>
          </a:p>
        </p:txBody>
      </p:sp>
      <p:sp>
        <p:nvSpPr>
          <p:cNvPr id="11" name="TextBox 10">
            <a:extLst>
              <a:ext uri="{FF2B5EF4-FFF2-40B4-BE49-F238E27FC236}">
                <a16:creationId xmlns:a16="http://schemas.microsoft.com/office/drawing/2014/main" id="{47E8606B-D3D1-C3B3-5F36-9ADDCF4D78CD}"/>
              </a:ext>
            </a:extLst>
          </p:cNvPr>
          <p:cNvSpPr txBox="1"/>
          <p:nvPr/>
        </p:nvSpPr>
        <p:spPr>
          <a:xfrm>
            <a:off x="964725" y="3230879"/>
            <a:ext cx="3464559"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dirty="0">
                <a:cs typeface="Calibri"/>
              </a:rPr>
              <a:t>Sinusoid Synthesizer</a:t>
            </a:r>
            <a:endParaRPr lang="en-US" sz="2000" b="1" dirty="0"/>
          </a:p>
        </p:txBody>
      </p:sp>
    </p:spTree>
    <p:extLst>
      <p:ext uri="{BB962C8B-B14F-4D97-AF65-F5344CB8AC3E}">
        <p14:creationId xmlns:p14="http://schemas.microsoft.com/office/powerpoint/2010/main" val="6236634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additive="base">
                                        <p:cTn id="13" dur="500" fill="hold"/>
                                        <p:tgtEl>
                                          <p:spTgt spid="11"/>
                                        </p:tgtEl>
                                        <p:attrNameLst>
                                          <p:attrName>ppt_x</p:attrName>
                                        </p:attrNameLst>
                                      </p:cBhvr>
                                      <p:tavLst>
                                        <p:tav tm="0">
                                          <p:val>
                                            <p:strVal val="#ppt_x"/>
                                          </p:val>
                                        </p:tav>
                                        <p:tav tm="100000">
                                          <p:val>
                                            <p:strVal val="#ppt_x"/>
                                          </p:val>
                                        </p:tav>
                                      </p:tavLst>
                                    </p:anim>
                                    <p:anim calcmode="lin" valueType="num">
                                      <p:cBhvr additive="base">
                                        <p:cTn id="1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11"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39464-26EF-49AC-65AB-DE54ED8E3180}"/>
              </a:ext>
            </a:extLst>
          </p:cNvPr>
          <p:cNvSpPr>
            <a:spLocks noGrp="1"/>
          </p:cNvSpPr>
          <p:nvPr>
            <p:ph type="title"/>
          </p:nvPr>
        </p:nvSpPr>
        <p:spPr/>
        <p:txBody>
          <a:bodyPr/>
          <a:lstStyle/>
          <a:p>
            <a:r>
              <a:rPr lang="en-US" dirty="0">
                <a:cs typeface="Calibri Light"/>
              </a:rPr>
              <a:t>Learnings, difficulties and last steps </a:t>
            </a:r>
            <a:endParaRPr lang="en-US" dirty="0"/>
          </a:p>
        </p:txBody>
      </p:sp>
      <p:sp>
        <p:nvSpPr>
          <p:cNvPr id="3" name="Content Placeholder 2">
            <a:extLst>
              <a:ext uri="{FF2B5EF4-FFF2-40B4-BE49-F238E27FC236}">
                <a16:creationId xmlns:a16="http://schemas.microsoft.com/office/drawing/2014/main" id="{A01AA4EE-CB87-2486-8287-D13631586C13}"/>
              </a:ext>
            </a:extLst>
          </p:cNvPr>
          <p:cNvSpPr>
            <a:spLocks noGrp="1"/>
          </p:cNvSpPr>
          <p:nvPr>
            <p:ph idx="1"/>
          </p:nvPr>
        </p:nvSpPr>
        <p:spPr/>
        <p:txBody>
          <a:bodyPr/>
          <a:lstStyle/>
          <a:p>
            <a:r>
              <a:rPr lang="en-US" dirty="0"/>
              <a:t>We underestimated the acquisition of the data a bit and did not expect to receive files in the </a:t>
            </a:r>
            <a:r>
              <a:rPr lang="en-US" dirty="0" err="1"/>
              <a:t>TFRecords</a:t>
            </a:r>
            <a:r>
              <a:rPr lang="en-US" dirty="0"/>
              <a:t> format. It took some time to get used to that</a:t>
            </a:r>
          </a:p>
          <a:p>
            <a:r>
              <a:rPr lang="en-US" dirty="0"/>
              <a:t>DDSP is deep and it feels as if we´ve only scratched the surface yet but is what makes it interesting !</a:t>
            </a:r>
          </a:p>
          <a:p>
            <a:r>
              <a:rPr lang="en-US" dirty="0"/>
              <a:t>Longer training would be our last step if time allows it. That would lead to a more precise resynthesis of the audio and if we manage to save our model in Google Cloud Storage we could integrate it into further DDSP notebooks such as Timbre Transfer or training one´s own VST that could be used with music </a:t>
            </a:r>
            <a:r>
              <a:rPr lang="en-US" dirty="0" err="1"/>
              <a:t>softwares</a:t>
            </a:r>
            <a:r>
              <a:rPr lang="en-US" dirty="0"/>
              <a:t> such as Ableton. </a:t>
            </a:r>
          </a:p>
        </p:txBody>
      </p:sp>
    </p:spTree>
    <p:extLst>
      <p:ext uri="{BB962C8B-B14F-4D97-AF65-F5344CB8AC3E}">
        <p14:creationId xmlns:p14="http://schemas.microsoft.com/office/powerpoint/2010/main" val="20203297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39464-26EF-49AC-65AB-DE54ED8E3180}"/>
              </a:ext>
            </a:extLst>
          </p:cNvPr>
          <p:cNvSpPr>
            <a:spLocks noGrp="1"/>
          </p:cNvSpPr>
          <p:nvPr>
            <p:ph type="title"/>
          </p:nvPr>
        </p:nvSpPr>
        <p:spPr>
          <a:xfrm>
            <a:off x="614476" y="2092147"/>
            <a:ext cx="9581809" cy="2712082"/>
          </a:xfrm>
        </p:spPr>
        <p:txBody>
          <a:bodyPr>
            <a:noAutofit/>
          </a:bodyPr>
          <a:lstStyle/>
          <a:p>
            <a:pPr algn="ctr"/>
            <a:r>
              <a:rPr lang="en-US" sz="8000" dirty="0">
                <a:cs typeface="Calibri Light"/>
              </a:rPr>
              <a:t>Thanks for your attention !</a:t>
            </a:r>
            <a:endParaRPr lang="en-US" sz="8000" dirty="0"/>
          </a:p>
        </p:txBody>
      </p:sp>
    </p:spTree>
    <p:extLst>
      <p:ext uri="{BB962C8B-B14F-4D97-AF65-F5344CB8AC3E}">
        <p14:creationId xmlns:p14="http://schemas.microsoft.com/office/powerpoint/2010/main" val="27769159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AD5992-3B98-6E38-676D-253BC8D1F16B}"/>
              </a:ext>
            </a:extLst>
          </p:cNvPr>
          <p:cNvSpPr>
            <a:spLocks noGrp="1"/>
          </p:cNvSpPr>
          <p:nvPr>
            <p:ph type="title"/>
          </p:nvPr>
        </p:nvSpPr>
        <p:spPr>
          <a:xfrm>
            <a:off x="664615" y="456802"/>
            <a:ext cx="9692640" cy="679451"/>
          </a:xfrm>
        </p:spPr>
        <p:txBody>
          <a:bodyPr>
            <a:normAutofit fontScale="90000"/>
          </a:bodyPr>
          <a:lstStyle/>
          <a:p>
            <a:pPr algn="ctr"/>
            <a:r>
              <a:rPr lang="en-US" dirty="0">
                <a:cs typeface="Calibri Light"/>
              </a:rPr>
              <a:t>Why DDSP ? </a:t>
            </a:r>
          </a:p>
        </p:txBody>
      </p:sp>
      <p:sp>
        <p:nvSpPr>
          <p:cNvPr id="3" name="Content Placeholder 2">
            <a:extLst>
              <a:ext uri="{FF2B5EF4-FFF2-40B4-BE49-F238E27FC236}">
                <a16:creationId xmlns:a16="http://schemas.microsoft.com/office/drawing/2014/main" id="{A9A3EF53-ABAA-23DA-578A-2C828806F8F3}"/>
              </a:ext>
            </a:extLst>
          </p:cNvPr>
          <p:cNvSpPr>
            <a:spLocks noGrp="1"/>
          </p:cNvSpPr>
          <p:nvPr>
            <p:ph idx="1"/>
          </p:nvPr>
        </p:nvSpPr>
        <p:spPr>
          <a:xfrm>
            <a:off x="1506919" y="1415764"/>
            <a:ext cx="8595360" cy="679452"/>
          </a:xfrm>
        </p:spPr>
        <p:txBody>
          <a:bodyPr vert="horz" lIns="91440" tIns="45720" rIns="91440" bIns="45720" rtlCol="0" anchor="t">
            <a:normAutofit/>
          </a:bodyPr>
          <a:lstStyle/>
          <a:p>
            <a:pPr marL="0" indent="0">
              <a:buNone/>
            </a:pPr>
            <a:r>
              <a:rPr lang="en-US" dirty="0">
                <a:cs typeface="Calibri"/>
              </a:rPr>
              <a:t>DDSP is the state of the art library when working with artificial intelligence and procession of audio and offers a lot of possibilities.</a:t>
            </a:r>
          </a:p>
          <a:p>
            <a:pPr marL="0" indent="0">
              <a:buNone/>
            </a:pPr>
            <a:endParaRPr lang="en-US" dirty="0">
              <a:cs typeface="Calibri"/>
            </a:endParaRPr>
          </a:p>
        </p:txBody>
      </p:sp>
      <p:sp>
        <p:nvSpPr>
          <p:cNvPr id="8" name="Content Placeholder 2">
            <a:extLst>
              <a:ext uri="{FF2B5EF4-FFF2-40B4-BE49-F238E27FC236}">
                <a16:creationId xmlns:a16="http://schemas.microsoft.com/office/drawing/2014/main" id="{FEC1FB1A-27F6-1DB5-D861-85ED81531C1F}"/>
              </a:ext>
            </a:extLst>
          </p:cNvPr>
          <p:cNvSpPr txBox="1">
            <a:spLocks/>
          </p:cNvSpPr>
          <p:nvPr/>
        </p:nvSpPr>
        <p:spPr>
          <a:xfrm>
            <a:off x="1506919" y="2234462"/>
            <a:ext cx="8595360" cy="1146627"/>
          </a:xfrm>
          <a:prstGeom prst="rect">
            <a:avLst/>
          </a:prstGeom>
        </p:spPr>
        <p:txBody>
          <a:bodyPr vert="horz" lIns="91440" tIns="45720" rIns="91440" bIns="45720" rtlCol="0" anchor="t">
            <a:normAutofit lnSpcReduction="10000"/>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marL="0" indent="0">
              <a:buFont typeface="Arial" pitchFamily="34" charset="0"/>
              <a:buNone/>
            </a:pPr>
            <a:br>
              <a:rPr lang="en-US" dirty="0">
                <a:cs typeface="Calibri"/>
              </a:rPr>
            </a:br>
            <a:r>
              <a:rPr lang="en-US" dirty="0">
                <a:cs typeface="Calibri"/>
              </a:rPr>
              <a:t>Older audio synthesis networks such as </a:t>
            </a:r>
            <a:r>
              <a:rPr lang="en-US" i="1" dirty="0" err="1">
                <a:cs typeface="Calibri"/>
              </a:rPr>
              <a:t>WaveGAN</a:t>
            </a:r>
            <a:r>
              <a:rPr lang="en-US" i="1" dirty="0">
                <a:cs typeface="Calibri"/>
              </a:rPr>
              <a:t> </a:t>
            </a:r>
            <a:r>
              <a:rPr lang="en-US" dirty="0">
                <a:cs typeface="Calibri"/>
              </a:rPr>
              <a:t>or </a:t>
            </a:r>
            <a:r>
              <a:rPr lang="en-US" i="1" dirty="0" err="1">
                <a:cs typeface="Calibri"/>
              </a:rPr>
              <a:t>GANSynth</a:t>
            </a:r>
            <a:r>
              <a:rPr lang="en-US" dirty="0">
                <a:cs typeface="Calibri"/>
              </a:rPr>
              <a:t> lack the combination of expressive features and efficiency in training, that DDSP offers. </a:t>
            </a:r>
          </a:p>
          <a:p>
            <a:pPr marL="0" indent="0">
              <a:buFont typeface="Arial" pitchFamily="34" charset="0"/>
              <a:buNone/>
            </a:pPr>
            <a:endParaRPr lang="en-US" dirty="0">
              <a:cs typeface="Calibri"/>
            </a:endParaRPr>
          </a:p>
        </p:txBody>
      </p:sp>
    </p:spTree>
    <p:extLst>
      <p:ext uri="{BB962C8B-B14F-4D97-AF65-F5344CB8AC3E}">
        <p14:creationId xmlns:p14="http://schemas.microsoft.com/office/powerpoint/2010/main" val="9644110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2">
            <a:lumMod val="60000"/>
            <a:lumOff val="40000"/>
          </a:schemeClr>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3D195E1-BF36-28AD-7191-B803E0B283C7}"/>
              </a:ext>
            </a:extLst>
          </p:cNvPr>
          <p:cNvSpPr txBox="1"/>
          <p:nvPr/>
        </p:nvSpPr>
        <p:spPr>
          <a:xfrm>
            <a:off x="330282" y="1705014"/>
            <a:ext cx="10339979" cy="1477328"/>
          </a:xfrm>
          <a:prstGeom prst="rect">
            <a:avLst/>
          </a:prstGeom>
          <a:noFill/>
        </p:spPr>
        <p:txBody>
          <a:bodyPr wrap="square" rtlCol="0">
            <a:spAutoFit/>
          </a:bodyPr>
          <a:lstStyle/>
          <a:p>
            <a:pPr algn="ctr"/>
            <a:r>
              <a:rPr lang="en-GB" dirty="0">
                <a:cs typeface="Calibri"/>
              </a:rPr>
              <a:t>One song of 3 minutes = 1 Million time steps BUT relevant information is much less! </a:t>
            </a:r>
            <a:br>
              <a:rPr lang="en-GB" dirty="0">
                <a:cs typeface="Calibri"/>
              </a:rPr>
            </a:br>
            <a:endParaRPr lang="en-GB" dirty="0">
              <a:cs typeface="Calibri"/>
            </a:endParaRPr>
          </a:p>
          <a:p>
            <a:pPr algn="ctr"/>
            <a:r>
              <a:rPr lang="en-GB" dirty="0">
                <a:cs typeface="Calibri"/>
              </a:rPr>
              <a:t>How do represent sound in a natural and efficient way ? </a:t>
            </a:r>
          </a:p>
          <a:p>
            <a:pPr algn="ctr"/>
            <a:endParaRPr lang="en-CH" dirty="0">
              <a:cs typeface="Calibri"/>
            </a:endParaRPr>
          </a:p>
          <a:p>
            <a:endParaRPr lang="en-CH" dirty="0"/>
          </a:p>
        </p:txBody>
      </p:sp>
      <p:sp>
        <p:nvSpPr>
          <p:cNvPr id="5" name="Title 1">
            <a:extLst>
              <a:ext uri="{FF2B5EF4-FFF2-40B4-BE49-F238E27FC236}">
                <a16:creationId xmlns:a16="http://schemas.microsoft.com/office/drawing/2014/main" id="{A74C8D62-A2F3-9F79-663A-48214672841B}"/>
              </a:ext>
            </a:extLst>
          </p:cNvPr>
          <p:cNvSpPr txBox="1">
            <a:spLocks/>
          </p:cNvSpPr>
          <p:nvPr/>
        </p:nvSpPr>
        <p:spPr>
          <a:xfrm>
            <a:off x="817443" y="640848"/>
            <a:ext cx="9692640" cy="679451"/>
          </a:xfrm>
          <a:prstGeom prst="rect">
            <a:avLst/>
          </a:prstGeom>
        </p:spPr>
        <p:txBody>
          <a:bodyPr vert="horz" lIns="91440" tIns="45720" rIns="91440" bIns="45720" rtlCol="0" anchor="b">
            <a:normAutofit fontScale="97500" lnSpcReduction="10000"/>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pPr algn="ctr"/>
            <a:r>
              <a:rPr lang="en-US" dirty="0">
                <a:cs typeface="Calibri Light"/>
              </a:rPr>
              <a:t>Challenge </a:t>
            </a:r>
          </a:p>
        </p:txBody>
      </p:sp>
      <p:pic>
        <p:nvPicPr>
          <p:cNvPr id="1026" name="Picture 2" descr="How to Understand Binary Code - Instructables">
            <a:extLst>
              <a:ext uri="{FF2B5EF4-FFF2-40B4-BE49-F238E27FC236}">
                <a16:creationId xmlns:a16="http://schemas.microsoft.com/office/drawing/2014/main" id="{2E375177-414E-2A28-0A55-2BBA34EEF46A}"/>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t="15955" r="4094"/>
          <a:stretch/>
        </p:blipFill>
        <p:spPr bwMode="auto">
          <a:xfrm>
            <a:off x="1994213" y="3073743"/>
            <a:ext cx="2780020" cy="1466612"/>
          </a:xfrm>
          <a:prstGeom prst="rect">
            <a:avLst/>
          </a:prstGeom>
          <a:noFill/>
          <a:extLst>
            <a:ext uri="{909E8E84-426E-40DD-AFC4-6F175D3DCCD1}">
              <a14:hiddenFill xmlns:a14="http://schemas.microsoft.com/office/drawing/2010/main">
                <a:solidFill>
                  <a:srgbClr val="FFFFFF"/>
                </a:solidFill>
              </a14:hiddenFill>
            </a:ext>
          </a:extLst>
        </p:spPr>
      </p:pic>
      <p:sp>
        <p:nvSpPr>
          <p:cNvPr id="6" name="Equals 5">
            <a:extLst>
              <a:ext uri="{FF2B5EF4-FFF2-40B4-BE49-F238E27FC236}">
                <a16:creationId xmlns:a16="http://schemas.microsoft.com/office/drawing/2014/main" id="{6A74E254-8B6E-36CB-CE64-DD75EAA2F4DD}"/>
              </a:ext>
            </a:extLst>
          </p:cNvPr>
          <p:cNvSpPr/>
          <p:nvPr/>
        </p:nvSpPr>
        <p:spPr>
          <a:xfrm>
            <a:off x="5090588" y="3567058"/>
            <a:ext cx="819368" cy="493316"/>
          </a:xfrm>
          <a:prstGeom prst="mathEqual">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solidFill>
                <a:schemeClr val="tx1"/>
              </a:solidFill>
            </a:endParaRPr>
          </a:p>
        </p:txBody>
      </p:sp>
      <p:pic>
        <p:nvPicPr>
          <p:cNvPr id="7" name="Picture 6">
            <a:extLst>
              <a:ext uri="{FF2B5EF4-FFF2-40B4-BE49-F238E27FC236}">
                <a16:creationId xmlns:a16="http://schemas.microsoft.com/office/drawing/2014/main" id="{805169EA-AA31-B4DE-E32D-6A8D23B20125}"/>
              </a:ext>
            </a:extLst>
          </p:cNvPr>
          <p:cNvPicPr>
            <a:picLocks noChangeAspect="1"/>
          </p:cNvPicPr>
          <p:nvPr/>
        </p:nvPicPr>
        <p:blipFill>
          <a:blip r:embed="rId3"/>
          <a:stretch>
            <a:fillRect/>
          </a:stretch>
        </p:blipFill>
        <p:spPr>
          <a:xfrm>
            <a:off x="6387488" y="3073743"/>
            <a:ext cx="1466612" cy="1466612"/>
          </a:xfrm>
          <a:prstGeom prst="rect">
            <a:avLst/>
          </a:prstGeom>
        </p:spPr>
      </p:pic>
      <p:sp>
        <p:nvSpPr>
          <p:cNvPr id="20" name="TextBox 19">
            <a:extLst>
              <a:ext uri="{FF2B5EF4-FFF2-40B4-BE49-F238E27FC236}">
                <a16:creationId xmlns:a16="http://schemas.microsoft.com/office/drawing/2014/main" id="{A3995603-D0F4-024E-0F6A-12FE3B73C92D}"/>
              </a:ext>
            </a:extLst>
          </p:cNvPr>
          <p:cNvSpPr txBox="1"/>
          <p:nvPr/>
        </p:nvSpPr>
        <p:spPr>
          <a:xfrm>
            <a:off x="8403044" y="2970695"/>
            <a:ext cx="1155294" cy="1569660"/>
          </a:xfrm>
          <a:prstGeom prst="rect">
            <a:avLst/>
          </a:prstGeom>
          <a:noFill/>
        </p:spPr>
        <p:txBody>
          <a:bodyPr wrap="square" rtlCol="0">
            <a:spAutoFit/>
          </a:bodyPr>
          <a:lstStyle/>
          <a:p>
            <a:r>
              <a:rPr lang="en-GB" sz="9600" dirty="0"/>
              <a:t>?!</a:t>
            </a:r>
            <a:endParaRPr lang="en-CH" sz="9600" dirty="0"/>
          </a:p>
        </p:txBody>
      </p:sp>
    </p:spTree>
    <p:extLst>
      <p:ext uri="{BB962C8B-B14F-4D97-AF65-F5344CB8AC3E}">
        <p14:creationId xmlns:p14="http://schemas.microsoft.com/office/powerpoint/2010/main" val="827862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F51288-E66B-3767-7762-DA38C64C2374}"/>
              </a:ext>
            </a:extLst>
          </p:cNvPr>
          <p:cNvSpPr>
            <a:spLocks noGrp="1"/>
          </p:cNvSpPr>
          <p:nvPr>
            <p:ph type="title"/>
          </p:nvPr>
        </p:nvSpPr>
        <p:spPr>
          <a:xfrm>
            <a:off x="442687" y="162820"/>
            <a:ext cx="10697028" cy="1325563"/>
          </a:xfrm>
        </p:spPr>
        <p:txBody>
          <a:bodyPr>
            <a:normAutofit/>
          </a:bodyPr>
          <a:lstStyle/>
          <a:p>
            <a:r>
              <a:rPr lang="en-US" dirty="0">
                <a:solidFill>
                  <a:schemeClr val="bg1"/>
                </a:solidFill>
                <a:cs typeface="Calibri Light"/>
              </a:rPr>
              <a:t>Conventional Representations of Sound</a:t>
            </a:r>
            <a:endParaRPr lang="en-US" dirty="0">
              <a:solidFill>
                <a:schemeClr val="bg1"/>
              </a:solidFill>
            </a:endParaRPr>
          </a:p>
        </p:txBody>
      </p:sp>
      <p:sp>
        <p:nvSpPr>
          <p:cNvPr id="3" name="Content Placeholder 2">
            <a:extLst>
              <a:ext uri="{FF2B5EF4-FFF2-40B4-BE49-F238E27FC236}">
                <a16:creationId xmlns:a16="http://schemas.microsoft.com/office/drawing/2014/main" id="{D02D90C0-EDF5-E0F3-BDB5-8F27ED808425}"/>
              </a:ext>
            </a:extLst>
          </p:cNvPr>
          <p:cNvSpPr>
            <a:spLocks noGrp="1"/>
          </p:cNvSpPr>
          <p:nvPr>
            <p:ph idx="1"/>
          </p:nvPr>
        </p:nvSpPr>
        <p:spPr>
          <a:xfrm>
            <a:off x="7215004" y="2871982"/>
            <a:ext cx="4238563" cy="3181684"/>
          </a:xfrm>
        </p:spPr>
        <p:txBody>
          <a:bodyPr vert="horz" lIns="91440" tIns="45720" rIns="91440" bIns="45720" rtlCol="0" anchor="t">
            <a:normAutofit/>
          </a:bodyPr>
          <a:lstStyle/>
          <a:p>
            <a:endParaRPr lang="en-US" sz="1800">
              <a:cs typeface="Calibri"/>
            </a:endParaRPr>
          </a:p>
          <a:p>
            <a:endParaRPr lang="en-US" sz="1800">
              <a:cs typeface="Calibri"/>
            </a:endParaRPr>
          </a:p>
          <a:p>
            <a:endParaRPr lang="en-US" sz="1800">
              <a:cs typeface="Calibri"/>
            </a:endParaRPr>
          </a:p>
          <a:p>
            <a:endParaRPr lang="en-US" sz="1800">
              <a:cs typeface="Calibri"/>
            </a:endParaRPr>
          </a:p>
          <a:p>
            <a:endParaRPr lang="en-US" sz="1800">
              <a:cs typeface="Calibri"/>
            </a:endParaRPr>
          </a:p>
          <a:p>
            <a:endParaRPr lang="en-US" sz="1800">
              <a:cs typeface="Calibri"/>
            </a:endParaRPr>
          </a:p>
          <a:p>
            <a:endParaRPr lang="en-US" sz="1800">
              <a:cs typeface="Calibri"/>
            </a:endParaRPr>
          </a:p>
          <a:p>
            <a:endParaRPr lang="en-US" sz="1800">
              <a:cs typeface="Calibri"/>
            </a:endParaRPr>
          </a:p>
        </p:txBody>
      </p:sp>
      <p:pic>
        <p:nvPicPr>
          <p:cNvPr id="5" name="Picture 5" descr="Diagram&#10;&#10;Description automatically generated">
            <a:extLst>
              <a:ext uri="{FF2B5EF4-FFF2-40B4-BE49-F238E27FC236}">
                <a16:creationId xmlns:a16="http://schemas.microsoft.com/office/drawing/2014/main" id="{B948F5DC-4EDA-BCFE-4A2F-1C6CF26FF702}"/>
              </a:ext>
            </a:extLst>
          </p:cNvPr>
          <p:cNvPicPr>
            <a:picLocks noChangeAspect="1"/>
          </p:cNvPicPr>
          <p:nvPr/>
        </p:nvPicPr>
        <p:blipFill>
          <a:blip r:embed="rId3"/>
          <a:stretch>
            <a:fillRect/>
          </a:stretch>
        </p:blipFill>
        <p:spPr>
          <a:xfrm>
            <a:off x="3703702" y="2769264"/>
            <a:ext cx="3665624" cy="2360664"/>
          </a:xfrm>
          <a:prstGeom prst="rect">
            <a:avLst/>
          </a:prstGeom>
        </p:spPr>
      </p:pic>
      <p:pic>
        <p:nvPicPr>
          <p:cNvPr id="6" name="Picture 6" descr="Chart&#10;&#10;Description automatically generated">
            <a:extLst>
              <a:ext uri="{FF2B5EF4-FFF2-40B4-BE49-F238E27FC236}">
                <a16:creationId xmlns:a16="http://schemas.microsoft.com/office/drawing/2014/main" id="{F58C1AE0-5811-C267-B80E-68475E650B8D}"/>
              </a:ext>
            </a:extLst>
          </p:cNvPr>
          <p:cNvPicPr>
            <a:picLocks noChangeAspect="1"/>
          </p:cNvPicPr>
          <p:nvPr/>
        </p:nvPicPr>
        <p:blipFill>
          <a:blip r:embed="rId4"/>
          <a:stretch>
            <a:fillRect/>
          </a:stretch>
        </p:blipFill>
        <p:spPr>
          <a:xfrm>
            <a:off x="7685271" y="2769264"/>
            <a:ext cx="3586004" cy="2360664"/>
          </a:xfrm>
          <a:prstGeom prst="rect">
            <a:avLst/>
          </a:prstGeom>
        </p:spPr>
      </p:pic>
      <p:sp>
        <p:nvSpPr>
          <p:cNvPr id="7" name="TextBox 6">
            <a:extLst>
              <a:ext uri="{FF2B5EF4-FFF2-40B4-BE49-F238E27FC236}">
                <a16:creationId xmlns:a16="http://schemas.microsoft.com/office/drawing/2014/main" id="{342119A6-0F12-9541-0A13-4D8945A6E8DA}"/>
              </a:ext>
            </a:extLst>
          </p:cNvPr>
          <p:cNvSpPr txBox="1"/>
          <p:nvPr/>
        </p:nvSpPr>
        <p:spPr>
          <a:xfrm>
            <a:off x="638420" y="1958908"/>
            <a:ext cx="2076024"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400" dirty="0" err="1">
                <a:solidFill>
                  <a:schemeClr val="bg1"/>
                </a:solidFill>
                <a:ea typeface="+mn-lt"/>
                <a:cs typeface="+mn-lt"/>
              </a:rPr>
              <a:t>Wavepackets</a:t>
            </a:r>
            <a:endParaRPr lang="en-US" sz="2400" dirty="0">
              <a:solidFill>
                <a:schemeClr val="bg1"/>
              </a:solidFill>
              <a:cs typeface="Calibri"/>
            </a:endParaRPr>
          </a:p>
        </p:txBody>
      </p:sp>
      <p:sp>
        <p:nvSpPr>
          <p:cNvPr id="8" name="TextBox 7">
            <a:extLst>
              <a:ext uri="{FF2B5EF4-FFF2-40B4-BE49-F238E27FC236}">
                <a16:creationId xmlns:a16="http://schemas.microsoft.com/office/drawing/2014/main" id="{2DBC650A-04AF-2168-61FB-E2DE274DE91D}"/>
              </a:ext>
            </a:extLst>
          </p:cNvPr>
          <p:cNvSpPr txBox="1"/>
          <p:nvPr/>
        </p:nvSpPr>
        <p:spPr>
          <a:xfrm>
            <a:off x="8168256" y="1955647"/>
            <a:ext cx="2399732" cy="7571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90000"/>
              </a:lnSpc>
              <a:spcBef>
                <a:spcPts val="1000"/>
              </a:spcBef>
            </a:pPr>
            <a:r>
              <a:rPr lang="en-US" sz="2400" dirty="0">
                <a:solidFill>
                  <a:schemeClr val="bg1"/>
                </a:solidFill>
                <a:ea typeface="+mn-lt"/>
                <a:cs typeface="+mn-lt"/>
              </a:rPr>
              <a:t>Autoregressive Interpolation </a:t>
            </a:r>
            <a:endParaRPr lang="en-US" sz="2400" dirty="0">
              <a:solidFill>
                <a:schemeClr val="bg1"/>
              </a:solidFill>
              <a:cs typeface="Calibri" panose="020F0502020204030204"/>
            </a:endParaRPr>
          </a:p>
        </p:txBody>
      </p:sp>
      <p:sp>
        <p:nvSpPr>
          <p:cNvPr id="9" name="TextBox 8">
            <a:extLst>
              <a:ext uri="{FF2B5EF4-FFF2-40B4-BE49-F238E27FC236}">
                <a16:creationId xmlns:a16="http://schemas.microsoft.com/office/drawing/2014/main" id="{D57C3005-4780-56B5-004B-75198704A761}"/>
              </a:ext>
            </a:extLst>
          </p:cNvPr>
          <p:cNvSpPr txBox="1"/>
          <p:nvPr/>
        </p:nvSpPr>
        <p:spPr>
          <a:xfrm>
            <a:off x="3468121" y="1958908"/>
            <a:ext cx="4446134" cy="7017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90000"/>
              </a:lnSpc>
              <a:spcBef>
                <a:spcPts val="1000"/>
              </a:spcBef>
            </a:pPr>
            <a:r>
              <a:rPr lang="en-US" sz="2400" dirty="0">
                <a:solidFill>
                  <a:schemeClr val="bg1"/>
                </a:solidFill>
                <a:ea typeface="+mn-lt"/>
                <a:cs typeface="+mn-lt"/>
              </a:rPr>
              <a:t>Fast Fourier Transformation</a:t>
            </a:r>
            <a:endParaRPr lang="en-US" sz="2400" dirty="0">
              <a:solidFill>
                <a:schemeClr val="bg1"/>
              </a:solidFill>
              <a:cs typeface="Calibri"/>
            </a:endParaRPr>
          </a:p>
          <a:p>
            <a:pPr algn="l"/>
            <a:endParaRPr lang="en-US" dirty="0">
              <a:cs typeface="Calibri"/>
            </a:endParaRPr>
          </a:p>
        </p:txBody>
      </p:sp>
      <p:pic>
        <p:nvPicPr>
          <p:cNvPr id="10" name="Picture 10" descr="Shape, arrow&#10;&#10;Description automatically generated">
            <a:extLst>
              <a:ext uri="{FF2B5EF4-FFF2-40B4-BE49-F238E27FC236}">
                <a16:creationId xmlns:a16="http://schemas.microsoft.com/office/drawing/2014/main" id="{B6FC4EB5-55D6-8957-5CFA-9667C13172F1}"/>
              </a:ext>
            </a:extLst>
          </p:cNvPr>
          <p:cNvPicPr>
            <a:picLocks noChangeAspect="1"/>
          </p:cNvPicPr>
          <p:nvPr/>
        </p:nvPicPr>
        <p:blipFill>
          <a:blip r:embed="rId5"/>
          <a:stretch>
            <a:fillRect/>
          </a:stretch>
        </p:blipFill>
        <p:spPr>
          <a:xfrm>
            <a:off x="168364" y="2769264"/>
            <a:ext cx="2871125" cy="2360664"/>
          </a:xfrm>
          <a:prstGeom prst="rect">
            <a:avLst/>
          </a:prstGeom>
        </p:spPr>
      </p:pic>
    </p:spTree>
    <p:extLst>
      <p:ext uri="{BB962C8B-B14F-4D97-AF65-F5344CB8AC3E}">
        <p14:creationId xmlns:p14="http://schemas.microsoft.com/office/powerpoint/2010/main" val="1411772268"/>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478110-C557-1C0F-CD5C-F145BDFF764C}"/>
              </a:ext>
            </a:extLst>
          </p:cNvPr>
          <p:cNvSpPr>
            <a:spLocks noGrp="1"/>
          </p:cNvSpPr>
          <p:nvPr>
            <p:ph type="title"/>
          </p:nvPr>
        </p:nvSpPr>
        <p:spPr>
          <a:xfrm>
            <a:off x="21956" y="638629"/>
            <a:ext cx="11277676" cy="731566"/>
          </a:xfrm>
        </p:spPr>
        <p:txBody>
          <a:bodyPr/>
          <a:lstStyle/>
          <a:p>
            <a:pPr algn="ctr"/>
            <a:r>
              <a:rPr lang="en-US" dirty="0">
                <a:cs typeface="Calibri Light"/>
              </a:rPr>
              <a:t>Bias </a:t>
            </a:r>
          </a:p>
        </p:txBody>
      </p:sp>
      <p:pic>
        <p:nvPicPr>
          <p:cNvPr id="4" name="Picture 4" descr="A picture containing shape&#10;&#10;Description automatically generated">
            <a:extLst>
              <a:ext uri="{FF2B5EF4-FFF2-40B4-BE49-F238E27FC236}">
                <a16:creationId xmlns:a16="http://schemas.microsoft.com/office/drawing/2014/main" id="{B193365F-59FB-FE8D-7785-037FAE3286F5}"/>
              </a:ext>
            </a:extLst>
          </p:cNvPr>
          <p:cNvPicPr>
            <a:picLocks noGrp="1" noChangeAspect="1"/>
          </p:cNvPicPr>
          <p:nvPr>
            <p:ph idx="1"/>
          </p:nvPr>
        </p:nvPicPr>
        <p:blipFill rotWithShape="1">
          <a:blip r:embed="rId3"/>
          <a:srcRect r="100" b="14696"/>
          <a:stretch/>
        </p:blipFill>
        <p:spPr>
          <a:xfrm>
            <a:off x="169622" y="1953337"/>
            <a:ext cx="10982344" cy="2951326"/>
          </a:xfrm>
        </p:spPr>
      </p:pic>
      <p:sp>
        <p:nvSpPr>
          <p:cNvPr id="5" name="TextBox 4">
            <a:extLst>
              <a:ext uri="{FF2B5EF4-FFF2-40B4-BE49-F238E27FC236}">
                <a16:creationId xmlns:a16="http://schemas.microsoft.com/office/drawing/2014/main" id="{BB247332-381F-922B-6A93-3C031F255230}"/>
              </a:ext>
            </a:extLst>
          </p:cNvPr>
          <p:cNvSpPr txBox="1"/>
          <p:nvPr/>
        </p:nvSpPr>
        <p:spPr>
          <a:xfrm>
            <a:off x="457162" y="5220892"/>
            <a:ext cx="10842470" cy="86177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500" dirty="0">
                <a:cs typeface="Calibri"/>
              </a:rPr>
              <a:t>Conventional feature representations lead to many overlaps and waveforms do not align with our perception</a:t>
            </a:r>
          </a:p>
        </p:txBody>
      </p:sp>
    </p:spTree>
    <p:extLst>
      <p:ext uri="{BB962C8B-B14F-4D97-AF65-F5344CB8AC3E}">
        <p14:creationId xmlns:p14="http://schemas.microsoft.com/office/powerpoint/2010/main" val="766103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F9582-71CF-68B8-464A-D13E8A1873FD}"/>
              </a:ext>
            </a:extLst>
          </p:cNvPr>
          <p:cNvSpPr>
            <a:spLocks noGrp="1"/>
          </p:cNvSpPr>
          <p:nvPr>
            <p:ph type="title"/>
          </p:nvPr>
        </p:nvSpPr>
        <p:spPr>
          <a:xfrm>
            <a:off x="6928" y="1153051"/>
            <a:ext cx="11346872" cy="715556"/>
          </a:xfrm>
        </p:spPr>
        <p:txBody>
          <a:bodyPr>
            <a:normAutofit/>
          </a:bodyPr>
          <a:lstStyle/>
          <a:p>
            <a:pPr algn="ctr"/>
            <a:r>
              <a:rPr lang="en-US" dirty="0"/>
              <a:t>Back to the Roots: Oscillation based Models</a:t>
            </a:r>
            <a:endParaRPr lang="en-US">
              <a:cs typeface="Calibri Light"/>
            </a:endParaRPr>
          </a:p>
          <a:p>
            <a:pPr algn="ctr"/>
            <a:endParaRPr lang="en-US" sz="3200">
              <a:solidFill>
                <a:schemeClr val="bg1"/>
              </a:solidFill>
              <a:cs typeface="Calibri Light"/>
            </a:endParaRPr>
          </a:p>
        </p:txBody>
      </p:sp>
      <p:pic>
        <p:nvPicPr>
          <p:cNvPr id="4" name="Picture 3">
            <a:extLst>
              <a:ext uri="{FF2B5EF4-FFF2-40B4-BE49-F238E27FC236}">
                <a16:creationId xmlns:a16="http://schemas.microsoft.com/office/drawing/2014/main" id="{CDCEE96F-9470-55C4-B2E0-B1C7BBBF75D1}"/>
              </a:ext>
            </a:extLst>
          </p:cNvPr>
          <p:cNvPicPr>
            <a:picLocks noChangeAspect="1"/>
          </p:cNvPicPr>
          <p:nvPr/>
        </p:nvPicPr>
        <p:blipFill>
          <a:blip r:embed="rId3"/>
          <a:stretch>
            <a:fillRect/>
          </a:stretch>
        </p:blipFill>
        <p:spPr>
          <a:xfrm>
            <a:off x="3096020" y="2378260"/>
            <a:ext cx="5612551" cy="3739362"/>
          </a:xfrm>
          <a:prstGeom prst="rect">
            <a:avLst/>
          </a:prstGeom>
        </p:spPr>
      </p:pic>
      <p:sp>
        <p:nvSpPr>
          <p:cNvPr id="7" name="Content Placeholder 6">
            <a:extLst>
              <a:ext uri="{FF2B5EF4-FFF2-40B4-BE49-F238E27FC236}">
                <a16:creationId xmlns:a16="http://schemas.microsoft.com/office/drawing/2014/main" id="{0D0FAB3B-34FD-982A-4396-B5BD048AE759}"/>
              </a:ext>
            </a:extLst>
          </p:cNvPr>
          <p:cNvSpPr>
            <a:spLocks noGrp="1"/>
          </p:cNvSpPr>
          <p:nvPr>
            <p:ph idx="1"/>
          </p:nvPr>
        </p:nvSpPr>
        <p:spPr/>
        <p:txBody>
          <a:bodyPr/>
          <a:lstStyle/>
          <a:p>
            <a:r>
              <a:rPr lang="en-US" dirty="0">
                <a:cs typeface="Calibri"/>
              </a:rPr>
              <a:t>Not a new idea, first electronic oscillator dates back to a 1912 radio</a:t>
            </a:r>
          </a:p>
          <a:p>
            <a:pPr marL="0" indent="0">
              <a:buNone/>
            </a:pPr>
            <a:endParaRPr lang="en-CH" dirty="0"/>
          </a:p>
        </p:txBody>
      </p:sp>
    </p:spTree>
    <p:extLst>
      <p:ext uri="{BB962C8B-B14F-4D97-AF65-F5344CB8AC3E}">
        <p14:creationId xmlns:p14="http://schemas.microsoft.com/office/powerpoint/2010/main" val="20323940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F9582-71CF-68B8-464A-D13E8A1873FD}"/>
              </a:ext>
            </a:extLst>
          </p:cNvPr>
          <p:cNvSpPr>
            <a:spLocks noGrp="1"/>
          </p:cNvSpPr>
          <p:nvPr>
            <p:ph type="title"/>
          </p:nvPr>
        </p:nvSpPr>
        <p:spPr>
          <a:xfrm>
            <a:off x="0" y="538803"/>
            <a:ext cx="11346872" cy="715556"/>
          </a:xfrm>
        </p:spPr>
        <p:txBody>
          <a:bodyPr>
            <a:normAutofit/>
          </a:bodyPr>
          <a:lstStyle/>
          <a:p>
            <a:pPr algn="ctr"/>
            <a:r>
              <a:rPr lang="en-US" dirty="0"/>
              <a:t>Oscillation</a:t>
            </a:r>
            <a:endParaRPr lang="en-US" dirty="0">
              <a:cs typeface="Calibri Light"/>
            </a:endParaRPr>
          </a:p>
          <a:p>
            <a:pPr algn="ctr"/>
            <a:endParaRPr lang="en-US" sz="3200" dirty="0">
              <a:solidFill>
                <a:schemeClr val="bg1"/>
              </a:solidFill>
              <a:cs typeface="Calibri Light"/>
            </a:endParaRPr>
          </a:p>
        </p:txBody>
      </p:sp>
      <p:sp>
        <p:nvSpPr>
          <p:cNvPr id="7" name="Content Placeholder 2">
            <a:extLst>
              <a:ext uri="{FF2B5EF4-FFF2-40B4-BE49-F238E27FC236}">
                <a16:creationId xmlns:a16="http://schemas.microsoft.com/office/drawing/2014/main" id="{531FE341-BAAF-D293-21C8-3A54A3A3EE47}"/>
              </a:ext>
            </a:extLst>
          </p:cNvPr>
          <p:cNvSpPr>
            <a:spLocks noGrp="1"/>
          </p:cNvSpPr>
          <p:nvPr>
            <p:ph idx="1"/>
          </p:nvPr>
        </p:nvSpPr>
        <p:spPr>
          <a:xfrm>
            <a:off x="1341317" y="896581"/>
            <a:ext cx="8664237" cy="4319629"/>
          </a:xfrm>
        </p:spPr>
        <p:txBody>
          <a:bodyPr vert="horz" lIns="91440" tIns="45720" rIns="91440" bIns="45720" rtlCol="0">
            <a:normAutofit/>
          </a:bodyPr>
          <a:lstStyle/>
          <a:p>
            <a:pPr marL="182563" indent="88900" algn="ctr"/>
            <a:r>
              <a:rPr lang="en-US" sz="1600" dirty="0">
                <a:ea typeface="+mn-lt"/>
                <a:cs typeface="+mn-lt"/>
              </a:rPr>
              <a:t>Oscillation is defined as </a:t>
            </a:r>
            <a:r>
              <a:rPr lang="en-US" sz="1600" b="1" i="1" dirty="0">
                <a:ea typeface="+mn-lt"/>
                <a:cs typeface="+mn-lt"/>
              </a:rPr>
              <a:t>the process of repeating variations of any quantity or measure about its equilibrium value in time</a:t>
            </a:r>
          </a:p>
          <a:p>
            <a:pPr marL="357188" indent="-96838" algn="ctr"/>
            <a:r>
              <a:rPr lang="en-GB" sz="1600" b="1" i="1" dirty="0">
                <a:ea typeface="+mn-lt"/>
                <a:cs typeface="+mn-lt"/>
              </a:rPr>
              <a:t>Most of the things in nature oscillate (vibrate) at a characteristic (natural) frequency or frequencies</a:t>
            </a:r>
            <a:r>
              <a:rPr lang="en-GB" sz="1600" dirty="0">
                <a:ea typeface="+mn-lt"/>
                <a:cs typeface="+mn-lt"/>
              </a:rPr>
              <a:t>. Some familiar examples are the motions of the pendulum of a clock and playground swing, up and down motion of small boats, ocean waves, and motion of the string or reeds on musical instruments</a:t>
            </a:r>
            <a:endParaRPr lang="en-US" sz="1600" dirty="0">
              <a:ea typeface="+mn-lt"/>
              <a:cs typeface="+mn-lt"/>
            </a:endParaRPr>
          </a:p>
          <a:p>
            <a:pPr marL="179388" indent="0" algn="ctr">
              <a:buNone/>
            </a:pPr>
            <a:endParaRPr lang="en-US" sz="1600" b="1" i="1" dirty="0">
              <a:ea typeface="+mn-lt"/>
              <a:cs typeface="+mn-lt"/>
            </a:endParaRPr>
          </a:p>
        </p:txBody>
      </p:sp>
      <p:pic>
        <p:nvPicPr>
          <p:cNvPr id="9" name="Picture 8">
            <a:extLst>
              <a:ext uri="{FF2B5EF4-FFF2-40B4-BE49-F238E27FC236}">
                <a16:creationId xmlns:a16="http://schemas.microsoft.com/office/drawing/2014/main" id="{53FA47DB-B93F-9687-C470-200C07EDEBB0}"/>
              </a:ext>
            </a:extLst>
          </p:cNvPr>
          <p:cNvPicPr>
            <a:picLocks noChangeAspect="1"/>
          </p:cNvPicPr>
          <p:nvPr/>
        </p:nvPicPr>
        <p:blipFill>
          <a:blip r:embed="rId3"/>
          <a:stretch>
            <a:fillRect/>
          </a:stretch>
        </p:blipFill>
        <p:spPr>
          <a:xfrm>
            <a:off x="3617083" y="3529432"/>
            <a:ext cx="3914230" cy="2964464"/>
          </a:xfrm>
          <a:prstGeom prst="rect">
            <a:avLst/>
          </a:prstGeom>
        </p:spPr>
      </p:pic>
      <p:pic>
        <p:nvPicPr>
          <p:cNvPr id="2050" name="Picture 2" descr="Pendulum | Definition, Formula, &amp; Types | Britannica">
            <a:extLst>
              <a:ext uri="{FF2B5EF4-FFF2-40B4-BE49-F238E27FC236}">
                <a16:creationId xmlns:a16="http://schemas.microsoft.com/office/drawing/2014/main" id="{03C49842-66AF-FF8A-7D7C-31C3D1F68BE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36" y="3529432"/>
            <a:ext cx="3411390" cy="2964464"/>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a:extLst>
              <a:ext uri="{FF2B5EF4-FFF2-40B4-BE49-F238E27FC236}">
                <a16:creationId xmlns:a16="http://schemas.microsoft.com/office/drawing/2014/main" id="{F12B42C2-64DB-1EE4-8CFC-B0DE1D138174}"/>
              </a:ext>
            </a:extLst>
          </p:cNvPr>
          <p:cNvPicPr>
            <a:picLocks noChangeAspect="1"/>
          </p:cNvPicPr>
          <p:nvPr/>
        </p:nvPicPr>
        <p:blipFill>
          <a:blip r:embed="rId5"/>
          <a:stretch>
            <a:fillRect/>
          </a:stretch>
        </p:blipFill>
        <p:spPr>
          <a:xfrm>
            <a:off x="7588049" y="3529432"/>
            <a:ext cx="3654625" cy="2964464"/>
          </a:xfrm>
          <a:prstGeom prst="rect">
            <a:avLst/>
          </a:prstGeom>
        </p:spPr>
      </p:pic>
    </p:spTree>
    <p:extLst>
      <p:ext uri="{BB962C8B-B14F-4D97-AF65-F5344CB8AC3E}">
        <p14:creationId xmlns:p14="http://schemas.microsoft.com/office/powerpoint/2010/main" val="19870257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05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16CE42-0178-15A0-106C-F065A0ABBD1D}"/>
              </a:ext>
            </a:extLst>
          </p:cNvPr>
          <p:cNvSpPr>
            <a:spLocks noGrp="1"/>
          </p:cNvSpPr>
          <p:nvPr>
            <p:ph type="title"/>
          </p:nvPr>
        </p:nvSpPr>
        <p:spPr>
          <a:xfrm>
            <a:off x="848360" y="304800"/>
            <a:ext cx="10515600" cy="803733"/>
          </a:xfrm>
        </p:spPr>
        <p:txBody>
          <a:bodyPr/>
          <a:lstStyle/>
          <a:p>
            <a:pPr algn="ctr"/>
            <a:r>
              <a:rPr lang="en-US" dirty="0">
                <a:cs typeface="Calibri Light"/>
              </a:rPr>
              <a:t>Frequencies and Amplitudes</a:t>
            </a:r>
          </a:p>
        </p:txBody>
      </p:sp>
      <p:pic>
        <p:nvPicPr>
          <p:cNvPr id="4" name="Picture 4" descr="Shape&#10;&#10;Description automatically generated">
            <a:extLst>
              <a:ext uri="{FF2B5EF4-FFF2-40B4-BE49-F238E27FC236}">
                <a16:creationId xmlns:a16="http://schemas.microsoft.com/office/drawing/2014/main" id="{69F93B28-CD92-8842-530C-2AE87B440E6D}"/>
              </a:ext>
            </a:extLst>
          </p:cNvPr>
          <p:cNvPicPr>
            <a:picLocks noGrp="1" noChangeAspect="1"/>
          </p:cNvPicPr>
          <p:nvPr>
            <p:ph idx="1"/>
          </p:nvPr>
        </p:nvPicPr>
        <p:blipFill>
          <a:blip r:embed="rId2"/>
          <a:stretch>
            <a:fillRect/>
          </a:stretch>
        </p:blipFill>
        <p:spPr>
          <a:xfrm>
            <a:off x="1526782" y="1110956"/>
            <a:ext cx="9153525" cy="3981450"/>
          </a:xfrm>
        </p:spPr>
      </p:pic>
      <p:sp>
        <p:nvSpPr>
          <p:cNvPr id="5" name="TextBox 4">
            <a:extLst>
              <a:ext uri="{FF2B5EF4-FFF2-40B4-BE49-F238E27FC236}">
                <a16:creationId xmlns:a16="http://schemas.microsoft.com/office/drawing/2014/main" id="{B9ABFE7C-8794-8E35-3C90-50A120AA1BE8}"/>
              </a:ext>
            </a:extLst>
          </p:cNvPr>
          <p:cNvSpPr txBox="1"/>
          <p:nvPr/>
        </p:nvSpPr>
        <p:spPr>
          <a:xfrm>
            <a:off x="1521648" y="5200411"/>
            <a:ext cx="9153898" cy="86177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500" dirty="0">
                <a:cs typeface="Calibri"/>
              </a:rPr>
              <a:t>selective &amp; precise </a:t>
            </a:r>
            <a:r>
              <a:rPr lang="en-US" sz="2500" b="1" dirty="0">
                <a:cs typeface="Calibri"/>
              </a:rPr>
              <a:t>features</a:t>
            </a:r>
            <a:r>
              <a:rPr lang="en-US" sz="2500" dirty="0">
                <a:cs typeface="Calibri"/>
              </a:rPr>
              <a:t> which go hand with our perception and are easily modifiable</a:t>
            </a:r>
            <a:endParaRPr lang="en-US" dirty="0"/>
          </a:p>
        </p:txBody>
      </p:sp>
    </p:spTree>
    <p:extLst>
      <p:ext uri="{BB962C8B-B14F-4D97-AF65-F5344CB8AC3E}">
        <p14:creationId xmlns:p14="http://schemas.microsoft.com/office/powerpoint/2010/main" val="38024094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C95BCC-6C05-5A27-3830-58BB4D80CDA1}"/>
              </a:ext>
            </a:extLst>
          </p:cNvPr>
          <p:cNvSpPr>
            <a:spLocks noGrp="1"/>
          </p:cNvSpPr>
          <p:nvPr>
            <p:ph type="title"/>
          </p:nvPr>
        </p:nvSpPr>
        <p:spPr>
          <a:xfrm>
            <a:off x="35996" y="237066"/>
            <a:ext cx="11210925" cy="744836"/>
          </a:xfrm>
        </p:spPr>
        <p:txBody>
          <a:bodyPr vert="horz" lIns="91440" tIns="45720" rIns="91440" bIns="45720" rtlCol="0" anchor="ctr">
            <a:normAutofit/>
          </a:bodyPr>
          <a:lstStyle/>
          <a:p>
            <a:pPr algn="ctr"/>
            <a:r>
              <a:rPr lang="en-US" sz="3200" kern="1200" dirty="0">
                <a:latin typeface="+mj-lt"/>
                <a:ea typeface="+mj-ea"/>
                <a:cs typeface="+mj-cs"/>
              </a:rPr>
              <a:t>Learning Sound as Synthesizer Parameters</a:t>
            </a:r>
            <a:endParaRPr lang="en-US" sz="3200" kern="1200" dirty="0">
              <a:latin typeface="+mj-lt"/>
              <a:cs typeface="Calibri Light"/>
            </a:endParaRPr>
          </a:p>
        </p:txBody>
      </p:sp>
      <p:pic>
        <p:nvPicPr>
          <p:cNvPr id="4" name="Picture 4" descr="Diagram&#10;&#10;Description automatically generated">
            <a:extLst>
              <a:ext uri="{FF2B5EF4-FFF2-40B4-BE49-F238E27FC236}">
                <a16:creationId xmlns:a16="http://schemas.microsoft.com/office/drawing/2014/main" id="{ADAC7900-3A6B-C224-1711-2F81970B0807}"/>
              </a:ext>
            </a:extLst>
          </p:cNvPr>
          <p:cNvPicPr>
            <a:picLocks noGrp="1" noChangeAspect="1"/>
          </p:cNvPicPr>
          <p:nvPr>
            <p:ph idx="1"/>
          </p:nvPr>
        </p:nvPicPr>
        <p:blipFill>
          <a:blip r:embed="rId3"/>
          <a:stretch>
            <a:fillRect/>
          </a:stretch>
        </p:blipFill>
        <p:spPr>
          <a:xfrm>
            <a:off x="188926" y="1420011"/>
            <a:ext cx="10905066" cy="3135206"/>
          </a:xfrm>
          <a:prstGeom prst="rect">
            <a:avLst/>
          </a:prstGeom>
          <a:effectLst>
            <a:glow rad="127000">
              <a:schemeClr val="accent1"/>
            </a:glow>
          </a:effectLst>
          <a:scene3d>
            <a:camera prst="orthographicFront"/>
            <a:lightRig rig="threePt" dir="t"/>
          </a:scene3d>
          <a:sp3d extrusionH="76200" contourW="12700">
            <a:extrusionClr>
              <a:schemeClr val="accent2">
                <a:lumMod val="60000"/>
                <a:lumOff val="40000"/>
              </a:schemeClr>
            </a:extrusionClr>
            <a:contourClr>
              <a:schemeClr val="accent2">
                <a:lumMod val="60000"/>
                <a:lumOff val="40000"/>
              </a:schemeClr>
            </a:contourClr>
          </a:sp3d>
        </p:spPr>
      </p:pic>
    </p:spTree>
    <p:extLst>
      <p:ext uri="{BB962C8B-B14F-4D97-AF65-F5344CB8AC3E}">
        <p14:creationId xmlns:p14="http://schemas.microsoft.com/office/powerpoint/2010/main" val="1760474897"/>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281</TotalTime>
  <Words>1007</Words>
  <Application>Microsoft Office PowerPoint</Application>
  <PresentationFormat>Widescreen</PresentationFormat>
  <Paragraphs>109</Paragraphs>
  <Slides>16</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Century Schoolbook</vt:lpstr>
      <vt:lpstr>Google Sans</vt:lpstr>
      <vt:lpstr>Wingdings 2</vt:lpstr>
      <vt:lpstr>View</vt:lpstr>
      <vt:lpstr>Discovering Googles DDSP</vt:lpstr>
      <vt:lpstr>Why DDSP ? </vt:lpstr>
      <vt:lpstr>PowerPoint Presentation</vt:lpstr>
      <vt:lpstr>Conventional Representations of Sound</vt:lpstr>
      <vt:lpstr>Bias </vt:lpstr>
      <vt:lpstr>Back to the Roots: Oscillation based Models </vt:lpstr>
      <vt:lpstr>Oscillation </vt:lpstr>
      <vt:lpstr>Frequencies and Amplitudes</vt:lpstr>
      <vt:lpstr>Learning Sound as Synthesizer Parameters</vt:lpstr>
      <vt:lpstr>Dataset &amp; Data Structure </vt:lpstr>
      <vt:lpstr>Neural Networks in DDSP</vt:lpstr>
      <vt:lpstr>Training</vt:lpstr>
      <vt:lpstr>Results after 300 Training Steps  (~ 5 Minutes)</vt:lpstr>
      <vt:lpstr>PowerPoint Presentation</vt:lpstr>
      <vt:lpstr>Learnings, difficulties and last steps </vt:lpstr>
      <vt:lpstr>Thanks for your attention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Nico Previtali</dc:creator>
  <cp:lastModifiedBy>Previtali Nico I.BSCAIML.2001</cp:lastModifiedBy>
  <cp:revision>122</cp:revision>
  <dcterms:created xsi:type="dcterms:W3CDTF">2022-12-21T09:06:55Z</dcterms:created>
  <dcterms:modified xsi:type="dcterms:W3CDTF">2023-01-03T17:52:49Z</dcterms:modified>
</cp:coreProperties>
</file>