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59">
          <p15:clr>
            <a:srgbClr val="A4A3A4"/>
          </p15:clr>
        </p15:guide>
        <p15:guide id="2" pos="2880">
          <p15:clr>
            <a:srgbClr val="A4A3A4"/>
          </p15:clr>
        </p15:guide>
        <p15:guide id="3" orient="horz" pos="610">
          <p15:clr>
            <a:srgbClr val="9AA0A6"/>
          </p15:clr>
        </p15:guide>
        <p15:guide id="4" orient="horz" pos="260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Willian Dihanster"/>
  <p:cmAuthor clrIdx="1" id="1" initials="" lastIdx="2" name="Victor Sil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9002B9-062A-48F0-9EC5-220AF49D183E}">
  <a:tblStyle styleId="{479002B9-062A-48F0-9EC5-220AF49D18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59" orient="horz"/>
        <p:guide pos="2880"/>
        <p:guide pos="610" orient="horz"/>
        <p:guide pos="260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3.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RobotoMon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bold.fntdata"/><Relationship Id="rId12" Type="http://schemas.openxmlformats.org/officeDocument/2006/relationships/slide" Target="slides/slide5.xml"/><Relationship Id="rId34" Type="http://schemas.openxmlformats.org/officeDocument/2006/relationships/font" Target="fonts/Nunito-regular.fntdata"/><Relationship Id="rId15" Type="http://schemas.openxmlformats.org/officeDocument/2006/relationships/slide" Target="slides/slide8.xml"/><Relationship Id="rId37" Type="http://schemas.openxmlformats.org/officeDocument/2006/relationships/font" Target="fonts/Nunito-boldItalic.fntdata"/><Relationship Id="rId14" Type="http://schemas.openxmlformats.org/officeDocument/2006/relationships/slide" Target="slides/slide7.xml"/><Relationship Id="rId36" Type="http://schemas.openxmlformats.org/officeDocument/2006/relationships/font" Target="fonts/Nunito-italic.fntdata"/><Relationship Id="rId17" Type="http://schemas.openxmlformats.org/officeDocument/2006/relationships/slide" Target="slides/slide10.xml"/><Relationship Id="rId39" Type="http://schemas.openxmlformats.org/officeDocument/2006/relationships/font" Target="fonts/MavenPro-bold.fntdata"/><Relationship Id="rId16" Type="http://schemas.openxmlformats.org/officeDocument/2006/relationships/slide" Target="slides/slide9.xml"/><Relationship Id="rId38" Type="http://schemas.openxmlformats.org/officeDocument/2006/relationships/font" Target="fonts/MavenPr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02T20:02:18.354">
    <p:pos x="351" y="233"/>
    <p:text>HBase is linearly scalable.
It has automatic failure support.
It provides consistent read and writes.
It integrates with Hadoop, both as a source and a destination.
It has easy java API for client.
It provides data replication across clusters.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06-05T18:07:12.273">
    <p:pos x="6000" y="0"/>
    <p:text>http://bigdatabrazil.blogspot.com/2014/03/utilizando-o-hbase.html</p:text>
  </p:cm>
  <p:cm authorId="0" idx="2" dt="2019-06-05T18:07:12.273">
    <p:pos x="6000" y="0"/>
    <p:text>ele era feito? não é mais, né?</p:text>
  </p:cm>
  <p:cm authorId="0" idx="3" dt="2019-06-02T22:10:45.931">
    <p:pos x="4884" y="2769"/>
    <p:text>Applications of HBase
It is used whenever there is a need to write heavy applications.
HBase is used whenever we need to provide fast random access to available data.
Companies such as Facebook, Twitter, Yahoo, and Adobe use HBase</p:text>
  </p:cm>
  <p:cm authorId="1" idx="2" dt="2019-06-02T22:10:45.931">
    <p:pos x="4884" y="2769"/>
    <p:text>http://hbase.apache.org/poweredbyhbase.html</p:text>
  </p:cm>
  <p:cm authorId="0" idx="4" dt="2019-06-02T20:02:40.704">
    <p:pos x="351" y="233"/>
    <p:text>Where to Use HBase
Apache HBase is used to have random, real-time read/write access to Big Data.
It hosts very large tables on top of clusters of commodity hardware.
Apache HBase is a non-relational database modeled after Google's Bigtable. Bigtable acts up on Google File System, likewise Apache HBase works on top of Hadoop and HDFS.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6-02T20:04:13.619">
    <p:pos x="351" y="233"/>
    <p:text>HBase is a column-oriented database and the tables in it are sorted by row. The table schema defines only column families, which are the key value pairs. A table have multiple column families and each column family can have any number of columns. Subsequent column values are stored contiguously on the disk. Each cell value of the table has a timestamp. In short, in an HBase:
Table is a collection of rows.
Row is a collection of column families.
Column family is a collection of columns.
Column is a collection of key value pairs.
Given below is an example schema of table in HBase.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hbase.net/2013/03/02/hbase-shell-command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V1fXSCASVDc?t=665" TargetMode="External"/><Relationship Id="rId3" Type="http://schemas.openxmlformats.org/officeDocument/2006/relationships/hyperlink" Target="https://www.edureka.co/blog/hbase-architectu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V1fXSCASVDc?t=816" TargetMode="External"/><Relationship Id="rId3" Type="http://schemas.openxmlformats.org/officeDocument/2006/relationships/hyperlink" Target="https://www.infoq.com/br/presentations/conhecendo-apache-hbase#downloadPresentationMp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8b23a650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8b23a650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Aqui a gente tem um pouco da sintaxe do Hbase.</a:t>
            </a:r>
            <a:br>
              <a:rPr lang="pt-BR"/>
            </a:br>
            <a:r>
              <a:rPr lang="pt-BR"/>
              <a:t>Para criar tabela por ex…</a:t>
            </a:r>
            <a:br>
              <a:rPr lang="pt-BR"/>
            </a:br>
            <a:r>
              <a:rPr lang="pt-BR"/>
              <a:t>Listar …</a:t>
            </a:r>
            <a:endParaRPr/>
          </a:p>
          <a:p>
            <a:pPr indent="0" lvl="0" marL="0" rtl="0" algn="l">
              <a:spcBef>
                <a:spcPts val="0"/>
              </a:spcBef>
              <a:spcAft>
                <a:spcPts val="0"/>
              </a:spcAft>
              <a:buNone/>
            </a:pPr>
            <a:r>
              <a:rPr lang="pt-BR"/>
              <a:t>Também tem ativar e desativar….</a:t>
            </a:r>
            <a:endParaRPr/>
          </a:p>
          <a:p>
            <a:pPr indent="0" lvl="0" marL="0" rtl="0" algn="l">
              <a:spcBef>
                <a:spcPts val="0"/>
              </a:spcBef>
              <a:spcAft>
                <a:spcPts val="0"/>
              </a:spcAft>
              <a:buNone/>
            </a:pPr>
            <a:r>
              <a:rPr lang="pt-BR"/>
              <a:t>Deletar com drop ou drop all</a:t>
            </a:r>
            <a:endParaRPr/>
          </a:p>
          <a:p>
            <a:pPr indent="0" lvl="0" marL="0" rtl="0" algn="l">
              <a:spcBef>
                <a:spcPts val="0"/>
              </a:spcBef>
              <a:spcAft>
                <a:spcPts val="0"/>
              </a:spcAft>
              <a:buNone/>
            </a:pPr>
            <a:r>
              <a:rPr lang="pt-BR"/>
              <a:t>Checar se a tabela existe</a:t>
            </a:r>
            <a:endParaRPr/>
          </a:p>
          <a:p>
            <a:pPr indent="0" lvl="0" marL="0" rtl="0" algn="l">
              <a:spcBef>
                <a:spcPts val="0"/>
              </a:spcBef>
              <a:spcAft>
                <a:spcPts val="0"/>
              </a:spcAft>
              <a:buNone/>
            </a:pPr>
            <a:r>
              <a:rPr lang="pt-BR"/>
              <a:t>alterar dados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8b246ba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8b246ba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Link para tudo da sintaxe: </a:t>
            </a:r>
            <a:r>
              <a:rPr lang="pt-BR" u="sng">
                <a:solidFill>
                  <a:schemeClr val="hlink"/>
                </a:solidFill>
                <a:hlinkClick r:id="rId2"/>
              </a:rPr>
              <a:t>https://learnhbase.net/2013/03/02/hbase-shell-commands/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Para manipular os dados, a gente tem o count, retorna numero de linhas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8b23a65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8b23a65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gente fez a instalação junta com o hadoop</a:t>
            </a:r>
            <a:endParaRPr/>
          </a:p>
          <a:p>
            <a:pPr indent="0" lvl="0" marL="0" rtl="0" algn="l">
              <a:spcBef>
                <a:spcPts val="0"/>
              </a:spcBef>
              <a:spcAft>
                <a:spcPts val="0"/>
              </a:spcAft>
              <a:buNone/>
            </a:pPr>
            <a:r>
              <a:rPr lang="pt-BR"/>
              <a:t>e as versões são...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8b246bac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b246bac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nossa base de dados a gente se baseou em um conjunto de dados aleatórios dos ingressante.</a:t>
            </a:r>
            <a:endParaRPr/>
          </a:p>
          <a:p>
            <a:pPr indent="0" lvl="0" marL="0" rtl="0" algn="l">
              <a:spcBef>
                <a:spcPts val="0"/>
              </a:spcBef>
              <a:spcAft>
                <a:spcPts val="0"/>
              </a:spcAft>
              <a:buNone/>
            </a:pPr>
            <a:r>
              <a:rPr lang="pt-BR"/>
              <a:t>todo o hbase usa row key é o nosso caso é o ra</a:t>
            </a:r>
            <a:endParaRPr/>
          </a:p>
          <a:p>
            <a:pPr indent="0" lvl="0" marL="0" rtl="0" algn="l">
              <a:spcBef>
                <a:spcPts val="0"/>
              </a:spcBef>
              <a:spcAft>
                <a:spcPts val="0"/>
              </a:spcAft>
              <a:buNone/>
            </a:pPr>
            <a:r>
              <a:rPr lang="pt-BR"/>
              <a:t>dados pessoais como … e geramos aleatoriamente</a:t>
            </a:r>
            <a:endParaRPr/>
          </a:p>
          <a:p>
            <a:pPr indent="0" lvl="0" marL="0" rtl="0" algn="l">
              <a:spcBef>
                <a:spcPts val="0"/>
              </a:spcBef>
              <a:spcAft>
                <a:spcPts val="0"/>
              </a:spcAft>
              <a:buNone/>
            </a:pPr>
            <a:r>
              <a:rPr lang="pt-BR"/>
              <a:t>tem 5 matérias com as notas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b23a65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b23a65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Aqui é só a visualização da nossa base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8b23a65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8b23a65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Aqui é um exemplo de criação…</a:t>
            </a:r>
            <a:endParaRPr/>
          </a:p>
          <a:p>
            <a:pPr indent="0" lvl="0" marL="0" rtl="0" algn="l">
              <a:spcBef>
                <a:spcPts val="0"/>
              </a:spcBef>
              <a:spcAft>
                <a:spcPts val="0"/>
              </a:spcAft>
              <a:buNone/>
            </a:pPr>
            <a:r>
              <a:rPr lang="pt-BR"/>
              <a:t>a gente da um create com as familias</a:t>
            </a:r>
            <a:endParaRPr/>
          </a:p>
          <a:p>
            <a:pPr indent="0" lvl="0" marL="0" rtl="0" algn="l">
              <a:spcBef>
                <a:spcPts val="0"/>
              </a:spcBef>
              <a:spcAft>
                <a:spcPts val="0"/>
              </a:spcAft>
              <a:buNone/>
            </a:pPr>
            <a:r>
              <a:rPr lang="pt-BR"/>
              <a:t>list pra mostrar a tabela</a:t>
            </a:r>
            <a:endParaRPr/>
          </a:p>
          <a:p>
            <a:pPr indent="0" lvl="0" marL="0" rtl="0" algn="l">
              <a:spcBef>
                <a:spcPts val="0"/>
              </a:spcBef>
              <a:spcAft>
                <a:spcPts val="0"/>
              </a:spcAft>
              <a:buNone/>
            </a:pPr>
            <a:r>
              <a:rPr lang="pt-BR"/>
              <a:t>scan n tem nada</a:t>
            </a:r>
            <a:endParaRPr/>
          </a:p>
          <a:p>
            <a:pPr indent="0" lvl="0" marL="0" rtl="0" algn="l">
              <a:spcBef>
                <a:spcPts val="0"/>
              </a:spcBef>
              <a:spcAft>
                <a:spcPts val="0"/>
              </a:spcAft>
              <a:buNone/>
            </a:pPr>
            <a:r>
              <a:rPr lang="pt-BR"/>
              <a:t>verificando se existe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94fd7e3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94fd7e3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a gente teve muitas dificuldades pra fazer leitura do csv e usar java pra inserir…</a:t>
            </a:r>
            <a:endParaRPr/>
          </a:p>
          <a:p>
            <a:pPr indent="0" lvl="0" marL="0" rtl="0" algn="l">
              <a:spcBef>
                <a:spcPts val="0"/>
              </a:spcBef>
              <a:spcAft>
                <a:spcPts val="0"/>
              </a:spcAft>
              <a:buNone/>
            </a:pPr>
            <a:r>
              <a:rPr lang="pt-BR"/>
              <a:t>a gente fez uma gambiarra kk… pra gerar código hbase</a:t>
            </a:r>
            <a:endParaRPr/>
          </a:p>
          <a:p>
            <a:pPr indent="0" lvl="0" marL="0" rtl="0" algn="l">
              <a:spcBef>
                <a:spcPts val="0"/>
              </a:spcBef>
              <a:spcAft>
                <a:spcPts val="0"/>
              </a:spcAft>
              <a:buNone/>
            </a:pPr>
            <a:r>
              <a:rPr lang="pt-BR"/>
              <a:t>a gente leu o csv e gerou um arquivo com a sintaxe de acordo com o csv.</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94fd7e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94fd7e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Aqui é só mostrando os put ou insert que a gente gerou por gerador de código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94fd7e3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94fd7e3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94fd7e3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94fd7e3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8b23a6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8b23a6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beffffd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beffffd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beffffd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beffffd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beffffd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beffffd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beffffd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beffffd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beffffd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beffffd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8b23a650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8b23a65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b5dddb2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b5dddb2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b239af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b239af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b23a65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b23a65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8b23a65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b23a65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HydraBase – The evolution of HBase@Facebook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8b246b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b246b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b23a65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b23a65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b5dddb2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b5dddb2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t-BR" u="sng">
                <a:solidFill>
                  <a:schemeClr val="hlink"/>
                </a:solidFill>
                <a:hlinkClick r:id="rId2"/>
              </a:rPr>
              <a:t>https://youtu.be/V1fXSCASVDc?t=665</a:t>
            </a:r>
            <a:endParaRPr/>
          </a:p>
          <a:p>
            <a:pPr indent="-298450" lvl="0" marL="457200" rtl="0" algn="l">
              <a:spcBef>
                <a:spcPts val="0"/>
              </a:spcBef>
              <a:spcAft>
                <a:spcPts val="0"/>
              </a:spcAft>
              <a:buSzPts val="1100"/>
              <a:buChar char="-"/>
            </a:pPr>
            <a:r>
              <a:rPr lang="pt-BR" u="sng">
                <a:solidFill>
                  <a:schemeClr val="hlink"/>
                </a:solidFill>
                <a:hlinkClick r:id="rId3"/>
              </a:rPr>
              <a:t>https://www.edureka.co/blog/hbase-architecture/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b5dddb2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b5dddb2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t-BR" u="sng">
                <a:solidFill>
                  <a:schemeClr val="hlink"/>
                </a:solidFill>
                <a:hlinkClick r:id="rId2"/>
              </a:rPr>
              <a:t>https://youtu.be/V1fXSCASVDc?t=816</a:t>
            </a:r>
            <a:endParaRPr/>
          </a:p>
          <a:p>
            <a:pPr indent="-298450" lvl="0" marL="457200" rtl="0" algn="l">
              <a:lnSpc>
                <a:spcPct val="115000"/>
              </a:lnSpc>
              <a:spcBef>
                <a:spcPts val="0"/>
              </a:spcBef>
              <a:spcAft>
                <a:spcPts val="0"/>
              </a:spcAft>
              <a:buSzPts val="1100"/>
              <a:buChar char="-"/>
            </a:pPr>
            <a:r>
              <a:rPr lang="pt-BR" u="sng">
                <a:solidFill>
                  <a:srgbClr val="1155CC"/>
                </a:solidFill>
                <a:hlinkClick r:id="rId3"/>
              </a:rPr>
              <a:t>https://www.infoq.com/br/presentations/conhecendo-apache-hbase#downloadPresentationMp3/</a:t>
            </a:r>
            <a:endParaRPr/>
          </a:p>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38" name="Shape 138"/>
        <p:cNvGrpSpPr/>
        <p:nvPr/>
      </p:nvGrpSpPr>
      <p:grpSpPr>
        <a:xfrm>
          <a:off x="0" y="0"/>
          <a:ext cx="0" cy="0"/>
          <a:chOff x="0" y="0"/>
          <a:chExt cx="0" cy="0"/>
        </a:xfrm>
      </p:grpSpPr>
      <p:grpSp>
        <p:nvGrpSpPr>
          <p:cNvPr id="139" name="Google Shape;139;p11"/>
          <p:cNvGrpSpPr/>
          <p:nvPr/>
        </p:nvGrpSpPr>
        <p:grpSpPr>
          <a:xfrm>
            <a:off x="52" y="4099200"/>
            <a:ext cx="9144036" cy="1044300"/>
            <a:chOff x="52" y="4099200"/>
            <a:chExt cx="9144036" cy="1044300"/>
          </a:xfrm>
        </p:grpSpPr>
        <p:grpSp>
          <p:nvGrpSpPr>
            <p:cNvPr id="140" name="Google Shape;140;p11"/>
            <p:cNvGrpSpPr/>
            <p:nvPr/>
          </p:nvGrpSpPr>
          <p:grpSpPr>
            <a:xfrm>
              <a:off x="52" y="4309200"/>
              <a:ext cx="231622" cy="834300"/>
              <a:chOff x="2688737" y="4301380"/>
              <a:chExt cx="231900" cy="834300"/>
            </a:xfrm>
          </p:grpSpPr>
          <p:sp>
            <p:nvSpPr>
              <p:cNvPr id="141" name="Google Shape;14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1"/>
            <p:cNvGrpSpPr/>
            <p:nvPr/>
          </p:nvGrpSpPr>
          <p:grpSpPr>
            <a:xfrm>
              <a:off x="371406" y="4099200"/>
              <a:ext cx="231622" cy="1044300"/>
              <a:chOff x="2688737" y="4091380"/>
              <a:chExt cx="231900" cy="104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a:off x="742761" y="4309200"/>
              <a:ext cx="231622" cy="834300"/>
              <a:chOff x="2688737" y="4301380"/>
              <a:chExt cx="231900" cy="834300"/>
            </a:xfrm>
          </p:grpSpPr>
          <p:sp>
            <p:nvSpPr>
              <p:cNvPr id="152" name="Google Shape;15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1114115" y="4518900"/>
              <a:ext cx="231622" cy="624600"/>
              <a:chOff x="2688737" y="4511080"/>
              <a:chExt cx="231900" cy="6246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856753" y="4099200"/>
              <a:ext cx="231600" cy="1044300"/>
              <a:chOff x="1856753" y="4099200"/>
              <a:chExt cx="231600" cy="1044300"/>
            </a:xfrm>
          </p:grpSpPr>
          <p:sp>
            <p:nvSpPr>
              <p:cNvPr id="161" name="Google Shape;161;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a:off x="2228107" y="4309200"/>
              <a:ext cx="231600" cy="834300"/>
              <a:chOff x="2228107" y="4309200"/>
              <a:chExt cx="231600" cy="834300"/>
            </a:xfrm>
          </p:grpSpPr>
          <p:sp>
            <p:nvSpPr>
              <p:cNvPr id="167" name="Google Shape;167;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599462" y="4518900"/>
              <a:ext cx="231600" cy="624600"/>
              <a:chOff x="2599462" y="4518900"/>
              <a:chExt cx="231600" cy="624600"/>
            </a:xfrm>
          </p:grpSpPr>
          <p:sp>
            <p:nvSpPr>
              <p:cNvPr id="172" name="Google Shape;172;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3342171" y="4099200"/>
              <a:ext cx="231600" cy="1044300"/>
              <a:chOff x="3342171" y="4099200"/>
              <a:chExt cx="231600" cy="1044300"/>
            </a:xfrm>
          </p:grpSpPr>
          <p:sp>
            <p:nvSpPr>
              <p:cNvPr id="176" name="Google Shape;176;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1"/>
            <p:cNvGrpSpPr/>
            <p:nvPr/>
          </p:nvGrpSpPr>
          <p:grpSpPr>
            <a:xfrm>
              <a:off x="3713525" y="4309200"/>
              <a:ext cx="231600" cy="834300"/>
              <a:chOff x="3713525" y="4309200"/>
              <a:chExt cx="231600" cy="834300"/>
            </a:xfrm>
          </p:grpSpPr>
          <p:sp>
            <p:nvSpPr>
              <p:cNvPr id="182" name="Google Shape;182;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1485398" y="4309200"/>
              <a:ext cx="231600" cy="834300"/>
              <a:chOff x="1485398" y="4309200"/>
              <a:chExt cx="231600" cy="834300"/>
            </a:xfrm>
          </p:grpSpPr>
          <p:sp>
            <p:nvSpPr>
              <p:cNvPr id="187" name="Google Shape;187;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4084879" y="4518900"/>
              <a:ext cx="231600" cy="624600"/>
              <a:chOff x="4084879" y="4518900"/>
              <a:chExt cx="231600" cy="624600"/>
            </a:xfrm>
          </p:grpSpPr>
          <p:sp>
            <p:nvSpPr>
              <p:cNvPr id="192" name="Google Shape;192;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970816" y="4309200"/>
              <a:ext cx="231600" cy="834300"/>
              <a:chOff x="2970816" y="4309200"/>
              <a:chExt cx="231600" cy="834300"/>
            </a:xfrm>
          </p:grpSpPr>
          <p:sp>
            <p:nvSpPr>
              <p:cNvPr id="196" name="Google Shape;196;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4456234" y="4309200"/>
              <a:ext cx="231600" cy="834300"/>
              <a:chOff x="4456234" y="4309200"/>
              <a:chExt cx="231600" cy="834300"/>
            </a:xfrm>
          </p:grpSpPr>
          <p:sp>
            <p:nvSpPr>
              <p:cNvPr id="201" name="Google Shape;201;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827588" y="4099200"/>
              <a:ext cx="231600" cy="1044300"/>
              <a:chOff x="4827588" y="4099200"/>
              <a:chExt cx="231600" cy="1044300"/>
            </a:xfrm>
          </p:grpSpPr>
          <p:sp>
            <p:nvSpPr>
              <p:cNvPr id="206" name="Google Shape;206;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1"/>
            <p:cNvGrpSpPr/>
            <p:nvPr/>
          </p:nvGrpSpPr>
          <p:grpSpPr>
            <a:xfrm>
              <a:off x="5198943" y="4309200"/>
              <a:ext cx="231600" cy="834300"/>
              <a:chOff x="5198943" y="4309200"/>
              <a:chExt cx="231600" cy="834300"/>
            </a:xfrm>
          </p:grpSpPr>
          <p:sp>
            <p:nvSpPr>
              <p:cNvPr id="212" name="Google Shape;212;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570297" y="4518900"/>
              <a:ext cx="231600" cy="624600"/>
              <a:chOff x="5570297" y="4518900"/>
              <a:chExt cx="231600" cy="624600"/>
            </a:xfrm>
          </p:grpSpPr>
          <p:sp>
            <p:nvSpPr>
              <p:cNvPr id="217" name="Google Shape;217;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941652" y="4309200"/>
              <a:ext cx="231600" cy="834300"/>
              <a:chOff x="5941652" y="4309200"/>
              <a:chExt cx="231600" cy="834300"/>
            </a:xfrm>
          </p:grpSpPr>
          <p:sp>
            <p:nvSpPr>
              <p:cNvPr id="221" name="Google Shape;221;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6313006" y="4099200"/>
              <a:ext cx="231600" cy="1044300"/>
              <a:chOff x="6313006" y="4099200"/>
              <a:chExt cx="231600" cy="1044300"/>
            </a:xfrm>
          </p:grpSpPr>
          <p:sp>
            <p:nvSpPr>
              <p:cNvPr id="226" name="Google Shape;226;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1"/>
            <p:cNvGrpSpPr/>
            <p:nvPr/>
          </p:nvGrpSpPr>
          <p:grpSpPr>
            <a:xfrm>
              <a:off x="6684361" y="4309200"/>
              <a:ext cx="231600" cy="834300"/>
              <a:chOff x="6684361" y="4309200"/>
              <a:chExt cx="231600" cy="834300"/>
            </a:xfrm>
          </p:grpSpPr>
          <p:sp>
            <p:nvSpPr>
              <p:cNvPr id="232" name="Google Shape;232;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7055715" y="4518900"/>
              <a:ext cx="231600" cy="624600"/>
              <a:chOff x="7055715" y="4518900"/>
              <a:chExt cx="231600" cy="624600"/>
            </a:xfrm>
          </p:grpSpPr>
          <p:sp>
            <p:nvSpPr>
              <p:cNvPr id="237" name="Google Shape;237;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798424" y="4099200"/>
              <a:ext cx="231600" cy="1044300"/>
              <a:chOff x="7798424" y="4099200"/>
              <a:chExt cx="231600" cy="1044300"/>
            </a:xfrm>
          </p:grpSpPr>
          <p:sp>
            <p:nvSpPr>
              <p:cNvPr id="241" name="Google Shape;241;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8169779" y="4309200"/>
              <a:ext cx="231600" cy="834300"/>
              <a:chOff x="8169779" y="4309200"/>
              <a:chExt cx="231600" cy="834300"/>
            </a:xfrm>
          </p:grpSpPr>
          <p:sp>
            <p:nvSpPr>
              <p:cNvPr id="247" name="Google Shape;247;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7427070" y="4309200"/>
              <a:ext cx="231600" cy="834300"/>
              <a:chOff x="7427070" y="4309200"/>
              <a:chExt cx="231600" cy="834300"/>
            </a:xfrm>
          </p:grpSpPr>
          <p:sp>
            <p:nvSpPr>
              <p:cNvPr id="252" name="Google Shape;252;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8541133" y="4518900"/>
              <a:ext cx="231600" cy="624600"/>
              <a:chOff x="8541133" y="4518900"/>
              <a:chExt cx="231600" cy="624600"/>
            </a:xfrm>
          </p:grpSpPr>
          <p:sp>
            <p:nvSpPr>
              <p:cNvPr id="257" name="Google Shape;257;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912488" y="4309200"/>
              <a:ext cx="231600" cy="834300"/>
              <a:chOff x="8912488" y="4309200"/>
              <a:chExt cx="231600" cy="834300"/>
            </a:xfrm>
          </p:grpSpPr>
          <p:sp>
            <p:nvSpPr>
              <p:cNvPr id="261" name="Google Shape;261;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6" name="Google Shape;266;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67" name="Google Shape;267;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8" name="Shape 268"/>
        <p:cNvGrpSpPr/>
        <p:nvPr/>
      </p:nvGrpSpPr>
      <p:grpSpPr>
        <a:xfrm>
          <a:off x="0" y="0"/>
          <a:ext cx="0" cy="0"/>
          <a:chOff x="0" y="0"/>
          <a:chExt cx="0" cy="0"/>
        </a:xfrm>
      </p:grpSpPr>
      <p:sp>
        <p:nvSpPr>
          <p:cNvPr id="269" name="Google Shape;269;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sp>
        <p:nvSpPr>
          <p:cNvPr id="85" name="Google Shape;85;p4"/>
          <p:cNvSpPr txBox="1"/>
          <p:nvPr>
            <p:ph type="title"/>
          </p:nvPr>
        </p:nvSpPr>
        <p:spPr>
          <a:xfrm>
            <a:off x="558300" y="369975"/>
            <a:ext cx="7776000" cy="597900"/>
          </a:xfrm>
          <a:prstGeom prst="rect">
            <a:avLst/>
          </a:prstGeom>
        </p:spPr>
        <p:txBody>
          <a:bodyPr anchorCtr="0" anchor="t" bIns="91425" lIns="91425" spcFirstLastPara="1" rIns="91425" wrap="square" tIns="91425"/>
          <a:lstStyle>
            <a:lvl1pPr lvl="0">
              <a:spcBef>
                <a:spcPts val="0"/>
              </a:spcBef>
              <a:spcAft>
                <a:spcPts val="0"/>
              </a:spcAft>
              <a:buClr>
                <a:srgbClr val="B33939"/>
              </a:buClr>
              <a:buSzPts val="2800"/>
              <a:buNone/>
              <a:defRPr>
                <a:solidFill>
                  <a:srgbClr val="B33939"/>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 name="Google Shape;86;p4"/>
          <p:cNvSpPr txBox="1"/>
          <p:nvPr>
            <p:ph idx="1" type="body"/>
          </p:nvPr>
        </p:nvSpPr>
        <p:spPr>
          <a:xfrm>
            <a:off x="558300" y="999450"/>
            <a:ext cx="7892700" cy="37374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7" name="Google Shape;87;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8" name="Shape 88"/>
        <p:cNvGrpSpPr/>
        <p:nvPr/>
      </p:nvGrpSpPr>
      <p:grpSpPr>
        <a:xfrm>
          <a:off x="0" y="0"/>
          <a:ext cx="0" cy="0"/>
          <a:chOff x="0" y="0"/>
          <a:chExt cx="0" cy="0"/>
        </a:xfrm>
      </p:grpSpPr>
      <p:grpSp>
        <p:nvGrpSpPr>
          <p:cNvPr id="89" name="Google Shape;89;p5"/>
          <p:cNvGrpSpPr/>
          <p:nvPr/>
        </p:nvGrpSpPr>
        <p:grpSpPr>
          <a:xfrm>
            <a:off x="625966" y="299376"/>
            <a:ext cx="999312" cy="999312"/>
            <a:chOff x="348199" y="179450"/>
            <a:chExt cx="1116300" cy="1116300"/>
          </a:xfrm>
        </p:grpSpPr>
        <p:sp>
          <p:nvSpPr>
            <p:cNvPr id="90" name="Google Shape;90;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4" name="Google Shape;94;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5" name="Google Shape;95;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6"/>
          <p:cNvGrpSpPr/>
          <p:nvPr/>
        </p:nvGrpSpPr>
        <p:grpSpPr>
          <a:xfrm>
            <a:off x="625966" y="299376"/>
            <a:ext cx="999312" cy="999312"/>
            <a:chOff x="348199" y="179450"/>
            <a:chExt cx="1116300" cy="1116300"/>
          </a:xfrm>
        </p:grpSpPr>
        <p:sp>
          <p:nvSpPr>
            <p:cNvPr id="98" name="Google Shape;98;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1" name="Google Shape;101;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grpSp>
        <p:nvGrpSpPr>
          <p:cNvPr id="103" name="Google Shape;103;p7"/>
          <p:cNvGrpSpPr/>
          <p:nvPr/>
        </p:nvGrpSpPr>
        <p:grpSpPr>
          <a:xfrm>
            <a:off x="625966" y="299376"/>
            <a:ext cx="999312" cy="999312"/>
            <a:chOff x="348199" y="179450"/>
            <a:chExt cx="1116300" cy="1116300"/>
          </a:xfrm>
        </p:grpSpPr>
        <p:sp>
          <p:nvSpPr>
            <p:cNvPr id="104" name="Google Shape;104;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09" name="Shape 109"/>
        <p:cNvGrpSpPr/>
        <p:nvPr/>
      </p:nvGrpSpPr>
      <p:grpSpPr>
        <a:xfrm>
          <a:off x="0" y="0"/>
          <a:ext cx="0" cy="0"/>
          <a:chOff x="0" y="0"/>
          <a:chExt cx="0" cy="0"/>
        </a:xfrm>
      </p:grpSpPr>
      <p:grpSp>
        <p:nvGrpSpPr>
          <p:cNvPr id="110" name="Google Shape;110;p8"/>
          <p:cNvGrpSpPr/>
          <p:nvPr/>
        </p:nvGrpSpPr>
        <p:grpSpPr>
          <a:xfrm>
            <a:off x="6866714" y="1306"/>
            <a:ext cx="2267451" cy="2601690"/>
            <a:chOff x="6790514" y="1306"/>
            <a:chExt cx="2267451" cy="2601690"/>
          </a:xfrm>
        </p:grpSpPr>
        <p:grpSp>
          <p:nvGrpSpPr>
            <p:cNvPr id="111" name="Google Shape;111;p8"/>
            <p:cNvGrpSpPr/>
            <p:nvPr/>
          </p:nvGrpSpPr>
          <p:grpSpPr>
            <a:xfrm>
              <a:off x="7067465" y="1306"/>
              <a:ext cx="1990500" cy="1990200"/>
              <a:chOff x="7067465" y="1306"/>
              <a:chExt cx="1990500" cy="1990200"/>
            </a:xfrm>
          </p:grpSpPr>
          <p:sp>
            <p:nvSpPr>
              <p:cNvPr id="112" name="Google Shape;112;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8"/>
            <p:cNvGrpSpPr/>
            <p:nvPr/>
          </p:nvGrpSpPr>
          <p:grpSpPr>
            <a:xfrm>
              <a:off x="8207126" y="1807996"/>
              <a:ext cx="795000" cy="795000"/>
              <a:chOff x="8207126" y="1807996"/>
              <a:chExt cx="795000" cy="795000"/>
            </a:xfrm>
          </p:grpSpPr>
          <p:sp>
            <p:nvSpPr>
              <p:cNvPr id="116" name="Google Shape;116;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6790514" y="118857"/>
              <a:ext cx="548700" cy="548700"/>
              <a:chOff x="6790514" y="118857"/>
              <a:chExt cx="548700" cy="548700"/>
            </a:xfrm>
          </p:grpSpPr>
          <p:sp>
            <p:nvSpPr>
              <p:cNvPr id="120" name="Google Shape;120;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3" name="Google Shape;123;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4" name="Shape 124"/>
        <p:cNvGrpSpPr/>
        <p:nvPr/>
      </p:nvGrpSpPr>
      <p:grpSpPr>
        <a:xfrm>
          <a:off x="0" y="0"/>
          <a:ext cx="0" cy="0"/>
          <a:chOff x="0" y="0"/>
          <a:chExt cx="0" cy="0"/>
        </a:xfrm>
      </p:grpSpPr>
      <p:grpSp>
        <p:nvGrpSpPr>
          <p:cNvPr id="125" name="Google Shape;125;p9"/>
          <p:cNvGrpSpPr/>
          <p:nvPr/>
        </p:nvGrpSpPr>
        <p:grpSpPr>
          <a:xfrm>
            <a:off x="625966" y="299376"/>
            <a:ext cx="999312" cy="999312"/>
            <a:chOff x="348199" y="179450"/>
            <a:chExt cx="1116300" cy="1116300"/>
          </a:xfrm>
        </p:grpSpPr>
        <p:sp>
          <p:nvSpPr>
            <p:cNvPr id="126" name="Google Shape;126;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 name="Google Shape;129;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0" name="Google Shape;130;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2" name="Shape 132"/>
        <p:cNvGrpSpPr/>
        <p:nvPr/>
      </p:nvGrpSpPr>
      <p:grpSpPr>
        <a:xfrm>
          <a:off x="0" y="0"/>
          <a:ext cx="0" cy="0"/>
          <a:chOff x="0" y="0"/>
          <a:chExt cx="0" cy="0"/>
        </a:xfrm>
      </p:grpSpPr>
      <p:grpSp>
        <p:nvGrpSpPr>
          <p:cNvPr id="133" name="Google Shape;133;p10"/>
          <p:cNvGrpSpPr/>
          <p:nvPr/>
        </p:nvGrpSpPr>
        <p:grpSpPr>
          <a:xfrm>
            <a:off x="713373" y="3847119"/>
            <a:ext cx="825392" cy="825392"/>
            <a:chOff x="348199" y="179450"/>
            <a:chExt cx="1116300" cy="1116300"/>
          </a:xfrm>
        </p:grpSpPr>
        <p:sp>
          <p:nvSpPr>
            <p:cNvPr id="134" name="Google Shape;134;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37" name="Google Shape;137;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20.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73" name="Shape 273"/>
        <p:cNvGrpSpPr/>
        <p:nvPr/>
      </p:nvGrpSpPr>
      <p:grpSpPr>
        <a:xfrm>
          <a:off x="0" y="0"/>
          <a:ext cx="0" cy="0"/>
          <a:chOff x="0" y="0"/>
          <a:chExt cx="0" cy="0"/>
        </a:xfrm>
      </p:grpSpPr>
      <p:sp>
        <p:nvSpPr>
          <p:cNvPr id="274" name="Google Shape;274;p13"/>
          <p:cNvSpPr txBox="1"/>
          <p:nvPr/>
        </p:nvSpPr>
        <p:spPr>
          <a:xfrm>
            <a:off x="0" y="3487800"/>
            <a:ext cx="9144000" cy="1143000"/>
          </a:xfrm>
          <a:prstGeom prst="rect">
            <a:avLst/>
          </a:prstGeom>
          <a:solidFill>
            <a:srgbClr val="B339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Nunito"/>
                <a:ea typeface="Nunito"/>
                <a:cs typeface="Nunito"/>
                <a:sym typeface="Nunito"/>
              </a:rPr>
              <a:t>Apache HBase</a:t>
            </a:r>
            <a:endParaRPr sz="4000">
              <a:solidFill>
                <a:srgbClr val="FFFFFF"/>
              </a:solidFill>
              <a:latin typeface="Nunito"/>
              <a:ea typeface="Nunito"/>
              <a:cs typeface="Nunito"/>
              <a:sym typeface="Nunito"/>
            </a:endParaRPr>
          </a:p>
          <a:p>
            <a:pPr indent="0" lvl="0" marL="0" rtl="0" algn="ctr">
              <a:spcBef>
                <a:spcPts val="0"/>
              </a:spcBef>
              <a:spcAft>
                <a:spcPts val="0"/>
              </a:spcAft>
              <a:buNone/>
            </a:pPr>
            <a:r>
              <a:rPr lang="pt-BR" sz="2200">
                <a:solidFill>
                  <a:srgbClr val="FFFFFF"/>
                </a:solidFill>
                <a:latin typeface="Nunito"/>
                <a:ea typeface="Nunito"/>
                <a:cs typeface="Nunito"/>
                <a:sym typeface="Nunito"/>
              </a:rPr>
              <a:t>Um banco de dados NoSQL orientado a colunas</a:t>
            </a:r>
            <a:endParaRPr sz="2200">
              <a:solidFill>
                <a:srgbClr val="FFFFFF"/>
              </a:solidFill>
              <a:latin typeface="Nunito"/>
              <a:ea typeface="Nunito"/>
              <a:cs typeface="Nunito"/>
              <a:sym typeface="Nunito"/>
            </a:endParaRPr>
          </a:p>
        </p:txBody>
      </p:sp>
      <p:sp>
        <p:nvSpPr>
          <p:cNvPr id="275" name="Google Shape;275;p13"/>
          <p:cNvSpPr/>
          <p:nvPr/>
        </p:nvSpPr>
        <p:spPr>
          <a:xfrm>
            <a:off x="3262650" y="725725"/>
            <a:ext cx="2618700" cy="2588400"/>
          </a:xfrm>
          <a:prstGeom prst="ellipse">
            <a:avLst/>
          </a:prstGeom>
          <a:noFill/>
          <a:ln cap="flat" cmpd="sng" w="76200">
            <a:solidFill>
              <a:srgbClr val="B339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13"/>
          <p:cNvPicPr preferRelativeResize="0"/>
          <p:nvPr/>
        </p:nvPicPr>
        <p:blipFill>
          <a:blip r:embed="rId3">
            <a:alphaModFix/>
          </a:blip>
          <a:stretch>
            <a:fillRect/>
          </a:stretch>
        </p:blipFill>
        <p:spPr>
          <a:xfrm>
            <a:off x="3641875" y="1149825"/>
            <a:ext cx="2012650" cy="158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Sintaxe (Gerenciamento de Tabelas)</a:t>
            </a:r>
            <a:endParaRPr/>
          </a:p>
        </p:txBody>
      </p:sp>
      <p:sp>
        <p:nvSpPr>
          <p:cNvPr id="345" name="Google Shape;345;p22"/>
          <p:cNvSpPr txBox="1"/>
          <p:nvPr>
            <p:ph idx="1" type="body"/>
          </p:nvPr>
        </p:nvSpPr>
        <p:spPr>
          <a:xfrm>
            <a:off x="558300" y="999450"/>
            <a:ext cx="7892700" cy="3737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pt-BR" sz="1500"/>
              <a:t>Criação de tabelas</a:t>
            </a:r>
            <a:endParaRPr sz="1500"/>
          </a:p>
          <a:p>
            <a:pPr indent="-323850" lvl="1" marL="914400" rtl="0" algn="l">
              <a:lnSpc>
                <a:spcPct val="100000"/>
              </a:lnSpc>
              <a:spcBef>
                <a:spcPts val="0"/>
              </a:spcBef>
              <a:spcAft>
                <a:spcPts val="0"/>
              </a:spcAft>
              <a:buSzPts val="1500"/>
              <a:buChar char="○"/>
            </a:pPr>
            <a:r>
              <a:rPr lang="pt-BR" sz="1500"/>
              <a:t>create &lt;tablename&gt;, &lt;columnfamilyname&gt;</a:t>
            </a:r>
            <a:endParaRPr sz="1500"/>
          </a:p>
          <a:p>
            <a:pPr indent="-323850" lvl="0" marL="457200" rtl="0" algn="l">
              <a:lnSpc>
                <a:spcPct val="100000"/>
              </a:lnSpc>
              <a:spcBef>
                <a:spcPts val="0"/>
              </a:spcBef>
              <a:spcAft>
                <a:spcPts val="0"/>
              </a:spcAft>
              <a:buSzPts val="1500"/>
              <a:buChar char="●"/>
            </a:pPr>
            <a:r>
              <a:rPr lang="pt-BR" sz="1500"/>
              <a:t>Listar</a:t>
            </a:r>
            <a:endParaRPr sz="1500"/>
          </a:p>
          <a:p>
            <a:pPr indent="-323850" lvl="1" marL="914400" rtl="0" algn="l">
              <a:lnSpc>
                <a:spcPct val="100000"/>
              </a:lnSpc>
              <a:spcBef>
                <a:spcPts val="0"/>
              </a:spcBef>
              <a:spcAft>
                <a:spcPts val="0"/>
              </a:spcAft>
              <a:buSzPts val="1500"/>
              <a:buChar char="○"/>
            </a:pPr>
            <a:r>
              <a:rPr lang="pt-BR" sz="1500"/>
              <a:t>list </a:t>
            </a:r>
            <a:r>
              <a:rPr lang="pt-BR" sz="1500"/>
              <a:t>&lt;tablename&gt;</a:t>
            </a:r>
            <a:endParaRPr sz="1500"/>
          </a:p>
          <a:p>
            <a:pPr indent="-323850" lvl="0" marL="457200" rtl="0" algn="l">
              <a:lnSpc>
                <a:spcPct val="100000"/>
              </a:lnSpc>
              <a:spcBef>
                <a:spcPts val="0"/>
              </a:spcBef>
              <a:spcAft>
                <a:spcPts val="0"/>
              </a:spcAft>
              <a:buSzPts val="1500"/>
              <a:buChar char="●"/>
            </a:pPr>
            <a:r>
              <a:rPr lang="pt-BR" sz="1500"/>
              <a:t>Descrição</a:t>
            </a:r>
            <a:endParaRPr sz="1500"/>
          </a:p>
          <a:p>
            <a:pPr indent="-323850" lvl="1" marL="914400" rtl="0" algn="l">
              <a:lnSpc>
                <a:spcPct val="100000"/>
              </a:lnSpc>
              <a:spcBef>
                <a:spcPts val="0"/>
              </a:spcBef>
              <a:spcAft>
                <a:spcPts val="0"/>
              </a:spcAft>
              <a:buSzPts val="1500"/>
              <a:buChar char="○"/>
            </a:pPr>
            <a:r>
              <a:rPr lang="pt-BR" sz="1500"/>
              <a:t>describe &lt;table name&gt;</a:t>
            </a:r>
            <a:endParaRPr sz="1500"/>
          </a:p>
          <a:p>
            <a:pPr indent="-323850" lvl="0" marL="457200" rtl="0" algn="l">
              <a:lnSpc>
                <a:spcPct val="100000"/>
              </a:lnSpc>
              <a:spcBef>
                <a:spcPts val="0"/>
              </a:spcBef>
              <a:spcAft>
                <a:spcPts val="0"/>
              </a:spcAft>
              <a:buSzPts val="1500"/>
              <a:buChar char="●"/>
            </a:pPr>
            <a:r>
              <a:rPr lang="pt-BR" sz="1500"/>
              <a:t>Desativar</a:t>
            </a:r>
            <a:endParaRPr sz="1500"/>
          </a:p>
          <a:p>
            <a:pPr indent="-323850" lvl="1" marL="914400" rtl="0" algn="l">
              <a:lnSpc>
                <a:spcPct val="100000"/>
              </a:lnSpc>
              <a:spcBef>
                <a:spcPts val="0"/>
              </a:spcBef>
              <a:spcAft>
                <a:spcPts val="0"/>
              </a:spcAft>
              <a:buSzPts val="1500"/>
              <a:buChar char="○"/>
            </a:pPr>
            <a:r>
              <a:rPr lang="pt-BR" sz="1500"/>
              <a:t>disable </a:t>
            </a:r>
            <a:r>
              <a:rPr lang="pt-BR" sz="1500"/>
              <a:t>&lt;table name&gt;</a:t>
            </a:r>
            <a:endParaRPr sz="1500"/>
          </a:p>
          <a:p>
            <a:pPr indent="-323850" lvl="0" marL="457200" rtl="0" algn="l">
              <a:lnSpc>
                <a:spcPct val="100000"/>
              </a:lnSpc>
              <a:spcBef>
                <a:spcPts val="0"/>
              </a:spcBef>
              <a:spcAft>
                <a:spcPts val="0"/>
              </a:spcAft>
              <a:buSzPts val="1500"/>
              <a:buChar char="●"/>
            </a:pPr>
            <a:r>
              <a:rPr lang="pt-BR" sz="1500"/>
              <a:t>Ativar</a:t>
            </a:r>
            <a:endParaRPr sz="1500"/>
          </a:p>
          <a:p>
            <a:pPr indent="-323850" lvl="1" marL="914400" rtl="0" algn="l">
              <a:lnSpc>
                <a:spcPct val="100000"/>
              </a:lnSpc>
              <a:spcBef>
                <a:spcPts val="0"/>
              </a:spcBef>
              <a:spcAft>
                <a:spcPts val="0"/>
              </a:spcAft>
              <a:buSzPts val="1500"/>
              <a:buChar char="○"/>
            </a:pPr>
            <a:r>
              <a:rPr lang="pt-BR" sz="1500"/>
              <a:t>en</a:t>
            </a:r>
            <a:r>
              <a:rPr lang="pt-BR" sz="1500"/>
              <a:t>able &lt;table name&gt;</a:t>
            </a:r>
            <a:endParaRPr sz="1500"/>
          </a:p>
          <a:p>
            <a:pPr indent="-323850" lvl="0" marL="457200" rtl="0" algn="l">
              <a:lnSpc>
                <a:spcPct val="100000"/>
              </a:lnSpc>
              <a:spcBef>
                <a:spcPts val="0"/>
              </a:spcBef>
              <a:spcAft>
                <a:spcPts val="0"/>
              </a:spcAft>
              <a:buSzPts val="1500"/>
              <a:buChar char="●"/>
            </a:pPr>
            <a:r>
              <a:rPr lang="pt-BR" sz="1500"/>
              <a:t>Deletar tabela</a:t>
            </a:r>
            <a:endParaRPr sz="1500"/>
          </a:p>
          <a:p>
            <a:pPr indent="-323850" lvl="1" marL="914400" rtl="0" algn="l">
              <a:lnSpc>
                <a:spcPct val="100000"/>
              </a:lnSpc>
              <a:spcBef>
                <a:spcPts val="0"/>
              </a:spcBef>
              <a:spcAft>
                <a:spcPts val="0"/>
              </a:spcAft>
              <a:buSzPts val="1500"/>
              <a:buChar char="○"/>
            </a:pPr>
            <a:r>
              <a:rPr lang="pt-BR" sz="1500"/>
              <a:t>drop &lt;table name&gt; ou drop all</a:t>
            </a:r>
            <a:endParaRPr sz="1500"/>
          </a:p>
          <a:p>
            <a:pPr indent="-323850" lvl="0" marL="457200" rtl="0" algn="l">
              <a:lnSpc>
                <a:spcPct val="100000"/>
              </a:lnSpc>
              <a:spcBef>
                <a:spcPts val="0"/>
              </a:spcBef>
              <a:spcAft>
                <a:spcPts val="0"/>
              </a:spcAft>
              <a:buSzPts val="1500"/>
              <a:buChar char="●"/>
            </a:pPr>
            <a:r>
              <a:rPr lang="pt-BR" sz="1500"/>
              <a:t>Checar existe</a:t>
            </a:r>
            <a:endParaRPr sz="1500"/>
          </a:p>
          <a:p>
            <a:pPr indent="-323850" lvl="1" marL="914400" rtl="0" algn="l">
              <a:lnSpc>
                <a:spcPct val="100000"/>
              </a:lnSpc>
              <a:spcBef>
                <a:spcPts val="0"/>
              </a:spcBef>
              <a:spcAft>
                <a:spcPts val="0"/>
              </a:spcAft>
              <a:buSzPts val="1500"/>
              <a:buChar char="○"/>
            </a:pPr>
            <a:r>
              <a:rPr lang="pt-BR" sz="1500"/>
              <a:t>exists </a:t>
            </a:r>
            <a:r>
              <a:rPr lang="pt-BR" sz="1500"/>
              <a:t>&lt;table name&gt;</a:t>
            </a:r>
            <a:endParaRPr sz="1500"/>
          </a:p>
          <a:p>
            <a:pPr indent="-323850" lvl="0" marL="457200" rtl="0" algn="l">
              <a:lnSpc>
                <a:spcPct val="100000"/>
              </a:lnSpc>
              <a:spcBef>
                <a:spcPts val="0"/>
              </a:spcBef>
              <a:spcAft>
                <a:spcPts val="0"/>
              </a:spcAft>
              <a:buSzPts val="1500"/>
              <a:buChar char="●"/>
            </a:pPr>
            <a:r>
              <a:rPr lang="pt-BR" sz="1500"/>
              <a:t>Alterar tabela</a:t>
            </a:r>
            <a:endParaRPr sz="1500"/>
          </a:p>
          <a:p>
            <a:pPr indent="-323850" lvl="1" marL="914400" rtl="0" algn="l">
              <a:lnSpc>
                <a:spcPct val="100000"/>
              </a:lnSpc>
              <a:spcBef>
                <a:spcPts val="0"/>
              </a:spcBef>
              <a:spcAft>
                <a:spcPts val="0"/>
              </a:spcAft>
              <a:buSzPts val="1500"/>
              <a:buChar char="○"/>
            </a:pPr>
            <a:r>
              <a:rPr lang="pt-BR" sz="1500">
                <a:highlight>
                  <a:srgbClr val="FFFFFF"/>
                </a:highlight>
              </a:rPr>
              <a:t>alter &lt;tablename&gt;, NAME=&gt;’&lt;column familyname&gt;’, </a:t>
            </a:r>
            <a:endParaRPr sz="1500">
              <a:highlight>
                <a:srgbClr val="FFFFFF"/>
              </a:highlight>
            </a:endParaRPr>
          </a:p>
          <a:p>
            <a:pPr indent="0" lvl="0" marL="914400" rtl="0" algn="l">
              <a:lnSpc>
                <a:spcPct val="100000"/>
              </a:lnSpc>
              <a:spcBef>
                <a:spcPts val="0"/>
              </a:spcBef>
              <a:spcAft>
                <a:spcPts val="0"/>
              </a:spcAft>
              <a:buNone/>
            </a:pPr>
            <a:r>
              <a:rPr lang="pt-BR" sz="1500">
                <a:highlight>
                  <a:srgbClr val="FFFFFF"/>
                </a:highlight>
              </a:rPr>
              <a:t>VERSIONS=&gt;&lt;new version no&gt;</a:t>
            </a:r>
            <a:endParaRPr sz="1500">
              <a:highlight>
                <a:srgbClr val="FFFFFF"/>
              </a:highlight>
            </a:endParaRPr>
          </a:p>
          <a:p>
            <a:pPr indent="0" lvl="0" marL="914400" rtl="0" algn="l">
              <a:lnSpc>
                <a:spcPct val="100000"/>
              </a:lnSpc>
              <a:spcBef>
                <a:spcPts val="0"/>
              </a:spcBef>
              <a:spcAft>
                <a:spcPts val="0"/>
              </a:spcAft>
              <a:buNone/>
            </a:pPr>
            <a:r>
              <a:t/>
            </a:r>
            <a:endParaRPr sz="1500">
              <a:solidFill>
                <a:srgbClr val="000000"/>
              </a:solidFill>
            </a:endParaRPr>
          </a:p>
          <a:p>
            <a:pPr indent="0" lvl="0" marL="914400" rtl="0" algn="l">
              <a:lnSpc>
                <a:spcPct val="100000"/>
              </a:lnSpc>
              <a:spcBef>
                <a:spcPts val="0"/>
              </a:spcBef>
              <a:spcAft>
                <a:spcPts val="0"/>
              </a:spcAft>
              <a:buNone/>
            </a:pPr>
            <a:r>
              <a:t/>
            </a:r>
            <a:endParaRPr sz="1500">
              <a:solidFill>
                <a:srgbClr val="000000"/>
              </a:solidFill>
            </a:endParaRPr>
          </a:p>
        </p:txBody>
      </p:sp>
      <p:pic>
        <p:nvPicPr>
          <p:cNvPr id="346" name="Google Shape;346;p22"/>
          <p:cNvPicPr preferRelativeResize="0"/>
          <p:nvPr/>
        </p:nvPicPr>
        <p:blipFill>
          <a:blip r:embed="rId3">
            <a:alphaModFix amt="33000"/>
          </a:blip>
          <a:stretch>
            <a:fillRect/>
          </a:stretch>
        </p:blipFill>
        <p:spPr>
          <a:xfrm>
            <a:off x="6390400" y="4300600"/>
            <a:ext cx="2589075" cy="66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Sintaxe (Manipulação de Dados)</a:t>
            </a:r>
            <a:endParaRPr/>
          </a:p>
        </p:txBody>
      </p:sp>
      <p:sp>
        <p:nvSpPr>
          <p:cNvPr id="352" name="Google Shape;352;p23"/>
          <p:cNvSpPr txBox="1"/>
          <p:nvPr>
            <p:ph idx="1" type="body"/>
          </p:nvPr>
        </p:nvSpPr>
        <p:spPr>
          <a:xfrm>
            <a:off x="558300" y="999450"/>
            <a:ext cx="7892700" cy="4008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Count</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count &lt;'tablename'&gt;, CACHE =&gt;1000</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Put</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put &lt;'tablename'&gt;, &lt;'rowname'&gt;, &lt;'columnvalue'&gt;, &lt;'value'&gt;</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Get</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get &lt;'tablename'&gt;, &lt;'rowname'&gt;, {&lt; Additional parameters&gt;}</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Delete</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delete &lt;'tablename'&gt;, &lt;'row name'&gt;, &lt;'column name'&gt;</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Delete all</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delete all &lt;'tablename'&gt;, &lt;'rowname'&gt;</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Truncate</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truncate &lt;tablename&gt;</a:t>
            </a:r>
            <a:endParaRPr sz="1500">
              <a:solidFill>
                <a:srgbClr val="434343"/>
              </a:solidFill>
            </a:endParaRPr>
          </a:p>
          <a:p>
            <a:pPr indent="-323850" lvl="0" marL="457200" rtl="0" algn="l">
              <a:lnSpc>
                <a:spcPct val="100000"/>
              </a:lnSpc>
              <a:spcBef>
                <a:spcPts val="0"/>
              </a:spcBef>
              <a:spcAft>
                <a:spcPts val="0"/>
              </a:spcAft>
              <a:buClr>
                <a:srgbClr val="434343"/>
              </a:buClr>
              <a:buSzPts val="1500"/>
              <a:buFont typeface="Arial"/>
              <a:buChar char="●"/>
            </a:pPr>
            <a:r>
              <a:rPr lang="pt-BR" sz="1500">
                <a:solidFill>
                  <a:srgbClr val="434343"/>
                </a:solidFill>
              </a:rPr>
              <a:t>Scan</a:t>
            </a:r>
            <a:endParaRPr sz="1500">
              <a:solidFill>
                <a:srgbClr val="434343"/>
              </a:solidFill>
            </a:endParaRPr>
          </a:p>
          <a:p>
            <a:pPr indent="-323850" lvl="1" marL="914400" rtl="0" algn="l">
              <a:lnSpc>
                <a:spcPct val="100000"/>
              </a:lnSpc>
              <a:spcBef>
                <a:spcPts val="0"/>
              </a:spcBef>
              <a:spcAft>
                <a:spcPts val="0"/>
              </a:spcAft>
              <a:buClr>
                <a:srgbClr val="434343"/>
              </a:buClr>
              <a:buSzPts val="1500"/>
              <a:buFont typeface="Arial"/>
              <a:buChar char="○"/>
            </a:pPr>
            <a:r>
              <a:rPr lang="pt-BR" sz="1500">
                <a:solidFill>
                  <a:srgbClr val="434343"/>
                </a:solidFill>
              </a:rPr>
              <a:t>scan &lt;'tablename'&gt;, {Optional parameters}</a:t>
            </a:r>
            <a:endParaRPr sz="1500">
              <a:solidFill>
                <a:srgbClr val="434343"/>
              </a:solidFill>
            </a:endParaRPr>
          </a:p>
        </p:txBody>
      </p:sp>
      <p:pic>
        <p:nvPicPr>
          <p:cNvPr id="353" name="Google Shape;353;p23"/>
          <p:cNvPicPr preferRelativeResize="0"/>
          <p:nvPr/>
        </p:nvPicPr>
        <p:blipFill>
          <a:blip r:embed="rId3">
            <a:alphaModFix amt="33000"/>
          </a:blip>
          <a:stretch>
            <a:fillRect/>
          </a:stretch>
        </p:blipFill>
        <p:spPr>
          <a:xfrm>
            <a:off x="6390400" y="4300600"/>
            <a:ext cx="2589075" cy="66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Instalação</a:t>
            </a:r>
            <a:endParaRPr/>
          </a:p>
        </p:txBody>
      </p:sp>
      <p:sp>
        <p:nvSpPr>
          <p:cNvPr id="359" name="Google Shape;359;p24"/>
          <p:cNvSpPr txBox="1"/>
          <p:nvPr>
            <p:ph idx="1" type="body"/>
          </p:nvPr>
        </p:nvSpPr>
        <p:spPr>
          <a:xfrm>
            <a:off x="558300" y="999450"/>
            <a:ext cx="7892700" cy="130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Instalação feita juntamente com Hadoop;</a:t>
            </a:r>
            <a:endParaRPr sz="1600"/>
          </a:p>
          <a:p>
            <a:pPr indent="-330200" lvl="0" marL="457200" rtl="0" algn="l">
              <a:spcBef>
                <a:spcPts val="0"/>
              </a:spcBef>
              <a:spcAft>
                <a:spcPts val="0"/>
              </a:spcAft>
              <a:buSzPts val="1600"/>
              <a:buChar char="●"/>
            </a:pPr>
            <a:r>
              <a:rPr lang="pt-BR" sz="1600"/>
              <a:t>Versões utilizadas:</a:t>
            </a:r>
            <a:endParaRPr sz="1600"/>
          </a:p>
          <a:p>
            <a:pPr indent="-330200" lvl="1" marL="914400" rtl="0" algn="l">
              <a:spcBef>
                <a:spcPts val="0"/>
              </a:spcBef>
              <a:spcAft>
                <a:spcPts val="0"/>
              </a:spcAft>
              <a:buSzPts val="1600"/>
              <a:buChar char="○"/>
            </a:pPr>
            <a:r>
              <a:rPr lang="pt-BR" sz="1600"/>
              <a:t>Hadoop: 2.8.0</a:t>
            </a:r>
            <a:endParaRPr sz="1600"/>
          </a:p>
          <a:p>
            <a:pPr indent="-330200" lvl="1" marL="914400" rtl="0" algn="l">
              <a:spcBef>
                <a:spcPts val="0"/>
              </a:spcBef>
              <a:spcAft>
                <a:spcPts val="0"/>
              </a:spcAft>
              <a:buSzPts val="1600"/>
              <a:buChar char="○"/>
            </a:pPr>
            <a:r>
              <a:rPr lang="pt-BR" sz="1600"/>
              <a:t>HBase: 1.4.9</a:t>
            </a:r>
            <a:endParaRPr sz="1600"/>
          </a:p>
        </p:txBody>
      </p:sp>
      <p:pic>
        <p:nvPicPr>
          <p:cNvPr id="360" name="Google Shape;360;p24"/>
          <p:cNvPicPr preferRelativeResize="0"/>
          <p:nvPr/>
        </p:nvPicPr>
        <p:blipFill>
          <a:blip r:embed="rId3">
            <a:alphaModFix/>
          </a:blip>
          <a:stretch>
            <a:fillRect/>
          </a:stretch>
        </p:blipFill>
        <p:spPr>
          <a:xfrm>
            <a:off x="4715400" y="3034600"/>
            <a:ext cx="3735600" cy="953775"/>
          </a:xfrm>
          <a:prstGeom prst="rect">
            <a:avLst/>
          </a:prstGeom>
          <a:noFill/>
          <a:ln>
            <a:noFill/>
          </a:ln>
        </p:spPr>
      </p:pic>
      <p:pic>
        <p:nvPicPr>
          <p:cNvPr id="361" name="Google Shape;361;p24"/>
          <p:cNvPicPr preferRelativeResize="0"/>
          <p:nvPr/>
        </p:nvPicPr>
        <p:blipFill rotWithShape="1">
          <a:blip r:embed="rId4">
            <a:alphaModFix/>
          </a:blip>
          <a:srcRect b="29736" l="0" r="0" t="26197"/>
          <a:stretch/>
        </p:blipFill>
        <p:spPr>
          <a:xfrm>
            <a:off x="558300" y="2758675"/>
            <a:ext cx="3416825" cy="150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Base de Dados </a:t>
            </a:r>
            <a:endParaRPr/>
          </a:p>
          <a:p>
            <a:pPr indent="0" lvl="0" marL="0" rtl="0" algn="l">
              <a:spcBef>
                <a:spcPts val="0"/>
              </a:spcBef>
              <a:spcAft>
                <a:spcPts val="0"/>
              </a:spcAft>
              <a:buNone/>
            </a:pPr>
            <a:r>
              <a:t/>
            </a:r>
            <a:endParaRPr/>
          </a:p>
        </p:txBody>
      </p:sp>
      <p:sp>
        <p:nvSpPr>
          <p:cNvPr id="367" name="Google Shape;367;p25"/>
          <p:cNvSpPr txBox="1"/>
          <p:nvPr>
            <p:ph idx="1" type="body"/>
          </p:nvPr>
        </p:nvSpPr>
        <p:spPr>
          <a:xfrm>
            <a:off x="558300" y="999450"/>
            <a:ext cx="7776000" cy="373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300 alunos ingressantes no ICT com as suas respectivas notas nas UC’s do 1º Semestre.</a:t>
            </a:r>
            <a:endParaRPr sz="1600"/>
          </a:p>
          <a:p>
            <a:pPr indent="-330200" lvl="0" marL="457200" rtl="0" algn="l">
              <a:spcBef>
                <a:spcPts val="0"/>
              </a:spcBef>
              <a:spcAft>
                <a:spcPts val="0"/>
              </a:spcAft>
              <a:buSzPts val="1600"/>
              <a:buChar char="●"/>
            </a:pPr>
            <a:r>
              <a:rPr i="1" lang="pt-BR" sz="1600"/>
              <a:t>Row Key: </a:t>
            </a:r>
            <a:endParaRPr i="1" sz="1600"/>
          </a:p>
          <a:p>
            <a:pPr indent="-330200" lvl="1" marL="914400" rtl="0" algn="l">
              <a:spcBef>
                <a:spcPts val="0"/>
              </a:spcBef>
              <a:spcAft>
                <a:spcPts val="0"/>
              </a:spcAft>
              <a:buSzPts val="1600"/>
              <a:buChar char="○"/>
            </a:pPr>
            <a:r>
              <a:rPr lang="pt-BR" sz="1600"/>
              <a:t>RA </a:t>
            </a:r>
            <a:endParaRPr sz="1600"/>
          </a:p>
          <a:p>
            <a:pPr indent="-330200" lvl="0" marL="457200" rtl="0" algn="l">
              <a:spcBef>
                <a:spcPts val="0"/>
              </a:spcBef>
              <a:spcAft>
                <a:spcPts val="0"/>
              </a:spcAft>
              <a:buSzPts val="1600"/>
              <a:buChar char="●"/>
            </a:pPr>
            <a:r>
              <a:rPr lang="pt-BR" sz="1600"/>
              <a:t>Dados Pessoais:</a:t>
            </a:r>
            <a:endParaRPr sz="1600"/>
          </a:p>
          <a:p>
            <a:pPr indent="-330200" lvl="1" marL="914400" rtl="0" algn="l">
              <a:spcBef>
                <a:spcPts val="0"/>
              </a:spcBef>
              <a:spcAft>
                <a:spcPts val="0"/>
              </a:spcAft>
              <a:buSzPts val="1600"/>
              <a:buChar char="○"/>
            </a:pPr>
            <a:r>
              <a:rPr lang="pt-BR" sz="1600"/>
              <a:t>Nome </a:t>
            </a:r>
            <a:endParaRPr sz="1600"/>
          </a:p>
          <a:p>
            <a:pPr indent="-330200" lvl="1" marL="914400" rtl="0" algn="l">
              <a:spcBef>
                <a:spcPts val="0"/>
              </a:spcBef>
              <a:spcAft>
                <a:spcPts val="0"/>
              </a:spcAft>
              <a:buSzPts val="1600"/>
              <a:buChar char="○"/>
            </a:pPr>
            <a:r>
              <a:rPr lang="pt-BR" sz="1600"/>
              <a:t>Sexo</a:t>
            </a:r>
            <a:endParaRPr sz="1600"/>
          </a:p>
          <a:p>
            <a:pPr indent="-330200" lvl="1" marL="914400" rtl="0" algn="l">
              <a:spcBef>
                <a:spcPts val="0"/>
              </a:spcBef>
              <a:spcAft>
                <a:spcPts val="0"/>
              </a:spcAft>
              <a:buSzPts val="1600"/>
              <a:buChar char="○"/>
            </a:pPr>
            <a:r>
              <a:rPr lang="pt-BR" sz="1600"/>
              <a:t>Turno</a:t>
            </a:r>
            <a:endParaRPr sz="1600"/>
          </a:p>
          <a:p>
            <a:pPr indent="-330200" lvl="1" marL="914400" rtl="0" algn="l">
              <a:spcBef>
                <a:spcPts val="0"/>
              </a:spcBef>
              <a:spcAft>
                <a:spcPts val="0"/>
              </a:spcAft>
              <a:buSzPts val="1600"/>
              <a:buChar char="○"/>
            </a:pPr>
            <a:r>
              <a:rPr lang="pt-BR" sz="1600"/>
              <a:t>Idade</a:t>
            </a:r>
            <a:endParaRPr sz="1600"/>
          </a:p>
          <a:p>
            <a:pPr indent="-330200" lvl="1" marL="914400" rtl="0" algn="l">
              <a:spcBef>
                <a:spcPts val="0"/>
              </a:spcBef>
              <a:spcAft>
                <a:spcPts val="0"/>
              </a:spcAft>
              <a:buSzPts val="1600"/>
              <a:buChar char="○"/>
            </a:pPr>
            <a:r>
              <a:rPr lang="pt-BR" sz="1600"/>
              <a:t>Endereço</a:t>
            </a:r>
            <a:endParaRPr sz="1600"/>
          </a:p>
          <a:p>
            <a:pPr indent="-330200" lvl="1" marL="914400" rtl="0" algn="l">
              <a:spcBef>
                <a:spcPts val="0"/>
              </a:spcBef>
              <a:spcAft>
                <a:spcPts val="0"/>
              </a:spcAft>
              <a:buSzPts val="1600"/>
              <a:buChar char="○"/>
            </a:pPr>
            <a:r>
              <a:rPr lang="pt-BR" sz="1600"/>
              <a:t>Telefone</a:t>
            </a:r>
            <a:endParaRPr sz="1600"/>
          </a:p>
          <a:p>
            <a:pPr indent="0" lvl="0" marL="0" marR="0" rtl="0" algn="l">
              <a:lnSpc>
                <a:spcPct val="115000"/>
              </a:lnSpc>
              <a:spcBef>
                <a:spcPts val="1600"/>
              </a:spcBef>
              <a:spcAft>
                <a:spcPts val="1600"/>
              </a:spcAft>
              <a:buNone/>
            </a:pPr>
            <a:r>
              <a:t/>
            </a:r>
            <a:endParaRPr sz="1300"/>
          </a:p>
        </p:txBody>
      </p:sp>
      <p:sp>
        <p:nvSpPr>
          <p:cNvPr id="368" name="Google Shape;368;p25"/>
          <p:cNvSpPr txBox="1"/>
          <p:nvPr/>
        </p:nvSpPr>
        <p:spPr>
          <a:xfrm>
            <a:off x="4628775" y="1571475"/>
            <a:ext cx="3336900" cy="273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Matérias (notas entre 0 e 10):</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CUV</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LP</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FBM</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QG</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pt-BR" sz="1600">
                <a:solidFill>
                  <a:schemeClr val="dk2"/>
                </a:solidFill>
                <a:latin typeface="Nunito"/>
                <a:ea typeface="Nunito"/>
                <a:cs typeface="Nunito"/>
                <a:sym typeface="Nunito"/>
              </a:rPr>
              <a:t>CTS</a:t>
            </a:r>
            <a:endParaRPr sz="16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Base de Dados </a:t>
            </a:r>
            <a:endParaRPr/>
          </a:p>
        </p:txBody>
      </p:sp>
      <p:pic>
        <p:nvPicPr>
          <p:cNvPr id="374" name="Google Shape;374;p26"/>
          <p:cNvPicPr preferRelativeResize="0"/>
          <p:nvPr/>
        </p:nvPicPr>
        <p:blipFill rotWithShape="1">
          <a:blip r:embed="rId3">
            <a:alphaModFix/>
          </a:blip>
          <a:srcRect b="0" l="0" r="0" t="0"/>
          <a:stretch/>
        </p:blipFill>
        <p:spPr>
          <a:xfrm>
            <a:off x="152400" y="1055350"/>
            <a:ext cx="8839125" cy="364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Criação e Deleção de Tabela</a:t>
            </a:r>
            <a:endParaRPr/>
          </a:p>
        </p:txBody>
      </p:sp>
      <p:pic>
        <p:nvPicPr>
          <p:cNvPr id="380" name="Google Shape;380;p27"/>
          <p:cNvPicPr preferRelativeResize="0"/>
          <p:nvPr/>
        </p:nvPicPr>
        <p:blipFill>
          <a:blip r:embed="rId3">
            <a:alphaModFix/>
          </a:blip>
          <a:stretch>
            <a:fillRect/>
          </a:stretch>
        </p:blipFill>
        <p:spPr>
          <a:xfrm>
            <a:off x="5818899" y="1452074"/>
            <a:ext cx="3145600" cy="2239375"/>
          </a:xfrm>
          <a:prstGeom prst="rect">
            <a:avLst/>
          </a:prstGeom>
          <a:noFill/>
          <a:ln>
            <a:noFill/>
          </a:ln>
        </p:spPr>
      </p:pic>
      <p:pic>
        <p:nvPicPr>
          <p:cNvPr id="381" name="Google Shape;381;p27"/>
          <p:cNvPicPr preferRelativeResize="0"/>
          <p:nvPr/>
        </p:nvPicPr>
        <p:blipFill>
          <a:blip r:embed="rId4">
            <a:alphaModFix/>
          </a:blip>
          <a:stretch>
            <a:fillRect/>
          </a:stretch>
        </p:blipFill>
        <p:spPr>
          <a:xfrm>
            <a:off x="230873" y="1499513"/>
            <a:ext cx="5416349" cy="214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Gerador de código HBase</a:t>
            </a:r>
            <a:endParaRPr/>
          </a:p>
        </p:txBody>
      </p:sp>
      <p:pic>
        <p:nvPicPr>
          <p:cNvPr id="387" name="Google Shape;387;p28"/>
          <p:cNvPicPr preferRelativeResize="0"/>
          <p:nvPr/>
        </p:nvPicPr>
        <p:blipFill rotWithShape="1">
          <a:blip r:embed="rId3">
            <a:alphaModFix/>
          </a:blip>
          <a:srcRect b="0" l="895" r="669" t="0"/>
          <a:stretch/>
        </p:blipFill>
        <p:spPr>
          <a:xfrm>
            <a:off x="111150" y="1575025"/>
            <a:ext cx="4350249" cy="2604550"/>
          </a:xfrm>
          <a:prstGeom prst="rect">
            <a:avLst/>
          </a:prstGeom>
          <a:noFill/>
          <a:ln>
            <a:noFill/>
          </a:ln>
        </p:spPr>
      </p:pic>
      <p:pic>
        <p:nvPicPr>
          <p:cNvPr id="388" name="Google Shape;388;p28"/>
          <p:cNvPicPr preferRelativeResize="0"/>
          <p:nvPr/>
        </p:nvPicPr>
        <p:blipFill rotWithShape="1">
          <a:blip r:embed="rId4">
            <a:alphaModFix/>
          </a:blip>
          <a:srcRect b="0" l="1039" r="0" t="0"/>
          <a:stretch/>
        </p:blipFill>
        <p:spPr>
          <a:xfrm>
            <a:off x="4678675" y="1625550"/>
            <a:ext cx="4302825" cy="304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Inserção de dados</a:t>
            </a:r>
            <a:endParaRPr/>
          </a:p>
        </p:txBody>
      </p:sp>
      <p:pic>
        <p:nvPicPr>
          <p:cNvPr id="394" name="Google Shape;394;p29"/>
          <p:cNvPicPr preferRelativeResize="0"/>
          <p:nvPr/>
        </p:nvPicPr>
        <p:blipFill rotWithShape="1">
          <a:blip r:embed="rId3">
            <a:alphaModFix/>
          </a:blip>
          <a:srcRect b="9094" l="0" r="44130" t="3705"/>
          <a:stretch/>
        </p:blipFill>
        <p:spPr>
          <a:xfrm>
            <a:off x="2199650" y="1100025"/>
            <a:ext cx="4493300" cy="3942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Visualização dos dados inseridos</a:t>
            </a:r>
            <a:endParaRPr/>
          </a:p>
        </p:txBody>
      </p:sp>
      <p:pic>
        <p:nvPicPr>
          <p:cNvPr id="400" name="Google Shape;400;p30"/>
          <p:cNvPicPr preferRelativeResize="0"/>
          <p:nvPr/>
        </p:nvPicPr>
        <p:blipFill rotWithShape="1">
          <a:blip r:embed="rId3">
            <a:alphaModFix/>
          </a:blip>
          <a:srcRect b="8850" l="0" r="16604" t="3429"/>
          <a:stretch/>
        </p:blipFill>
        <p:spPr>
          <a:xfrm>
            <a:off x="1549374" y="1343850"/>
            <a:ext cx="6184749" cy="3657226"/>
          </a:xfrm>
          <a:prstGeom prst="rect">
            <a:avLst/>
          </a:prstGeom>
          <a:noFill/>
          <a:ln>
            <a:noFill/>
          </a:ln>
        </p:spPr>
      </p:pic>
      <p:sp>
        <p:nvSpPr>
          <p:cNvPr id="401" name="Google Shape;401;p30"/>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Roboto Mono"/>
                <a:ea typeface="Roboto Mono"/>
                <a:cs typeface="Roboto Mono"/>
                <a:sym typeface="Roboto Mono"/>
              </a:rPr>
              <a:t>scan 'Alunos'</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Consultas</a:t>
            </a:r>
            <a:endParaRPr/>
          </a:p>
        </p:txBody>
      </p:sp>
      <p:sp>
        <p:nvSpPr>
          <p:cNvPr id="407" name="Google Shape;407;p31"/>
          <p:cNvSpPr txBox="1"/>
          <p:nvPr>
            <p:ph idx="1" type="body"/>
          </p:nvPr>
        </p:nvSpPr>
        <p:spPr>
          <a:xfrm>
            <a:off x="558300" y="999450"/>
            <a:ext cx="7892700" cy="373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Consulta 1:</a:t>
            </a:r>
            <a:endParaRPr sz="1600"/>
          </a:p>
          <a:p>
            <a:pPr indent="-330200" lvl="1" marL="914400" rtl="0" algn="l">
              <a:spcBef>
                <a:spcPts val="0"/>
              </a:spcBef>
              <a:spcAft>
                <a:spcPts val="0"/>
              </a:spcAft>
              <a:buSzPts val="1600"/>
              <a:buChar char="○"/>
            </a:pPr>
            <a:r>
              <a:rPr lang="pt-BR" sz="1600"/>
              <a:t>Aprovados na disciplina de CUV.</a:t>
            </a:r>
            <a:endParaRPr sz="1600"/>
          </a:p>
          <a:p>
            <a:pPr indent="-330200" lvl="0" marL="457200" rtl="0" algn="l">
              <a:spcBef>
                <a:spcPts val="0"/>
              </a:spcBef>
              <a:spcAft>
                <a:spcPts val="0"/>
              </a:spcAft>
              <a:buSzPts val="1600"/>
              <a:buChar char="●"/>
            </a:pPr>
            <a:r>
              <a:rPr lang="pt-BR" sz="1600"/>
              <a:t>Consulta 2:</a:t>
            </a:r>
            <a:endParaRPr sz="1600"/>
          </a:p>
          <a:p>
            <a:pPr indent="-330200" lvl="1" marL="914400" rtl="0" algn="l">
              <a:spcBef>
                <a:spcPts val="0"/>
              </a:spcBef>
              <a:spcAft>
                <a:spcPts val="0"/>
              </a:spcAft>
              <a:buSzPts val="1600"/>
              <a:buChar char="○"/>
            </a:pPr>
            <a:r>
              <a:rPr lang="pt-BR" sz="1600"/>
              <a:t>Ingressantes do sexo feminino.</a:t>
            </a:r>
            <a:endParaRPr sz="1600"/>
          </a:p>
          <a:p>
            <a:pPr indent="-330200" lvl="0" marL="457200" rtl="0" algn="l">
              <a:spcBef>
                <a:spcPts val="0"/>
              </a:spcBef>
              <a:spcAft>
                <a:spcPts val="0"/>
              </a:spcAft>
              <a:buSzPts val="1600"/>
              <a:buChar char="●"/>
            </a:pPr>
            <a:r>
              <a:rPr lang="pt-BR" sz="1600"/>
              <a:t>Consulta 3:</a:t>
            </a:r>
            <a:endParaRPr sz="1600"/>
          </a:p>
          <a:p>
            <a:pPr indent="-330200" lvl="1" marL="914400" rtl="0" algn="l">
              <a:spcBef>
                <a:spcPts val="0"/>
              </a:spcBef>
              <a:spcAft>
                <a:spcPts val="0"/>
              </a:spcAft>
              <a:buSzPts val="1600"/>
              <a:buChar char="○"/>
            </a:pPr>
            <a:r>
              <a:rPr lang="pt-BR" sz="1600"/>
              <a:t>Alunos do período noturno.</a:t>
            </a:r>
            <a:endParaRPr sz="1600"/>
          </a:p>
          <a:p>
            <a:pPr indent="-330200" lvl="0" marL="457200" rtl="0" algn="l">
              <a:spcBef>
                <a:spcPts val="0"/>
              </a:spcBef>
              <a:spcAft>
                <a:spcPts val="0"/>
              </a:spcAft>
              <a:buSzPts val="1600"/>
              <a:buChar char="●"/>
            </a:pPr>
            <a:r>
              <a:rPr lang="pt-BR" sz="1600"/>
              <a:t>Consulta 4:</a:t>
            </a:r>
            <a:endParaRPr sz="1600"/>
          </a:p>
          <a:p>
            <a:pPr indent="-330200" lvl="1" marL="914400" rtl="0" algn="l">
              <a:spcBef>
                <a:spcPts val="0"/>
              </a:spcBef>
              <a:spcAft>
                <a:spcPts val="0"/>
              </a:spcAft>
              <a:buSzPts val="1600"/>
              <a:buChar char="○"/>
            </a:pPr>
            <a:r>
              <a:rPr lang="pt-BR" sz="1600"/>
              <a:t>Reprovados na disciplina de LP.</a:t>
            </a:r>
            <a:endParaRPr sz="1600"/>
          </a:p>
          <a:p>
            <a:pPr indent="-330200" lvl="0" marL="457200" rtl="0" algn="l">
              <a:spcBef>
                <a:spcPts val="0"/>
              </a:spcBef>
              <a:spcAft>
                <a:spcPts val="0"/>
              </a:spcAft>
              <a:buSzPts val="1600"/>
              <a:buChar char="●"/>
            </a:pPr>
            <a:r>
              <a:rPr lang="pt-BR" sz="1600"/>
              <a:t>Consulta 5:</a:t>
            </a:r>
            <a:endParaRPr sz="1600"/>
          </a:p>
          <a:p>
            <a:pPr indent="-330200" lvl="1" marL="914400" rtl="0" algn="l">
              <a:spcBef>
                <a:spcPts val="0"/>
              </a:spcBef>
              <a:spcAft>
                <a:spcPts val="0"/>
              </a:spcAft>
              <a:buSzPts val="1600"/>
              <a:buChar char="○"/>
            </a:pPr>
            <a:r>
              <a:rPr lang="pt-BR" sz="1600"/>
              <a:t>Alunos com mais de 25 anos.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Alunos</a:t>
            </a:r>
            <a:endParaRPr/>
          </a:p>
        </p:txBody>
      </p:sp>
      <p:sp>
        <p:nvSpPr>
          <p:cNvPr id="282" name="Google Shape;282;p14"/>
          <p:cNvSpPr txBox="1"/>
          <p:nvPr>
            <p:ph idx="1" type="body"/>
          </p:nvPr>
        </p:nvSpPr>
        <p:spPr>
          <a:xfrm>
            <a:off x="558300" y="999450"/>
            <a:ext cx="7892700" cy="97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pt-BR" sz="1500"/>
              <a:t>Ana Júlia de Oliveira Bellini - RA 111.774</a:t>
            </a:r>
            <a:endParaRPr sz="1500"/>
          </a:p>
          <a:p>
            <a:pPr indent="-323850" lvl="0" marL="457200" rtl="0" algn="l">
              <a:spcBef>
                <a:spcPts val="0"/>
              </a:spcBef>
              <a:spcAft>
                <a:spcPts val="0"/>
              </a:spcAft>
              <a:buSzPts val="1500"/>
              <a:buChar char="●"/>
            </a:pPr>
            <a:r>
              <a:rPr lang="pt-BR" sz="1500"/>
              <a:t>Victor Silva dos Santos - RA 112.264</a:t>
            </a:r>
            <a:endParaRPr sz="1500"/>
          </a:p>
          <a:p>
            <a:pPr indent="-323850" lvl="0" marL="457200" rtl="0" algn="l">
              <a:spcBef>
                <a:spcPts val="0"/>
              </a:spcBef>
              <a:spcAft>
                <a:spcPts val="0"/>
              </a:spcAft>
              <a:buSzPts val="1500"/>
              <a:buChar char="●"/>
            </a:pPr>
            <a:r>
              <a:rPr lang="pt-BR" sz="1500"/>
              <a:t>Willian Dihanster Gomes de Oliveira - RA 112.269</a:t>
            </a:r>
            <a:endParaRPr sz="1500"/>
          </a:p>
        </p:txBody>
      </p:sp>
      <p:pic>
        <p:nvPicPr>
          <p:cNvPr id="283" name="Google Shape;283;p14"/>
          <p:cNvPicPr preferRelativeResize="0"/>
          <p:nvPr/>
        </p:nvPicPr>
        <p:blipFill>
          <a:blip r:embed="rId3">
            <a:alphaModFix amt="33000"/>
          </a:blip>
          <a:stretch>
            <a:fillRect/>
          </a:stretch>
        </p:blipFill>
        <p:spPr>
          <a:xfrm>
            <a:off x="6390400" y="4300600"/>
            <a:ext cx="2589075" cy="661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1 - Aprovados na disciplina de CUV</a:t>
            </a:r>
            <a:endParaRPr/>
          </a:p>
        </p:txBody>
      </p:sp>
      <p:pic>
        <p:nvPicPr>
          <p:cNvPr id="413" name="Google Shape;413;p32"/>
          <p:cNvPicPr preferRelativeResize="0"/>
          <p:nvPr/>
        </p:nvPicPr>
        <p:blipFill rotWithShape="1">
          <a:blip r:embed="rId3">
            <a:alphaModFix/>
          </a:blip>
          <a:srcRect b="7878" l="0" r="37578" t="36992"/>
          <a:stretch/>
        </p:blipFill>
        <p:spPr>
          <a:xfrm>
            <a:off x="1718000" y="1869225"/>
            <a:ext cx="5708026" cy="2834200"/>
          </a:xfrm>
          <a:prstGeom prst="rect">
            <a:avLst/>
          </a:prstGeom>
          <a:noFill/>
          <a:ln>
            <a:noFill/>
          </a:ln>
        </p:spPr>
      </p:pic>
      <p:sp>
        <p:nvSpPr>
          <p:cNvPr id="414" name="Google Shape;414;p32"/>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Mono"/>
                <a:ea typeface="Roboto Mono"/>
                <a:cs typeface="Roboto Mono"/>
                <a:sym typeface="Roboto Mono"/>
              </a:rPr>
              <a:t>scan 'Alunos', {COLUMNS =&gt; 'DadosMaterias:CUV', LIMIT =&gt; 300, FILTER =&gt; "(ValueFilter(&gt;=, 'binary:6') OR ValueFilter(=, 'binary:10'))"}</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2 - </a:t>
            </a:r>
            <a:r>
              <a:rPr lang="pt-BR"/>
              <a:t>Ingressantes do sexo feminino</a:t>
            </a:r>
            <a:endParaRPr/>
          </a:p>
        </p:txBody>
      </p:sp>
      <p:sp>
        <p:nvSpPr>
          <p:cNvPr id="420" name="Google Shape;420;p33"/>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Mono"/>
                <a:ea typeface="Roboto Mono"/>
                <a:cs typeface="Roboto Mono"/>
                <a:sym typeface="Roboto Mono"/>
              </a:rPr>
              <a:t>scan 'Alunos', {COLUMNS =&gt; 'DadosPessoais:Sexo', LIMIT =&gt; 300, FILTER =&gt; "ValueFilter(=, 'regexstring:F')"}</a:t>
            </a:r>
            <a:endParaRPr>
              <a:latin typeface="Roboto Mono"/>
              <a:ea typeface="Roboto Mono"/>
              <a:cs typeface="Roboto Mono"/>
              <a:sym typeface="Roboto Mono"/>
            </a:endParaRPr>
          </a:p>
        </p:txBody>
      </p:sp>
      <p:pic>
        <p:nvPicPr>
          <p:cNvPr id="421" name="Google Shape;421;p33"/>
          <p:cNvPicPr preferRelativeResize="0"/>
          <p:nvPr/>
        </p:nvPicPr>
        <p:blipFill rotWithShape="1">
          <a:blip r:embed="rId3">
            <a:alphaModFix/>
          </a:blip>
          <a:srcRect b="8308" l="0" r="38332" t="32888"/>
          <a:stretch/>
        </p:blipFill>
        <p:spPr>
          <a:xfrm>
            <a:off x="1717150" y="1743800"/>
            <a:ext cx="5709699" cy="306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3 - </a:t>
            </a:r>
            <a:r>
              <a:rPr lang="pt-BR"/>
              <a:t>Alunos do período noturno</a:t>
            </a:r>
            <a:endParaRPr/>
          </a:p>
        </p:txBody>
      </p:sp>
      <p:sp>
        <p:nvSpPr>
          <p:cNvPr id="427" name="Google Shape;427;p34"/>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Mono"/>
                <a:ea typeface="Roboto Mono"/>
                <a:cs typeface="Roboto Mono"/>
                <a:sym typeface="Roboto Mono"/>
              </a:rPr>
              <a:t>scan 'Alunos', {COLUMNS =&gt; 'DadosPessoais:Turno', LIMIT =&gt; 300, FILTER =&gt; "ValueFilter( =, 'regexstring:N')"}</a:t>
            </a:r>
            <a:endParaRPr>
              <a:latin typeface="Roboto Mono"/>
              <a:ea typeface="Roboto Mono"/>
              <a:cs typeface="Roboto Mono"/>
              <a:sym typeface="Roboto Mono"/>
            </a:endParaRPr>
          </a:p>
        </p:txBody>
      </p:sp>
      <p:pic>
        <p:nvPicPr>
          <p:cNvPr id="428" name="Google Shape;428;p34"/>
          <p:cNvPicPr preferRelativeResize="0"/>
          <p:nvPr/>
        </p:nvPicPr>
        <p:blipFill rotWithShape="1">
          <a:blip r:embed="rId3">
            <a:alphaModFix/>
          </a:blip>
          <a:srcRect b="8274" l="0" r="37578" t="32915"/>
          <a:stretch/>
        </p:blipFill>
        <p:spPr>
          <a:xfrm>
            <a:off x="1717988" y="1718700"/>
            <a:ext cx="5708026" cy="3023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4 - </a:t>
            </a:r>
            <a:r>
              <a:rPr lang="pt-BR"/>
              <a:t>Reprovados na disciplina de LP</a:t>
            </a:r>
            <a:endParaRPr/>
          </a:p>
        </p:txBody>
      </p:sp>
      <p:sp>
        <p:nvSpPr>
          <p:cNvPr id="434" name="Google Shape;434;p35"/>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Mono"/>
                <a:ea typeface="Roboto Mono"/>
                <a:cs typeface="Roboto Mono"/>
                <a:sym typeface="Roboto Mono"/>
              </a:rPr>
              <a:t>scan 'Alunos', {COLUMNS =&gt; 'DadosMaterias:LP', LIMIT =&gt; 300, FILTER =&gt; "ValueFilter(&lt;, 'binary:6') AND ValueFilter(!=, 'binary:10')"}</a:t>
            </a:r>
            <a:endParaRPr>
              <a:latin typeface="Roboto Mono"/>
              <a:ea typeface="Roboto Mono"/>
              <a:cs typeface="Roboto Mono"/>
              <a:sym typeface="Roboto Mono"/>
            </a:endParaRPr>
          </a:p>
        </p:txBody>
      </p:sp>
      <p:pic>
        <p:nvPicPr>
          <p:cNvPr id="435" name="Google Shape;435;p35"/>
          <p:cNvPicPr preferRelativeResize="0"/>
          <p:nvPr/>
        </p:nvPicPr>
        <p:blipFill rotWithShape="1">
          <a:blip r:embed="rId3">
            <a:alphaModFix/>
          </a:blip>
          <a:srcRect b="8534" l="0" r="39639" t="33170"/>
          <a:stretch/>
        </p:blipFill>
        <p:spPr>
          <a:xfrm>
            <a:off x="1810963" y="1706125"/>
            <a:ext cx="5522075" cy="2998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5 - </a:t>
            </a:r>
            <a:r>
              <a:rPr lang="pt-BR"/>
              <a:t>Alunos com mais de 25 anos</a:t>
            </a:r>
            <a:endParaRPr/>
          </a:p>
        </p:txBody>
      </p:sp>
      <p:sp>
        <p:nvSpPr>
          <p:cNvPr id="441" name="Google Shape;441;p36"/>
          <p:cNvSpPr txBox="1"/>
          <p:nvPr/>
        </p:nvSpPr>
        <p:spPr>
          <a:xfrm>
            <a:off x="614700" y="965975"/>
            <a:ext cx="8054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Mono"/>
                <a:ea typeface="Roboto Mono"/>
                <a:cs typeface="Roboto Mono"/>
                <a:sym typeface="Roboto Mono"/>
              </a:rPr>
              <a:t>scan 'Alunos', {COLUMNS =&gt; 'DadosPessoais:Idade', LIMIT =&gt; 300, FILTER =&gt; "ValueFilter(&gt;, 'binary:25')"}</a:t>
            </a:r>
            <a:endParaRPr>
              <a:latin typeface="Roboto Mono"/>
              <a:ea typeface="Roboto Mono"/>
              <a:cs typeface="Roboto Mono"/>
              <a:sym typeface="Roboto Mono"/>
            </a:endParaRPr>
          </a:p>
        </p:txBody>
      </p:sp>
      <p:pic>
        <p:nvPicPr>
          <p:cNvPr id="442" name="Google Shape;442;p36"/>
          <p:cNvPicPr preferRelativeResize="0"/>
          <p:nvPr/>
        </p:nvPicPr>
        <p:blipFill rotWithShape="1">
          <a:blip r:embed="rId3">
            <a:alphaModFix/>
          </a:blip>
          <a:srcRect b="8028" l="0" r="26739" t="51707"/>
          <a:stretch/>
        </p:blipFill>
        <p:spPr>
          <a:xfrm>
            <a:off x="1222450" y="2132675"/>
            <a:ext cx="6699100" cy="206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448" name="Google Shape;448;p37"/>
          <p:cNvSpPr txBox="1"/>
          <p:nvPr>
            <p:ph idx="1" type="body"/>
          </p:nvPr>
        </p:nvSpPr>
        <p:spPr>
          <a:xfrm>
            <a:off x="558300" y="999450"/>
            <a:ext cx="7892700" cy="3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100">
                <a:solidFill>
                  <a:srgbClr val="000000"/>
                </a:solidFill>
                <a:latin typeface="Arial"/>
                <a:ea typeface="Arial"/>
                <a:cs typeface="Arial"/>
                <a:sym typeface="Arial"/>
              </a:rPr>
              <a:t>FUNDAMENTOS do HBase</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 Disponível em: https://www.ibm.com/support/knowledgecenter/pt-br/SSPT3X_4.1.0/com.ibm.swg.im.infosphere.biginsights.analyze.doc/doc/hbaseConcepts.html. Acesso em: 1 jun. 2019.</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pt-BR" sz="1100">
                <a:solidFill>
                  <a:srgbClr val="000000"/>
                </a:solidFill>
                <a:latin typeface="Arial"/>
                <a:ea typeface="Arial"/>
                <a:cs typeface="Arial"/>
                <a:sym typeface="Arial"/>
              </a:rPr>
              <a:t>FILIPA, Sara. </a:t>
            </a:r>
            <a:r>
              <a:rPr b="1" lang="pt-BR" sz="1100">
                <a:solidFill>
                  <a:srgbClr val="000000"/>
                </a:solidFill>
                <a:latin typeface="Arial"/>
                <a:ea typeface="Arial"/>
                <a:cs typeface="Arial"/>
                <a:sym typeface="Arial"/>
              </a:rPr>
              <a:t>Apache HBase: O que é, Conceitos e Definições</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 Disponível em: https://www.cetax.com.br/blog/o-que-e-o-apache-hbase/. Acesso em: 1 jun. 2019.</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pt-BR" sz="1100">
                <a:solidFill>
                  <a:srgbClr val="000000"/>
                </a:solidFill>
                <a:latin typeface="Arial"/>
                <a:ea typeface="Arial"/>
                <a:cs typeface="Arial"/>
                <a:sym typeface="Arial"/>
              </a:rPr>
              <a:t>PINTO, Pedro. </a:t>
            </a:r>
            <a:r>
              <a:rPr b="1" lang="pt-BR" sz="1100">
                <a:solidFill>
                  <a:srgbClr val="000000"/>
                </a:solidFill>
                <a:latin typeface="Arial"/>
                <a:ea typeface="Arial"/>
                <a:cs typeface="Arial"/>
                <a:sym typeface="Arial"/>
              </a:rPr>
              <a:t>Apache HBase – Base de dados NoSQL do ecossistema Hadoop</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2018. Disponível em: https://pplware.sapo.pt/informacao/apache-hbase-not-only-sql-nosql/. Acesso em: 2 jun. 2019.</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pt-BR" sz="1100">
                <a:solidFill>
                  <a:srgbClr val="000000"/>
                </a:solidFill>
                <a:latin typeface="Arial"/>
                <a:ea typeface="Arial"/>
                <a:cs typeface="Arial"/>
                <a:sym typeface="Arial"/>
              </a:rPr>
              <a:t>HBASE - Quick Guide</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2018. Disponível em: https://www.tutorialspoint.com/hbase/hbase_quick_guide.htm. Acesso em: 2 jun. 2019.</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pt-BR" sz="1100">
                <a:solidFill>
                  <a:srgbClr val="000000"/>
                </a:solidFill>
                <a:latin typeface="Arial"/>
                <a:ea typeface="Arial"/>
                <a:cs typeface="Arial"/>
                <a:sym typeface="Arial"/>
              </a:rPr>
              <a:t>FERREIRA, Felipe. </a:t>
            </a:r>
            <a:r>
              <a:rPr b="1" lang="pt-BR" sz="1100">
                <a:solidFill>
                  <a:srgbClr val="000000"/>
                </a:solidFill>
                <a:latin typeface="Arial"/>
                <a:ea typeface="Arial"/>
                <a:cs typeface="Arial"/>
                <a:sym typeface="Arial"/>
              </a:rPr>
              <a:t>Conhecendo Apache HBase</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2014. Disponível em: https://www.infoq.com/br/presentations/conhecendo-apache-hbase/. Acesso em: 2 jun. 2019.</a:t>
            </a:r>
            <a:endParaRPr sz="1100">
              <a:solidFill>
                <a:srgbClr val="000000"/>
              </a:solidFill>
              <a:latin typeface="Arial"/>
              <a:ea typeface="Arial"/>
              <a:cs typeface="Arial"/>
              <a:sym typeface="Arial"/>
            </a:endParaRPr>
          </a:p>
          <a:p>
            <a:pPr indent="0" lvl="0" marL="0" rtl="0" algn="l">
              <a:spcBef>
                <a:spcPts val="1600"/>
              </a:spcBef>
              <a:spcAft>
                <a:spcPts val="1600"/>
              </a:spcAft>
              <a:buNone/>
            </a:pPr>
            <a:r>
              <a:rPr lang="pt-BR" sz="1100">
                <a:solidFill>
                  <a:srgbClr val="000000"/>
                </a:solidFill>
                <a:latin typeface="Arial"/>
                <a:ea typeface="Arial"/>
                <a:cs typeface="Arial"/>
                <a:sym typeface="Arial"/>
              </a:rPr>
              <a:t>BAHIA, Milton. </a:t>
            </a:r>
            <a:r>
              <a:rPr b="1" lang="pt-BR" sz="1100">
                <a:solidFill>
                  <a:srgbClr val="000000"/>
                </a:solidFill>
                <a:latin typeface="Arial"/>
                <a:ea typeface="Arial"/>
                <a:cs typeface="Arial"/>
                <a:sym typeface="Arial"/>
              </a:rPr>
              <a:t>HBase</a:t>
            </a:r>
            <a:r>
              <a:rPr lang="pt-BR" sz="1100">
                <a:solidFill>
                  <a:srgbClr val="000000"/>
                </a:solidFill>
                <a:latin typeface="Arial"/>
                <a:ea typeface="Arial"/>
                <a:cs typeface="Arial"/>
                <a:sym typeface="Arial"/>
              </a:rPr>
              <a:t>. [</a:t>
            </a:r>
            <a:r>
              <a:rPr i="1" lang="pt-BR" sz="1100">
                <a:solidFill>
                  <a:srgbClr val="000000"/>
                </a:solidFill>
                <a:latin typeface="Arial"/>
                <a:ea typeface="Arial"/>
                <a:cs typeface="Arial"/>
                <a:sym typeface="Arial"/>
              </a:rPr>
              <a:t>S. l.</a:t>
            </a:r>
            <a:r>
              <a:rPr lang="pt-BR" sz="1100">
                <a:solidFill>
                  <a:srgbClr val="000000"/>
                </a:solidFill>
                <a:latin typeface="Arial"/>
                <a:ea typeface="Arial"/>
                <a:cs typeface="Arial"/>
                <a:sym typeface="Arial"/>
              </a:rPr>
              <a:t>], 2017. Disponível em: https://www.slideshare.net/MiltonBahia/hbase-81317238?. Acesso em: 2 jun. 2019.</a:t>
            </a:r>
            <a:endParaRPr sz="11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52" name="Shape 452"/>
        <p:cNvGrpSpPr/>
        <p:nvPr/>
      </p:nvGrpSpPr>
      <p:grpSpPr>
        <a:xfrm>
          <a:off x="0" y="0"/>
          <a:ext cx="0" cy="0"/>
          <a:chOff x="0" y="0"/>
          <a:chExt cx="0" cy="0"/>
        </a:xfrm>
      </p:grpSpPr>
      <p:sp>
        <p:nvSpPr>
          <p:cNvPr id="453" name="Google Shape;453;p38"/>
          <p:cNvSpPr txBox="1"/>
          <p:nvPr/>
        </p:nvSpPr>
        <p:spPr>
          <a:xfrm>
            <a:off x="0" y="2000250"/>
            <a:ext cx="9144000" cy="1143000"/>
          </a:xfrm>
          <a:prstGeom prst="rect">
            <a:avLst/>
          </a:prstGeom>
          <a:solidFill>
            <a:srgbClr val="B3393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Nunito"/>
                <a:ea typeface="Nunito"/>
                <a:cs typeface="Nunito"/>
                <a:sym typeface="Nunito"/>
              </a:rPr>
              <a:t>Obrigado!</a:t>
            </a:r>
            <a:endParaRPr sz="2200">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Introdução</a:t>
            </a:r>
            <a:endParaRPr>
              <a:solidFill>
                <a:srgbClr val="B33939"/>
              </a:solidFill>
            </a:endParaRPr>
          </a:p>
        </p:txBody>
      </p:sp>
      <p:sp>
        <p:nvSpPr>
          <p:cNvPr id="289" name="Google Shape;289;p15"/>
          <p:cNvSpPr txBox="1"/>
          <p:nvPr>
            <p:ph idx="1" type="body"/>
          </p:nvPr>
        </p:nvSpPr>
        <p:spPr>
          <a:xfrm>
            <a:off x="558300" y="999450"/>
            <a:ext cx="7892700" cy="201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pt-BR" sz="1500"/>
              <a:t>Modelado a partir do Google BigTable;</a:t>
            </a:r>
            <a:endParaRPr sz="1500"/>
          </a:p>
          <a:p>
            <a:pPr indent="-323850" lvl="0" marL="457200" rtl="0" algn="l">
              <a:spcBef>
                <a:spcPts val="0"/>
              </a:spcBef>
              <a:spcAft>
                <a:spcPts val="0"/>
              </a:spcAft>
              <a:buSzPts val="1500"/>
              <a:buChar char="●"/>
            </a:pPr>
            <a:r>
              <a:rPr lang="pt-BR" sz="1500"/>
              <a:t>Lançado em 2008, pela Apache Software Foundation;</a:t>
            </a:r>
            <a:endParaRPr sz="1500"/>
          </a:p>
          <a:p>
            <a:pPr indent="-323850" lvl="0" marL="457200" rtl="0" algn="l">
              <a:spcBef>
                <a:spcPts val="0"/>
              </a:spcBef>
              <a:spcAft>
                <a:spcPts val="0"/>
              </a:spcAft>
              <a:buSzPts val="1500"/>
              <a:buChar char="●"/>
            </a:pPr>
            <a:r>
              <a:rPr lang="pt-BR" sz="1500"/>
              <a:t>Database NoSQL, do tipo tabular;</a:t>
            </a:r>
            <a:endParaRPr sz="1500"/>
          </a:p>
          <a:p>
            <a:pPr indent="-323850" lvl="0" marL="457200" rtl="0" algn="l">
              <a:spcBef>
                <a:spcPts val="0"/>
              </a:spcBef>
              <a:spcAft>
                <a:spcPts val="0"/>
              </a:spcAft>
              <a:buSzPts val="1500"/>
              <a:buChar char="●"/>
            </a:pPr>
            <a:r>
              <a:rPr lang="pt-BR" sz="1500"/>
              <a:t>OpenSource;</a:t>
            </a:r>
            <a:endParaRPr sz="1500"/>
          </a:p>
          <a:p>
            <a:pPr indent="-323850" lvl="0" marL="457200" rtl="0" algn="l">
              <a:spcBef>
                <a:spcPts val="0"/>
              </a:spcBef>
              <a:spcAft>
                <a:spcPts val="0"/>
              </a:spcAft>
              <a:buSzPts val="1500"/>
              <a:buChar char="●"/>
            </a:pPr>
            <a:r>
              <a:rPr lang="pt-BR" sz="1500"/>
              <a:t>Escrito em Java.</a:t>
            </a:r>
            <a:endParaRPr sz="1500"/>
          </a:p>
        </p:txBody>
      </p:sp>
      <p:pic>
        <p:nvPicPr>
          <p:cNvPr id="290" name="Google Shape;290;p15"/>
          <p:cNvPicPr preferRelativeResize="0"/>
          <p:nvPr/>
        </p:nvPicPr>
        <p:blipFill>
          <a:blip r:embed="rId3">
            <a:alphaModFix amt="33000"/>
          </a:blip>
          <a:stretch>
            <a:fillRect/>
          </a:stretch>
        </p:blipFill>
        <p:spPr>
          <a:xfrm>
            <a:off x="6390400" y="4300600"/>
            <a:ext cx="2589075" cy="66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B33939"/>
                </a:solidFill>
              </a:rPr>
              <a:t>Característica</a:t>
            </a:r>
            <a:r>
              <a:rPr lang="pt-BR"/>
              <a:t>s</a:t>
            </a:r>
            <a:endParaRPr>
              <a:solidFill>
                <a:srgbClr val="B33939"/>
              </a:solidFill>
            </a:endParaRPr>
          </a:p>
        </p:txBody>
      </p:sp>
      <p:sp>
        <p:nvSpPr>
          <p:cNvPr id="296" name="Google Shape;296;p16"/>
          <p:cNvSpPr txBox="1"/>
          <p:nvPr>
            <p:ph idx="1" type="body"/>
          </p:nvPr>
        </p:nvSpPr>
        <p:spPr>
          <a:xfrm>
            <a:off x="558300" y="999450"/>
            <a:ext cx="7892700" cy="88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Orientado a coluna;</a:t>
            </a:r>
            <a:endParaRPr/>
          </a:p>
          <a:p>
            <a:pPr indent="-311150" lvl="0" marL="457200" rtl="0" algn="l">
              <a:spcBef>
                <a:spcPts val="0"/>
              </a:spcBef>
              <a:spcAft>
                <a:spcPts val="0"/>
              </a:spcAft>
              <a:buSzPts val="1300"/>
              <a:buChar char="●"/>
            </a:pPr>
            <a:r>
              <a:rPr lang="pt-BR"/>
              <a:t>Armazena grande quantidades de dados;</a:t>
            </a:r>
            <a:endParaRPr/>
          </a:p>
          <a:p>
            <a:pPr indent="-311150" lvl="0" marL="457200" rtl="0" algn="l">
              <a:spcBef>
                <a:spcPts val="0"/>
              </a:spcBef>
              <a:spcAft>
                <a:spcPts val="0"/>
              </a:spcAft>
              <a:buSzPts val="1300"/>
              <a:buChar char="●"/>
            </a:pPr>
            <a:r>
              <a:rPr lang="pt-BR"/>
              <a:t>Faz parte do </a:t>
            </a:r>
            <a:r>
              <a:rPr lang="pt-BR"/>
              <a:t>ecossistema</a:t>
            </a:r>
            <a:r>
              <a:rPr lang="pt-BR"/>
              <a:t> Hadoop</a:t>
            </a:r>
            <a:r>
              <a:rPr lang="pt-BR"/>
              <a:t>.</a:t>
            </a:r>
            <a:endParaRPr/>
          </a:p>
          <a:p>
            <a:pPr indent="0" lvl="0" marL="0" rtl="0" algn="l">
              <a:spcBef>
                <a:spcPts val="1600"/>
              </a:spcBef>
              <a:spcAft>
                <a:spcPts val="1600"/>
              </a:spcAft>
              <a:buNone/>
            </a:pPr>
            <a:r>
              <a:t/>
            </a:r>
            <a:endParaRPr/>
          </a:p>
        </p:txBody>
      </p:sp>
      <p:graphicFrame>
        <p:nvGraphicFramePr>
          <p:cNvPr id="297" name="Google Shape;297;p16"/>
          <p:cNvGraphicFramePr/>
          <p:nvPr/>
        </p:nvGraphicFramePr>
        <p:xfrm>
          <a:off x="1162175" y="1914825"/>
          <a:ext cx="3000000" cy="3000000"/>
        </p:xfrm>
        <a:graphic>
          <a:graphicData uri="http://schemas.openxmlformats.org/drawingml/2006/table">
            <a:tbl>
              <a:tblPr>
                <a:noFill/>
                <a:tableStyleId>{479002B9-062A-48F0-9EC5-220AF49D183E}</a:tableStyleId>
              </a:tblPr>
              <a:tblGrid>
                <a:gridCol w="2316475"/>
                <a:gridCol w="4251775"/>
              </a:tblGrid>
              <a:tr h="950325">
                <a:tc>
                  <a:txBody>
                    <a:bodyPr>
                      <a:noAutofit/>
                    </a:bodyPr>
                    <a:lstStyle/>
                    <a:p>
                      <a:pPr indent="0" lvl="0" marL="0" rtl="0" algn="ctr">
                        <a:spcBef>
                          <a:spcPts val="0"/>
                        </a:spcBef>
                        <a:spcAft>
                          <a:spcPts val="0"/>
                        </a:spcAft>
                        <a:buNone/>
                      </a:pPr>
                      <a:r>
                        <a:rPr lang="pt-BR">
                          <a:latin typeface="Nunito"/>
                          <a:ea typeface="Nunito"/>
                          <a:cs typeface="Nunito"/>
                          <a:sym typeface="Nunito"/>
                        </a:rPr>
                        <a:t>Tolerância a falhas</a:t>
                      </a:r>
                      <a:endParaRPr>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pt-BR" sz="1200">
                          <a:latin typeface="Nunito"/>
                          <a:ea typeface="Nunito"/>
                          <a:cs typeface="Nunito"/>
                          <a:sym typeface="Nunito"/>
                        </a:rPr>
                        <a:t>– Replicação em todo o centro de dados</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Operações atômicas e fortemente consistentes a nível de linha</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Alta disponibilidade através de failover automático</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Balanços automáticos de corte e carga de tabela</a:t>
                      </a:r>
                      <a:endParaRPr sz="1200">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50325">
                <a:tc>
                  <a:txBody>
                    <a:bodyPr>
                      <a:noAutofit/>
                    </a:bodyPr>
                    <a:lstStyle/>
                    <a:p>
                      <a:pPr indent="0" lvl="0" marL="0" rtl="0" algn="ctr">
                        <a:spcBef>
                          <a:spcPts val="0"/>
                        </a:spcBef>
                        <a:spcAft>
                          <a:spcPts val="0"/>
                        </a:spcAft>
                        <a:buNone/>
                      </a:pPr>
                      <a:r>
                        <a:rPr lang="pt-BR">
                          <a:latin typeface="Nunito"/>
                          <a:ea typeface="Nunito"/>
                          <a:cs typeface="Nunito"/>
                          <a:sym typeface="Nunito"/>
                        </a:rPr>
                        <a:t>Rápido</a:t>
                      </a:r>
                      <a:endParaRPr>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pt-BR" sz="1200">
                          <a:latin typeface="Nunito"/>
                          <a:ea typeface="Nunito"/>
                          <a:cs typeface="Nunito"/>
                          <a:sym typeface="Nunito"/>
                        </a:rPr>
                        <a:t>– Pesquisas em tempo real</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Armazenamento na memória por meio de filtros de bloqueio e bloqueio de blocos</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Processamento do lado do servidor via filtros e co-processadores</a:t>
                      </a:r>
                      <a:endParaRPr sz="1200">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50325">
                <a:tc>
                  <a:txBody>
                    <a:bodyPr>
                      <a:noAutofit/>
                    </a:bodyPr>
                    <a:lstStyle/>
                    <a:p>
                      <a:pPr indent="0" lvl="0" marL="0" rtl="0" algn="ctr">
                        <a:spcBef>
                          <a:spcPts val="0"/>
                        </a:spcBef>
                        <a:spcAft>
                          <a:spcPts val="0"/>
                        </a:spcAft>
                        <a:buNone/>
                      </a:pPr>
                      <a:r>
                        <a:rPr lang="pt-BR">
                          <a:latin typeface="Nunito"/>
                          <a:ea typeface="Nunito"/>
                          <a:cs typeface="Nunito"/>
                          <a:sym typeface="Nunito"/>
                        </a:rPr>
                        <a:t>Utilizável</a:t>
                      </a:r>
                      <a:endParaRPr>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pt-BR" sz="1200">
                          <a:latin typeface="Nunito"/>
                          <a:ea typeface="Nunito"/>
                          <a:cs typeface="Nunito"/>
                          <a:sym typeface="Nunito"/>
                        </a:rPr>
                        <a:t>– Modelo de dados acomoda ampla gama de casos de uso</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Exportações de métricas através de plugins de arquivo e ganglia</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 Fácil Java API, bem como Thrift e REST gateway APIs</a:t>
                      </a:r>
                      <a:endParaRPr sz="1200">
                        <a:latin typeface="Nunito"/>
                        <a:ea typeface="Nunito"/>
                        <a:cs typeface="Nunito"/>
                        <a:sym typeface="Nunito"/>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Onde é </a:t>
            </a:r>
            <a:r>
              <a:rPr lang="pt-BR"/>
              <a:t>usado</a:t>
            </a:r>
            <a:endParaRPr/>
          </a:p>
        </p:txBody>
      </p:sp>
      <p:sp>
        <p:nvSpPr>
          <p:cNvPr id="303" name="Google Shape;303;p17"/>
          <p:cNvSpPr txBox="1"/>
          <p:nvPr>
            <p:ph idx="1" type="body"/>
          </p:nvPr>
        </p:nvSpPr>
        <p:spPr>
          <a:xfrm>
            <a:off x="7754225" y="4396650"/>
            <a:ext cx="696900" cy="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4" name="Google Shape;304;p17"/>
          <p:cNvPicPr preferRelativeResize="0"/>
          <p:nvPr/>
        </p:nvPicPr>
        <p:blipFill>
          <a:blip r:embed="rId4">
            <a:alphaModFix/>
          </a:blip>
          <a:stretch>
            <a:fillRect/>
          </a:stretch>
        </p:blipFill>
        <p:spPr>
          <a:xfrm>
            <a:off x="0" y="1458675"/>
            <a:ext cx="3104275" cy="1167224"/>
          </a:xfrm>
          <a:prstGeom prst="rect">
            <a:avLst/>
          </a:prstGeom>
          <a:noFill/>
          <a:ln>
            <a:noFill/>
          </a:ln>
        </p:spPr>
      </p:pic>
      <p:pic>
        <p:nvPicPr>
          <p:cNvPr id="305" name="Google Shape;305;p17"/>
          <p:cNvPicPr preferRelativeResize="0"/>
          <p:nvPr/>
        </p:nvPicPr>
        <p:blipFill>
          <a:blip r:embed="rId5">
            <a:alphaModFix/>
          </a:blip>
          <a:stretch>
            <a:fillRect/>
          </a:stretch>
        </p:blipFill>
        <p:spPr>
          <a:xfrm>
            <a:off x="6192125" y="3400690"/>
            <a:ext cx="2951875" cy="1109836"/>
          </a:xfrm>
          <a:prstGeom prst="rect">
            <a:avLst/>
          </a:prstGeom>
          <a:noFill/>
          <a:ln>
            <a:noFill/>
          </a:ln>
        </p:spPr>
      </p:pic>
      <p:sp>
        <p:nvSpPr>
          <p:cNvPr id="306" name="Google Shape;306;p17"/>
          <p:cNvSpPr txBox="1"/>
          <p:nvPr/>
        </p:nvSpPr>
        <p:spPr>
          <a:xfrm>
            <a:off x="3312100" y="1454725"/>
            <a:ext cx="5611200" cy="116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pt-BR" sz="1800">
                <a:latin typeface="Nunito"/>
                <a:ea typeface="Nunito"/>
                <a:cs typeface="Nunito"/>
                <a:sym typeface="Nunito"/>
              </a:rPr>
              <a:t>Todo armazenamento de mensagens no Facebook era feito utilizando o HBASE;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pt-BR" sz="1800">
                <a:latin typeface="Nunito"/>
                <a:ea typeface="Nunito"/>
                <a:cs typeface="Nunito"/>
                <a:sym typeface="Nunito"/>
              </a:rPr>
              <a:t>75</a:t>
            </a:r>
            <a:r>
              <a:rPr lang="pt-BR" sz="1800">
                <a:latin typeface="Nunito"/>
                <a:ea typeface="Nunito"/>
                <a:cs typeface="Nunito"/>
                <a:sym typeface="Nunito"/>
              </a:rPr>
              <a:t> Bilhões de operações de Read &amp; Write por dia.</a:t>
            </a:r>
            <a:endParaRPr sz="1800">
              <a:latin typeface="Nunito"/>
              <a:ea typeface="Nunito"/>
              <a:cs typeface="Nunito"/>
              <a:sym typeface="Nunito"/>
            </a:endParaRPr>
          </a:p>
        </p:txBody>
      </p:sp>
      <p:sp>
        <p:nvSpPr>
          <p:cNvPr id="307" name="Google Shape;307;p17"/>
          <p:cNvSpPr txBox="1"/>
          <p:nvPr/>
        </p:nvSpPr>
        <p:spPr>
          <a:xfrm>
            <a:off x="256300" y="3569958"/>
            <a:ext cx="5611200" cy="77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pt-BR" sz="1800">
                <a:latin typeface="Nunito"/>
                <a:ea typeface="Nunito"/>
                <a:cs typeface="Nunito"/>
                <a:sym typeface="Nunito"/>
              </a:rPr>
              <a:t>O Twitter utiliza o HBASE para fazer backups de todas as tabelas do MySQL.</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Modo de Armazenamento</a:t>
            </a:r>
            <a:endParaRPr/>
          </a:p>
        </p:txBody>
      </p:sp>
      <p:pic>
        <p:nvPicPr>
          <p:cNvPr id="313" name="Google Shape;313;p18"/>
          <p:cNvPicPr preferRelativeResize="0"/>
          <p:nvPr/>
        </p:nvPicPr>
        <p:blipFill>
          <a:blip r:embed="rId4">
            <a:alphaModFix/>
          </a:blip>
          <a:stretch>
            <a:fillRect/>
          </a:stretch>
        </p:blipFill>
        <p:spPr>
          <a:xfrm>
            <a:off x="757098" y="1355299"/>
            <a:ext cx="7629801" cy="3160350"/>
          </a:xfrm>
          <a:prstGeom prst="rect">
            <a:avLst/>
          </a:prstGeom>
          <a:noFill/>
          <a:ln>
            <a:noFill/>
          </a:ln>
        </p:spPr>
      </p:pic>
      <p:sp>
        <p:nvSpPr>
          <p:cNvPr id="314" name="Google Shape;314;p18"/>
          <p:cNvSpPr txBox="1"/>
          <p:nvPr>
            <p:ph idx="1" type="body"/>
          </p:nvPr>
        </p:nvSpPr>
        <p:spPr>
          <a:xfrm>
            <a:off x="1650450" y="4515650"/>
            <a:ext cx="58431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a:t>Fonte: https://www.tutorialspoint.com/hbase/hbase_quick_guide.htm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funciona</a:t>
            </a:r>
            <a:endParaRPr/>
          </a:p>
        </p:txBody>
      </p:sp>
      <p:sp>
        <p:nvSpPr>
          <p:cNvPr id="320" name="Google Shape;320;p19"/>
          <p:cNvSpPr txBox="1"/>
          <p:nvPr>
            <p:ph idx="1" type="body"/>
          </p:nvPr>
        </p:nvSpPr>
        <p:spPr>
          <a:xfrm>
            <a:off x="558300" y="1389775"/>
            <a:ext cx="7892700" cy="334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pt-BR" sz="1600"/>
              <a:t>4 componentes principais:</a:t>
            </a:r>
            <a:endParaRPr sz="1600"/>
          </a:p>
          <a:p>
            <a:pPr indent="-330200" lvl="1" marL="914400" rtl="0" algn="l">
              <a:spcBef>
                <a:spcPts val="0"/>
              </a:spcBef>
              <a:spcAft>
                <a:spcPts val="0"/>
              </a:spcAft>
              <a:buSzPts val="1600"/>
              <a:buChar char="○"/>
            </a:pPr>
            <a:r>
              <a:rPr lang="pt-BR" sz="1600"/>
              <a:t>HBase Master;</a:t>
            </a:r>
            <a:endParaRPr sz="1600"/>
          </a:p>
          <a:p>
            <a:pPr indent="-330200" lvl="1" marL="914400" rtl="0" algn="l">
              <a:spcBef>
                <a:spcPts val="0"/>
              </a:spcBef>
              <a:spcAft>
                <a:spcPts val="0"/>
              </a:spcAft>
              <a:buSzPts val="1600"/>
              <a:buChar char="○"/>
            </a:pPr>
            <a:r>
              <a:rPr lang="pt-BR" sz="1600"/>
              <a:t>RegionServer;</a:t>
            </a:r>
            <a:endParaRPr sz="1600"/>
          </a:p>
          <a:p>
            <a:pPr indent="-330200" lvl="1" marL="914400" rtl="0" algn="l">
              <a:spcBef>
                <a:spcPts val="0"/>
              </a:spcBef>
              <a:spcAft>
                <a:spcPts val="0"/>
              </a:spcAft>
              <a:buSzPts val="1600"/>
              <a:buChar char="○"/>
            </a:pPr>
            <a:r>
              <a:rPr lang="pt-BR" sz="1600"/>
              <a:t>Regiões;</a:t>
            </a:r>
            <a:endParaRPr sz="1600"/>
          </a:p>
          <a:p>
            <a:pPr indent="-330200" lvl="1" marL="914400" rtl="0" algn="l">
              <a:spcBef>
                <a:spcPts val="0"/>
              </a:spcBef>
              <a:spcAft>
                <a:spcPts val="0"/>
              </a:spcAft>
              <a:buSzPts val="1600"/>
              <a:buChar char="○"/>
            </a:pPr>
            <a:r>
              <a:rPr lang="pt-BR" sz="1600"/>
              <a:t>ZooKeeper.</a:t>
            </a:r>
            <a:endParaRPr sz="1600"/>
          </a:p>
        </p:txBody>
      </p:sp>
      <p:pic>
        <p:nvPicPr>
          <p:cNvPr id="321" name="Google Shape;321;p19"/>
          <p:cNvPicPr preferRelativeResize="0"/>
          <p:nvPr/>
        </p:nvPicPr>
        <p:blipFill>
          <a:blip r:embed="rId3">
            <a:alphaModFix amt="33000"/>
          </a:blip>
          <a:stretch>
            <a:fillRect/>
          </a:stretch>
        </p:blipFill>
        <p:spPr>
          <a:xfrm>
            <a:off x="6390400" y="4300600"/>
            <a:ext cx="2589075" cy="66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funciona</a:t>
            </a:r>
            <a:endParaRPr/>
          </a:p>
          <a:p>
            <a:pPr indent="0" lvl="0" marL="0" rtl="0" algn="l">
              <a:spcBef>
                <a:spcPts val="0"/>
              </a:spcBef>
              <a:spcAft>
                <a:spcPts val="0"/>
              </a:spcAft>
              <a:buNone/>
            </a:pPr>
            <a:r>
              <a:t/>
            </a:r>
            <a:endParaRPr/>
          </a:p>
        </p:txBody>
      </p:sp>
      <p:sp>
        <p:nvSpPr>
          <p:cNvPr id="327" name="Google Shape;327;p20"/>
          <p:cNvSpPr/>
          <p:nvPr/>
        </p:nvSpPr>
        <p:spPr>
          <a:xfrm>
            <a:off x="7453825" y="4276925"/>
            <a:ext cx="1111500" cy="34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582850" y="1006000"/>
            <a:ext cx="1374000" cy="46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20"/>
          <p:cNvPicPr preferRelativeResize="0"/>
          <p:nvPr/>
        </p:nvPicPr>
        <p:blipFill rotWithShape="1">
          <a:blip r:embed="rId3">
            <a:alphaModFix/>
          </a:blip>
          <a:srcRect b="6064" l="0" r="0" t="5791"/>
          <a:stretch/>
        </p:blipFill>
        <p:spPr>
          <a:xfrm>
            <a:off x="971013" y="967875"/>
            <a:ext cx="6950576" cy="3498750"/>
          </a:xfrm>
          <a:prstGeom prst="rect">
            <a:avLst/>
          </a:prstGeom>
          <a:noFill/>
          <a:ln>
            <a:noFill/>
          </a:ln>
        </p:spPr>
      </p:pic>
      <p:sp>
        <p:nvSpPr>
          <p:cNvPr id="330" name="Google Shape;330;p20"/>
          <p:cNvSpPr txBox="1"/>
          <p:nvPr>
            <p:ph idx="1" type="body"/>
          </p:nvPr>
        </p:nvSpPr>
        <p:spPr>
          <a:xfrm>
            <a:off x="1650450" y="4515650"/>
            <a:ext cx="58431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a:t>Fonte: </a:t>
            </a:r>
            <a:r>
              <a:rPr lang="pt-BR" sz="1400"/>
              <a:t>www.edureka.co/blog/hbase-architecture/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558300" y="369975"/>
            <a:ext cx="77760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Read e Write</a:t>
            </a:r>
            <a:endParaRPr/>
          </a:p>
        </p:txBody>
      </p:sp>
      <p:pic>
        <p:nvPicPr>
          <p:cNvPr id="336" name="Google Shape;336;p21"/>
          <p:cNvPicPr preferRelativeResize="0"/>
          <p:nvPr/>
        </p:nvPicPr>
        <p:blipFill rotWithShape="1">
          <a:blip r:embed="rId3">
            <a:alphaModFix/>
          </a:blip>
          <a:srcRect b="0" l="0" r="0" t="7364"/>
          <a:stretch/>
        </p:blipFill>
        <p:spPr>
          <a:xfrm>
            <a:off x="1541038" y="967875"/>
            <a:ext cx="6061917" cy="3876000"/>
          </a:xfrm>
          <a:prstGeom prst="rect">
            <a:avLst/>
          </a:prstGeom>
          <a:noFill/>
          <a:ln>
            <a:noFill/>
          </a:ln>
        </p:spPr>
      </p:pic>
      <p:sp>
        <p:nvSpPr>
          <p:cNvPr id="337" name="Google Shape;337;p21"/>
          <p:cNvSpPr txBox="1"/>
          <p:nvPr/>
        </p:nvSpPr>
        <p:spPr>
          <a:xfrm>
            <a:off x="3953850" y="967875"/>
            <a:ext cx="9849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B33939"/>
                </a:solidFill>
                <a:latin typeface="Nunito"/>
                <a:ea typeface="Nunito"/>
                <a:cs typeface="Nunito"/>
                <a:sym typeface="Nunito"/>
              </a:rPr>
              <a:t>Requisita</a:t>
            </a:r>
            <a:endParaRPr b="1">
              <a:solidFill>
                <a:srgbClr val="B33939"/>
              </a:solidFill>
              <a:latin typeface="Nunito"/>
              <a:ea typeface="Nunito"/>
              <a:cs typeface="Nunito"/>
              <a:sym typeface="Nunito"/>
            </a:endParaRPr>
          </a:p>
        </p:txBody>
      </p:sp>
      <p:sp>
        <p:nvSpPr>
          <p:cNvPr id="338" name="Google Shape;338;p21"/>
          <p:cNvSpPr txBox="1"/>
          <p:nvPr/>
        </p:nvSpPr>
        <p:spPr>
          <a:xfrm>
            <a:off x="3942750" y="1421025"/>
            <a:ext cx="1258500" cy="2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solidFill>
                  <a:srgbClr val="B33939"/>
                </a:solidFill>
                <a:latin typeface="Nunito"/>
                <a:ea typeface="Nunito"/>
                <a:cs typeface="Nunito"/>
                <a:sym typeface="Nunito"/>
              </a:rPr>
              <a:t>Localização da tabela</a:t>
            </a:r>
            <a:endParaRPr b="1">
              <a:solidFill>
                <a:srgbClr val="B33939"/>
              </a:solidFill>
              <a:latin typeface="Nunito"/>
              <a:ea typeface="Nunito"/>
              <a:cs typeface="Nunito"/>
              <a:sym typeface="Nunito"/>
            </a:endParaRPr>
          </a:p>
        </p:txBody>
      </p:sp>
      <p:sp>
        <p:nvSpPr>
          <p:cNvPr id="339" name="Google Shape;339;p21"/>
          <p:cNvSpPr txBox="1"/>
          <p:nvPr/>
        </p:nvSpPr>
        <p:spPr>
          <a:xfrm>
            <a:off x="2703025" y="2252250"/>
            <a:ext cx="984900" cy="2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solidFill>
                  <a:srgbClr val="B33939"/>
                </a:solidFill>
                <a:latin typeface="Nunito"/>
                <a:ea typeface="Nunito"/>
                <a:cs typeface="Nunito"/>
                <a:sym typeface="Nunito"/>
              </a:rPr>
              <a:t>Read ou Write</a:t>
            </a:r>
            <a:endParaRPr b="1">
              <a:solidFill>
                <a:srgbClr val="B33939"/>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