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DF0448-87FA-4E0A-AEC5-E5FF5E2C44EC}">
  <a:tblStyle styleId="{4ADF0448-87FA-4E0A-AEC5-E5FF5E2C44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Esses foram os </a:t>
            </a:r>
            <a:r>
              <a:rPr lang="en-GB"/>
              <a:t>parâmetros</a:t>
            </a:r>
            <a:r>
              <a:rPr lang="en-GB"/>
              <a:t> encontrados </a:t>
            </a:r>
            <a:r>
              <a:rPr lang="en-GB"/>
              <a:t>empiricamente</a:t>
            </a:r>
            <a:r>
              <a:rPr lang="en-GB"/>
              <a:t> para que a rede atinja o </a:t>
            </a:r>
            <a:r>
              <a:rPr lang="en-GB"/>
              <a:t>equilíbrio</a:t>
            </a:r>
            <a:r>
              <a:rPr lang="en-GB"/>
              <a:t>.</a:t>
            </a:r>
            <a:br>
              <a:rPr lang="en-GB"/>
            </a:br>
            <a:r>
              <a:rPr lang="en-GB"/>
              <a:t>Elemento da linha </a:t>
            </a:r>
            <a:r>
              <a:rPr lang="en-GB"/>
              <a:t>influência</a:t>
            </a:r>
            <a:r>
              <a:rPr lang="en-GB"/>
              <a:t> no elemento da coluna.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Veg - cap =&gt; vegetação alimentando capivara perda da veg pelo capivara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 - veg =&gt; o quanto que a capivara come   - ganho da capivara pela veg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Cap se beneficia 0.1 da veg </a:t>
            </a:r>
            <a:br>
              <a:rPr lang="en-GB"/>
            </a:b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 aqui as populações iniciais da rede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Iremos mostrar alguns dos resultados obtidos. Primeiro, a rede em equilibrio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Aqui a gente pode ver que começou com uma grande variação, a veg caiu, subiu e dps se estabilizou e após t +-  90 eles ficaram em equilibrio. E após t = 90 todos entraram em equilibrio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 esses picos e variação no começo, dps de t = +- 70 entraram em equilibrio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Como vocês podem ver não ficou uma concha perfeita, mas a ideia de ciclo é mantida</a:t>
            </a:r>
            <a:br>
              <a:rPr lang="en-GB"/>
            </a:br>
            <a:r>
              <a:rPr lang="en-GB"/>
              <a:t>GRAFICO ESPAÇO-FASE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 uma variação inicial, mas depois vai pro </a:t>
            </a:r>
            <a:r>
              <a:rPr lang="en-GB"/>
              <a:t>equilíbrio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Todos foram bastante afetados. Rato cresce muito (predadores extintos) e depois tem queda brusca (vegetação escassa). Rato e vegetação entram em equilíbrio. Todos os outros extintos.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Impacto menor. Onças, capivaras, insetos e corujas ficam com comportamento periódico. Rato e vegetação quase não são afetados.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Ratos surtam, onças e corujas (seus predadores) surtam. Capivaras e insetos (presas das onças e corujas) caem. Equilíbrio  depois.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Coruja morre. Ratos e insetos (presas) crescem, logo, vegetação cai. Onças crescem (mais presas). Onças + vegetação menor = capivara morta. Rato pouco afetado.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5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 Trófica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Modelagem Computacional</a:t>
            </a:r>
            <a:br>
              <a:rPr lang="en-GB" sz="1800"/>
            </a:br>
            <a:r>
              <a:rPr lang="en-GB" sz="1800"/>
              <a:t>Prof. Dr. Marcos Quiles</a:t>
            </a:r>
            <a:br>
              <a:rPr lang="en-GB" sz="1800"/>
            </a:br>
            <a:r>
              <a:rPr lang="en-GB" sz="1800"/>
              <a:t>13 de abril de 2018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Modelo Matemático</a:t>
            </a:r>
            <a:endParaRPr sz="3000"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986900"/>
            <a:ext cx="70389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Vegetação </a:t>
            </a:r>
            <a:r>
              <a:rPr b="1" lang="en-GB" sz="2000"/>
              <a:t>(v)</a:t>
            </a:r>
            <a:endParaRPr b="1"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800"/>
            </a:b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k = Capacidade do Ambiente			R = Ratos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Z = Capivaras							I = Insetos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911" y="2135025"/>
            <a:ext cx="7394101" cy="6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393750"/>
            <a:ext cx="70389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Parâmetros Utilizados</a:t>
            </a:r>
            <a:endParaRPr sz="3000"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10" name="Shape 210"/>
          <p:cNvGraphicFramePr/>
          <p:nvPr/>
        </p:nvGraphicFramePr>
        <p:xfrm>
          <a:off x="181550" y="145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{4ADF0448-87FA-4E0A-AEC5-E5FF5E2C44EC}</a:tableStyleId>
              </a:tblPr>
              <a:tblGrid>
                <a:gridCol w="1262800"/>
                <a:gridCol w="1262800"/>
                <a:gridCol w="1262800"/>
                <a:gridCol w="1262800"/>
                <a:gridCol w="1262800"/>
                <a:gridCol w="1262800"/>
                <a:gridCol w="1262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Vegetação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Capivaras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Ratos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Insetos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Onças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Corujas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Vegetação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α = 10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β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0.175</a:t>
                      </a:r>
                      <a:endParaRPr baseline="-25000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γ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0.15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δ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0.2</a:t>
                      </a:r>
                      <a:endParaRPr baseline="-25000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Capivaras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α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0.1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β = 1.75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λ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0.1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Ratos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α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0.1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γ = 0.8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λ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0.1</a:t>
                      </a:r>
                      <a:endParaRPr baseline="-25000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0.1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Insetos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α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0.1</a:t>
                      </a:r>
                      <a:endParaRPr baseline="-25000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δ = 2.25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0.1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Onças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β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0.09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γ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0.09</a:t>
                      </a:r>
                      <a:endParaRPr baseline="-25000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λ = 8.5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Corujas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γ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0.09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δ</a:t>
                      </a:r>
                      <a:r>
                        <a:rPr baseline="-25000"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0.09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θ = 8.5</a:t>
                      </a:r>
                      <a:endParaRPr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Populações Iniciais</a:t>
            </a:r>
            <a:endParaRPr sz="3000"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297500" y="1021725"/>
            <a:ext cx="70389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Vegetação = 15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Capivaras = 5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Ratos = 70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Insetos = 25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Onças = 15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Corujas = 5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k = 200</a:t>
            </a:r>
            <a:endParaRPr sz="1800"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Resultados</a:t>
            </a:r>
            <a:endParaRPr sz="3000"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85750"/>
            <a:ext cx="48196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85750"/>
            <a:ext cx="48196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85750"/>
            <a:ext cx="48196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850" y="152400"/>
            <a:ext cx="510830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85750"/>
            <a:ext cx="48196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Shape 2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Perturbações do Equilíbrio</a:t>
            </a:r>
            <a:endParaRPr sz="3000"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297500" y="1044950"/>
            <a:ext cx="70389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Queimada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Caça às Onças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Surto de Ratos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Extinção das Corujas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Integrantes</a:t>
            </a:r>
            <a:endParaRPr sz="30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Ana Júlia de Oliveira Bellini - RA 111.774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Luiz Filipe Moraes Saldanha Oliveira - RA </a:t>
            </a:r>
            <a:r>
              <a:rPr lang="en-GB" sz="1800"/>
              <a:t>112.229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Willian Dihanster Gomes de Oliveira - RA 112.269</a:t>
            </a:r>
            <a:endParaRPr sz="1800"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3570" l="0" r="0" t="5346"/>
          <a:stretch/>
        </p:blipFill>
        <p:spPr>
          <a:xfrm>
            <a:off x="4793638" y="244425"/>
            <a:ext cx="3745521" cy="22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557325" y="244425"/>
            <a:ext cx="3912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Queimada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3625" l="0" r="0" t="5291"/>
          <a:stretch/>
        </p:blipFill>
        <p:spPr>
          <a:xfrm>
            <a:off x="641013" y="2645543"/>
            <a:ext cx="3745525" cy="227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 rotWithShape="1">
          <a:blip r:embed="rId5">
            <a:alphaModFix/>
          </a:blip>
          <a:srcRect b="3770" l="0" r="0" t="5146"/>
          <a:stretch/>
        </p:blipFill>
        <p:spPr>
          <a:xfrm>
            <a:off x="4793600" y="2645525"/>
            <a:ext cx="3745591" cy="22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557300" y="1385575"/>
            <a:ext cx="3912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Decrescimento de 10% da vegetação por dia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3385" l="0" r="0" t="5106"/>
          <a:stretch/>
        </p:blipFill>
        <p:spPr>
          <a:xfrm>
            <a:off x="4646424" y="2707100"/>
            <a:ext cx="3762250" cy="22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 b="3092" l="0" r="0" t="5398"/>
          <a:stretch/>
        </p:blipFill>
        <p:spPr>
          <a:xfrm>
            <a:off x="4646425" y="176550"/>
            <a:ext cx="3762257" cy="22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5">
            <a:alphaModFix/>
          </a:blip>
          <a:srcRect b="3385" l="0" r="0" t="5106"/>
          <a:stretch/>
        </p:blipFill>
        <p:spPr>
          <a:xfrm>
            <a:off x="632660" y="2707101"/>
            <a:ext cx="3762239" cy="22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557300" y="176550"/>
            <a:ext cx="3912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Caça às Onças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557300" y="1385575"/>
            <a:ext cx="3912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População de onças diminui em 5, em t = 300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3385" l="0" r="0" t="5106"/>
          <a:stretch/>
        </p:blipFill>
        <p:spPr>
          <a:xfrm>
            <a:off x="4719775" y="2683950"/>
            <a:ext cx="3752674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4">
            <a:alphaModFix/>
          </a:blip>
          <a:srcRect b="2525" l="0" r="0" t="5966"/>
          <a:stretch/>
        </p:blipFill>
        <p:spPr>
          <a:xfrm>
            <a:off x="4719775" y="161175"/>
            <a:ext cx="3752674" cy="228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5">
            <a:alphaModFix/>
          </a:blip>
          <a:srcRect b="3385" l="0" r="0" t="5106"/>
          <a:stretch/>
        </p:blipFill>
        <p:spPr>
          <a:xfrm>
            <a:off x="662159" y="2699038"/>
            <a:ext cx="3703228" cy="22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557300" y="161175"/>
            <a:ext cx="3912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Surto de Ratos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557300" y="1385575"/>
            <a:ext cx="3912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População de ratos aumentando 10% por dia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4245" l="0" r="0" t="4245"/>
          <a:stretch/>
        </p:blipFill>
        <p:spPr>
          <a:xfrm>
            <a:off x="4580750" y="2714125"/>
            <a:ext cx="3834815" cy="23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 b="3660" l="0" r="0" t="4831"/>
          <a:stretch/>
        </p:blipFill>
        <p:spPr>
          <a:xfrm>
            <a:off x="4580750" y="172351"/>
            <a:ext cx="3834824" cy="23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5">
            <a:alphaModFix/>
          </a:blip>
          <a:srcRect b="4245" l="0" r="0" t="4245"/>
          <a:stretch/>
        </p:blipFill>
        <p:spPr>
          <a:xfrm>
            <a:off x="596362" y="2714126"/>
            <a:ext cx="3834824" cy="233943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557300" y="172338"/>
            <a:ext cx="3912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Extinção das Corujas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557300" y="1385575"/>
            <a:ext cx="3912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População extinta em t = 300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Obrigado(a)!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Sumário</a:t>
            </a:r>
            <a:endParaRPr sz="3000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091400"/>
            <a:ext cx="7038900" cy="3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Rede Trófica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Modelo Matemático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Parâmetros Utilizados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Populações Iniciais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Resultados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Perturbações do Equilíbrio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Conclusão</a:t>
            </a:r>
            <a:endParaRPr sz="1800"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37" y="99625"/>
            <a:ext cx="6937326" cy="520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</a:t>
            </a:r>
            <a:r>
              <a:rPr lang="en-GB" sz="3000"/>
              <a:t>delo Matemático</a:t>
            </a:r>
            <a:endParaRPr sz="3000"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986900"/>
            <a:ext cx="70389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Corujas </a:t>
            </a:r>
            <a:r>
              <a:rPr b="1" lang="en-GB" sz="2000"/>
              <a:t>(C)</a:t>
            </a:r>
            <a:endParaRPr b="1" sz="2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R = Ratos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I = Insetos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925" y="1962998"/>
            <a:ext cx="5006025" cy="6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Modelo Matemático</a:t>
            </a:r>
            <a:endParaRPr sz="3000"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986900"/>
            <a:ext cx="70389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Onças </a:t>
            </a:r>
            <a:r>
              <a:rPr b="1" lang="en-GB" sz="2000"/>
              <a:t>(O)</a:t>
            </a:r>
            <a:endParaRPr b="1"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Z = Capivaras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R = Ratos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88" y="1896074"/>
            <a:ext cx="5637426" cy="6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Modelo Matemático</a:t>
            </a:r>
            <a:endParaRPr sz="3000"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986900"/>
            <a:ext cx="70389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Insetos</a:t>
            </a:r>
            <a:r>
              <a:rPr b="1" lang="en-GB" sz="2000"/>
              <a:t> (I)</a:t>
            </a:r>
            <a:endParaRPr b="1"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v = Vegetação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 = Corujas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025" y="1837075"/>
            <a:ext cx="56578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Modelo Matemático</a:t>
            </a:r>
            <a:endParaRPr sz="3000"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986900"/>
            <a:ext cx="70389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Ratos </a:t>
            </a:r>
            <a:r>
              <a:rPr b="1" lang="en-GB" sz="2000"/>
              <a:t>(R)</a:t>
            </a:r>
            <a:endParaRPr b="1"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800"/>
            </a:b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v = Vegetação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O = Onças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C = Corujas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75" y="1750725"/>
            <a:ext cx="63055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Modelo Matemático</a:t>
            </a:r>
            <a:endParaRPr sz="3000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97500" y="986900"/>
            <a:ext cx="70389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Capivaras </a:t>
            </a:r>
            <a:r>
              <a:rPr b="1" lang="en-GB" sz="2000"/>
              <a:t>(Z)</a:t>
            </a:r>
            <a:endParaRPr b="1"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en-GB" sz="1800"/>
            </a:b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v = Vegetação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O = Onças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163" y="2233600"/>
            <a:ext cx="49815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