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798" r:id="rId4"/>
    <p:sldId id="267" r:id="rId5"/>
    <p:sldId id="800" r:id="rId6"/>
    <p:sldId id="799" r:id="rId7"/>
    <p:sldId id="801" r:id="rId8"/>
    <p:sldId id="268" r:id="rId9"/>
    <p:sldId id="802" r:id="rId10"/>
    <p:sldId id="803" r:id="rId11"/>
    <p:sldId id="807" r:id="rId12"/>
    <p:sldId id="809" r:id="rId13"/>
    <p:sldId id="810" r:id="rId14"/>
    <p:sldId id="808" r:id="rId15"/>
    <p:sldId id="269" r:id="rId16"/>
    <p:sldId id="804" r:id="rId17"/>
    <p:sldId id="805" r:id="rId18"/>
    <p:sldId id="8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610E-BF06-4C58-95E6-A982377164A7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D9821-DA8E-47FD-B452-C63D36060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8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7A75B7-0842-677D-29F9-E607AD735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DB2F-699F-4073-AF23-4C86EBBD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506D1-D4DD-41FF-B954-85D7D78A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B0BB5-2865-4292-A03E-01CA338D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A33EE-2E0A-47E6-9A91-B4A8B5C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3B769-97DD-44EA-8CEE-FC091C6B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23CB4-50EB-4212-B90E-E153FEE0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7B695-106B-40B2-82F8-5CD66CBD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A932F-C072-4D0E-BC39-D010B2BD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9DF1-41EE-4BE3-806E-4367171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2947D-F854-4B59-82C5-9E5DF7C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8E0F3-35B3-4E41-B065-F95A46C57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307EE-C1F5-4C02-9BAF-A7E99E14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D97F-247C-4F53-8B57-E0407594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3E11F-E547-470D-B4CA-D9E70CDB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02687-2509-4883-8CCF-C0528BE3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3C0F-1D14-4416-BA87-EEDF7408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D3BF8-EE0A-447A-8F1C-8AC7E520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AE36C-9140-4686-9FA4-993391BA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F3292-0198-4015-82CF-ACA32FB9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CD205-60C3-43F8-BCCA-DCBCE82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4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A30A-DEBA-4FB9-9CA7-0A2CD112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11D17-A268-49E7-A4A9-C4AD6637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935DF-D0E0-498F-B8FA-8F84AAA8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6C3F3-6FE6-44D2-BE3E-1C6EC8F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DCCA1-9A38-4017-9274-83560113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0398-C6CD-4205-A0A8-7935871B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EF813-87EC-4814-B8D5-C2128CFC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2FEF0-8316-4129-9D05-D7782BAFE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93366-0A1E-48EF-BCC2-53F1897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155E5-C4C4-4CF1-8790-B7D2702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A2E7D-6B35-488A-9DE9-ECCEC904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7C518-63BB-450F-B83F-FFBBDF66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C88BD-6596-46DF-AB4F-9E191985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4A74B-9407-4FD6-A505-102F562C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373FE-3C61-44F1-ABE7-9A9F7024A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D7153-4157-4BA3-AD7D-351734F0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A3688-F813-41E1-8015-9EB16839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3EBC9-50F9-4222-8B95-4CB3BCDB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B01D4-4E48-4BF0-AB71-5EB65B21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5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57DE7-FBC4-4270-A0CE-D5BFA647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6727F-B9AF-4FDF-BD2B-E710031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74EEE0-1347-463B-8A16-A0E843F3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D6149-D3B4-4D02-926E-30F28CAC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8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E6A45-C9A2-4E37-86CA-5CC00138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A63CF-7C81-4D71-B138-891A8A4C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D71BE-90C7-481C-8710-8BA81565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F503-A97A-4BFC-AA1A-52A5E74E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8A369-BDA4-4960-814B-3A6968F2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C1730-4706-47B7-B044-88CF01E3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40A83-E354-4318-924C-964FB7BE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9544F-EB9B-4060-A33E-E24ADA8B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A0ACD-AD47-413E-973C-0933476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1D63-4DDA-4CE8-94A5-3FA2EAEE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490001-B9BE-4563-A6D5-3A6EAE746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A23DB-6EB4-4BD6-A85F-AD99724C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4DE9A-5C4C-43ED-A4F2-8D8EE673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22A7E-588E-424E-B78C-10730D2E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B050A-008A-47F7-A367-F0BED3F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6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047FA2-075D-4697-A972-485146B2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AC08-00E4-4739-9B7F-E9E726F0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A10D1-1A6E-4935-B1B4-6D094719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E8D-1E23-4AC9-8AD1-C897AFE2944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AF964-B44B-4DAC-83D9-B6F8175FD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B7F6D-E8F4-426B-8C45-1F09F782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C0DE-A215-4A73-9089-7E34EA5B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n.overlea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eepl.com/trans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rammarl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llb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tpub.com.cn/index.php?page=journala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11D1C6-33A5-46BC-8927-3872FB28F613}"/>
              </a:ext>
            </a:extLst>
          </p:cNvPr>
          <p:cNvSpPr txBox="1"/>
          <p:nvPr/>
        </p:nvSpPr>
        <p:spPr>
          <a:xfrm>
            <a:off x="2223114" y="3226564"/>
            <a:ext cx="8831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以学生的角度，研究型论文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C8685A-E11F-490B-880A-D245BD9E70F7}"/>
              </a:ext>
            </a:extLst>
          </p:cNvPr>
          <p:cNvSpPr txBox="1"/>
          <p:nvPr/>
        </p:nvSpPr>
        <p:spPr>
          <a:xfrm>
            <a:off x="2175765" y="1882020"/>
            <a:ext cx="90456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accent5">
                    <a:lumMod val="75000"/>
                  </a:schemeClr>
                </a:solidFill>
              </a:rPr>
              <a:t>如何发表高质量</a:t>
            </a:r>
            <a:r>
              <a:rPr lang="en-US" altLang="zh-CN" sz="6000" dirty="0">
                <a:solidFill>
                  <a:schemeClr val="accent5">
                    <a:lumMod val="75000"/>
                  </a:schemeClr>
                </a:solidFill>
              </a:rPr>
              <a:t>IEEE</a:t>
            </a:r>
            <a:r>
              <a:rPr lang="zh-CN" altLang="en-US" sz="6000" dirty="0">
                <a:solidFill>
                  <a:schemeClr val="accent5">
                    <a:lumMod val="75000"/>
                  </a:schemeClr>
                </a:solidFill>
              </a:rPr>
              <a:t>论文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AB6DB8-66B5-4334-9EF7-279BA40A26B5}"/>
              </a:ext>
            </a:extLst>
          </p:cNvPr>
          <p:cNvSpPr/>
          <p:nvPr/>
        </p:nvSpPr>
        <p:spPr>
          <a:xfrm>
            <a:off x="0" y="0"/>
            <a:ext cx="1944209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ABA642-33A1-4336-8067-A1653AD36C96}"/>
              </a:ext>
            </a:extLst>
          </p:cNvPr>
          <p:cNvCxnSpPr/>
          <p:nvPr/>
        </p:nvCxnSpPr>
        <p:spPr>
          <a:xfrm>
            <a:off x="2299317" y="3007310"/>
            <a:ext cx="462526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E8633D-837E-35AB-F32E-3B8C42660BAD}"/>
              </a:ext>
            </a:extLst>
          </p:cNvPr>
          <p:cNvSpPr txBox="1"/>
          <p:nvPr/>
        </p:nvSpPr>
        <p:spPr>
          <a:xfrm>
            <a:off x="7952976" y="3907482"/>
            <a:ext cx="3383808" cy="182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600" b="1" dirty="0">
                <a:ea typeface="楷体" panose="02010609060101010101" pitchFamily="49" charset="-122"/>
              </a:rPr>
              <a:t>学院：计算机学院</a:t>
            </a:r>
            <a:endParaRPr lang="en-US" altLang="zh-CN" sz="2600" b="1" dirty="0">
              <a:ea typeface="楷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600" b="1" dirty="0">
                <a:ea typeface="楷体" panose="02010609060101010101" pitchFamily="49" charset="-122"/>
              </a:rPr>
              <a:t>   导师：朱涛副教授</a:t>
            </a:r>
            <a:endParaRPr lang="en-US" altLang="zh-CN" sz="2600" b="1" dirty="0">
              <a:ea typeface="楷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600" b="1" dirty="0">
                <a:ea typeface="楷体" panose="02010609060101010101" pitchFamily="49" charset="-122"/>
              </a:rPr>
              <a:t>汇报人：王进强</a:t>
            </a:r>
            <a:endParaRPr lang="en-US" altLang="zh-CN" sz="2600" b="1" dirty="0">
              <a:ea typeface="楷体" panose="02010609060101010101" pitchFamily="49" charset="-122"/>
            </a:endParaRPr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5BF55D99-006E-00B3-0AF7-1788FCC4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6134100"/>
            <a:ext cx="1016789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7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论文撰写工具推荐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Latex: Overleaf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https://cn.overleaf.com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在线编辑，可以多人协作编辑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573D61-B216-B780-B0C9-0739A0C5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64" y="1875755"/>
            <a:ext cx="8522564" cy="4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论文撰写工具推荐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翻译：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DeepL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https://www.deepl.com/translator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对不满意的单词可以选择替换。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759E02-8AFE-2FB6-643D-CE34B6D7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25" t="9580" r="6385" b="24142"/>
          <a:stretch/>
        </p:blipFill>
        <p:spPr>
          <a:xfrm>
            <a:off x="1012055" y="1986956"/>
            <a:ext cx="7723574" cy="38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论文撰写工具推荐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语法检查：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Grammarly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https://www.grammarly.com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A27983-95CA-8D0F-0F1E-790086C0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28" y="1968121"/>
            <a:ext cx="70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论文撰写工具推荐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语句润色：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QuillBot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https://quillbot.com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339871-E015-3B5C-F39F-F8515B9E4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1"/>
          <a:stretch/>
        </p:blipFill>
        <p:spPr>
          <a:xfrm>
            <a:off x="198716" y="2203181"/>
            <a:ext cx="11969162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论文撰写工具推荐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Most Common English Writing Habits Of Chinese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59DBE5-749C-D71C-A889-6CEC0508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54" y="1945240"/>
            <a:ext cx="5567476" cy="39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7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三、期刊投稿与返修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9410974" cy="170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期刊选择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导师推荐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本领域内其它团队所发表的期刊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LetPub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https://www.letpub.com.cn/index.php?page=journalapp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一个期刊投稿经验分享网站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ADC88-B5F3-8A1B-DBB9-DC20C199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7B8E79-D605-84AC-3A78-5D3C536163F7}"/>
              </a:ext>
            </a:extLst>
          </p:cNvPr>
          <p:cNvSpPr txBox="1"/>
          <p:nvPr/>
        </p:nvSpPr>
        <p:spPr>
          <a:xfrm>
            <a:off x="719092" y="2986204"/>
            <a:ext cx="4455066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格式一定要遵循期刊模板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注意查看期刊要求的初次提交页数限制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投稿信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期刊的其它要求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4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三、期刊投稿与返修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9533379" cy="3351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论文状态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直接接受（几乎不可能）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小修（可能性极小）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大修（可能性较大）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拒稿，但允许重投（可能性较大，一些期刊一审没有大修状态，为此这个状态就是大修）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拒稿，不允许重投（有的期刊要求可以作为一个新稿件重新提交）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拒稿，投稿到其它期刊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直接拒绝（没有外审）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ADC88-B5F3-8A1B-DBB9-DC20C199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8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三、期刊投稿与返修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ADC88-B5F3-8A1B-DBB9-DC20C199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2A8202-2105-9DF9-33AC-8D2052968A1E}"/>
              </a:ext>
            </a:extLst>
          </p:cNvPr>
          <p:cNvSpPr txBox="1"/>
          <p:nvPr/>
        </p:nvSpPr>
        <p:spPr>
          <a:xfrm>
            <a:off x="719092" y="1115317"/>
            <a:ext cx="9302547" cy="25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对于审稿人的意见，点对点回复，不能有遗漏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能改必改，不能改想办法改，实在不能改，就晓之以情，动之以理的写对应点的回信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回信态度谦卑，多说抱歉和感谢等词语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论文修改痕迹突出态度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回复信要非常详细，使审稿人和编辑不用再看原论文，就可以知道你的修改结果。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2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三、期刊投稿与返修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ADC88-B5F3-8A1B-DBB9-DC20C199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2A8202-2105-9DF9-33AC-8D2052968A1E}"/>
              </a:ext>
            </a:extLst>
          </p:cNvPr>
          <p:cNvSpPr txBox="1"/>
          <p:nvPr/>
        </p:nvSpPr>
        <p:spPr>
          <a:xfrm>
            <a:off x="719092" y="1115317"/>
            <a:ext cx="10225941" cy="879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推荐讲座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CCF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学生领航计划（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SPP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https://conf.ccf.org.cn/web/api/m9859185932774973441655102910119.action</a:t>
            </a:r>
          </a:p>
        </p:txBody>
      </p:sp>
    </p:spTree>
    <p:extLst>
      <p:ext uri="{BB962C8B-B14F-4D97-AF65-F5344CB8AC3E}">
        <p14:creationId xmlns:p14="http://schemas.microsoft.com/office/powerpoint/2010/main" val="24377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基本情况介绍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342355"/>
            <a:ext cx="10599937" cy="277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以第一作者发表论文所在期刊：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Sensors Journal (IF:4.325,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TOP )</a:t>
            </a: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IEEE Internet of Things Journal (IF:10.238 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TOP )</a:t>
            </a:r>
          </a:p>
          <a:p>
            <a:pPr marL="342900" indent="-34290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合作发表论文所在期刊：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Transactions on Instrumentation Measurement (IF:5.332 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2A6A6A-4289-44BD-B91A-03B3EE06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/>
        </p:nvSpPr>
        <p:spPr>
          <a:xfrm>
            <a:off x="742527" y="2785031"/>
            <a:ext cx="4407053" cy="1368152"/>
          </a:xfrm>
          <a:prstGeom prst="parallelogram">
            <a:avLst>
              <a:gd name="adj" fmla="val 48207"/>
            </a:avLst>
          </a:prstGeom>
          <a:solidFill>
            <a:srgbClr val="027DB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400">
              <a:latin typeface="Impact" panose="020B0806030902050204" pitchFamily="34" charset="0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B7D828E8-EAFF-4DF7-AF42-624A57173EB6}"/>
              </a:ext>
            </a:extLst>
          </p:cNvPr>
          <p:cNvSpPr txBox="1"/>
          <p:nvPr/>
        </p:nvSpPr>
        <p:spPr>
          <a:xfrm>
            <a:off x="7042422" y="1709556"/>
            <a:ext cx="48726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如何发掘创新点</a:t>
            </a:r>
          </a:p>
        </p:txBody>
      </p:sp>
      <p:sp>
        <p:nvSpPr>
          <p:cNvPr id="48" name="矩形 8">
            <a:extLst>
              <a:ext uri="{FF2B5EF4-FFF2-40B4-BE49-F238E27FC236}">
                <a16:creationId xmlns:a16="http://schemas.microsoft.com/office/drawing/2014/main" id="{C8C276D5-7318-469C-95C9-6095B5228BEE}"/>
              </a:ext>
            </a:extLst>
          </p:cNvPr>
          <p:cNvSpPr/>
          <p:nvPr/>
        </p:nvSpPr>
        <p:spPr>
          <a:xfrm>
            <a:off x="5801841" y="1744838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4BC7A254-9ECA-4A9E-84C0-8C862FFDEF7D}"/>
              </a:ext>
            </a:extLst>
          </p:cNvPr>
          <p:cNvSpPr txBox="1"/>
          <p:nvPr/>
        </p:nvSpPr>
        <p:spPr>
          <a:xfrm>
            <a:off x="7101152" y="3014506"/>
            <a:ext cx="434954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撰写论文</a:t>
            </a: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F5686A19-429A-4AF6-A5F3-1C30EA8E85D5}"/>
              </a:ext>
            </a:extLst>
          </p:cNvPr>
          <p:cNvSpPr txBox="1"/>
          <p:nvPr/>
        </p:nvSpPr>
        <p:spPr>
          <a:xfrm>
            <a:off x="7111143" y="4310577"/>
            <a:ext cx="353440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期刊投稿与返修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8">
            <a:extLst>
              <a:ext uri="{FF2B5EF4-FFF2-40B4-BE49-F238E27FC236}">
                <a16:creationId xmlns:a16="http://schemas.microsoft.com/office/drawing/2014/main" id="{8C76C804-B210-408E-98C4-B18C9CF380DB}"/>
              </a:ext>
            </a:extLst>
          </p:cNvPr>
          <p:cNvSpPr/>
          <p:nvPr/>
        </p:nvSpPr>
        <p:spPr>
          <a:xfrm>
            <a:off x="5801841" y="2987990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1A7BAE"/>
                </a:solidFill>
                <a:latin typeface="+mj-lt"/>
              </a:rPr>
              <a:t>02</a:t>
            </a:r>
            <a:endParaRPr lang="zh-CN" altLang="en-US" sz="24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71" name="矩形 8">
            <a:extLst>
              <a:ext uri="{FF2B5EF4-FFF2-40B4-BE49-F238E27FC236}">
                <a16:creationId xmlns:a16="http://schemas.microsoft.com/office/drawing/2014/main" id="{0E84449E-3EA9-45D9-8587-12CEF7980878}"/>
              </a:ext>
            </a:extLst>
          </p:cNvPr>
          <p:cNvSpPr/>
          <p:nvPr/>
        </p:nvSpPr>
        <p:spPr>
          <a:xfrm>
            <a:off x="5857751" y="4222263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1A7BAE"/>
                </a:solidFill>
                <a:latin typeface="+mj-lt"/>
              </a:rPr>
              <a:t>03</a:t>
            </a:r>
            <a:endParaRPr lang="zh-CN" altLang="en-US" sz="24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A82C34-66C9-439B-AA0C-BB8FA75B5ADA}"/>
              </a:ext>
            </a:extLst>
          </p:cNvPr>
          <p:cNvSpPr/>
          <p:nvPr/>
        </p:nvSpPr>
        <p:spPr>
          <a:xfrm>
            <a:off x="1057987" y="3006502"/>
            <a:ext cx="3632351" cy="92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目录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4B5AAB-B8B6-3B57-97ED-06449ABE2D36}"/>
              </a:ext>
            </a:extLst>
          </p:cNvPr>
          <p:cNvCxnSpPr>
            <a:cxnSpLocks/>
          </p:cNvCxnSpPr>
          <p:nvPr/>
        </p:nvCxnSpPr>
        <p:spPr>
          <a:xfrm>
            <a:off x="5981" y="534900"/>
            <a:ext cx="1218601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2D254E5-BDBE-66A0-293C-E5F01D65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5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一、如何发掘创新点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191435"/>
            <a:ext cx="6532558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确定研究内容</a:t>
            </a: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导师已申请或即将申请的纵向课题，或从横向课题中衍生。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A1A3F-E106-CEF9-40F3-D5389F6B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6E8638-430D-D69B-9F58-1DECD94F36DC}"/>
              </a:ext>
            </a:extLst>
          </p:cNvPr>
          <p:cNvSpPr txBox="1"/>
          <p:nvPr/>
        </p:nvSpPr>
        <p:spPr>
          <a:xfrm>
            <a:off x="719092" y="2286285"/>
            <a:ext cx="7455887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广泛阅读文献</a:t>
            </a: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阅读近三年来引用量较高、且发表在高质量期刊上的综述；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精读从综述中了解到的引用量较高的经典工作，并尝试去复现它们；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5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一、如何发掘创新点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A1A3F-E106-CEF9-40F3-D5389F6B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48A1E7-7940-5A99-D4E3-3F7DF92E2CF7}"/>
              </a:ext>
            </a:extLst>
          </p:cNvPr>
          <p:cNvSpPr txBox="1"/>
          <p:nvPr/>
        </p:nvSpPr>
        <p:spPr>
          <a:xfrm>
            <a:off x="719092" y="939469"/>
            <a:ext cx="10484527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如何寻找文献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来自于课题组、师兄师姐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Google Scholar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 Xplore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中进行关键字搜索（日期，引用量高，期刊质量高，顶级机构）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高质量论文的被引用列表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6C0516-5B0B-0680-C304-39517916F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29"/>
          <a:stretch/>
        </p:blipFill>
        <p:spPr>
          <a:xfrm>
            <a:off x="845032" y="3967576"/>
            <a:ext cx="9712892" cy="2166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773642-E9C4-08AA-B3F0-3E45C648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32" y="2641046"/>
            <a:ext cx="9559597" cy="12937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5CD95B-6FD2-CF4F-570C-D4C6EDE47CC3}"/>
              </a:ext>
            </a:extLst>
          </p:cNvPr>
          <p:cNvSpPr/>
          <p:nvPr/>
        </p:nvSpPr>
        <p:spPr>
          <a:xfrm>
            <a:off x="3471169" y="5180286"/>
            <a:ext cx="701336" cy="1864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一、如何发掘创新点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A1A3F-E106-CEF9-40F3-D5389F6B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BF4E00-E661-D19D-F055-CAE94388A0A2}"/>
              </a:ext>
            </a:extLst>
          </p:cNvPr>
          <p:cNvSpPr txBox="1"/>
          <p:nvPr/>
        </p:nvSpPr>
        <p:spPr>
          <a:xfrm>
            <a:off x="719092" y="870012"/>
            <a:ext cx="5637320" cy="54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确定创新点</a:t>
            </a:r>
            <a:r>
              <a:rPr lang="en-US" altLang="zh-CN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发现问题：阅读近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年内发表在高质量期刊上的文章（研究领域内顶级团队发文），寻找它们存在的问题，或从文章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部分中寻找。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解决方法：在最先进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(state-of-the-art)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工作基础上进行部件级别的修改；其它领域的方法迁移到自己的研究领域，并作出相应的适配；融合多种方法；追本溯源。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另一种角度：蹭热点，其它领域爆火的研究方法、范式迁移到自己的研究领域中。需要手快，需要重新定义问题。论文题目：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Exploring xxx in xxx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E1168C-8867-CB4E-67D8-637F1C9B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37" y="967666"/>
            <a:ext cx="4625793" cy="37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一、如何发掘创新点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1A1A3F-E106-CEF9-40F3-D5389F6B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BF4E00-E661-D19D-F055-CAE94388A0A2}"/>
              </a:ext>
            </a:extLst>
          </p:cNvPr>
          <p:cNvSpPr txBox="1"/>
          <p:nvPr/>
        </p:nvSpPr>
        <p:spPr>
          <a:xfrm>
            <a:off x="719092" y="1029811"/>
            <a:ext cx="4847207" cy="42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高质量论文</a:t>
            </a: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科学问题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聚焦领域前沿，探索本质问题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解决方法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专注核心挑战，具普适性方法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实验，相互呼应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问题：有理有据，足够具体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方法：针对问题设计，每一步设计目标明确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实验：针对方法逐一证明，针对动机逐一分析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0E133E-4378-537D-BEC6-4CA0FC038FFA}"/>
              </a:ext>
            </a:extLst>
          </p:cNvPr>
          <p:cNvSpPr txBox="1"/>
          <p:nvPr/>
        </p:nvSpPr>
        <p:spPr>
          <a:xfrm>
            <a:off x="6095999" y="1029811"/>
            <a:ext cx="4847207" cy="42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中等质量论文</a:t>
            </a: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追逐领域热点，解决表面问题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盲从热门方法，模型增量修改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实验，各为其说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问题：大家都在研究，所以我研究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step1-&gt;step2-&gt;step3</a:t>
            </a: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实验：达到了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SOTA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，缺乏分析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6710FD-4E32-B924-08B6-D9B68B429CDC}"/>
              </a:ext>
            </a:extLst>
          </p:cNvPr>
          <p:cNvCxnSpPr>
            <a:cxnSpLocks/>
          </p:cNvCxnSpPr>
          <p:nvPr/>
        </p:nvCxnSpPr>
        <p:spPr>
          <a:xfrm>
            <a:off x="5699464" y="1722269"/>
            <a:ext cx="0" cy="350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5B2BCBD-783D-D0B2-FDF4-29E1AC612BBD}"/>
              </a:ext>
            </a:extLst>
          </p:cNvPr>
          <p:cNvSpPr txBox="1"/>
          <p:nvPr/>
        </p:nvSpPr>
        <p:spPr>
          <a:xfrm>
            <a:off x="719092" y="5958901"/>
            <a:ext cx="4568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此页参考自</a:t>
            </a:r>
            <a:r>
              <a:rPr lang="en-US" altLang="zh-CN" sz="1000" dirty="0"/>
              <a:t>: https://dl.ccf.org.cn/albumList/getMeetingDetail6015097691998208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54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论文结构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标题：突出自己的工作内容，以及研究领域，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易于传播</a:t>
            </a: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摘要：声明研究范围；突出要解决的问题；简述解决方案；解决效果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引言（重要）：详细介绍研究背景；主要的相关工作；根据相关工作提出问题（动机）；简述自己的方法；简述实验设置和主要实验结果；论文结构。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使审稿人在读完引言部分就能大概掌握本篇工作，讲好故事</a:t>
            </a: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相关工作：详细且分类别的介绍本领域的代表性工作和前沿工作，突出它们的问题，以佐证自己方法和研究内容的必要性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方法：对提出的方法进行详细介绍，可以用公式、伪代码和图形表示呈现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实验设置：实验数据；预处理过程，确定要进行哪些实验；相关实验和方法参数；评价标准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实验结果与分析：与之前方法的比较；消融实验；可视化等能证明方法起作用的实验；详细分析实验结果，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为什么好，为什么不好（局限性分析）</a:t>
            </a: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48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2463DF-1766-4127-86D8-6D76FDE33A4C}"/>
              </a:ext>
            </a:extLst>
          </p:cNvPr>
          <p:cNvCxnSpPr/>
          <p:nvPr/>
        </p:nvCxnSpPr>
        <p:spPr>
          <a:xfrm>
            <a:off x="719092" y="790112"/>
            <a:ext cx="64984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14CAA-B310-4AE6-8317-53AD497B103C}"/>
              </a:ext>
            </a:extLst>
          </p:cNvPr>
          <p:cNvSpPr txBox="1"/>
          <p:nvPr/>
        </p:nvSpPr>
        <p:spPr>
          <a:xfrm>
            <a:off x="719092" y="2574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二、撰写论文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B1B846-08B6-47E6-994D-315636002FDC}"/>
              </a:ext>
            </a:extLst>
          </p:cNvPr>
          <p:cNvSpPr txBox="1"/>
          <p:nvPr/>
        </p:nvSpPr>
        <p:spPr>
          <a:xfrm>
            <a:off x="719092" y="1005004"/>
            <a:ext cx="10928411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论文结构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结论：总结本文的发现与成果；总结发生的不足并提出未来工作内容。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致谢：受到哪些基金的支持。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参考文献：时间新或者经典论文；期刊质量高；可引用投稿期刊以往出版的论文；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0667E-E31E-9C59-F1ED-7343DE5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1219199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AF6A08-7063-95E8-BAEC-5C6153F99343}"/>
              </a:ext>
            </a:extLst>
          </p:cNvPr>
          <p:cNvSpPr txBox="1"/>
          <p:nvPr/>
        </p:nvSpPr>
        <p:spPr>
          <a:xfrm>
            <a:off x="719092" y="3199268"/>
            <a:ext cx="10928411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全文各部分要一一对应；摘要和引言提出的问题要和方法和实验对应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写作顺序具有逻辑性，突出研究方向的必要性和提出方法的重要性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浅显易懂，使审稿人能够快速了解该工作和所提出方法的创新点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79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1184</Words>
  <Application>Microsoft Office PowerPoint</Application>
  <PresentationFormat>宽屏</PresentationFormat>
  <Paragraphs>115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Helvetica Neue</vt:lpstr>
      <vt:lpstr>等线</vt:lpstr>
      <vt:lpstr>等线 Light</vt:lpstr>
      <vt:lpstr>黑体</vt:lpstr>
      <vt:lpstr>楷体</vt:lpstr>
      <vt:lpstr>宋体</vt:lpstr>
      <vt:lpstr>Arial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 Jinqiang</cp:lastModifiedBy>
  <cp:revision>134</cp:revision>
  <dcterms:created xsi:type="dcterms:W3CDTF">2021-06-13T12:15:15Z</dcterms:created>
  <dcterms:modified xsi:type="dcterms:W3CDTF">2023-04-19T12:32:00Z</dcterms:modified>
</cp:coreProperties>
</file>