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10" r:id="rId2"/>
    <p:sldId id="377" r:id="rId3"/>
    <p:sldId id="429" r:id="rId4"/>
    <p:sldId id="424" r:id="rId5"/>
    <p:sldId id="426" r:id="rId6"/>
    <p:sldId id="427" r:id="rId7"/>
    <p:sldId id="430" r:id="rId8"/>
    <p:sldId id="411" r:id="rId9"/>
    <p:sldId id="425" r:id="rId10"/>
    <p:sldId id="428" r:id="rId11"/>
  </p:sldIdLst>
  <p:sldSz cx="9144000" cy="6858000" type="screen4x3"/>
  <p:notesSz cx="7099300" cy="10234613"/>
  <p:defaultTextStyle>
    <a:defPPr>
      <a:defRPr lang="de-AT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2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2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2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2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2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ahoma" pitchFamily="32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ahoma" pitchFamily="32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ahoma" pitchFamily="32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ahoma" pitchFamily="3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5B71"/>
    <a:srgbClr val="355E6F"/>
    <a:srgbClr val="FF9933"/>
    <a:srgbClr val="99FF99"/>
    <a:srgbClr val="B2B2B2"/>
    <a:srgbClr val="C0C0C0"/>
    <a:srgbClr val="FF00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39" d="100"/>
          <a:sy n="139" d="100"/>
        </p:scale>
        <p:origin x="-1576" y="-112"/>
      </p:cViewPr>
      <p:guideLst>
        <p:guide orient="horz" pos="1152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80" y="-66"/>
      </p:cViewPr>
      <p:guideLst>
        <p:guide orient="horz" pos="3225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9" tIns="50394" rIns="100789" bIns="50394" numCol="1" anchor="t" anchorCtr="0" compatLnSpc="1">
            <a:prstTxWarp prst="textNoShape">
              <a:avLst/>
            </a:prstTxWarp>
          </a:bodyPr>
          <a:lstStyle>
            <a:lvl1pPr defTabSz="1009650">
              <a:defRPr sz="13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9" tIns="50394" rIns="100789" bIns="50394" numCol="1" anchor="t" anchorCtr="0" compatLnSpc="1">
            <a:prstTxWarp prst="textNoShape">
              <a:avLst/>
            </a:prstTxWarp>
          </a:bodyPr>
          <a:lstStyle>
            <a:lvl1pPr algn="r" defTabSz="1009650">
              <a:defRPr sz="13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9" tIns="50394" rIns="100789" bIns="50394" numCol="1" anchor="b" anchorCtr="0" compatLnSpc="1">
            <a:prstTxWarp prst="textNoShape">
              <a:avLst/>
            </a:prstTxWarp>
          </a:bodyPr>
          <a:lstStyle>
            <a:lvl1pPr defTabSz="1009650">
              <a:defRPr sz="13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9" tIns="50394" rIns="100789" bIns="50394" numCol="1" anchor="b" anchorCtr="0" compatLnSpc="1">
            <a:prstTxWarp prst="textNoShape">
              <a:avLst/>
            </a:prstTxWarp>
          </a:bodyPr>
          <a:lstStyle>
            <a:lvl1pPr algn="r" defTabSz="1009650">
              <a:defRPr sz="1300" b="0" smtClean="0"/>
            </a:lvl1pPr>
          </a:lstStyle>
          <a:p>
            <a:pPr>
              <a:defRPr/>
            </a:pPr>
            <a:fld id="{56D9584C-AB39-4069-9C57-FD2FF6999D08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5988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9" tIns="50394" rIns="100789" bIns="50394" numCol="1" anchor="t" anchorCtr="0" compatLnSpc="1">
            <a:prstTxWarp prst="textNoShape">
              <a:avLst/>
            </a:prstTxWarp>
          </a:bodyPr>
          <a:lstStyle>
            <a:lvl1pPr defTabSz="1009650">
              <a:defRPr sz="13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9" tIns="50394" rIns="100789" bIns="50394" numCol="1" anchor="t" anchorCtr="0" compatLnSpc="1">
            <a:prstTxWarp prst="textNoShape">
              <a:avLst/>
            </a:prstTxWarp>
          </a:bodyPr>
          <a:lstStyle>
            <a:lvl1pPr algn="r" defTabSz="1009650">
              <a:defRPr sz="13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6950" y="769938"/>
            <a:ext cx="5113338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9" tIns="50394" rIns="100789" bIns="503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noProof="0" smtClean="0"/>
              <a:t>Click to edit Master text styles</a:t>
            </a:r>
          </a:p>
          <a:p>
            <a:pPr lvl="1"/>
            <a:r>
              <a:rPr lang="de-AT" noProof="0" smtClean="0"/>
              <a:t>Second level</a:t>
            </a:r>
          </a:p>
          <a:p>
            <a:pPr lvl="2"/>
            <a:r>
              <a:rPr lang="de-AT" noProof="0" smtClean="0"/>
              <a:t>Third level</a:t>
            </a:r>
          </a:p>
          <a:p>
            <a:pPr lvl="3"/>
            <a:r>
              <a:rPr lang="de-AT" noProof="0" smtClean="0"/>
              <a:t>Fourth level</a:t>
            </a:r>
          </a:p>
          <a:p>
            <a:pPr lvl="4"/>
            <a:r>
              <a:rPr lang="de-AT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9" tIns="50394" rIns="100789" bIns="50394" numCol="1" anchor="b" anchorCtr="0" compatLnSpc="1">
            <a:prstTxWarp prst="textNoShape">
              <a:avLst/>
            </a:prstTxWarp>
          </a:bodyPr>
          <a:lstStyle>
            <a:lvl1pPr defTabSz="1009650">
              <a:defRPr sz="13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9" tIns="50394" rIns="100789" bIns="50394" numCol="1" anchor="b" anchorCtr="0" compatLnSpc="1">
            <a:prstTxWarp prst="textNoShape">
              <a:avLst/>
            </a:prstTxWarp>
          </a:bodyPr>
          <a:lstStyle>
            <a:lvl1pPr algn="r" defTabSz="1009650">
              <a:defRPr sz="1300" b="0" smtClean="0"/>
            </a:lvl1pPr>
          </a:lstStyle>
          <a:p>
            <a:pPr>
              <a:defRPr/>
            </a:pPr>
            <a:fld id="{400E8E20-543A-4D66-92BE-28F45F1A51DD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3771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D5D3E-FBC2-4721-AB5C-92DBAC97A228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25F0B-FD53-4499-A26A-04B321C7D408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FAEEB-1ACB-4175-8077-7A1F6727C562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9D89E-9C9E-4E60-BF0D-78BD315CFFE9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036AD-7A22-4187-A18B-38D1721BAD52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6858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37CF1-E7AE-40E3-9D8D-178ECA0C2C8E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96BD9-D16D-4CBB-B6F0-BBCD7A364116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B3FFB-594C-46C3-A649-88BAADFEC0F4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E001E-04E1-427D-9E83-A86882F11D63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1F94B-C731-498D-A9EA-101D9384F02B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B5EE6-A4F8-4DC3-A168-B119C6410771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2857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09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Klicken Sie, um das Titelformat zu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685800"/>
            <a:ext cx="8839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Klicken Sie, um die Formate des Vorlagentextes zu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453188"/>
            <a:ext cx="10080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rgbClr val="335B7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453188"/>
            <a:ext cx="5486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solidFill>
                  <a:srgbClr val="335B7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350" y="6453188"/>
            <a:ext cx="60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rgbClr val="335B71"/>
                </a:solidFill>
              </a:defRPr>
            </a:lvl1pPr>
          </a:lstStyle>
          <a:p>
            <a:pPr>
              <a:defRPr/>
            </a:pPr>
            <a:fld id="{92B85B0C-3547-4F7D-A835-D46CABA8C51B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5B7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5B7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5B7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5B7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5B71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335B71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335B71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335B71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335B7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1195388"/>
            <a:ext cx="8642350" cy="1295400"/>
          </a:xfrm>
        </p:spPr>
        <p:txBody>
          <a:bodyPr/>
          <a:lstStyle/>
          <a:p>
            <a:pPr eaLnBrk="1" hangingPunct="1"/>
            <a:r>
              <a:rPr lang="de-CH" sz="1800" dirty="0" smtClean="0"/>
              <a:t>cs108 Programmierprojekt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Präsentation Meilenstein 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6250"/>
            <a:ext cx="6400800" cy="455613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de-CH" sz="2000" dirty="0" smtClean="0"/>
              <a:t>Frühjahrsemester 2012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50825" y="2997200"/>
            <a:ext cx="3019915" cy="16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CH" sz="1800" b="0" dirty="0"/>
              <a:t>Gruppe Nr. </a:t>
            </a:r>
            <a:r>
              <a:rPr lang="de-CH" sz="1800" b="0" dirty="0" smtClean="0"/>
              <a:t>01: </a:t>
            </a:r>
            <a:r>
              <a:rPr lang="de-CH" sz="1800" b="0" dirty="0" err="1" smtClean="0"/>
              <a:t>SwissDefcon</a:t>
            </a:r>
            <a:endParaRPr lang="de-CH" sz="1800" b="0" dirty="0"/>
          </a:p>
          <a:p>
            <a:pPr>
              <a:spcBef>
                <a:spcPct val="75000"/>
              </a:spcBef>
            </a:pPr>
            <a:r>
              <a:rPr lang="de-CH" sz="1800" b="0" u="sng" dirty="0"/>
              <a:t>Name 1 </a:t>
            </a:r>
            <a:r>
              <a:rPr lang="de-CH" sz="1800" b="0" u="sng" dirty="0" smtClean="0"/>
              <a:t>Oliver </a:t>
            </a:r>
            <a:r>
              <a:rPr lang="de-CH" sz="1800" b="0" u="sng" dirty="0" err="1" smtClean="0"/>
              <a:t>Wisler</a:t>
            </a:r>
            <a:endParaRPr lang="de-CH" sz="1800" b="0" u="sng" dirty="0"/>
          </a:p>
          <a:p>
            <a:r>
              <a:rPr lang="de-CH" sz="1800" b="0" dirty="0"/>
              <a:t>Name </a:t>
            </a:r>
            <a:r>
              <a:rPr lang="de-CH" sz="1800" b="0" dirty="0" smtClean="0"/>
              <a:t>2 Frank Müller</a:t>
            </a:r>
            <a:endParaRPr lang="de-CH" sz="1800" b="0" dirty="0"/>
          </a:p>
          <a:p>
            <a:r>
              <a:rPr lang="de-CH" sz="1800" b="0" dirty="0"/>
              <a:t>Name </a:t>
            </a:r>
            <a:r>
              <a:rPr lang="de-CH" sz="1800" b="0" dirty="0" smtClean="0"/>
              <a:t>3 Lucius Bachmann</a:t>
            </a:r>
            <a:endParaRPr lang="de-CH" sz="1800" b="0" dirty="0"/>
          </a:p>
          <a:p>
            <a:r>
              <a:rPr lang="de-CH" sz="1800" b="0" dirty="0"/>
              <a:t>Name </a:t>
            </a:r>
            <a:r>
              <a:rPr lang="de-CH" sz="1800" b="0" dirty="0" smtClean="0"/>
              <a:t>4 Fabio Sulser</a:t>
            </a:r>
            <a:endParaRPr lang="de-CH" sz="1800" b="0" dirty="0"/>
          </a:p>
        </p:txBody>
      </p:sp>
      <p:pic>
        <p:nvPicPr>
          <p:cNvPr id="2053" name="Picture 5" descr="signet1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8113" y="4797425"/>
            <a:ext cx="1246187" cy="17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 descr="Untitled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636912"/>
            <a:ext cx="3367136" cy="3367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i="1" dirty="0" smtClean="0"/>
              <a:t>Falls es weitere wichtige Informationen zum Spiel, zu Ihrem Projekt, zur Gruppenarbeit, etc. gibt, dann bitte hier diskutieren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29D89E-9C9E-4E60-BF0D-78BD315CFFE9}" type="slidenum">
              <a:rPr lang="de-AT" smtClean="0"/>
              <a:pPr>
                <a:defRPr/>
              </a:pPr>
              <a:t>10</a:t>
            </a:fld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FS 2012</a:t>
            </a:r>
            <a:endParaRPr lang="de-AT"/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AT" dirty="0" smtClean="0">
                <a:latin typeface="Tahoma" pitchFamily="32" charset="0"/>
              </a:rPr>
              <a:t>cs108 – Meilenstein I   </a:t>
            </a:r>
            <a:endParaRPr lang="de-AT" dirty="0">
              <a:latin typeface="Tahoma" pitchFamily="32" charset="0"/>
            </a:endParaRP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7C9A54-970D-4641-B7C8-34ACD4644D27}" type="slidenum">
              <a:rPr lang="de-AT"/>
              <a:pPr/>
              <a:t>2</a:t>
            </a:fld>
            <a:endParaRPr lang="de-AT"/>
          </a:p>
        </p:txBody>
      </p:sp>
      <p:sp>
        <p:nvSpPr>
          <p:cNvPr id="307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Spielbeschreibung</a:t>
            </a:r>
            <a:endParaRPr lang="de-AT" dirty="0" smtClean="0"/>
          </a:p>
        </p:txBody>
      </p:sp>
      <p:sp>
        <p:nvSpPr>
          <p:cNvPr id="307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5767388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de-DE" dirty="0"/>
              <a:t>Die Schweiz ist in 5-6 verfeindete Gebiete aufgeteilt. Der Kantönligeist grassiert und jeder möchte den anderen vernichten. </a:t>
            </a:r>
            <a:endParaRPr lang="de-DE" dirty="0" smtClean="0"/>
          </a:p>
          <a:p>
            <a:pPr eaLnBrk="1" hangingPunct="1">
              <a:spcBef>
                <a:spcPct val="40000"/>
              </a:spcBef>
            </a:pPr>
            <a:endParaRPr lang="de-DE" dirty="0" smtClean="0"/>
          </a:p>
          <a:p>
            <a:pPr eaLnBrk="1" hangingPunct="1">
              <a:spcBef>
                <a:spcPct val="40000"/>
              </a:spcBef>
            </a:pPr>
            <a:r>
              <a:rPr lang="de-DE" dirty="0" smtClean="0"/>
              <a:t>Der </a:t>
            </a:r>
            <a:r>
              <a:rPr lang="de-DE" dirty="0"/>
              <a:t>Spieler übernimmt die Vollmacht über </a:t>
            </a:r>
            <a:r>
              <a:rPr lang="de-DE" dirty="0" smtClean="0"/>
              <a:t>ein Gebiet. </a:t>
            </a:r>
            <a:r>
              <a:rPr lang="de-DE" dirty="0"/>
              <a:t>Sein Ziel ist es den </a:t>
            </a:r>
            <a:r>
              <a:rPr lang="de-DE" dirty="0" smtClean="0"/>
              <a:t>Kanton zum </a:t>
            </a:r>
            <a:r>
              <a:rPr lang="de-DE" dirty="0"/>
              <a:t>b</a:t>
            </a:r>
            <a:r>
              <a:rPr lang="de-DE" dirty="0" smtClean="0"/>
              <a:t>evölkerungsreichsten </a:t>
            </a:r>
            <a:r>
              <a:rPr lang="de-DE" dirty="0"/>
              <a:t>und damit </a:t>
            </a:r>
            <a:r>
              <a:rPr lang="de-DE" dirty="0"/>
              <a:t>m</a:t>
            </a:r>
            <a:r>
              <a:rPr lang="de-DE" dirty="0" smtClean="0"/>
              <a:t>ächtigsten </a:t>
            </a:r>
            <a:r>
              <a:rPr lang="de-DE" dirty="0"/>
              <a:t>der Schweiz zu machen.</a:t>
            </a:r>
            <a:br>
              <a:rPr lang="de-DE" dirty="0"/>
            </a:br>
            <a:endParaRPr lang="de-DE" dirty="0" smtClean="0"/>
          </a:p>
          <a:p>
            <a:pPr eaLnBrk="1" hangingPunct="1">
              <a:spcBef>
                <a:spcPct val="40000"/>
              </a:spcBef>
            </a:pPr>
            <a:r>
              <a:rPr lang="de-DE" dirty="0" smtClean="0"/>
              <a:t>Mit </a:t>
            </a:r>
            <a:r>
              <a:rPr lang="de-DE" dirty="0"/>
              <a:t>den zu Verfügung stehenden Waffen (Panzer, Raketen, Flugzeuge) können die anderen Kantone angegriffen werden. </a:t>
            </a:r>
            <a:endParaRPr lang="de-DE" dirty="0" smtClean="0"/>
          </a:p>
          <a:p>
            <a:pPr eaLnBrk="1" hangingPunct="1">
              <a:spcBef>
                <a:spcPct val="40000"/>
              </a:spcBef>
            </a:pPr>
            <a:endParaRPr lang="de-DE" dirty="0" smtClean="0"/>
          </a:p>
          <a:p>
            <a:pPr eaLnBrk="1" hangingPunct="1">
              <a:spcBef>
                <a:spcPct val="40000"/>
              </a:spcBef>
            </a:pPr>
            <a:r>
              <a:rPr lang="de-DE" dirty="0" smtClean="0"/>
              <a:t>Zur </a:t>
            </a:r>
            <a:r>
              <a:rPr lang="de-DE" dirty="0"/>
              <a:t>Verteidigung stehen dabei verschiedene Gebäude zur Verfügung(Gelddruckerei, Luftabwehr, Landabwehr, Radar, Reproduktionszentrum). </a:t>
            </a:r>
            <a:br>
              <a:rPr lang="de-DE" dirty="0"/>
            </a:br>
            <a:endParaRPr lang="de-DE" dirty="0" smtClean="0"/>
          </a:p>
          <a:p>
            <a:pPr eaLnBrk="1" hangingPunct="1">
              <a:spcBef>
                <a:spcPct val="40000"/>
              </a:spcBef>
            </a:pPr>
            <a:r>
              <a:rPr lang="de-DE" dirty="0" smtClean="0"/>
              <a:t>Waffen </a:t>
            </a:r>
            <a:r>
              <a:rPr lang="de-DE" dirty="0"/>
              <a:t>und Gebäude sind durch das Kantonsbudget beschränkt, jedoch </a:t>
            </a:r>
            <a:r>
              <a:rPr lang="de-DE" dirty="0" err="1" smtClean="0"/>
              <a:t>bescherrt</a:t>
            </a:r>
            <a:r>
              <a:rPr lang="de-DE" dirty="0" smtClean="0"/>
              <a:t> der </a:t>
            </a:r>
            <a:r>
              <a:rPr lang="de-DE" dirty="0"/>
              <a:t>Goldverkauf der </a:t>
            </a:r>
            <a:r>
              <a:rPr lang="de-DE" dirty="0" smtClean="0"/>
              <a:t>SNB den </a:t>
            </a:r>
            <a:r>
              <a:rPr lang="de-DE" dirty="0"/>
              <a:t>Spielern </a:t>
            </a:r>
            <a:r>
              <a:rPr lang="de-DE" dirty="0" smtClean="0"/>
              <a:t>jährlich </a:t>
            </a:r>
            <a:r>
              <a:rPr lang="de-DE" dirty="0"/>
              <a:t>grössere Einnahmen</a:t>
            </a:r>
            <a:r>
              <a:rPr lang="de-DE" dirty="0" smtClean="0"/>
              <a:t>.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Spielbeschreibung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Sketch: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29D89E-9C9E-4E60-BF0D-78BD315CFFE9}" type="slidenum">
              <a:rPr lang="de-AT" smtClean="0"/>
              <a:pPr>
                <a:defRPr/>
              </a:pPr>
              <a:t>3</a:t>
            </a:fld>
            <a:endParaRPr lang="de-AT"/>
          </a:p>
        </p:txBody>
      </p:sp>
      <p:pic>
        <p:nvPicPr>
          <p:cNvPr id="7" name="Picture 6" descr="v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47" y="1052736"/>
            <a:ext cx="7607268" cy="52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7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FS 2012</a:t>
            </a:r>
            <a:endParaRPr lang="de-AT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AT" smtClean="0">
                <a:latin typeface="Tahoma" pitchFamily="32" charset="0"/>
              </a:rPr>
              <a:t>cs108 – Meilenstein I   </a:t>
            </a:r>
            <a:endParaRPr lang="de-AT">
              <a:latin typeface="Tahoma" pitchFamily="32" charset="0"/>
            </a:endParaRP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C3255C-410B-4F4F-A982-1A6AF8620C8D}" type="slidenum">
              <a:rPr lang="de-AT"/>
              <a:pPr/>
              <a:t>4</a:t>
            </a:fld>
            <a:endParaRPr lang="de-AT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smtClean="0"/>
              <a:t>Spielregeln</a:t>
            </a:r>
            <a:endParaRPr lang="de-DE" smtClean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de-DE" dirty="0" smtClean="0"/>
              <a:t>Das Spiel ist </a:t>
            </a:r>
            <a:r>
              <a:rPr lang="de-DE" dirty="0" smtClean="0"/>
              <a:t>rundenbasiert</a:t>
            </a:r>
            <a:endParaRPr lang="de-DE" dirty="0" smtClean="0"/>
          </a:p>
          <a:p>
            <a:pPr eaLnBrk="1" hangingPunct="1">
              <a:spcBef>
                <a:spcPct val="40000"/>
              </a:spcBef>
            </a:pPr>
            <a:r>
              <a:rPr lang="de-DE" dirty="0" smtClean="0"/>
              <a:t>Die Zeit pro Runde ist begrenzt</a:t>
            </a:r>
          </a:p>
          <a:p>
            <a:pPr eaLnBrk="1" hangingPunct="1">
              <a:spcBef>
                <a:spcPct val="40000"/>
              </a:spcBef>
            </a:pPr>
            <a:r>
              <a:rPr lang="de-DE" dirty="0" smtClean="0"/>
              <a:t>Während der Runde kann der Spieler</a:t>
            </a:r>
          </a:p>
          <a:p>
            <a:pPr lvl="1" eaLnBrk="1" hangingPunct="1">
              <a:spcBef>
                <a:spcPct val="40000"/>
              </a:spcBef>
            </a:pPr>
            <a:r>
              <a:rPr lang="de-DE" dirty="0" smtClean="0"/>
              <a:t>Gebäude positionieren</a:t>
            </a:r>
          </a:p>
          <a:p>
            <a:pPr lvl="1" eaLnBrk="1" hangingPunct="1">
              <a:spcBef>
                <a:spcPct val="40000"/>
              </a:spcBef>
            </a:pPr>
            <a:r>
              <a:rPr lang="de-DE" dirty="0" smtClean="0"/>
              <a:t>Angriffe planen</a:t>
            </a:r>
          </a:p>
          <a:p>
            <a:pPr marL="457200" lvl="1" indent="0" eaLnBrk="1" hangingPunct="1">
              <a:spcBef>
                <a:spcPct val="40000"/>
              </a:spcBef>
              <a:buNone/>
            </a:pPr>
            <a:r>
              <a:rPr lang="en-US" dirty="0" smtClean="0"/>
              <a:t>S</a:t>
            </a:r>
            <a:r>
              <a:rPr lang="de-DE" dirty="0" err="1" smtClean="0"/>
              <a:t>olange</a:t>
            </a:r>
            <a:r>
              <a:rPr lang="de-DE" dirty="0" smtClean="0"/>
              <a:t> dies sein Budget erlaubt</a:t>
            </a:r>
            <a:endParaRPr lang="de-DE" dirty="0" smtClean="0"/>
          </a:p>
          <a:p>
            <a:pPr eaLnBrk="1" hangingPunct="1">
              <a:spcBef>
                <a:spcPct val="40000"/>
              </a:spcBef>
            </a:pPr>
            <a:r>
              <a:rPr lang="de-DE" dirty="0" smtClean="0"/>
              <a:t>Nach </a:t>
            </a:r>
            <a:r>
              <a:rPr lang="de-DE" dirty="0"/>
              <a:t>A</a:t>
            </a:r>
            <a:r>
              <a:rPr lang="de-DE" dirty="0" smtClean="0"/>
              <a:t>blauf </a:t>
            </a:r>
            <a:r>
              <a:rPr lang="de-DE" dirty="0" smtClean="0"/>
              <a:t>der Zeit/Ende der Runde </a:t>
            </a:r>
            <a:r>
              <a:rPr lang="de-DE" dirty="0" smtClean="0"/>
              <a:t>werden die gesetzten Spielzüge ausgeführt</a:t>
            </a:r>
            <a:r>
              <a:rPr lang="de-DE" dirty="0" smtClean="0"/>
              <a:t>.</a:t>
            </a:r>
          </a:p>
          <a:p>
            <a:pPr eaLnBrk="1" hangingPunct="1">
              <a:spcBef>
                <a:spcPct val="40000"/>
              </a:spcBef>
            </a:pPr>
            <a:r>
              <a:rPr lang="de-DE" dirty="0" smtClean="0"/>
              <a:t>Für die Zerstörung von Gebäuden / Gebieten gibt es Geld</a:t>
            </a:r>
          </a:p>
          <a:p>
            <a:pPr eaLnBrk="1" hangingPunct="1">
              <a:spcBef>
                <a:spcPct val="40000"/>
              </a:spcBef>
            </a:pPr>
            <a:r>
              <a:rPr lang="de-DE" dirty="0" smtClean="0"/>
              <a:t>Der Spieler der nach einer gewissen Anzahl Runden am meisten Geld hat gewinnt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FS 2012</a:t>
            </a:r>
            <a:endParaRPr lang="de-AT"/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AT" smtClean="0">
                <a:latin typeface="Tahoma" pitchFamily="32" charset="0"/>
              </a:rPr>
              <a:t>cs108 – Meilenstein I   </a:t>
            </a:r>
            <a:endParaRPr lang="de-AT">
              <a:latin typeface="Tahoma" pitchFamily="32" charset="0"/>
            </a:endParaRP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585AA8-D67B-4035-B713-30A57D4D6D67}" type="slidenum">
              <a:rPr lang="de-AT"/>
              <a:pPr/>
              <a:t>5</a:t>
            </a:fld>
            <a:endParaRPr lang="de-AT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dirty="0" smtClean="0"/>
              <a:t>Anforderungen</a:t>
            </a:r>
            <a:endParaRPr lang="de-DE" dirty="0" smtClean="0"/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de-CH" dirty="0" smtClean="0"/>
          </a:p>
          <a:p>
            <a:pPr lvl="1" eaLnBrk="1" hangingPunct="1"/>
            <a:r>
              <a:rPr lang="de-CH" dirty="0" smtClean="0"/>
              <a:t>Server speichert und überprüft alle Spielzüge</a:t>
            </a:r>
          </a:p>
          <a:p>
            <a:pPr lvl="1" eaLnBrk="1" hangingPunct="1"/>
            <a:r>
              <a:rPr lang="de-CH" dirty="0" smtClean="0"/>
              <a:t>Server stellt die Kommunikation zwischen den Spielern sicher</a:t>
            </a:r>
          </a:p>
          <a:p>
            <a:pPr lvl="2" eaLnBrk="1" hangingPunct="1"/>
            <a:r>
              <a:rPr lang="de-CH" dirty="0" smtClean="0"/>
              <a:t>Spielstände</a:t>
            </a:r>
          </a:p>
          <a:p>
            <a:pPr lvl="2" eaLnBrk="1" hangingPunct="1"/>
            <a:r>
              <a:rPr lang="de-CH" dirty="0" smtClean="0"/>
              <a:t>Chat</a:t>
            </a:r>
          </a:p>
          <a:p>
            <a:pPr lvl="2" eaLnBrk="1" hangingPunct="1"/>
            <a:r>
              <a:rPr lang="de-CH" dirty="0" smtClean="0"/>
              <a:t>Züge</a:t>
            </a:r>
          </a:p>
          <a:p>
            <a:pPr lvl="2" eaLnBrk="1" hangingPunct="1"/>
            <a:r>
              <a:rPr lang="de-CH" dirty="0" smtClean="0"/>
              <a:t>Aktuelle Runde</a:t>
            </a:r>
          </a:p>
          <a:p>
            <a:pPr eaLnBrk="1" hangingPunct="1"/>
            <a:endParaRPr lang="de-CH" dirty="0" smtClean="0"/>
          </a:p>
          <a:p>
            <a:pPr lvl="1"/>
            <a:r>
              <a:rPr lang="de-CH" dirty="0" smtClean="0"/>
              <a:t>Client stellt den Spielstand dar</a:t>
            </a:r>
          </a:p>
          <a:p>
            <a:pPr lvl="2"/>
            <a:r>
              <a:rPr lang="de-CH" dirty="0" smtClean="0"/>
              <a:t>Rendert alle Animationen zwischen den Runden</a:t>
            </a:r>
          </a:p>
          <a:p>
            <a:pPr lvl="2"/>
            <a:r>
              <a:rPr lang="de-CH" dirty="0" smtClean="0"/>
              <a:t>Erfasst alle Spielzüge bis zur nächsten Runde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FS 2012</a:t>
            </a:r>
            <a:endParaRPr lang="de-AT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AT" smtClean="0">
                <a:latin typeface="Tahoma" pitchFamily="32" charset="0"/>
              </a:rPr>
              <a:t>cs108 – Meilenstein I   </a:t>
            </a:r>
            <a:endParaRPr lang="de-AT">
              <a:latin typeface="Tahoma" pitchFamily="32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013F69-9355-4316-BF76-468A3D9163C7}" type="slidenum">
              <a:rPr lang="de-AT"/>
              <a:pPr/>
              <a:t>6</a:t>
            </a:fld>
            <a:endParaRPr lang="de-AT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Schnittstellen zwischen Client und Server</a:t>
            </a:r>
          </a:p>
        </p:txBody>
      </p:sp>
      <p:sp>
        <p:nvSpPr>
          <p:cNvPr id="3" name="Pentagon 2"/>
          <p:cNvSpPr/>
          <p:nvPr/>
        </p:nvSpPr>
        <p:spPr bwMode="auto">
          <a:xfrm>
            <a:off x="251520" y="1628800"/>
            <a:ext cx="6408712" cy="3744416"/>
          </a:xfrm>
          <a:prstGeom prst="homePlate">
            <a:avLst/>
          </a:prstGeom>
          <a:solidFill>
            <a:srgbClr val="CCFFCC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2276872"/>
            <a:ext cx="5184576" cy="2232248"/>
          </a:xfrm>
        </p:spPr>
        <p:txBody>
          <a:bodyPr/>
          <a:lstStyle/>
          <a:p>
            <a:r>
              <a:rPr lang="en-US" sz="2000" dirty="0" err="1" smtClean="0"/>
              <a:t>Chatnachrichten</a:t>
            </a:r>
            <a:endParaRPr lang="en-US" sz="2000" dirty="0" smtClean="0"/>
          </a:p>
          <a:p>
            <a:r>
              <a:rPr lang="en-US" sz="2000" dirty="0" smtClean="0"/>
              <a:t>Spiel </a:t>
            </a:r>
            <a:r>
              <a:rPr lang="en-US" sz="2000" dirty="0" err="1" smtClean="0"/>
              <a:t>erstellen</a:t>
            </a:r>
            <a:r>
              <a:rPr lang="en-US" sz="2000" dirty="0" smtClean="0"/>
              <a:t> / </a:t>
            </a:r>
            <a:r>
              <a:rPr lang="en-US" sz="2000" dirty="0" err="1" smtClean="0"/>
              <a:t>beitreten</a:t>
            </a:r>
            <a:endParaRPr lang="en-US" sz="2000" dirty="0" smtClean="0"/>
          </a:p>
          <a:p>
            <a:r>
              <a:rPr lang="en-US" sz="2000" dirty="0" err="1"/>
              <a:t>Spielzüge</a:t>
            </a:r>
            <a:r>
              <a:rPr lang="en-US" sz="2000" dirty="0"/>
              <a:t> des </a:t>
            </a:r>
            <a:r>
              <a:rPr lang="en-US" sz="2000" dirty="0" err="1"/>
              <a:t>Spielers</a:t>
            </a:r>
            <a:r>
              <a:rPr lang="en-US" sz="2000" dirty="0"/>
              <a:t> </a:t>
            </a:r>
            <a:r>
              <a:rPr lang="en-US" sz="2000" dirty="0" err="1"/>
              <a:t>für</a:t>
            </a:r>
            <a:r>
              <a:rPr lang="en-US" sz="2000" dirty="0"/>
              <a:t> </a:t>
            </a:r>
            <a:r>
              <a:rPr lang="en-US" sz="2000" dirty="0" err="1"/>
              <a:t>diese</a:t>
            </a:r>
            <a:r>
              <a:rPr lang="en-US" sz="2000" dirty="0"/>
              <a:t> </a:t>
            </a:r>
            <a:r>
              <a:rPr lang="en-US" sz="2000" dirty="0" err="1" smtClean="0"/>
              <a:t>Runde</a:t>
            </a:r>
            <a:endParaRPr lang="en-US" sz="2000" dirty="0" smtClean="0"/>
          </a:p>
          <a:p>
            <a:r>
              <a:rPr lang="en-US" sz="2000" dirty="0" smtClean="0"/>
              <a:t>Spiel </a:t>
            </a:r>
            <a:r>
              <a:rPr lang="en-US" sz="2000" dirty="0" err="1" smtClean="0"/>
              <a:t>verlassen</a:t>
            </a:r>
            <a:endParaRPr lang="en-US" sz="2000" dirty="0" smtClean="0"/>
          </a:p>
          <a:p>
            <a:r>
              <a:rPr lang="en-US" sz="2000" dirty="0" err="1" smtClean="0"/>
              <a:t>Aktueller</a:t>
            </a:r>
            <a:r>
              <a:rPr lang="en-US" sz="2000" dirty="0" smtClean="0"/>
              <a:t> Status des Clients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7452320" y="1628800"/>
            <a:ext cx="1008112" cy="3816424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rgbClr val="B3B3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08304" y="1124744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FS 2012</a:t>
            </a:r>
            <a:endParaRPr lang="de-AT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AT" smtClean="0">
                <a:latin typeface="Tahoma" pitchFamily="32" charset="0"/>
              </a:rPr>
              <a:t>cs108 – Meilenstein I   </a:t>
            </a:r>
            <a:endParaRPr lang="de-AT">
              <a:latin typeface="Tahoma" pitchFamily="32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013F69-9355-4316-BF76-468A3D9163C7}" type="slidenum">
              <a:rPr lang="de-AT"/>
              <a:pPr/>
              <a:t>7</a:t>
            </a:fld>
            <a:endParaRPr lang="de-AT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Schnittstellen zwischen Client und Server</a:t>
            </a:r>
          </a:p>
        </p:txBody>
      </p:sp>
      <p:sp>
        <p:nvSpPr>
          <p:cNvPr id="3" name="Pentagon 2"/>
          <p:cNvSpPr/>
          <p:nvPr/>
        </p:nvSpPr>
        <p:spPr bwMode="auto">
          <a:xfrm rot="10800000">
            <a:off x="2555776" y="1628800"/>
            <a:ext cx="6408712" cy="3744416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rgbClr val="B3B3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07904" y="1844824"/>
            <a:ext cx="5184576" cy="2232248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err="1" smtClean="0"/>
              <a:t>Chatnachrichten</a:t>
            </a:r>
            <a:r>
              <a:rPr lang="en-US" sz="2000" dirty="0" smtClean="0"/>
              <a:t> von </a:t>
            </a:r>
            <a:r>
              <a:rPr lang="en-US" sz="2000" dirty="0" err="1"/>
              <a:t>A</a:t>
            </a:r>
            <a:r>
              <a:rPr lang="en-US" sz="2000" dirty="0" err="1" smtClean="0"/>
              <a:t>nderen</a:t>
            </a:r>
            <a:endParaRPr lang="en-US" sz="2000" dirty="0"/>
          </a:p>
          <a:p>
            <a:r>
              <a:rPr lang="en-US" sz="2000" dirty="0" err="1" smtClean="0"/>
              <a:t>Aktive</a:t>
            </a:r>
            <a:r>
              <a:rPr lang="en-US" sz="2000" dirty="0" smtClean="0"/>
              <a:t> </a:t>
            </a:r>
            <a:r>
              <a:rPr lang="en-US" sz="2000" dirty="0" err="1" smtClean="0"/>
              <a:t>Spiele</a:t>
            </a:r>
            <a:endParaRPr lang="en-US" sz="2000" dirty="0" smtClean="0"/>
          </a:p>
          <a:p>
            <a:r>
              <a:rPr lang="en-US" sz="2000" dirty="0" err="1" smtClean="0"/>
              <a:t>Zustand</a:t>
            </a:r>
            <a:r>
              <a:rPr lang="en-US" sz="2000" dirty="0" smtClean="0"/>
              <a:t> des Spiels</a:t>
            </a:r>
          </a:p>
          <a:p>
            <a:pPr lvl="1"/>
            <a:r>
              <a:rPr lang="en-US" sz="2000" dirty="0" err="1" smtClean="0"/>
              <a:t>Alles</a:t>
            </a:r>
            <a:endParaRPr lang="en-US" sz="2000" dirty="0"/>
          </a:p>
          <a:p>
            <a:pPr lvl="1"/>
            <a:r>
              <a:rPr lang="en-US" sz="2000" dirty="0" err="1" smtClean="0"/>
              <a:t>Seit</a:t>
            </a:r>
            <a:r>
              <a:rPr lang="en-US" sz="2000" dirty="0" smtClean="0"/>
              <a:t> </a:t>
            </a:r>
            <a:r>
              <a:rPr lang="en-US" sz="2000" dirty="0" err="1" smtClean="0"/>
              <a:t>letzter</a:t>
            </a:r>
            <a:r>
              <a:rPr lang="en-US" sz="2000" dirty="0" smtClean="0"/>
              <a:t> </a:t>
            </a:r>
            <a:r>
              <a:rPr lang="en-US" sz="2000" dirty="0" err="1" smtClean="0"/>
              <a:t>Runde</a:t>
            </a:r>
            <a:endParaRPr lang="en-US" sz="2000" dirty="0" smtClean="0"/>
          </a:p>
          <a:p>
            <a:pPr lvl="1"/>
            <a:r>
              <a:rPr lang="en-US" sz="2000" dirty="0" smtClean="0"/>
              <a:t>Spiel </a:t>
            </a:r>
            <a:r>
              <a:rPr lang="en-US" sz="2000" dirty="0" err="1" smtClean="0"/>
              <a:t>fertig</a:t>
            </a:r>
            <a:endParaRPr lang="en-US" sz="2000" dirty="0" smtClean="0"/>
          </a:p>
          <a:p>
            <a:pPr lvl="1"/>
            <a:r>
              <a:rPr lang="en-US" sz="2000" dirty="0" err="1" smtClean="0"/>
              <a:t>Aktueller</a:t>
            </a:r>
            <a:r>
              <a:rPr lang="en-US" sz="2000" dirty="0" smtClean="0"/>
              <a:t> </a:t>
            </a:r>
            <a:r>
              <a:rPr lang="en-US" sz="2000" dirty="0" err="1" smtClean="0"/>
              <a:t>Punktestand</a:t>
            </a:r>
            <a:endParaRPr lang="en-US" dirty="0" smtClean="0"/>
          </a:p>
          <a:p>
            <a:endParaRPr lang="en-US" sz="2000" dirty="0" smtClean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611560" y="1628800"/>
            <a:ext cx="1008112" cy="3816424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B3B3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124744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40352" y="1124744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40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1560" y="1124744"/>
            <a:ext cx="5256584" cy="288032"/>
            <a:chOff x="611560" y="1124744"/>
            <a:chExt cx="5256584" cy="288032"/>
          </a:xfrm>
        </p:grpSpPr>
        <p:sp>
          <p:nvSpPr>
            <p:cNvPr id="3" name="Rounded Rectangle 2"/>
            <p:cNvSpPr/>
            <p:nvPr/>
          </p:nvSpPr>
          <p:spPr bwMode="auto">
            <a:xfrm>
              <a:off x="611560" y="1124744"/>
              <a:ext cx="1152128" cy="288032"/>
            </a:xfrm>
            <a:prstGeom prst="roundRect">
              <a:avLst/>
            </a:prstGeom>
            <a:solidFill>
              <a:srgbClr val="CCFFCC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4716016" y="1124744"/>
              <a:ext cx="1152128" cy="288032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FS 2012</a:t>
            </a:r>
            <a:endParaRPr lang="de-AT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AT" smtClean="0">
                <a:latin typeface="Tahoma" pitchFamily="32" charset="0"/>
              </a:rPr>
              <a:t>cs108 – Meilenstein I   </a:t>
            </a:r>
            <a:endParaRPr lang="de-AT">
              <a:latin typeface="Tahoma" pitchFamily="32" charset="0"/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A68FC8-9739-4B1D-A7C9-C8F7A9AE80A3}" type="slidenum">
              <a:rPr lang="de-AT"/>
              <a:pPr/>
              <a:t>8</a:t>
            </a:fld>
            <a:endParaRPr lang="de-AT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smtClean="0"/>
              <a:t>Projektplan 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FFFFFF"/>
            </a:solidFill>
          </a:ln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de-CH" dirty="0" smtClean="0"/>
              <a:t>Zuständigkeit:</a:t>
            </a:r>
          </a:p>
          <a:p>
            <a:pPr lvl="1" eaLnBrk="1" hangingPunct="1">
              <a:spcBef>
                <a:spcPct val="40000"/>
              </a:spcBef>
            </a:pPr>
            <a:r>
              <a:rPr lang="de-CH" dirty="0" smtClean="0"/>
              <a:t>Client:</a:t>
            </a:r>
            <a:r>
              <a:rPr lang="de-CH" i="1" dirty="0" smtClean="0"/>
              <a:t>				</a:t>
            </a:r>
            <a:r>
              <a:rPr lang="de-CH" dirty="0" smtClean="0"/>
              <a:t>Server:</a:t>
            </a:r>
          </a:p>
          <a:p>
            <a:pPr lvl="1" eaLnBrk="1" hangingPunct="1">
              <a:spcBef>
                <a:spcPct val="40000"/>
              </a:spcBef>
            </a:pPr>
            <a:r>
              <a:rPr lang="de-CH" i="1" dirty="0" smtClean="0"/>
              <a:t>Oliver, Fabio			Frank, Lucius</a:t>
            </a:r>
          </a:p>
          <a:p>
            <a:pPr eaLnBrk="1" hangingPunct="1">
              <a:spcBef>
                <a:spcPct val="40000"/>
              </a:spcBef>
            </a:pPr>
            <a:endParaRPr lang="de-CH" dirty="0"/>
          </a:p>
        </p:txBody>
      </p:sp>
      <p:pic>
        <p:nvPicPr>
          <p:cNvPr id="2" name="Picture 1" descr="cs10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6912"/>
            <a:ext cx="9144000" cy="22818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FS 2012</a:t>
            </a:r>
            <a:endParaRPr lang="de-AT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AT" dirty="0" smtClean="0">
                <a:latin typeface="Tahoma" pitchFamily="32" charset="0"/>
              </a:rPr>
              <a:t>cs108 – Meilenstein I   </a:t>
            </a:r>
            <a:endParaRPr lang="de-AT" dirty="0">
              <a:latin typeface="Tahoma" pitchFamily="32" charset="0"/>
            </a:endParaRP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E44402-CBB4-4642-8C2F-F2A05692D4D8}" type="slidenum">
              <a:rPr lang="de-AT"/>
              <a:pPr/>
              <a:t>9</a:t>
            </a:fld>
            <a:endParaRPr lang="de-AT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smtClean="0"/>
              <a:t>Dokumentation</a:t>
            </a:r>
            <a:endParaRPr lang="de-DE" smtClean="0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de-CH" dirty="0" smtClean="0"/>
              <a:t>Die Aktivitäten und Entscheidungen werden in </a:t>
            </a:r>
            <a:r>
              <a:rPr lang="de-CH" dirty="0"/>
              <a:t>einem </a:t>
            </a:r>
            <a:r>
              <a:rPr lang="de-CH" dirty="0"/>
              <a:t>Blog festgehalten</a:t>
            </a:r>
            <a:r>
              <a:rPr lang="de-CH" dirty="0" smtClean="0"/>
              <a:t>.</a:t>
            </a:r>
            <a:endParaRPr lang="de-CH" dirty="0" smtClean="0"/>
          </a:p>
          <a:p>
            <a:pPr marL="0" indent="0" algn="ctr" eaLnBrk="1" hangingPunct="1">
              <a:spcBef>
                <a:spcPct val="40000"/>
              </a:spcBef>
              <a:buNone/>
            </a:pPr>
            <a:r>
              <a:rPr lang="de-CH" dirty="0" smtClean="0"/>
              <a:t>		(</a:t>
            </a:r>
            <a:r>
              <a:rPr lang="de-CH" dirty="0">
                <a:solidFill>
                  <a:schemeClr val="accent2">
                    <a:lumMod val="75000"/>
                  </a:schemeClr>
                </a:solidFill>
              </a:rPr>
              <a:t>http://www.chaos-theory.ch/CS108</a:t>
            </a:r>
            <a:r>
              <a:rPr lang="de-CH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de-CH" dirty="0" smtClean="0"/>
              <a:t>)</a:t>
            </a:r>
            <a:endParaRPr lang="de-CH" dirty="0" smtClean="0"/>
          </a:p>
          <a:p>
            <a:pPr eaLnBrk="1" hangingPunct="1">
              <a:spcBef>
                <a:spcPct val="40000"/>
              </a:spcBef>
            </a:pPr>
            <a:r>
              <a:rPr lang="de-CH" dirty="0" smtClean="0"/>
              <a:t>Die Dokumentation des Spieles und Codes wird mittels Wiki und </a:t>
            </a:r>
            <a:r>
              <a:rPr lang="de-CH" dirty="0" err="1" smtClean="0"/>
              <a:t>Javadoc</a:t>
            </a:r>
            <a:r>
              <a:rPr lang="de-CH" dirty="0" smtClean="0"/>
              <a:t> erfolgen</a:t>
            </a:r>
          </a:p>
          <a:p>
            <a:pPr marL="0" indent="0" algn="ctr" eaLnBrk="1" hangingPunct="1">
              <a:spcBef>
                <a:spcPct val="40000"/>
              </a:spcBef>
              <a:buNone/>
            </a:pPr>
            <a:r>
              <a:rPr lang="de-CH" dirty="0" smtClean="0"/>
              <a:t>		(</a:t>
            </a:r>
            <a:r>
              <a:rPr lang="de-CH" dirty="0" smtClean="0">
                <a:solidFill>
                  <a:srgbClr val="262699"/>
                </a:solidFill>
              </a:rPr>
              <a:t>http</a:t>
            </a:r>
            <a:r>
              <a:rPr lang="de-CH" dirty="0">
                <a:solidFill>
                  <a:srgbClr val="262699"/>
                </a:solidFill>
              </a:rPr>
              <a:t>://chaos-theory.ch/CS108/wiki/</a:t>
            </a:r>
            <a:r>
              <a:rPr lang="de-CH" dirty="0" smtClean="0">
                <a:solidFill>
                  <a:srgbClr val="262699"/>
                </a:solidFill>
              </a:rPr>
              <a:t>doku.php</a:t>
            </a:r>
            <a:r>
              <a:rPr lang="de-CH" dirty="0" smtClean="0"/>
              <a:t>)</a:t>
            </a:r>
            <a:endParaRPr lang="de-CH" i="1" dirty="0" smtClean="0"/>
          </a:p>
        </p:txBody>
      </p:sp>
      <p:pic>
        <p:nvPicPr>
          <p:cNvPr id="2" name="Picture 1" descr="CS108 SwissDefcon_Blo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20888"/>
            <a:ext cx="2520280" cy="3997685"/>
          </a:xfrm>
          <a:prstGeom prst="rect">
            <a:avLst/>
          </a:prstGeom>
        </p:spPr>
      </p:pic>
      <p:pic>
        <p:nvPicPr>
          <p:cNvPr id="4" name="Picture 3" descr="CS108_wiki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284984"/>
            <a:ext cx="4584937" cy="18828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AT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AT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326</Words>
  <Application>Microsoft Macintosh PowerPoint</Application>
  <PresentationFormat>On-screen Show (4:3)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Tahoma</vt:lpstr>
      <vt:lpstr>Standarddesign</vt:lpstr>
      <vt:lpstr>cs108 Programmierprojekt Präsentation Meilenstein 1</vt:lpstr>
      <vt:lpstr>Spielbeschreibung</vt:lpstr>
      <vt:lpstr>Spielbeschreibung</vt:lpstr>
      <vt:lpstr>Spielregeln</vt:lpstr>
      <vt:lpstr>Anforderungen</vt:lpstr>
      <vt:lpstr>Schnittstellen zwischen Client und Server</vt:lpstr>
      <vt:lpstr>Schnittstellen zwischen Client und Server</vt:lpstr>
      <vt:lpstr>Projektplan </vt:lpstr>
      <vt:lpstr>Dokumentation</vt:lpstr>
      <vt:lpstr>PowerPoint Presentation</vt:lpstr>
    </vt:vector>
  </TitlesOfParts>
  <Company>UNIBAS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cs108 - FS 2012</dc:title>
  <dc:subject>Präsentation Meilenstein 1</dc:subject>
  <dc:creator>Gruppe x</dc:creator>
  <cp:lastModifiedBy>Oliver</cp:lastModifiedBy>
  <cp:revision>286</cp:revision>
  <dcterms:created xsi:type="dcterms:W3CDTF">2002-10-23T17:27:02Z</dcterms:created>
  <dcterms:modified xsi:type="dcterms:W3CDTF">2012-03-06T17:01:27Z</dcterms:modified>
</cp:coreProperties>
</file>