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4660"/>
  </p:normalViewPr>
  <p:slideViewPr>
    <p:cSldViewPr snapToGrid="0">
      <p:cViewPr>
        <p:scale>
          <a:sx n="72" d="100"/>
          <a:sy n="72" d="100"/>
        </p:scale>
        <p:origin x="110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401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481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212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115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288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90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4/27/2025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46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4/27/2025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027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4/27/2025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830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473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398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7180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8" name="Straight Connector 1037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0" name="Straight Connector 1039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42" name="Rectangle 1041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83A1E50-732C-0727-6947-6E56DD0A1C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914400"/>
            <a:ext cx="6001512" cy="130759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Guía de </a:t>
            </a:r>
            <a:r>
              <a:rPr lang="en-US" sz="2800" dirty="0" err="1"/>
              <a:t>muestreo</a:t>
            </a:r>
            <a:r>
              <a:rPr lang="en-US" sz="2800" dirty="0"/>
              <a:t> de </a:t>
            </a:r>
            <a:r>
              <a:rPr lang="en-US" sz="2800" dirty="0" err="1"/>
              <a:t>Encuestas</a:t>
            </a:r>
            <a:r>
              <a:rPr lang="en-US" sz="2800" dirty="0"/>
              <a:t> en base a la metologia de INEGI</a:t>
            </a:r>
            <a:br>
              <a:rPr lang="en-US" sz="2800" dirty="0"/>
            </a:br>
            <a:endParaRPr lang="en-US" sz="2800" dirty="0"/>
          </a:p>
        </p:txBody>
      </p:sp>
      <p:cxnSp>
        <p:nvCxnSpPr>
          <p:cNvPr id="1044" name="Straight Connector 1043">
            <a:extLst>
              <a:ext uri="{FF2B5EF4-FFF2-40B4-BE49-F238E27FC236}">
                <a16:creationId xmlns:a16="http://schemas.microsoft.com/office/drawing/2014/main" id="{4583FD9E-C5A7-96F7-951D-7D292013CD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ítulo 2">
            <a:extLst>
              <a:ext uri="{FF2B5EF4-FFF2-40B4-BE49-F238E27FC236}">
                <a16:creationId xmlns:a16="http://schemas.microsoft.com/office/drawing/2014/main" id="{ADF18A35-89B7-0D62-CBD7-35DDFEBAF2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665" y="1776770"/>
            <a:ext cx="6001512" cy="3931920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Para </a:t>
            </a:r>
            <a:r>
              <a:rPr lang="en-US" dirty="0" err="1"/>
              <a:t>poder</a:t>
            </a:r>
            <a:r>
              <a:rPr lang="en-US" dirty="0"/>
              <a:t> </a:t>
            </a:r>
            <a:r>
              <a:rPr lang="en-US" dirty="0" err="1"/>
              <a:t>realizar</a:t>
            </a:r>
            <a:r>
              <a:rPr lang="en-US" dirty="0"/>
              <a:t> un </a:t>
            </a:r>
            <a:r>
              <a:rPr lang="en-US" dirty="0" err="1"/>
              <a:t>muestreo</a:t>
            </a:r>
            <a:r>
              <a:rPr lang="en-US" dirty="0"/>
              <a:t> de </a:t>
            </a:r>
            <a:r>
              <a:rPr lang="en-US" dirty="0" err="1"/>
              <a:t>encuestas</a:t>
            </a:r>
            <a:r>
              <a:rPr lang="en-US" dirty="0"/>
              <a:t> se </a:t>
            </a:r>
            <a:r>
              <a:rPr lang="en-US" dirty="0" err="1"/>
              <a:t>requiere</a:t>
            </a:r>
            <a:r>
              <a:rPr lang="en-US" dirty="0"/>
              <a:t> </a:t>
            </a:r>
            <a:r>
              <a:rPr lang="en-US" dirty="0" err="1"/>
              <a:t>tener</a:t>
            </a:r>
            <a:r>
              <a:rPr lang="en-US" dirty="0"/>
              <a:t> en </a:t>
            </a:r>
            <a:r>
              <a:rPr lang="en-US" dirty="0" err="1"/>
              <a:t>cuenta</a:t>
            </a:r>
            <a:r>
              <a:rPr lang="en-US" dirty="0"/>
              <a:t> los </a:t>
            </a:r>
            <a:r>
              <a:rPr lang="en-US" dirty="0" err="1"/>
              <a:t>siguientes</a:t>
            </a:r>
            <a:r>
              <a:rPr lang="en-US" dirty="0"/>
              <a:t> </a:t>
            </a:r>
            <a:r>
              <a:rPr lang="en-US" dirty="0" err="1"/>
              <a:t>factores</a:t>
            </a:r>
            <a:r>
              <a:rPr lang="en-US" dirty="0"/>
              <a:t>: 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dirty="0" err="1"/>
              <a:t>Tamaño</a:t>
            </a:r>
            <a:r>
              <a:rPr lang="en-US" dirty="0"/>
              <a:t> de </a:t>
            </a:r>
            <a:r>
              <a:rPr lang="en-US" dirty="0" err="1"/>
              <a:t>muestra</a:t>
            </a:r>
            <a:endParaRPr lang="en-US" dirty="0"/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dirty="0" err="1"/>
              <a:t>Procedimiento</a:t>
            </a:r>
            <a:r>
              <a:rPr lang="en-US" dirty="0"/>
              <a:t> de </a:t>
            </a:r>
            <a:r>
              <a:rPr lang="en-US" dirty="0" err="1"/>
              <a:t>selección</a:t>
            </a:r>
            <a:r>
              <a:rPr lang="en-US" dirty="0"/>
              <a:t> de </a:t>
            </a:r>
            <a:r>
              <a:rPr lang="en-US" dirty="0" err="1"/>
              <a:t>unidades</a:t>
            </a:r>
            <a:endParaRPr lang="en-US" dirty="0"/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dirty="0" err="1"/>
              <a:t>Distribucion</a:t>
            </a:r>
            <a:r>
              <a:rPr lang="en-US" dirty="0"/>
              <a:t> de la </a:t>
            </a:r>
            <a:r>
              <a:rPr lang="en-US" dirty="0" err="1"/>
              <a:t>muestra</a:t>
            </a:r>
            <a:endParaRPr lang="en-US" dirty="0"/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dirty="0" err="1"/>
              <a:t>Determinación</a:t>
            </a:r>
            <a:r>
              <a:rPr lang="en-US" dirty="0"/>
              <a:t> de </a:t>
            </a:r>
            <a:r>
              <a:rPr lang="en-US" dirty="0" err="1"/>
              <a:t>ponderadores</a:t>
            </a:r>
            <a:r>
              <a:rPr lang="en-US" dirty="0"/>
              <a:t> y </a:t>
            </a:r>
            <a:r>
              <a:rPr lang="en-US" dirty="0" err="1"/>
              <a:t>estimadores</a:t>
            </a:r>
            <a:r>
              <a:rPr lang="en-US" dirty="0"/>
              <a:t> </a:t>
            </a:r>
            <a:r>
              <a:rPr lang="en-US" dirty="0" err="1"/>
              <a:t>requeridos</a:t>
            </a:r>
            <a:r>
              <a:rPr lang="en-US" dirty="0"/>
              <a:t> para la </a:t>
            </a:r>
            <a:r>
              <a:rPr lang="en-US" dirty="0" err="1"/>
              <a:t>generación</a:t>
            </a:r>
            <a:r>
              <a:rPr lang="en-US" dirty="0"/>
              <a:t> de </a:t>
            </a:r>
            <a:r>
              <a:rPr lang="en-US" dirty="0" err="1"/>
              <a:t>resultados</a:t>
            </a:r>
            <a:r>
              <a:rPr lang="en-US" dirty="0"/>
              <a:t>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DF69FAA-3613-3937-9721-E0F587B6A4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63265" y="1157992"/>
            <a:ext cx="4202057" cy="4377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57A69CDB-3576-EA7C-D395-6BE697A24392}"/>
              </a:ext>
            </a:extLst>
          </p:cNvPr>
          <p:cNvSpPr txBox="1"/>
          <p:nvPr/>
        </p:nvSpPr>
        <p:spPr>
          <a:xfrm>
            <a:off x="1768345" y="2070615"/>
            <a:ext cx="5148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Introduccion</a:t>
            </a:r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3462466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FB6037A-7461-6D47-D197-601B1B455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399"/>
            <a:ext cx="5239272" cy="162114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/>
              <a:t>Fases involucradas en el diseño de la muestra</a:t>
            </a:r>
          </a:p>
        </p:txBody>
      </p:sp>
      <p:cxnSp>
        <p:nvCxnSpPr>
          <p:cNvPr id="12" name="Straight Connector 1">
            <a:extLst>
              <a:ext uri="{FF2B5EF4-FFF2-40B4-BE49-F238E27FC236}">
                <a16:creationId xmlns:a16="http://schemas.microsoft.com/office/drawing/2014/main" id="{7D3DF08D-8EDA-0FB3-59D9-B692F2ADD1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63B5464E-BFA9-7A7F-FF00-5D8089C43F4C}"/>
              </a:ext>
            </a:extLst>
          </p:cNvPr>
          <p:cNvSpPr txBox="1"/>
          <p:nvPr/>
        </p:nvSpPr>
        <p:spPr>
          <a:xfrm>
            <a:off x="6309163" y="321440"/>
            <a:ext cx="5138688" cy="5248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El diseño de la muestra interactúa con subrpocesos de la fase de diseño que son útiles para estimar el tamaño de la muestra, tomando en cuenta los siguientes fundamentos: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Diseño conceptual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Determinación de la poblacion objeto de estudio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Marco muestral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Tipo de muestreo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7C856F1-A178-0DE3-3E15-EFAA9DB640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487" y="3838470"/>
            <a:ext cx="10316877" cy="2824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128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F710FDB-0919-493E-8539-8240C23F1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EAF5D62-41B9-556E-A2AD-EFDE67E83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559063"/>
            <a:ext cx="3306747" cy="5256025"/>
          </a:xfrm>
        </p:spPr>
        <p:txBody>
          <a:bodyPr>
            <a:normAutofit/>
          </a:bodyPr>
          <a:lstStyle/>
          <a:p>
            <a:r>
              <a:rPr lang="es-ES" sz="3300" dirty="0"/>
              <a:t>Aspectos </a:t>
            </a:r>
            <a:r>
              <a:rPr lang="es-ES" sz="3300" dirty="0" err="1"/>
              <a:t>conDcionantes</a:t>
            </a:r>
            <a:r>
              <a:rPr lang="es-ES" sz="3300" dirty="0"/>
              <a:t> que influyen en decisiones sobre el esquema de muestreo.</a:t>
            </a:r>
            <a:endParaRPr lang="es-MX" sz="33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5C695D-E7F8-EDB7-F340-1499C1751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3022" y="622249"/>
            <a:ext cx="6844892" cy="5639712"/>
          </a:xfrm>
        </p:spPr>
        <p:txBody>
          <a:bodyPr>
            <a:normAutofit/>
          </a:bodyPr>
          <a:lstStyle/>
          <a:p>
            <a:r>
              <a:rPr lang="es-ES" dirty="0"/>
              <a:t>Diseño de muestra : </a:t>
            </a:r>
            <a:r>
              <a:rPr lang="es-MX" dirty="0"/>
              <a:t>unidad de muestreo</a:t>
            </a:r>
          </a:p>
          <a:p>
            <a:r>
              <a:rPr lang="es-MX" dirty="0"/>
              <a:t>Fase de documentación de las necesidades: temática de la información a generar, población objeto de estudio, dominios de estudio, cobertura y desglose geográfico, referencia temporal, periodicidad de captación de datos.</a:t>
            </a:r>
          </a:p>
          <a:p>
            <a:r>
              <a:rPr lang="es-MX" dirty="0"/>
              <a:t>Disponibilidad  o estructura de marco de muestreo:</a:t>
            </a:r>
            <a:r>
              <a:rPr lang="es-ES" dirty="0"/>
              <a:t> disponer o no de un marco muestral, o si las unidades muestrales son desiguales.</a:t>
            </a:r>
          </a:p>
          <a:p>
            <a:r>
              <a:rPr lang="es-ES" dirty="0"/>
              <a:t>Disponibilidad de los recursos:  dificultad de obtener buena precisión con presupuesto ajustado y la duración del evento,  el probabilístico es menos costoso, pero es menos preciso, el probabilístico es mas caro y tiene mas precisión. </a:t>
            </a:r>
          </a:p>
          <a:p>
            <a:r>
              <a:rPr lang="es-ES" dirty="0"/>
              <a:t>Diseño conceptual: cantidad de variables de estudio , frecuencia de la característica con la que se presenta el fenómeno en la población de estudio, cobertura de valores</a:t>
            </a:r>
            <a:endParaRPr lang="es-MX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AFF0B6C-73E2-4B40-9280-938C14922C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223541" y="723900"/>
            <a:ext cx="15948" cy="54500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id="{D3279988-06F7-2B69-E59A-1840786BB346}"/>
              </a:ext>
            </a:extLst>
          </p:cNvPr>
          <p:cNvSpPr txBox="1"/>
          <p:nvPr/>
        </p:nvSpPr>
        <p:spPr>
          <a:xfrm>
            <a:off x="341644" y="4411226"/>
            <a:ext cx="347836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Tiene importante relevancia:</a:t>
            </a:r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Si se dispone de el marco de inicio del estudio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Si el marco es parcial o debe actualizarse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Si no existe marco muestral y debe construirse.</a:t>
            </a:r>
            <a:endParaRPr lang="es-MX" sz="1600" dirty="0"/>
          </a:p>
        </p:txBody>
      </p:sp>
    </p:spTree>
    <p:extLst>
      <p:ext uri="{BB962C8B-B14F-4D97-AF65-F5344CB8AC3E}">
        <p14:creationId xmlns:p14="http://schemas.microsoft.com/office/powerpoint/2010/main" val="393238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C9904C4-B150-FB1B-D834-BBCE3CFD3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0112" y="109133"/>
            <a:ext cx="7231776" cy="507175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s-ES" sz="3600" dirty="0"/>
              <a:t>Elementos del marco de muestreo.</a:t>
            </a:r>
            <a:br>
              <a:rPr lang="es-ES" sz="2500" dirty="0"/>
            </a:br>
            <a:br>
              <a:rPr lang="es-ES" sz="2500" dirty="0"/>
            </a:br>
            <a:endParaRPr lang="es-MX" sz="25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E495065-8864-87FB-2BCC-254769963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n 3">
            <a:extLst>
              <a:ext uri="{FF2B5EF4-FFF2-40B4-BE49-F238E27FC236}">
                <a16:creationId xmlns:a16="http://schemas.microsoft.com/office/drawing/2014/main" id="{93DAC011-5FCB-2D30-A8AD-345A105F545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30" r="3547" b="-4"/>
          <a:stretch/>
        </p:blipFill>
        <p:spPr>
          <a:xfrm>
            <a:off x="162062" y="1534492"/>
            <a:ext cx="5896419" cy="464068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DED464A8-B79E-1831-2785-01D0B40288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26440" y="1595410"/>
                <a:ext cx="5764806" cy="3913632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endParaRPr lang="es-ES" sz="14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ES" sz="1400" dirty="0"/>
                  <a:t>M : como la unión de todos los elementos de la población de estudio, para hacer una muestra, universo de la muestra.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s-ES" sz="14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ES" sz="1400" dirty="0"/>
                  <a:t>La unión de las poblaciones M y UM se denomina el conjunto completo de elementos C que este compuesto por tres partes: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ES" sz="1400" dirty="0"/>
                  <a:t>Dominio / Conjunto  U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ES" sz="1400" dirty="0"/>
                  <a:t>Dominio </a:t>
                </a:r>
                <a:r>
                  <a:rPr lang="es-ES" sz="1400" dirty="0" err="1"/>
                  <a:t>U</a:t>
                </a:r>
                <a:r>
                  <a:rPr lang="es-ES" sz="900" dirty="0" err="1"/>
                  <a:t>sinL</a:t>
                </a:r>
                <a:endParaRPr lang="es-ES" sz="9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ES" sz="1400" dirty="0"/>
                  <a:t>Dominio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s-ES" sz="14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sz="1400" b="0" i="1" dirty="0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acc>
                  </m:oMath>
                </a14:m>
                <a:endParaRPr lang="es-ES" sz="1400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s-ES" sz="14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ES" sz="1400" dirty="0"/>
                  <a:t>La muestra S</a:t>
                </a:r>
                <a:r>
                  <a:rPr lang="es-ES" sz="900" dirty="0"/>
                  <a:t>M</a:t>
                </a:r>
                <a:r>
                  <a:rPr lang="es-ES" sz="1000" dirty="0"/>
                  <a:t> </a:t>
                </a:r>
                <a:r>
                  <a:rPr lang="es-ES" sz="1400" dirty="0"/>
                  <a:t>contiene: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ES" sz="1400" dirty="0"/>
                  <a:t>Elementos que son parte de la población  objeto de estudio S.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ES" sz="1400" dirty="0"/>
                  <a:t>Elementos que no son parte de la población objeto de estudio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s-ES" sz="1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acc>
                  </m:oMath>
                </a14:m>
                <a:r>
                  <a:rPr lang="es-ES" sz="1400" dirty="0"/>
                  <a:t>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s-ES" sz="1400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s-ES" sz="1400" dirty="0"/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DED464A8-B79E-1831-2785-01D0B40288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26440" y="1595410"/>
                <a:ext cx="5764806" cy="3913632"/>
              </a:xfrm>
              <a:blipFill>
                <a:blip r:embed="rId3"/>
                <a:stretch>
                  <a:fillRect l="-21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uadroTexto 4">
            <a:extLst>
              <a:ext uri="{FF2B5EF4-FFF2-40B4-BE49-F238E27FC236}">
                <a16:creationId xmlns:a16="http://schemas.microsoft.com/office/drawing/2014/main" id="{4C9F5D64-B9D1-821D-054C-7C732A1724F4}"/>
              </a:ext>
            </a:extLst>
          </p:cNvPr>
          <p:cNvSpPr txBox="1"/>
          <p:nvPr/>
        </p:nvSpPr>
        <p:spPr>
          <a:xfrm>
            <a:off x="3673231" y="1732669"/>
            <a:ext cx="2164099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s-ES" sz="1100" dirty="0"/>
              <a:t>U</a:t>
            </a:r>
            <a:r>
              <a:rPr lang="es-ES" sz="800" dirty="0"/>
              <a:t>M</a:t>
            </a:r>
            <a:r>
              <a:rPr lang="es-ES" sz="1100" dirty="0"/>
              <a:t>: elementos de la muestra</a:t>
            </a:r>
            <a:endParaRPr lang="es-ES" dirty="0"/>
          </a:p>
          <a:p>
            <a:pPr marL="0" indent="0">
              <a:lnSpc>
                <a:spcPct val="100000"/>
              </a:lnSpc>
              <a:buNone/>
            </a:pPr>
            <a:endParaRPr lang="es-ES" sz="18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D279F13-5ABA-FC8A-F7C5-5A065440D6F8}"/>
              </a:ext>
            </a:extLst>
          </p:cNvPr>
          <p:cNvSpPr txBox="1"/>
          <p:nvPr/>
        </p:nvSpPr>
        <p:spPr>
          <a:xfrm>
            <a:off x="2900162" y="2265730"/>
            <a:ext cx="2233138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Elementos de la población de estudio que estan dentro del marco de muestreo U</a:t>
            </a:r>
            <a:r>
              <a:rPr lang="es-ES" sz="800" dirty="0"/>
              <a:t>L </a:t>
            </a:r>
            <a:r>
              <a:rPr lang="es-ES" sz="1100" dirty="0"/>
              <a:t>= U </a:t>
            </a:r>
            <a:r>
              <a:rPr lang="es-MX" sz="1100" b="0" i="0" dirty="0">
                <a:effectLst/>
                <a:latin typeface="Google Sans"/>
              </a:rPr>
              <a:t>∩</a:t>
            </a:r>
            <a:r>
              <a:rPr lang="es-ES" sz="1100" dirty="0"/>
              <a:t> U</a:t>
            </a:r>
            <a:r>
              <a:rPr lang="es-ES" sz="800" dirty="0"/>
              <a:t>M</a:t>
            </a:r>
          </a:p>
          <a:p>
            <a:endParaRPr lang="es-MX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2DBCA3E-1B2E-ADAF-C8C2-B23871D48748}"/>
              </a:ext>
            </a:extLst>
          </p:cNvPr>
          <p:cNvSpPr txBox="1"/>
          <p:nvPr/>
        </p:nvSpPr>
        <p:spPr>
          <a:xfrm>
            <a:off x="579244" y="2944368"/>
            <a:ext cx="1650284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Elementos de la población de estudio que no estan listados en el marco de muestreo </a:t>
            </a:r>
            <a:r>
              <a:rPr lang="es-ES" sz="1100" dirty="0" err="1"/>
              <a:t>U</a:t>
            </a:r>
            <a:r>
              <a:rPr lang="es-ES" sz="800" dirty="0" err="1"/>
              <a:t>sinL</a:t>
            </a:r>
            <a:r>
              <a:rPr lang="es-ES" sz="1100" dirty="0"/>
              <a:t> = U – U</a:t>
            </a:r>
            <a:r>
              <a:rPr lang="es-ES" sz="800" dirty="0"/>
              <a:t>M</a:t>
            </a:r>
          </a:p>
          <a:p>
            <a:endParaRPr lang="es-MX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D47CC7C6-5390-DD4F-C455-344423D6BF16}"/>
                  </a:ext>
                </a:extLst>
              </p:cNvPr>
              <p:cNvSpPr txBox="1"/>
              <p:nvPr/>
            </p:nvSpPr>
            <p:spPr>
              <a:xfrm>
                <a:off x="4159026" y="6032091"/>
                <a:ext cx="2501662" cy="5438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s-ES" sz="950" dirty="0"/>
                  <a:t>Elementos que no pertenecen a la población objeto de estudio, pero estan dentro del marco de muestreo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s-ES" sz="95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sz="950" b="0" i="1" dirty="0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acc>
                  </m:oMath>
                </a14:m>
                <a:r>
                  <a:rPr lang="es-ES" sz="950" dirty="0"/>
                  <a:t>= U</a:t>
                </a:r>
                <a:r>
                  <a:rPr lang="es-ES" sz="800" dirty="0"/>
                  <a:t>M</a:t>
                </a:r>
                <a:r>
                  <a:rPr lang="es-ES" sz="950" dirty="0"/>
                  <a:t> </a:t>
                </a:r>
                <a:r>
                  <a:rPr lang="es-ES" sz="900" dirty="0"/>
                  <a:t>– U</a:t>
                </a:r>
                <a:r>
                  <a:rPr lang="es-ES" sz="800" dirty="0"/>
                  <a:t>L</a:t>
                </a:r>
                <a:endParaRPr lang="es-ES" sz="900" dirty="0"/>
              </a:p>
            </p:txBody>
          </p:sp>
        </mc:Choice>
        <mc:Fallback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D47CC7C6-5390-DD4F-C455-344423D6BF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9026" y="6032091"/>
                <a:ext cx="2501662" cy="543867"/>
              </a:xfrm>
              <a:prstGeom prst="rect">
                <a:avLst/>
              </a:prstGeom>
              <a:blipFill>
                <a:blip r:embed="rId4"/>
                <a:stretch>
                  <a:fillRect b="-3371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uadroTexto 11">
            <a:extLst>
              <a:ext uri="{FF2B5EF4-FFF2-40B4-BE49-F238E27FC236}">
                <a16:creationId xmlns:a16="http://schemas.microsoft.com/office/drawing/2014/main" id="{0D495A83-A1AB-8124-C879-47476FE7A559}"/>
              </a:ext>
            </a:extLst>
          </p:cNvPr>
          <p:cNvSpPr txBox="1"/>
          <p:nvPr/>
        </p:nvSpPr>
        <p:spPr>
          <a:xfrm>
            <a:off x="2900162" y="4160085"/>
            <a:ext cx="21640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s-ES" sz="1100" dirty="0"/>
              <a:t>Muestra seleccionada en el diseño muestral seleccionado S</a:t>
            </a:r>
            <a:r>
              <a:rPr lang="es-ES" sz="800" dirty="0"/>
              <a:t>M</a:t>
            </a:r>
            <a:endParaRPr lang="es-ES" sz="1100" dirty="0"/>
          </a:p>
          <a:p>
            <a:pPr marL="0" indent="0">
              <a:lnSpc>
                <a:spcPct val="100000"/>
              </a:lnSpc>
              <a:buNone/>
            </a:pPr>
            <a:endParaRPr lang="es-ES" sz="1800" dirty="0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5238EC56-FBE7-A432-F095-B91CA2B32DB0}"/>
              </a:ext>
            </a:extLst>
          </p:cNvPr>
          <p:cNvSpPr/>
          <p:nvPr/>
        </p:nvSpPr>
        <p:spPr>
          <a:xfrm>
            <a:off x="311285" y="1561923"/>
            <a:ext cx="5696712" cy="4470158"/>
          </a:xfrm>
          <a:prstGeom prst="rect">
            <a:avLst/>
          </a:pr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noFill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24D98D27-59E5-F9E9-862C-4290AE87678F}"/>
              </a:ext>
            </a:extLst>
          </p:cNvPr>
          <p:cNvSpPr txBox="1"/>
          <p:nvPr/>
        </p:nvSpPr>
        <p:spPr>
          <a:xfrm>
            <a:off x="2902885" y="1259744"/>
            <a:ext cx="303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s-ES" dirty="0"/>
              <a:t>M</a:t>
            </a:r>
            <a:endParaRPr lang="es-ES" sz="3200" dirty="0"/>
          </a:p>
          <a:p>
            <a:pPr marL="0" indent="0">
              <a:lnSpc>
                <a:spcPct val="100000"/>
              </a:lnSpc>
              <a:buNone/>
            </a:pPr>
            <a:endParaRPr lang="es-ES" sz="1800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168F0516-7E8B-273E-17B5-DCDC0FF4F6A4}"/>
              </a:ext>
            </a:extLst>
          </p:cNvPr>
          <p:cNvSpPr txBox="1"/>
          <p:nvPr/>
        </p:nvSpPr>
        <p:spPr>
          <a:xfrm>
            <a:off x="7539088" y="3535392"/>
            <a:ext cx="460847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>
                <a:highlight>
                  <a:srgbClr val="FFFF00"/>
                </a:highlight>
              </a:rPr>
              <a:t>Buscar la diferencia entre dominio y conjunto.</a:t>
            </a:r>
          </a:p>
          <a:p>
            <a:endParaRPr lang="es-MX" sz="1400" dirty="0"/>
          </a:p>
        </p:txBody>
      </p:sp>
    </p:spTree>
    <p:extLst>
      <p:ext uri="{BB962C8B-B14F-4D97-AF65-F5344CB8AC3E}">
        <p14:creationId xmlns:p14="http://schemas.microsoft.com/office/powerpoint/2010/main" val="1751282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1B4968-DCF5-5EC2-01BF-FD48A384D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14" y="12051"/>
            <a:ext cx="10691265" cy="1307592"/>
          </a:xfrm>
        </p:spPr>
        <p:txBody>
          <a:bodyPr>
            <a:normAutofit fontScale="90000"/>
          </a:bodyPr>
          <a:lstStyle/>
          <a:p>
            <a:r>
              <a:rPr lang="es-ES" dirty="0"/>
              <a:t>Imperfecciones de marco de muestreo  </a:t>
            </a:r>
            <a:br>
              <a:rPr lang="es-ES" dirty="0"/>
            </a:b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ED8676-4AB8-494C-8DE4-A3F1F1520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975" y="905862"/>
            <a:ext cx="6410041" cy="1060315"/>
          </a:xfrm>
        </p:spPr>
        <p:txBody>
          <a:bodyPr>
            <a:normAutofit/>
          </a:bodyPr>
          <a:lstStyle/>
          <a:p>
            <a:r>
              <a:rPr lang="es-ES" sz="1600" dirty="0"/>
              <a:t>Que algunos elementos de la población de estudio no estén listados, no pueden estar dentro de la muestra, elementos de importancia que estan fuera de la muestra.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B779898-3939-767C-26C5-AA1328F1C6F1}"/>
              </a:ext>
            </a:extLst>
          </p:cNvPr>
          <p:cNvSpPr txBox="1"/>
          <p:nvPr/>
        </p:nvSpPr>
        <p:spPr>
          <a:xfrm>
            <a:off x="6527016" y="4771222"/>
            <a:ext cx="538182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Que haya dentro del marco de muestreo elementos que no pertenecen a la población objeto de estudio, ademas de que haya registros duplicados de unidades.</a:t>
            </a:r>
          </a:p>
          <a:p>
            <a:endParaRPr lang="es-MX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9B2A327-27D2-CB25-6498-A7B61884BD7B}"/>
              </a:ext>
            </a:extLst>
          </p:cNvPr>
          <p:cNvSpPr txBox="1"/>
          <p:nvPr/>
        </p:nvSpPr>
        <p:spPr>
          <a:xfrm>
            <a:off x="1915613" y="6260852"/>
            <a:ext cx="77129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/>
              <a:t>Se usa el indicador de tasa de sobre cobertura  para conocer el porcentaje de unidades observadas contenidas en el marco de referencia que no corresponden a la población objeto de estudio.</a:t>
            </a:r>
            <a:endParaRPr lang="es-MX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A2C7C51A-9C9E-0037-C51F-E65CF4F31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309" y="1884800"/>
            <a:ext cx="4136069" cy="3729518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FDFDC0AC-223D-3119-2632-E4EC730A0C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7" t="947" r="4453"/>
          <a:stretch/>
        </p:blipFill>
        <p:spPr bwMode="auto">
          <a:xfrm>
            <a:off x="7102133" y="924494"/>
            <a:ext cx="4009853" cy="358590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24531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41BA88-1BDB-8648-52F1-CCE427566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176" y="126459"/>
            <a:ext cx="10691265" cy="1307592"/>
          </a:xfrm>
        </p:spPr>
        <p:txBody>
          <a:bodyPr>
            <a:normAutofit fontScale="90000"/>
          </a:bodyPr>
          <a:lstStyle/>
          <a:p>
            <a:r>
              <a:rPr lang="es-ES" dirty="0"/>
              <a:t>Construcción de marco de muestreo y mantenimiento.</a:t>
            </a:r>
            <a:br>
              <a:rPr lang="es-ES" dirty="0"/>
            </a:b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43DBD9-0259-57EB-7EA9-A017F8140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176" y="1336773"/>
            <a:ext cx="10691265" cy="4412272"/>
          </a:xfrm>
        </p:spPr>
        <p:txBody>
          <a:bodyPr>
            <a:normAutofit lnSpcReduction="10000"/>
          </a:bodyPr>
          <a:lstStyle/>
          <a:p>
            <a:r>
              <a:rPr lang="es-ES" dirty="0"/>
              <a:t>Se tienen estas etapas para la construcción y mantenimiento del marco muestral.</a:t>
            </a:r>
          </a:p>
          <a:p>
            <a:endParaRPr lang="es-MX" dirty="0"/>
          </a:p>
          <a:p>
            <a:r>
              <a:rPr lang="es-MX" sz="1600" dirty="0"/>
              <a:t>Etapa 1 Identificación de los elementos que serán tomados en cuenta : Costo y mantenimiento de la obtención de información, disponibilidad de la misma, estabilidad de los elementos del marco en periodo, tiempo necesario para construir el marco.</a:t>
            </a:r>
          </a:p>
          <a:p>
            <a:r>
              <a:rPr lang="es-MX" sz="1600" dirty="0"/>
              <a:t>Etapa 2 Desarrollo : Es la construcción de la base de datos después del proceso de investigación, recolección, estandarización y organización de la información, requerida para el marco muestral.</a:t>
            </a:r>
          </a:p>
          <a:p>
            <a:r>
              <a:rPr lang="es-MX" sz="1600" dirty="0"/>
              <a:t>Etapa 3 Validación : Es la valuación de la calidad y la cobertura alcanzada en el marco obtenido.</a:t>
            </a:r>
          </a:p>
          <a:p>
            <a:r>
              <a:rPr lang="es-MX" sz="1600" dirty="0"/>
              <a:t>Etapa 4 Administración : Se definen los procedimientos a preservar la calidad del marco de muestreo, si se podrá usar en futuras encuestas.</a:t>
            </a:r>
          </a:p>
          <a:p>
            <a:r>
              <a:rPr lang="es-MX" sz="1600" dirty="0"/>
              <a:t>Etapa 5 Mantenimiento : Modificaciones y actualizaciones requeridas, duplicados, actualización del cambio de los datos dentro del marco , desecho de datos que se consideren ya irrelevantes y el uso información auxiliar, la actualización del marco de muestreo es costoso.</a:t>
            </a:r>
          </a:p>
          <a:p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7E74B2F-69FB-068E-38C3-3FC837DC0122}"/>
              </a:ext>
            </a:extLst>
          </p:cNvPr>
          <p:cNvSpPr txBox="1"/>
          <p:nvPr/>
        </p:nvSpPr>
        <p:spPr>
          <a:xfrm>
            <a:off x="666589" y="6094938"/>
            <a:ext cx="10691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Información que debe estar contenida en el marco de muestreo, con datos relacionados.</a:t>
            </a:r>
          </a:p>
          <a:p>
            <a:r>
              <a:rPr lang="es-ES" dirty="0"/>
              <a:t>Identificación / Contacto / Clasificación / Mantenimiento.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19211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555700-8825-61C2-2098-211FB4AFF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7214" y="0"/>
            <a:ext cx="7995893" cy="807396"/>
          </a:xfrm>
        </p:spPr>
        <p:txBody>
          <a:bodyPr/>
          <a:lstStyle/>
          <a:p>
            <a:r>
              <a:rPr lang="es-ES" dirty="0"/>
              <a:t>marcos muestrales Múltiples </a:t>
            </a:r>
            <a:endParaRPr lang="es-MX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FA0652E-455D-FDA0-FC8F-8B461E635E65}"/>
              </a:ext>
            </a:extLst>
          </p:cNvPr>
          <p:cNvSpPr txBox="1"/>
          <p:nvPr/>
        </p:nvSpPr>
        <p:spPr>
          <a:xfrm>
            <a:off x="175225" y="1083733"/>
            <a:ext cx="42834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Reducen el sesgo de cobertura insuficiente y resuelven la falta de completez del marco muestral.</a:t>
            </a:r>
            <a:endParaRPr lang="es-MX" sz="14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F36270D-BE8B-C216-4952-BE1572AE8729}"/>
              </a:ext>
            </a:extLst>
          </p:cNvPr>
          <p:cNvSpPr txBox="1"/>
          <p:nvPr/>
        </p:nvSpPr>
        <p:spPr>
          <a:xfrm>
            <a:off x="2088798" y="1901205"/>
            <a:ext cx="473968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/>
              <a:t>Se debe adoptar un diseño combinado de la encuesta con el marco de area y el marco de lista, para evitar inestabilidad de las estimaciones.</a:t>
            </a:r>
            <a:endParaRPr lang="es-MX" sz="14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2FD6AE1-7158-CEED-3C00-2531A8595552}"/>
              </a:ext>
            </a:extLst>
          </p:cNvPr>
          <p:cNvSpPr txBox="1"/>
          <p:nvPr/>
        </p:nvSpPr>
        <p:spPr>
          <a:xfrm>
            <a:off x="82539" y="2991707"/>
            <a:ext cx="460847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/>
              <a:t>Deben cuidarse las muestras de diferentes marcos, para tener un mismo cuestionario y una misma administración.</a:t>
            </a:r>
            <a:endParaRPr lang="es-MX" sz="14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7FE5A7B-57BF-C609-DA72-9B1258AA2C01}"/>
              </a:ext>
            </a:extLst>
          </p:cNvPr>
          <p:cNvSpPr txBox="1"/>
          <p:nvPr/>
        </p:nvSpPr>
        <p:spPr>
          <a:xfrm>
            <a:off x="2050891" y="4052874"/>
            <a:ext cx="460847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/>
              <a:t>Se asume que existen dos o mas marcos de muestreo, con un nivel de su cobertura, pero la unión de estos da una cobertura mas completa de la población.</a:t>
            </a:r>
            <a:endParaRPr lang="es-MX" sz="1400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8408710B-21D9-54B0-0E58-0B120BEEF9D6}"/>
              </a:ext>
            </a:extLst>
          </p:cNvPr>
          <p:cNvSpPr/>
          <p:nvPr/>
        </p:nvSpPr>
        <p:spPr>
          <a:xfrm>
            <a:off x="7228867" y="1615031"/>
            <a:ext cx="4608479" cy="2859692"/>
          </a:xfrm>
          <a:prstGeom prst="rect">
            <a:avLst/>
          </a:prstGeom>
          <a:noFill/>
          <a:ln w="12700" cap="flat" cmpd="sng" algn="ctr">
            <a:solidFill>
              <a:srgbClr val="002060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DEB69E82-5F14-2123-B8A6-0561239ADACC}"/>
              </a:ext>
            </a:extLst>
          </p:cNvPr>
          <p:cNvSpPr/>
          <p:nvPr/>
        </p:nvSpPr>
        <p:spPr>
          <a:xfrm>
            <a:off x="8044774" y="2271847"/>
            <a:ext cx="1799618" cy="1534538"/>
          </a:xfrm>
          <a:prstGeom prst="ellipse">
            <a:avLst/>
          </a:prstGeom>
          <a:noFill/>
          <a:ln w="12700" cap="flat" cmpd="sng" algn="ctr">
            <a:solidFill>
              <a:srgbClr val="C00000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35A282E3-CA6E-DD59-A67F-7673BA4BFC86}"/>
              </a:ext>
            </a:extLst>
          </p:cNvPr>
          <p:cNvSpPr/>
          <p:nvPr/>
        </p:nvSpPr>
        <p:spPr>
          <a:xfrm>
            <a:off x="9374222" y="2271847"/>
            <a:ext cx="1799618" cy="1534538"/>
          </a:xfrm>
          <a:prstGeom prst="ellipse">
            <a:avLst/>
          </a:prstGeom>
          <a:noFill/>
          <a:ln w="12700" cap="flat" cmpd="sng" algn="ctr">
            <a:solidFill>
              <a:srgbClr val="0070C0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C5EDF49E-C159-A5B3-9FC4-E7FCE6FE57A2}"/>
              </a:ext>
            </a:extLst>
          </p:cNvPr>
          <p:cNvSpPr txBox="1"/>
          <p:nvPr/>
        </p:nvSpPr>
        <p:spPr>
          <a:xfrm>
            <a:off x="10247621" y="1554078"/>
            <a:ext cx="1900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U</a:t>
            </a:r>
            <a:r>
              <a:rPr lang="es-ES" sz="1100" dirty="0"/>
              <a:t>: objeto de estudio</a:t>
            </a:r>
            <a:endParaRPr lang="es-MX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D955940C-766C-421B-6AF7-0E2EDB0A2E87}"/>
              </a:ext>
            </a:extLst>
          </p:cNvPr>
          <p:cNvSpPr txBox="1"/>
          <p:nvPr/>
        </p:nvSpPr>
        <p:spPr>
          <a:xfrm>
            <a:off x="7991474" y="1902515"/>
            <a:ext cx="1541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U</a:t>
            </a:r>
            <a:r>
              <a:rPr lang="es-ES" sz="1100" dirty="0"/>
              <a:t>A</a:t>
            </a:r>
            <a:r>
              <a:rPr lang="es-ES" dirty="0"/>
              <a:t>  </a:t>
            </a:r>
            <a:r>
              <a:rPr lang="es-ES" sz="1000" dirty="0"/>
              <a:t>marco muestral A</a:t>
            </a:r>
            <a:endParaRPr lang="es-MX" sz="1000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1B0E40ED-131C-3FA0-EF91-AC178D609E59}"/>
              </a:ext>
            </a:extLst>
          </p:cNvPr>
          <p:cNvSpPr txBox="1"/>
          <p:nvPr/>
        </p:nvSpPr>
        <p:spPr>
          <a:xfrm>
            <a:off x="9546884" y="1902515"/>
            <a:ext cx="1675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U</a:t>
            </a:r>
            <a:r>
              <a:rPr lang="es-ES" sz="1100" dirty="0"/>
              <a:t>B</a:t>
            </a:r>
            <a:r>
              <a:rPr lang="es-ES" dirty="0"/>
              <a:t>  </a:t>
            </a:r>
            <a:r>
              <a:rPr lang="es-ES" sz="1000" dirty="0"/>
              <a:t>marco muestral B</a:t>
            </a:r>
            <a:endParaRPr lang="es-MX" sz="1000" dirty="0"/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B2A8BC50-D7A1-9237-075E-0FB195E71B9F}"/>
              </a:ext>
            </a:extLst>
          </p:cNvPr>
          <p:cNvSpPr/>
          <p:nvPr/>
        </p:nvSpPr>
        <p:spPr>
          <a:xfrm>
            <a:off x="8440114" y="2767569"/>
            <a:ext cx="855427" cy="534324"/>
          </a:xfrm>
          <a:prstGeom prst="roundRect">
            <a:avLst/>
          </a:prstGeom>
          <a:solidFill>
            <a:srgbClr val="FF0000">
              <a:alpha val="31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800" dirty="0">
              <a:solidFill>
                <a:schemeClr val="tx1"/>
              </a:solidFill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655E132D-7FDC-D01B-9291-615FD4643596}"/>
              </a:ext>
            </a:extLst>
          </p:cNvPr>
          <p:cNvSpPr txBox="1"/>
          <p:nvPr/>
        </p:nvSpPr>
        <p:spPr>
          <a:xfrm>
            <a:off x="8645360" y="2392785"/>
            <a:ext cx="5715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/>
              <a:t>U</a:t>
            </a:r>
            <a:r>
              <a:rPr lang="es-ES" sz="1000" dirty="0"/>
              <a:t>A</a:t>
            </a:r>
            <a:endParaRPr lang="es-MX" dirty="0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8F9B10E8-0555-46D0-5587-4EA52457A536}"/>
              </a:ext>
            </a:extLst>
          </p:cNvPr>
          <p:cNvSpPr txBox="1"/>
          <p:nvPr/>
        </p:nvSpPr>
        <p:spPr>
          <a:xfrm>
            <a:off x="10049361" y="2391179"/>
            <a:ext cx="5715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/>
              <a:t>U</a:t>
            </a:r>
            <a:r>
              <a:rPr lang="es-ES" sz="1000" dirty="0"/>
              <a:t>B</a:t>
            </a:r>
            <a:endParaRPr lang="es-MX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9E7A4AFF-3DD1-FF9F-12ED-6A7EA2E170F6}"/>
              </a:ext>
            </a:extLst>
          </p:cNvPr>
          <p:cNvSpPr txBox="1"/>
          <p:nvPr/>
        </p:nvSpPr>
        <p:spPr>
          <a:xfrm>
            <a:off x="8170728" y="2841239"/>
            <a:ext cx="139419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50" dirty="0">
                <a:solidFill>
                  <a:schemeClr val="tx1"/>
                </a:solidFill>
              </a:rPr>
              <a:t>S</a:t>
            </a:r>
            <a:r>
              <a:rPr lang="es-ES" sz="600" dirty="0">
                <a:solidFill>
                  <a:schemeClr val="tx1"/>
                </a:solidFill>
              </a:rPr>
              <a:t>A</a:t>
            </a:r>
            <a:r>
              <a:rPr lang="es-ES" sz="850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s-ES" sz="850" dirty="0">
                <a:solidFill>
                  <a:schemeClr val="tx1"/>
                </a:solidFill>
              </a:rPr>
              <a:t>muestra de A</a:t>
            </a:r>
            <a:endParaRPr lang="es-MX" sz="850" dirty="0">
              <a:solidFill>
                <a:schemeClr val="tx1"/>
              </a:solidFill>
            </a:endParaRPr>
          </a:p>
        </p:txBody>
      </p: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9D16B46D-9402-E726-68DD-5F3D8654318B}"/>
              </a:ext>
            </a:extLst>
          </p:cNvPr>
          <p:cNvSpPr/>
          <p:nvPr/>
        </p:nvSpPr>
        <p:spPr>
          <a:xfrm>
            <a:off x="9923073" y="2765963"/>
            <a:ext cx="855427" cy="534324"/>
          </a:xfrm>
          <a:prstGeom prst="roundRect">
            <a:avLst/>
          </a:prstGeom>
          <a:solidFill>
            <a:srgbClr val="00B0F0">
              <a:alpha val="31000"/>
            </a:srgb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800" dirty="0">
              <a:solidFill>
                <a:schemeClr val="tx1"/>
              </a:solidFill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8F1037B8-43CC-3D0A-20A6-3BD4AD903856}"/>
              </a:ext>
            </a:extLst>
          </p:cNvPr>
          <p:cNvSpPr txBox="1"/>
          <p:nvPr/>
        </p:nvSpPr>
        <p:spPr>
          <a:xfrm>
            <a:off x="9633122" y="2838053"/>
            <a:ext cx="139419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50" dirty="0">
                <a:solidFill>
                  <a:schemeClr val="tx1"/>
                </a:solidFill>
              </a:rPr>
              <a:t>S</a:t>
            </a:r>
            <a:r>
              <a:rPr lang="es-ES" sz="600" dirty="0"/>
              <a:t>B</a:t>
            </a:r>
            <a:r>
              <a:rPr lang="es-ES" sz="850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s-ES" sz="850" dirty="0">
                <a:solidFill>
                  <a:schemeClr val="tx1"/>
                </a:solidFill>
              </a:rPr>
              <a:t>muestra de B</a:t>
            </a:r>
            <a:endParaRPr lang="es-MX" sz="850" dirty="0">
              <a:solidFill>
                <a:schemeClr val="tx1"/>
              </a:solidFill>
            </a:endParaRP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734B8082-0B12-B595-C003-2DEA9C4B3102}"/>
              </a:ext>
            </a:extLst>
          </p:cNvPr>
          <p:cNvSpPr txBox="1"/>
          <p:nvPr/>
        </p:nvSpPr>
        <p:spPr>
          <a:xfrm>
            <a:off x="8275503" y="3402313"/>
            <a:ext cx="39938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U</a:t>
            </a:r>
            <a:r>
              <a:rPr lang="es-ES" sz="700" dirty="0"/>
              <a:t>A</a:t>
            </a:r>
            <a:r>
              <a:rPr lang="es-ES" sz="1100" dirty="0"/>
              <a:t> = A = U - U</a:t>
            </a:r>
            <a:r>
              <a:rPr lang="es-ES" sz="700" dirty="0"/>
              <a:t>B</a:t>
            </a:r>
            <a:endParaRPr lang="es-MX" sz="700" dirty="0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A3AD11FD-2043-B884-9D24-C235D54EAEC5}"/>
              </a:ext>
            </a:extLst>
          </p:cNvPr>
          <p:cNvSpPr txBox="1"/>
          <p:nvPr/>
        </p:nvSpPr>
        <p:spPr>
          <a:xfrm>
            <a:off x="9676482" y="3390679"/>
            <a:ext cx="3993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U</a:t>
            </a:r>
            <a:r>
              <a:rPr lang="es-ES" sz="700" dirty="0"/>
              <a:t>B</a:t>
            </a:r>
            <a:r>
              <a:rPr lang="es-ES" sz="1200" dirty="0"/>
              <a:t> = B = U - U</a:t>
            </a:r>
            <a:r>
              <a:rPr lang="es-ES" sz="700" dirty="0"/>
              <a:t>A</a:t>
            </a:r>
            <a:endParaRPr lang="es-MX" sz="700" dirty="0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AFFAFAC0-0904-7B7D-2137-0E563BC1DAE9}"/>
              </a:ext>
            </a:extLst>
          </p:cNvPr>
          <p:cNvSpPr txBox="1"/>
          <p:nvPr/>
        </p:nvSpPr>
        <p:spPr>
          <a:xfrm>
            <a:off x="9030413" y="3837430"/>
            <a:ext cx="39938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U</a:t>
            </a:r>
            <a:r>
              <a:rPr lang="es-ES" sz="600" dirty="0"/>
              <a:t>AB</a:t>
            </a:r>
            <a:r>
              <a:rPr lang="es-ES" sz="800" dirty="0"/>
              <a:t> = AB = U</a:t>
            </a:r>
            <a:r>
              <a:rPr lang="es-ES" sz="600" dirty="0"/>
              <a:t>A</a:t>
            </a:r>
            <a:r>
              <a:rPr lang="es-ES" sz="800" dirty="0"/>
              <a:t>  </a:t>
            </a:r>
            <a:r>
              <a:rPr lang="es-MX" sz="800" b="0" i="0" dirty="0">
                <a:effectLst/>
                <a:latin typeface="Google Sans"/>
              </a:rPr>
              <a:t>∩</a:t>
            </a:r>
            <a:r>
              <a:rPr lang="es-ES" sz="800" dirty="0"/>
              <a:t>  U</a:t>
            </a:r>
            <a:r>
              <a:rPr lang="es-ES" sz="600" dirty="0"/>
              <a:t>B</a:t>
            </a:r>
            <a:endParaRPr lang="es-MX" sz="600" dirty="0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EAAA82E7-F9EF-4247-A829-142818035D24}"/>
              </a:ext>
            </a:extLst>
          </p:cNvPr>
          <p:cNvSpPr txBox="1"/>
          <p:nvPr/>
        </p:nvSpPr>
        <p:spPr>
          <a:xfrm>
            <a:off x="9384988" y="2817872"/>
            <a:ext cx="43855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100" dirty="0"/>
              <a:t>U</a:t>
            </a:r>
            <a:r>
              <a:rPr lang="es-ES" sz="750" dirty="0"/>
              <a:t>AB</a:t>
            </a:r>
            <a:endParaRPr lang="es-MX" sz="750" dirty="0"/>
          </a:p>
        </p:txBody>
      </p: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58FCDF05-D6E8-9F9F-50BD-75940DBEA26D}"/>
              </a:ext>
            </a:extLst>
          </p:cNvPr>
          <p:cNvCxnSpPr>
            <a:cxnSpLocks/>
          </p:cNvCxnSpPr>
          <p:nvPr/>
        </p:nvCxnSpPr>
        <p:spPr>
          <a:xfrm>
            <a:off x="9479289" y="2664723"/>
            <a:ext cx="327161" cy="1247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308945D6-AE4F-805C-EDD9-F4EC3F0D347D}"/>
              </a:ext>
            </a:extLst>
          </p:cNvPr>
          <p:cNvCxnSpPr>
            <a:cxnSpLocks/>
          </p:cNvCxnSpPr>
          <p:nvPr/>
        </p:nvCxnSpPr>
        <p:spPr>
          <a:xfrm>
            <a:off x="9426911" y="2772984"/>
            <a:ext cx="400853" cy="122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F68E66D4-9A2A-97E4-B91B-1B9B4AA75BAD}"/>
              </a:ext>
            </a:extLst>
          </p:cNvPr>
          <p:cNvCxnSpPr>
            <a:cxnSpLocks/>
          </p:cNvCxnSpPr>
          <p:nvPr/>
        </p:nvCxnSpPr>
        <p:spPr>
          <a:xfrm>
            <a:off x="9546884" y="2602274"/>
            <a:ext cx="194526" cy="75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49ED653F-2735-ED1F-7508-F64D8A359DED}"/>
              </a:ext>
            </a:extLst>
          </p:cNvPr>
          <p:cNvCxnSpPr>
            <a:cxnSpLocks/>
          </p:cNvCxnSpPr>
          <p:nvPr/>
        </p:nvCxnSpPr>
        <p:spPr>
          <a:xfrm>
            <a:off x="9400501" y="2853708"/>
            <a:ext cx="433808" cy="137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DA8BBC94-A9EE-1A81-BA56-FD344128F471}"/>
              </a:ext>
            </a:extLst>
          </p:cNvPr>
          <p:cNvCxnSpPr>
            <a:cxnSpLocks/>
          </p:cNvCxnSpPr>
          <p:nvPr/>
        </p:nvCxnSpPr>
        <p:spPr>
          <a:xfrm>
            <a:off x="9377497" y="2949496"/>
            <a:ext cx="466895" cy="1501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19A65BAC-9405-03B3-3217-B156E63B6418}"/>
              </a:ext>
            </a:extLst>
          </p:cNvPr>
          <p:cNvCxnSpPr>
            <a:cxnSpLocks/>
          </p:cNvCxnSpPr>
          <p:nvPr/>
        </p:nvCxnSpPr>
        <p:spPr>
          <a:xfrm>
            <a:off x="9382762" y="3078329"/>
            <a:ext cx="437783" cy="1325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0D624027-0DD7-7DB1-6CDB-1F376D3A6130}"/>
              </a:ext>
            </a:extLst>
          </p:cNvPr>
          <p:cNvCxnSpPr>
            <a:cxnSpLocks/>
          </p:cNvCxnSpPr>
          <p:nvPr/>
        </p:nvCxnSpPr>
        <p:spPr>
          <a:xfrm>
            <a:off x="9388635" y="3172915"/>
            <a:ext cx="416586" cy="133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30851138-32F8-B686-A88C-FCD763B53487}"/>
              </a:ext>
            </a:extLst>
          </p:cNvPr>
          <p:cNvCxnSpPr>
            <a:cxnSpLocks/>
          </p:cNvCxnSpPr>
          <p:nvPr/>
        </p:nvCxnSpPr>
        <p:spPr>
          <a:xfrm>
            <a:off x="9416964" y="3287151"/>
            <a:ext cx="324446" cy="108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50">
            <a:extLst>
              <a:ext uri="{FF2B5EF4-FFF2-40B4-BE49-F238E27FC236}">
                <a16:creationId xmlns:a16="http://schemas.microsoft.com/office/drawing/2014/main" id="{D41D584E-6FA3-942F-133D-6D3C8D7E8F9A}"/>
              </a:ext>
            </a:extLst>
          </p:cNvPr>
          <p:cNvCxnSpPr>
            <a:cxnSpLocks/>
          </p:cNvCxnSpPr>
          <p:nvPr/>
        </p:nvCxnSpPr>
        <p:spPr>
          <a:xfrm>
            <a:off x="9479289" y="3417792"/>
            <a:ext cx="197193" cy="64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Imagen 56">
            <a:extLst>
              <a:ext uri="{FF2B5EF4-FFF2-40B4-BE49-F238E27FC236}">
                <a16:creationId xmlns:a16="http://schemas.microsoft.com/office/drawing/2014/main" id="{FFA77001-DFF4-14F8-F4D4-16BB7CA6E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6955" y="5613730"/>
            <a:ext cx="1584074" cy="327288"/>
          </a:xfrm>
          <a:prstGeom prst="rect">
            <a:avLst/>
          </a:prstGeom>
        </p:spPr>
      </p:pic>
      <p:sp>
        <p:nvSpPr>
          <p:cNvPr id="58" name="CuadroTexto 57">
            <a:extLst>
              <a:ext uri="{FF2B5EF4-FFF2-40B4-BE49-F238E27FC236}">
                <a16:creationId xmlns:a16="http://schemas.microsoft.com/office/drawing/2014/main" id="{AA5F57DA-88AB-886C-F8E0-045792ECB95E}"/>
              </a:ext>
            </a:extLst>
          </p:cNvPr>
          <p:cNvSpPr txBox="1"/>
          <p:nvPr/>
        </p:nvSpPr>
        <p:spPr>
          <a:xfrm>
            <a:off x="7217843" y="1005181"/>
            <a:ext cx="460847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>
                <a:highlight>
                  <a:srgbClr val="FFFF00"/>
                </a:highlight>
              </a:rPr>
              <a:t>Cambiar las formas circulo como muestra y marco como rectángulo.</a:t>
            </a:r>
          </a:p>
          <a:p>
            <a:endParaRPr lang="es-MX" sz="1400" dirty="0"/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C62C27BB-AC23-A1A9-B637-56A9EC93AC63}"/>
              </a:ext>
            </a:extLst>
          </p:cNvPr>
          <p:cNvSpPr txBox="1"/>
          <p:nvPr/>
        </p:nvSpPr>
        <p:spPr>
          <a:xfrm>
            <a:off x="7204752" y="4607823"/>
            <a:ext cx="4608479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/>
              <a:t>Bajo estos supuestos se obtiene que para sacar el estimador total de la muestra es la suma de el estimador del Dominio A mas el estimador del Dominio B mas el estimador del Dominio AB (si es ajeno AB esta </a:t>
            </a:r>
            <a:r>
              <a:rPr lang="es-ES" sz="1400" dirty="0" err="1"/>
              <a:t>vacio</a:t>
            </a:r>
            <a:r>
              <a:rPr lang="es-ES" sz="1400" dirty="0"/>
              <a:t> por lo tanto su estimador es cero).</a:t>
            </a:r>
            <a:endParaRPr lang="es-MX" sz="1400" dirty="0"/>
          </a:p>
        </p:txBody>
      </p:sp>
    </p:spTree>
    <p:extLst>
      <p:ext uri="{BB962C8B-B14F-4D97-AF65-F5344CB8AC3E}">
        <p14:creationId xmlns:p14="http://schemas.microsoft.com/office/powerpoint/2010/main" val="4183414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873F10-792A-97CA-468D-9DADB4908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0735" y="0"/>
            <a:ext cx="10691265" cy="1307592"/>
          </a:xfrm>
        </p:spPr>
        <p:txBody>
          <a:bodyPr>
            <a:normAutofit fontScale="90000"/>
          </a:bodyPr>
          <a:lstStyle/>
          <a:p>
            <a:r>
              <a:rPr lang="es-ES" dirty="0"/>
              <a:t>Tipos de marcos muestrales Múltiples.</a:t>
            </a:r>
            <a:br>
              <a:rPr lang="es-ES" dirty="0"/>
            </a:br>
            <a:endParaRPr lang="es-MX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C11D4D8-5185-B823-45EA-47AF2A1FED2B}"/>
              </a:ext>
            </a:extLst>
          </p:cNvPr>
          <p:cNvSpPr txBox="1"/>
          <p:nvPr/>
        </p:nvSpPr>
        <p:spPr>
          <a:xfrm>
            <a:off x="389108" y="2967334"/>
            <a:ext cx="13424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Marcos muestrales múltiples: </a:t>
            </a:r>
            <a:endParaRPr lang="es-MX" dirty="0"/>
          </a:p>
        </p:txBody>
      </p:sp>
      <p:sp>
        <p:nvSpPr>
          <p:cNvPr id="5" name="Abrir llave 4">
            <a:extLst>
              <a:ext uri="{FF2B5EF4-FFF2-40B4-BE49-F238E27FC236}">
                <a16:creationId xmlns:a16="http://schemas.microsoft.com/office/drawing/2014/main" id="{9A7C0C74-0274-F999-47ED-96677AA5BB53}"/>
              </a:ext>
            </a:extLst>
          </p:cNvPr>
          <p:cNvSpPr/>
          <p:nvPr/>
        </p:nvSpPr>
        <p:spPr>
          <a:xfrm>
            <a:off x="1653703" y="920048"/>
            <a:ext cx="1099225" cy="5097031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D007623-A275-696B-A246-D8790B2C4019}"/>
              </a:ext>
            </a:extLst>
          </p:cNvPr>
          <p:cNvSpPr txBox="1"/>
          <p:nvPr/>
        </p:nvSpPr>
        <p:spPr>
          <a:xfrm>
            <a:off x="2529189" y="1320217"/>
            <a:ext cx="14199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Marcos de areas.</a:t>
            </a:r>
            <a:endParaRPr lang="es-MX" sz="14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D320F0A-9590-B759-219D-2742829A3828}"/>
              </a:ext>
            </a:extLst>
          </p:cNvPr>
          <p:cNvSpPr txBox="1"/>
          <p:nvPr/>
        </p:nvSpPr>
        <p:spPr>
          <a:xfrm>
            <a:off x="2529189" y="2540784"/>
            <a:ext cx="14883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Marcos de muestreo maestros.</a:t>
            </a:r>
            <a:endParaRPr lang="es-MX" sz="14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3DB8168-DA72-F30D-7893-3C59F93EA3D5}"/>
              </a:ext>
            </a:extLst>
          </p:cNvPr>
          <p:cNvSpPr txBox="1"/>
          <p:nvPr/>
        </p:nvSpPr>
        <p:spPr>
          <a:xfrm>
            <a:off x="2529189" y="3899800"/>
            <a:ext cx="14199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Marcos </a:t>
            </a:r>
          </a:p>
          <a:p>
            <a:r>
              <a:rPr lang="es-ES" sz="1400" dirty="0"/>
              <a:t>“ab initio”</a:t>
            </a:r>
            <a:endParaRPr lang="es-MX" sz="14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89C72F9-F5A6-5F75-C134-0E5FDA5E4D6B}"/>
              </a:ext>
            </a:extLst>
          </p:cNvPr>
          <p:cNvSpPr txBox="1"/>
          <p:nvPr/>
        </p:nvSpPr>
        <p:spPr>
          <a:xfrm>
            <a:off x="2529189" y="5137471"/>
            <a:ext cx="14199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Muestras maestras</a:t>
            </a:r>
            <a:endParaRPr lang="es-MX" sz="1400" dirty="0"/>
          </a:p>
        </p:txBody>
      </p:sp>
      <p:sp>
        <p:nvSpPr>
          <p:cNvPr id="10" name="Abrir llave 9">
            <a:extLst>
              <a:ext uri="{FF2B5EF4-FFF2-40B4-BE49-F238E27FC236}">
                <a16:creationId xmlns:a16="http://schemas.microsoft.com/office/drawing/2014/main" id="{94EC9F07-D67C-1D69-6DF7-31CF4759F039}"/>
              </a:ext>
            </a:extLst>
          </p:cNvPr>
          <p:cNvSpPr/>
          <p:nvPr/>
        </p:nvSpPr>
        <p:spPr>
          <a:xfrm>
            <a:off x="3494811" y="902897"/>
            <a:ext cx="577530" cy="1357860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6BE1EF3-85BB-F860-F9DD-50FE6B91755D}"/>
              </a:ext>
            </a:extLst>
          </p:cNvPr>
          <p:cNvSpPr txBox="1"/>
          <p:nvPr/>
        </p:nvSpPr>
        <p:spPr>
          <a:xfrm>
            <a:off x="3983353" y="946661"/>
            <a:ext cx="2695033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Se basa en unidades de areas geográficas, se usa cuando una encuesta es de naturaleza geográfica o no hay marco muestral adecuado.</a:t>
            </a:r>
          </a:p>
          <a:p>
            <a:endParaRPr lang="es-ES" sz="1100" dirty="0"/>
          </a:p>
          <a:p>
            <a:r>
              <a:rPr lang="es-ES" sz="1100" dirty="0"/>
              <a:t>Se usa en encuestas con estimaciones basadas en delimitaciones políticas.</a:t>
            </a:r>
            <a:endParaRPr lang="es-MX" sz="1100" dirty="0"/>
          </a:p>
        </p:txBody>
      </p:sp>
      <p:sp>
        <p:nvSpPr>
          <p:cNvPr id="12" name="Abrir llave 11">
            <a:extLst>
              <a:ext uri="{FF2B5EF4-FFF2-40B4-BE49-F238E27FC236}">
                <a16:creationId xmlns:a16="http://schemas.microsoft.com/office/drawing/2014/main" id="{F4839244-F191-3839-7F6E-F03E4293090F}"/>
              </a:ext>
            </a:extLst>
          </p:cNvPr>
          <p:cNvSpPr/>
          <p:nvPr/>
        </p:nvSpPr>
        <p:spPr>
          <a:xfrm>
            <a:off x="6678260" y="920048"/>
            <a:ext cx="577530" cy="1273485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CB374B6-239F-AFFD-C577-7A9172763DB2}"/>
              </a:ext>
            </a:extLst>
          </p:cNvPr>
          <p:cNvSpPr txBox="1"/>
          <p:nvPr/>
        </p:nvSpPr>
        <p:spPr>
          <a:xfrm>
            <a:off x="7067722" y="968494"/>
            <a:ext cx="4826660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/>
              <a:t>Tipos de marcos de areas:</a:t>
            </a:r>
          </a:p>
          <a:p>
            <a:endParaRPr lang="es-ES" sz="105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050" dirty="0"/>
              <a:t>Cuadricula: tiene unidades terrestres que serán divididos y muestreados en etapas, se usan conglomerados geográficos.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105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050" dirty="0"/>
              <a:t>Terreno: Tiene unidades de muestreo finales que se observan en su totalidad, se usan en encuestas agropecuarias y de medio ambiente.</a:t>
            </a:r>
            <a:endParaRPr lang="es-MX" sz="1050" dirty="0"/>
          </a:p>
        </p:txBody>
      </p:sp>
      <p:sp>
        <p:nvSpPr>
          <p:cNvPr id="14" name="Abrir llave 13">
            <a:extLst>
              <a:ext uri="{FF2B5EF4-FFF2-40B4-BE49-F238E27FC236}">
                <a16:creationId xmlns:a16="http://schemas.microsoft.com/office/drawing/2014/main" id="{7849951B-AB57-8115-F6A3-3ECA2093C49F}"/>
              </a:ext>
            </a:extLst>
          </p:cNvPr>
          <p:cNvSpPr/>
          <p:nvPr/>
        </p:nvSpPr>
        <p:spPr>
          <a:xfrm>
            <a:off x="3550593" y="2366499"/>
            <a:ext cx="522710" cy="1235032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Abrir llave 14">
            <a:extLst>
              <a:ext uri="{FF2B5EF4-FFF2-40B4-BE49-F238E27FC236}">
                <a16:creationId xmlns:a16="http://schemas.microsoft.com/office/drawing/2014/main" id="{91E224E0-2D76-E4F7-F6D2-7C8649289D3B}"/>
              </a:ext>
            </a:extLst>
          </p:cNvPr>
          <p:cNvSpPr/>
          <p:nvPr/>
        </p:nvSpPr>
        <p:spPr>
          <a:xfrm>
            <a:off x="3606781" y="3775816"/>
            <a:ext cx="392999" cy="868725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Abrir llave 15">
            <a:extLst>
              <a:ext uri="{FF2B5EF4-FFF2-40B4-BE49-F238E27FC236}">
                <a16:creationId xmlns:a16="http://schemas.microsoft.com/office/drawing/2014/main" id="{F509344E-BDAE-3DC2-1AA6-B35B0A15CEDD}"/>
              </a:ext>
            </a:extLst>
          </p:cNvPr>
          <p:cNvSpPr/>
          <p:nvPr/>
        </p:nvSpPr>
        <p:spPr>
          <a:xfrm>
            <a:off x="3612375" y="4818826"/>
            <a:ext cx="336810" cy="1236027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F20728D-6322-77BA-7902-3121EC239E6A}"/>
              </a:ext>
            </a:extLst>
          </p:cNvPr>
          <p:cNvSpPr txBox="1"/>
          <p:nvPr/>
        </p:nvSpPr>
        <p:spPr>
          <a:xfrm>
            <a:off x="4151334" y="2365355"/>
            <a:ext cx="2695033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/>
              <a:t>Es una lista organizada de una base de datos que contiene las unidades de observación en el censo.</a:t>
            </a:r>
          </a:p>
          <a:p>
            <a:endParaRPr lang="es-ES" sz="1050" dirty="0"/>
          </a:p>
          <a:p>
            <a:r>
              <a:rPr lang="es-ES" sz="1050" dirty="0"/>
              <a:t>Ayuda a identificar unidades de muestreo , sirve como base para realizar estimaciones basadas en los datos de muestra.</a:t>
            </a:r>
            <a:endParaRPr lang="es-MX" sz="1050" dirty="0"/>
          </a:p>
        </p:txBody>
      </p:sp>
      <p:sp>
        <p:nvSpPr>
          <p:cNvPr id="18" name="Abrir llave 17">
            <a:extLst>
              <a:ext uri="{FF2B5EF4-FFF2-40B4-BE49-F238E27FC236}">
                <a16:creationId xmlns:a16="http://schemas.microsoft.com/office/drawing/2014/main" id="{346A7B4C-16C7-5B1D-8DB8-CBE8C8685FD9}"/>
              </a:ext>
            </a:extLst>
          </p:cNvPr>
          <p:cNvSpPr/>
          <p:nvPr/>
        </p:nvSpPr>
        <p:spPr>
          <a:xfrm>
            <a:off x="6589398" y="2467024"/>
            <a:ext cx="577530" cy="1000619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CF822190-8D2A-1C15-092B-5A43B41E6CBD}"/>
              </a:ext>
            </a:extLst>
          </p:cNvPr>
          <p:cNvSpPr txBox="1"/>
          <p:nvPr/>
        </p:nvSpPr>
        <p:spPr>
          <a:xfrm>
            <a:off x="7092456" y="2436418"/>
            <a:ext cx="502507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/>
              <a:t>Tiene como ventajas:</a:t>
            </a:r>
          </a:p>
          <a:p>
            <a:endParaRPr lang="es-ES" sz="105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050" dirty="0"/>
              <a:t>Ayuda a la planeación operativa de las encuestas.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050" dirty="0"/>
              <a:t>Reduce costos operativos de encuestas.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050" dirty="0"/>
              <a:t>Tiene un mejor control de los errores de muestreo u sobre los ajenos de muestreo.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050" dirty="0"/>
              <a:t>Mejora la congruencia entre estimaciones de las encuestas.</a:t>
            </a:r>
            <a:endParaRPr lang="es-MX" sz="1050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81DCB952-E2F9-660A-A936-D0418B333DCE}"/>
              </a:ext>
            </a:extLst>
          </p:cNvPr>
          <p:cNvSpPr txBox="1"/>
          <p:nvPr/>
        </p:nvSpPr>
        <p:spPr>
          <a:xfrm>
            <a:off x="4089650" y="3760589"/>
            <a:ext cx="557702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En este caso se debe detallar el método de construcción o enmienda, ya definido el universo se recaba información, lo mas precisa posible (dimensiones, distribución espacial, temporal).</a:t>
            </a:r>
          </a:p>
          <a:p>
            <a:endParaRPr lang="es-ES" sz="1000" dirty="0"/>
          </a:p>
          <a:p>
            <a:r>
              <a:rPr lang="es-ES" sz="1000" dirty="0"/>
              <a:t>Es probabilístico y su tamaño de muestra varia por mes o temporada de levantamiento, se basa en el conteo intensivo de viajeros que cruzan de un punto a otro.</a:t>
            </a:r>
            <a:endParaRPr lang="es-MX" sz="1000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490AE18C-D0EE-CFD0-E735-B79323097A70}"/>
              </a:ext>
            </a:extLst>
          </p:cNvPr>
          <p:cNvSpPr txBox="1"/>
          <p:nvPr/>
        </p:nvSpPr>
        <p:spPr>
          <a:xfrm>
            <a:off x="3999780" y="4801672"/>
            <a:ext cx="26950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Busca selecciones múltiples de unidades que permiten atender las demandas de información de las encuestas.</a:t>
            </a:r>
          </a:p>
          <a:p>
            <a:endParaRPr lang="es-ES" sz="1000" dirty="0"/>
          </a:p>
          <a:p>
            <a:r>
              <a:rPr lang="es-ES" sz="1000" dirty="0"/>
              <a:t>El marco de muestreo debe estar actualizado y tiene un elevado costo operativo, es probabilístico, estratificado, unitapico y por conglomerados.</a:t>
            </a:r>
            <a:endParaRPr lang="es-MX" sz="1000" dirty="0"/>
          </a:p>
        </p:txBody>
      </p:sp>
      <p:sp>
        <p:nvSpPr>
          <p:cNvPr id="22" name="Abrir llave 21">
            <a:extLst>
              <a:ext uri="{FF2B5EF4-FFF2-40B4-BE49-F238E27FC236}">
                <a16:creationId xmlns:a16="http://schemas.microsoft.com/office/drawing/2014/main" id="{39EEA2AC-485E-7910-CF63-B0259C2305EB}"/>
              </a:ext>
            </a:extLst>
          </p:cNvPr>
          <p:cNvSpPr/>
          <p:nvPr/>
        </p:nvSpPr>
        <p:spPr>
          <a:xfrm>
            <a:off x="6744295" y="4634546"/>
            <a:ext cx="732186" cy="1303406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785D034B-82CA-F11E-744F-6FDF2FEE5402}"/>
              </a:ext>
            </a:extLst>
          </p:cNvPr>
          <p:cNvSpPr txBox="1"/>
          <p:nvPr/>
        </p:nvSpPr>
        <p:spPr>
          <a:xfrm>
            <a:off x="7255790" y="4666094"/>
            <a:ext cx="5025072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/>
              <a:t>Tiene como ventajas:</a:t>
            </a:r>
          </a:p>
          <a:p>
            <a:endParaRPr lang="es-ES" sz="105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050" dirty="0"/>
              <a:t>Dispone de una muestra maestra seleccionada a partir de criterios uniformes.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050" dirty="0"/>
              <a:t>Se utiliza el mismo numero de etapas.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050" dirty="0"/>
              <a:t> Se utilizan las mismas unidades del marco.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050" dirty="0"/>
              <a:t>Aplica el mismo procedimiento de calculo para determinar las probabilidades de selección.</a:t>
            </a:r>
            <a:endParaRPr lang="es-MX" sz="1050" dirty="0"/>
          </a:p>
        </p:txBody>
      </p:sp>
    </p:spTree>
    <p:extLst>
      <p:ext uri="{BB962C8B-B14F-4D97-AF65-F5344CB8AC3E}">
        <p14:creationId xmlns:p14="http://schemas.microsoft.com/office/powerpoint/2010/main" val="1610578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7FED72-E9E2-1AF6-DD96-1FE550F76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07" y="0"/>
            <a:ext cx="10419122" cy="996043"/>
          </a:xfrm>
        </p:spPr>
        <p:txBody>
          <a:bodyPr/>
          <a:lstStyle/>
          <a:p>
            <a:r>
              <a:rPr lang="es-ES" dirty="0"/>
              <a:t>Tipos de muestreo y etapas de selección.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50784829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</TotalTime>
  <Words>1321</Words>
  <Application>Microsoft Office PowerPoint</Application>
  <PresentationFormat>Panorámica</PresentationFormat>
  <Paragraphs>115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Arial</vt:lpstr>
      <vt:lpstr>Calisto MT</vt:lpstr>
      <vt:lpstr>Cambria Math</vt:lpstr>
      <vt:lpstr>Google Sans</vt:lpstr>
      <vt:lpstr>Univers Condensed</vt:lpstr>
      <vt:lpstr>ChronicleVTI</vt:lpstr>
      <vt:lpstr>Guía de muestreo de Encuestas en base a la metologia de INEGI </vt:lpstr>
      <vt:lpstr>Fases involucradas en el diseño de la muestra</vt:lpstr>
      <vt:lpstr>Aspectos conDcionantes que influyen en decisiones sobre el esquema de muestreo.</vt:lpstr>
      <vt:lpstr>Elementos del marco de muestreo.  </vt:lpstr>
      <vt:lpstr>Imperfecciones de marco de muestreo   </vt:lpstr>
      <vt:lpstr>Construcción de marco de muestreo y mantenimiento. </vt:lpstr>
      <vt:lpstr>marcos muestrales Múltiples </vt:lpstr>
      <vt:lpstr>Tipos de marcos muestrales Múltiples. </vt:lpstr>
      <vt:lpstr>Tipos de muestreo y etapas de selección.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JORGE DIEGO VALDEZ FONSECA</dc:creator>
  <cp:lastModifiedBy>JORGE DIEGO VALDEZ FONSECA</cp:lastModifiedBy>
  <cp:revision>2</cp:revision>
  <dcterms:created xsi:type="dcterms:W3CDTF">2025-04-27T06:09:05Z</dcterms:created>
  <dcterms:modified xsi:type="dcterms:W3CDTF">2025-04-28T07:01:10Z</dcterms:modified>
</cp:coreProperties>
</file>