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95" r:id="rId5"/>
    <p:sldId id="426" r:id="rId6"/>
    <p:sldId id="409" r:id="rId7"/>
    <p:sldId id="412" r:id="rId8"/>
    <p:sldId id="421" r:id="rId9"/>
    <p:sldId id="427" r:id="rId10"/>
    <p:sldId id="425" r:id="rId11"/>
    <p:sldId id="430" r:id="rId12"/>
    <p:sldId id="419" r:id="rId13"/>
    <p:sldId id="422" r:id="rId14"/>
    <p:sldId id="428" r:id="rId15"/>
    <p:sldId id="429" r:id="rId16"/>
    <p:sldId id="396" r:id="rId17"/>
    <p:sldId id="410" r:id="rId18"/>
    <p:sldId id="411" r:id="rId19"/>
    <p:sldId id="387" r:id="rId20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5"/>
    <p:restoredTop sz="96391" autoAdjust="0"/>
  </p:normalViewPr>
  <p:slideViewPr>
    <p:cSldViewPr snapToGrid="0">
      <p:cViewPr varScale="1">
        <p:scale>
          <a:sx n="124" d="100"/>
          <a:sy n="124" d="100"/>
        </p:scale>
        <p:origin x="10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6/21/23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FE00-407B-C245-852C-72BFD1DB6441}" type="datetime1">
              <a:rPr lang="en-US" smtClean="0"/>
              <a:t>6/21/23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AF6EDE31-0269-4E47-AD7A-2283A97933AE}" type="datetime1">
              <a:rPr lang="en-US" smtClean="0"/>
              <a:t>6/21/23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91EB-172F-1F4E-9F37-F4319F7D1EF8}" type="datetime1">
              <a:rPr lang="en-US" smtClean="0"/>
              <a:t>6/21/23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A643-3697-8144-A8BC-9B9E461E498C}" type="datetime1">
              <a:rPr lang="en-US" smtClean="0"/>
              <a:t>6/21/23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F915-F2B3-594C-A334-726BEBE38B1D}" type="datetime1">
              <a:rPr lang="en-US" smtClean="0"/>
              <a:t>6/21/23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635-0886-554F-957A-23EE4B253CC4}" type="datetime1">
              <a:rPr lang="en-US" smtClean="0"/>
              <a:t>6/21/23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E4A7-DE97-D541-8AA1-D2DB2B0EC4F1}" type="datetime1">
              <a:rPr lang="en-US" smtClean="0"/>
              <a:t>6/21/23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9DF4-C10E-8146-AA8C-962AA52EC832}" type="datetime1">
              <a:rPr lang="en-US" smtClean="0"/>
              <a:t>6/21/23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D6E4-17E7-5747-A189-FD0201F30FD9}" type="datetime1">
              <a:rPr lang="en-US" smtClean="0"/>
              <a:t>6/21/23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3757407" y="4916623"/>
            <a:ext cx="5310590" cy="15204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</a:rPr>
              <a:t>Group</a:t>
            </a:r>
            <a:r>
              <a:rPr lang="pt-PT" sz="1600" dirty="0">
                <a:solidFill>
                  <a:schemeClr val="bg1"/>
                </a:solidFill>
              </a:rPr>
              <a:t> Members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600" dirty="0">
                <a:solidFill>
                  <a:schemeClr val="bg1"/>
                </a:solidFill>
              </a:rPr>
              <a:t>Diogo Sousa (1222132)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600" dirty="0">
                <a:solidFill>
                  <a:schemeClr val="bg1"/>
                </a:solidFill>
              </a:rPr>
              <a:t>Filipe Teixeira (1171159)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João Silva</a:t>
            </a:r>
            <a:r>
              <a:rPr lang="pt-PT" sz="1600" dirty="0">
                <a:solidFill>
                  <a:schemeClr val="bg1"/>
                </a:solidFill>
              </a:rPr>
              <a:t> (1960184)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Simão Gomes (1050347)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F96B70A-62D2-E411-949C-4A4A90C4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75" y="3949133"/>
            <a:ext cx="8182338" cy="571504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Sprint  C                       2NA – </a:t>
            </a:r>
            <a:r>
              <a:rPr lang="en-US" dirty="0">
                <a:solidFill>
                  <a:schemeClr val="tx1"/>
                </a:solidFill>
              </a:rPr>
              <a:t>Group</a:t>
            </a:r>
            <a:r>
              <a:rPr lang="pt-PT" dirty="0">
                <a:solidFill>
                  <a:schemeClr val="tx1"/>
                </a:solidFill>
              </a:rPr>
              <a:t> 1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908954"/>
            <a:ext cx="9043200" cy="571504"/>
          </a:xfrm>
        </p:spPr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0" y="1480458"/>
            <a:ext cx="9043200" cy="482403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18/06/2023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Demonstration: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9" name="Título 4">
            <a:extLst>
              <a:ext uri="{FF2B5EF4-FFF2-40B4-BE49-F238E27FC236}">
                <a16:creationId xmlns:a16="http://schemas.microsoft.com/office/drawing/2014/main" id="{D107959A-FF17-6699-776A-DAB2D6F2F350}"/>
              </a:ext>
            </a:extLst>
          </p:cNvPr>
          <p:cNvSpPr txBox="1">
            <a:spLocks/>
          </p:cNvSpPr>
          <p:nvPr/>
        </p:nvSpPr>
        <p:spPr>
          <a:xfrm>
            <a:off x="5384400" y="973882"/>
            <a:ext cx="90432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200" cap="none" dirty="0">
                <a:solidFill>
                  <a:schemeClr val="tx1"/>
                </a:solidFill>
              </a:rPr>
              <a:t>LPROG</a:t>
            </a:r>
          </a:p>
          <a:p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0EA00-8E25-F74C-FB9A-CCBD9566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>
                <a:solidFill>
                  <a:schemeClr val="bg1">
                    <a:lumMod val="95000"/>
                  </a:schemeClr>
                </a:solidFill>
              </a:rPr>
              <a:pPr/>
              <a:t>10</a:t>
            </a:fld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0DB9E8-6709-00CA-69A6-3DDA19026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5" t="19743" r="59423" b="12906"/>
          <a:stretch/>
        </p:blipFill>
        <p:spPr>
          <a:xfrm>
            <a:off x="4935600" y="2314576"/>
            <a:ext cx="3314700" cy="37528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CDD632-0C6B-BACB-9DB9-287800206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6" t="16196" r="70000" b="16454"/>
          <a:stretch/>
        </p:blipFill>
        <p:spPr>
          <a:xfrm>
            <a:off x="1480800" y="2314576"/>
            <a:ext cx="2319356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6223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908954"/>
            <a:ext cx="9043200" cy="571504"/>
          </a:xfrm>
        </p:spPr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0" y="1480458"/>
            <a:ext cx="9043200" cy="482403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18/06/2023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Demonstration: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9" name="Título 4">
            <a:extLst>
              <a:ext uri="{FF2B5EF4-FFF2-40B4-BE49-F238E27FC236}">
                <a16:creationId xmlns:a16="http://schemas.microsoft.com/office/drawing/2014/main" id="{D107959A-FF17-6699-776A-DAB2D6F2F350}"/>
              </a:ext>
            </a:extLst>
          </p:cNvPr>
          <p:cNvSpPr txBox="1">
            <a:spLocks/>
          </p:cNvSpPr>
          <p:nvPr/>
        </p:nvSpPr>
        <p:spPr>
          <a:xfrm>
            <a:off x="5384400" y="973882"/>
            <a:ext cx="90432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200" cap="none" dirty="0">
                <a:solidFill>
                  <a:schemeClr val="tx1"/>
                </a:solidFill>
              </a:rPr>
              <a:t>RCOMP</a:t>
            </a:r>
          </a:p>
          <a:p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E6389-E954-137F-F665-04A5F030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>
                <a:solidFill>
                  <a:schemeClr val="bg1">
                    <a:lumMod val="95000"/>
                  </a:schemeClr>
                </a:solidFill>
              </a:rPr>
              <a:pPr/>
              <a:t>11</a:t>
            </a:fld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E2726A-4993-D323-1916-6A01D5325E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5"/>
          <a:stretch/>
        </p:blipFill>
        <p:spPr>
          <a:xfrm>
            <a:off x="6407153" y="2267074"/>
            <a:ext cx="2866917" cy="2590800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AB42DC5-8DCE-78C6-E9A8-AC8FEDCDA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8" y="2267074"/>
            <a:ext cx="5996905" cy="331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5979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18/06/2023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Team development stages (Tuckman Stages):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The teams in the beginning of this last Sprint was already in the performing stage, and there were several task assigned that weren’t done in the previous sprint.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Unfortunately, there was a setback and one of the team members decided to leave the group without notice and thus the group was set once again to the storming state.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The norming stage only arrived in the last days of the product delivery.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With this setback the tasks that were, optimistically, assigned suffered a great delay and were most of them executed in the last days of delivery.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3E9E41-1EB8-7F41-676B-A1D35BF1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>
                <a:solidFill>
                  <a:schemeClr val="bg1">
                    <a:lumMod val="95000"/>
                  </a:schemeClr>
                </a:solidFill>
              </a:rPr>
              <a:pPr/>
              <a:t>12</a:t>
            </a:fld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7468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18/06/2023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conclusions: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Each team member should have started </a:t>
            </a:r>
            <a:r>
              <a:rPr lang="en-US" sz="1800" b="1" dirty="0">
                <a:solidFill>
                  <a:schemeClr val="tx1"/>
                </a:solidFill>
              </a:rPr>
              <a:t>earlier</a:t>
            </a:r>
            <a:r>
              <a:rPr lang="en-US" sz="1800" dirty="0">
                <a:solidFill>
                  <a:schemeClr val="tx1"/>
                </a:solidFill>
              </a:rPr>
              <a:t> is work and with a more </a:t>
            </a:r>
            <a:r>
              <a:rPr lang="en-US" sz="1800" b="1" dirty="0">
                <a:solidFill>
                  <a:schemeClr val="tx1"/>
                </a:solidFill>
              </a:rPr>
              <a:t>uniform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pace</a:t>
            </a:r>
            <a:r>
              <a:rPr lang="en-US" sz="1800" dirty="0">
                <a:solidFill>
                  <a:schemeClr val="tx1"/>
                </a:solidFill>
              </a:rPr>
              <a:t> in order to clear doubts and properly </a:t>
            </a:r>
            <a:r>
              <a:rPr lang="en-US" sz="1800" b="1" dirty="0">
                <a:solidFill>
                  <a:schemeClr val="tx1"/>
                </a:solidFill>
              </a:rPr>
              <a:t>solve</a:t>
            </a:r>
            <a:r>
              <a:rPr lang="en-US" sz="1800" dirty="0">
                <a:solidFill>
                  <a:schemeClr val="tx1"/>
                </a:solidFill>
              </a:rPr>
              <a:t> them on the respective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team should have a better “</a:t>
            </a:r>
            <a:r>
              <a:rPr lang="en-US" sz="1800" b="1" dirty="0">
                <a:solidFill>
                  <a:schemeClr val="tx1"/>
                </a:solidFill>
              </a:rPr>
              <a:t>know-how</a:t>
            </a:r>
            <a:r>
              <a:rPr lang="en-US" sz="1800" dirty="0">
                <a:solidFill>
                  <a:schemeClr val="tx1"/>
                </a:solidFill>
              </a:rPr>
              <a:t>” of the technical aspects and challenges from the problems that each tasks presented to be solved.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Each member should </a:t>
            </a:r>
            <a:r>
              <a:rPr lang="en-US" sz="1800" b="1" dirty="0">
                <a:solidFill>
                  <a:schemeClr val="tx1"/>
                </a:solidFill>
              </a:rPr>
              <a:t>split</a:t>
            </a:r>
            <a:r>
              <a:rPr lang="en-US" sz="1800" dirty="0">
                <a:solidFill>
                  <a:schemeClr val="tx1"/>
                </a:solidFill>
              </a:rPr>
              <a:t> their </a:t>
            </a:r>
            <a:r>
              <a:rPr lang="en-US" sz="1800" b="1" dirty="0">
                <a:solidFill>
                  <a:schemeClr val="tx1"/>
                </a:solidFill>
              </a:rPr>
              <a:t>tasks</a:t>
            </a:r>
            <a:r>
              <a:rPr lang="en-US" sz="1800" dirty="0">
                <a:solidFill>
                  <a:schemeClr val="tx1"/>
                </a:solidFill>
              </a:rPr>
              <a:t> into smaller ones, in order to </a:t>
            </a:r>
            <a:r>
              <a:rPr lang="en-US" sz="1800" b="1" dirty="0">
                <a:solidFill>
                  <a:schemeClr val="tx1"/>
                </a:solidFill>
              </a:rPr>
              <a:t>release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dependencies</a:t>
            </a:r>
            <a:r>
              <a:rPr lang="en-US" sz="1800" dirty="0">
                <a:solidFill>
                  <a:schemeClr val="tx1"/>
                </a:solidFill>
              </a:rPr>
              <a:t> to other members </a:t>
            </a:r>
            <a:r>
              <a:rPr lang="en-US" sz="1800" b="1" dirty="0">
                <a:solidFill>
                  <a:schemeClr val="tx1"/>
                </a:solidFill>
              </a:rPr>
              <a:t>faster</a:t>
            </a:r>
            <a:r>
              <a:rPr lang="en-US" sz="1800" dirty="0">
                <a:solidFill>
                  <a:schemeClr val="tx1"/>
                </a:solidFill>
              </a:rPr>
              <a:t>. This also helps with </a:t>
            </a:r>
            <a:r>
              <a:rPr lang="en-US" sz="1800" b="1" dirty="0">
                <a:solidFill>
                  <a:schemeClr val="tx1"/>
                </a:solidFill>
              </a:rPr>
              <a:t>code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reviews</a:t>
            </a:r>
            <a:r>
              <a:rPr lang="en-US" sz="1800" dirty="0">
                <a:solidFill>
                  <a:schemeClr val="tx1"/>
                </a:solidFill>
              </a:rPr>
              <a:t> since the </a:t>
            </a:r>
            <a:r>
              <a:rPr lang="en-US" sz="1800" b="1" dirty="0">
                <a:solidFill>
                  <a:schemeClr val="tx1"/>
                </a:solidFill>
              </a:rPr>
              <a:t>changes</a:t>
            </a:r>
            <a:r>
              <a:rPr lang="en-US" sz="1800" dirty="0">
                <a:solidFill>
                  <a:schemeClr val="tx1"/>
                </a:solidFill>
              </a:rPr>
              <a:t> will be </a:t>
            </a:r>
            <a:r>
              <a:rPr lang="en-US" sz="1800" b="1" dirty="0">
                <a:solidFill>
                  <a:schemeClr val="tx1"/>
                </a:solidFill>
              </a:rPr>
              <a:t>less</a:t>
            </a:r>
            <a:r>
              <a:rPr lang="en-US" sz="1800" dirty="0">
                <a:solidFill>
                  <a:schemeClr val="tx1"/>
                </a:solidFill>
              </a:rPr>
              <a:t> per pull request.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tasks should have been </a:t>
            </a:r>
            <a:r>
              <a:rPr lang="en-US" sz="1800" b="1" dirty="0">
                <a:solidFill>
                  <a:schemeClr val="tx1"/>
                </a:solidFill>
              </a:rPr>
              <a:t>prioritized</a:t>
            </a:r>
            <a:r>
              <a:rPr lang="en-US" sz="1800" dirty="0">
                <a:solidFill>
                  <a:schemeClr val="tx1"/>
                </a:solidFill>
              </a:rPr>
              <a:t> according to the main functionalities of the intended application and should only been assigned after the </a:t>
            </a:r>
            <a:r>
              <a:rPr lang="en-US" sz="1800" b="1" dirty="0">
                <a:solidFill>
                  <a:schemeClr val="tx1"/>
                </a:solidFill>
              </a:rPr>
              <a:t>core</a:t>
            </a:r>
            <a:r>
              <a:rPr lang="en-US" sz="1800" dirty="0">
                <a:solidFill>
                  <a:schemeClr val="tx1"/>
                </a:solidFill>
              </a:rPr>
              <a:t> functionalities have been </a:t>
            </a:r>
            <a:r>
              <a:rPr lang="en-US" sz="1800" b="1" dirty="0">
                <a:solidFill>
                  <a:schemeClr val="tx1"/>
                </a:solidFill>
              </a:rPr>
              <a:t>finished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There should have been a clearer </a:t>
            </a:r>
            <a:r>
              <a:rPr lang="en-US" sz="1800" b="1" dirty="0">
                <a:solidFill>
                  <a:schemeClr val="tx1"/>
                </a:solidFill>
              </a:rPr>
              <a:t>communication protocol</a:t>
            </a:r>
            <a:r>
              <a:rPr lang="en-US" sz="1800" dirty="0">
                <a:solidFill>
                  <a:schemeClr val="tx1"/>
                </a:solidFill>
              </a:rPr>
              <a:t>. That would permit the team to know if all the team members were all available or if there was some </a:t>
            </a:r>
            <a:r>
              <a:rPr lang="en-US" sz="1800" b="1" dirty="0">
                <a:solidFill>
                  <a:schemeClr val="tx1"/>
                </a:solidFill>
              </a:rPr>
              <a:t>setback</a:t>
            </a:r>
            <a:r>
              <a:rPr lang="en-US" sz="1800" dirty="0">
                <a:solidFill>
                  <a:schemeClr val="tx1"/>
                </a:solidFill>
              </a:rPr>
              <a:t> and the work should have to be </a:t>
            </a:r>
            <a:r>
              <a:rPr lang="en-US" sz="1800" b="1" dirty="0">
                <a:solidFill>
                  <a:schemeClr val="tx1"/>
                </a:solidFill>
              </a:rPr>
              <a:t>reorganized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3E9E41-1EB8-7F41-676B-A1D35BF1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>
                <a:solidFill>
                  <a:schemeClr val="bg1">
                    <a:lumMod val="95000"/>
                  </a:schemeClr>
                </a:solidFill>
              </a:rPr>
              <a:pPr/>
              <a:t>13</a:t>
            </a:fld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1669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18/06/2023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E3BFD7-8A45-831D-1794-8D916DF89044}"/>
              </a:ext>
            </a:extLst>
          </p:cNvPr>
          <p:cNvGrpSpPr/>
          <p:nvPr/>
        </p:nvGrpSpPr>
        <p:grpSpPr>
          <a:xfrm>
            <a:off x="239172" y="2151585"/>
            <a:ext cx="9427656" cy="4153147"/>
            <a:chOff x="241442" y="2151585"/>
            <a:chExt cx="9427656" cy="41531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46F64C-4411-4F59-B546-FCD8654F7B3C}"/>
                </a:ext>
              </a:extLst>
            </p:cNvPr>
            <p:cNvSpPr/>
            <p:nvPr/>
          </p:nvSpPr>
          <p:spPr>
            <a:xfrm>
              <a:off x="241442" y="2151587"/>
              <a:ext cx="3067740" cy="41531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sng" dirty="0">
                  <a:solidFill>
                    <a:schemeClr val="tx1"/>
                  </a:solidFill>
                </a:rPr>
                <a:t>What went well?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Good interaction with GitHub.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Good team spirit.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Good team-work.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B9FD58-6876-4E87-998E-ACA36985B86E}"/>
                </a:ext>
              </a:extLst>
            </p:cNvPr>
            <p:cNvSpPr/>
            <p:nvPr/>
          </p:nvSpPr>
          <p:spPr>
            <a:xfrm>
              <a:off x="3421400" y="2151585"/>
              <a:ext cx="3067740" cy="41531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sng" dirty="0">
                  <a:solidFill>
                    <a:schemeClr val="tx1"/>
                  </a:solidFill>
                </a:rPr>
                <a:t>What went wrong?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Late resolution of the issues.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Lack of time to complete all tasks.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No time to study the technical aspects.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Late task review.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Lack of organization.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B8E455-F8DD-4DEF-9E49-A26421870FC1}"/>
                </a:ext>
              </a:extLst>
            </p:cNvPr>
            <p:cNvSpPr/>
            <p:nvPr/>
          </p:nvSpPr>
          <p:spPr>
            <a:xfrm>
              <a:off x="6601358" y="2151585"/>
              <a:ext cx="3067740" cy="41531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sng" dirty="0">
                  <a:solidFill>
                    <a:schemeClr val="tx1"/>
                  </a:solidFill>
                </a:rPr>
                <a:t>What we’ve learned?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The team members should have a stricter time-management.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The work should start from the beginning.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Team should allocate time to study the technical aspects involving an issue.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The review of each task should happen earlier to avoid errors.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We must have a well-established organization / time management.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The communication protocol should have been stricter.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We should prioritize the core tasks.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1C5D51-1A61-F723-E3D2-6AB4225E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>
                <a:solidFill>
                  <a:schemeClr val="bg1">
                    <a:lumMod val="95000"/>
                  </a:schemeClr>
                </a:solidFill>
              </a:rPr>
              <a:pPr/>
              <a:t>14</a:t>
            </a:fld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98269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18/06/2023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Earlier definition of the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Earlier attribution of the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Earlier definition of the tasks of each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Prioritize the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interaction between students/teachers to have more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Create a routine for each day to study and develop some code for the pending issues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C25590-32C4-0E14-6710-81FCD0B6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>
                <a:solidFill>
                  <a:schemeClr val="bg1">
                    <a:lumMod val="95000"/>
                  </a:schemeClr>
                </a:solidFill>
              </a:rPr>
              <a:pPr/>
              <a:t>15</a:t>
            </a:fld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9670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FA482B-2332-69C6-6B83-0ED5B0A4B220}"/>
              </a:ext>
            </a:extLst>
          </p:cNvPr>
          <p:cNvSpPr txBox="1"/>
          <p:nvPr/>
        </p:nvSpPr>
        <p:spPr>
          <a:xfrm>
            <a:off x="1412846" y="997565"/>
            <a:ext cx="7080308" cy="250837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 kumimoji="0" lang="en-PT" sz="3200" b="0" i="0" u="sng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Sprint Planning – Sprint </a:t>
            </a:r>
            <a:r>
              <a:rPr kumimoji="0" lang="en-P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PT" sz="20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Sprint Backlog – Sprint </a:t>
            </a:r>
            <a:r>
              <a:rPr lang="en-PT" sz="20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Burn Up</a:t>
            </a:r>
            <a:endParaRPr kumimoji="0" lang="en-PT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PT" sz="20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Sprint Review</a:t>
            </a:r>
            <a:endParaRPr lang="en-PT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Sprint Retrospective</a:t>
            </a:r>
            <a:endParaRPr kumimoji="0" lang="en-PT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5501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C</a:t>
            </a:r>
            <a:br>
              <a:rPr lang="en-US" sz="3200" cap="none" dirty="0">
                <a:solidFill>
                  <a:schemeClr val="tx1"/>
                </a:solidFill>
              </a:rPr>
            </a:br>
            <a:endParaRPr lang="en-US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64068"/>
              </p:ext>
            </p:extLst>
          </p:nvPr>
        </p:nvGraphicFramePr>
        <p:xfrm>
          <a:off x="1020165" y="2618910"/>
          <a:ext cx="7830870" cy="222503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Number of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Number of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/>
                        <a:t>Number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/>
                        <a:t>Number of Management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5         Actual: 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Start Date:</a:t>
            </a:r>
            <a:r>
              <a:rPr lang="en-US" sz="1800" dirty="0">
                <a:solidFill>
                  <a:schemeClr val="tx1"/>
                </a:solidFill>
              </a:rPr>
              <a:t>	            22/05/2023	                  </a:t>
            </a:r>
            <a:r>
              <a:rPr lang="en-US" sz="1800" b="1" dirty="0">
                <a:solidFill>
                  <a:schemeClr val="tx1"/>
                </a:solidFill>
              </a:rPr>
              <a:t>End Date:</a:t>
            </a:r>
            <a:r>
              <a:rPr lang="en-US" sz="1800" dirty="0">
                <a:solidFill>
                  <a:schemeClr val="tx1"/>
                </a:solidFill>
              </a:rPr>
              <a:t>		18/06/2023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A2F28-3B66-90D7-40EB-F75E2E53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>
                <a:solidFill>
                  <a:schemeClr val="bg1">
                    <a:lumMod val="95000"/>
                  </a:schemeClr>
                </a:solidFill>
              </a:rPr>
              <a:pPr/>
              <a:t>3</a:t>
            </a:fld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Backlog – Sprint C</a:t>
            </a:r>
            <a:br>
              <a:rPr lang="en-US" sz="3200" cap="none" dirty="0">
                <a:solidFill>
                  <a:schemeClr val="tx1"/>
                </a:solidFill>
              </a:rPr>
            </a:br>
            <a:endParaRPr lang="en-US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65548"/>
              </p:ext>
            </p:extLst>
          </p:nvPr>
        </p:nvGraphicFramePr>
        <p:xfrm>
          <a:off x="1020165" y="2567539"/>
          <a:ext cx="7830870" cy="37122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28518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5902352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US 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Manager, I want to enroll students in bulk by importing their data using a csv file</a:t>
                      </a:r>
                    </a:p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(Sprint B)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US 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Teacher, I want to schedule a class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(Sprint B)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US 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User, I want to create a board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(Sprint B)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US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Student, I want to take an exam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4194834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US 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Student, I want to view a list of my grades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noProof="0" dirty="0"/>
                        <a:t>US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Student, I want to take an automatic formative exam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noProof="0" dirty="0"/>
                        <a:t>US 4002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cancel a meeting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04646867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noProof="0" dirty="0"/>
                        <a:t>US 4003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accept or reject meeting request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9997703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US 4004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User, I want to view a list of participants in my meeting and their status (accept or reject)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56609788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7F975DF5-5833-721E-7C51-90BF099360A6}"/>
              </a:ext>
            </a:extLst>
          </p:cNvPr>
          <p:cNvSpPr txBox="1"/>
          <p:nvPr/>
        </p:nvSpPr>
        <p:spPr>
          <a:xfrm>
            <a:off x="1150707" y="2126750"/>
            <a:ext cx="117638" cy="37956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ítulo 4">
            <a:extLst>
              <a:ext uri="{FF2B5EF4-FFF2-40B4-BE49-F238E27FC236}">
                <a16:creationId xmlns:a16="http://schemas.microsoft.com/office/drawing/2014/main" id="{3F80F407-2823-1684-5864-DC3B73845E46}"/>
              </a:ext>
            </a:extLst>
          </p:cNvPr>
          <p:cNvSpPr txBox="1">
            <a:spLocks/>
          </p:cNvSpPr>
          <p:nvPr/>
        </p:nvSpPr>
        <p:spPr>
          <a:xfrm>
            <a:off x="1020165" y="1840998"/>
            <a:ext cx="90432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200" cap="none" dirty="0">
                <a:solidFill>
                  <a:schemeClr val="tx1"/>
                </a:solidFill>
              </a:rPr>
              <a:t>EAPLI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D6C637-EDF0-1C9F-B183-9CFA0BFF4141}"/>
              </a:ext>
            </a:extLst>
          </p:cNvPr>
          <p:cNvSpPr txBox="1"/>
          <p:nvPr/>
        </p:nvSpPr>
        <p:spPr>
          <a:xfrm>
            <a:off x="8885835" y="2953124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3BC5F4-803F-89A3-75BA-89E8270AF3A9}"/>
              </a:ext>
            </a:extLst>
          </p:cNvPr>
          <p:cNvSpPr txBox="1"/>
          <p:nvPr/>
        </p:nvSpPr>
        <p:spPr>
          <a:xfrm>
            <a:off x="8885834" y="3322456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9" name="Título 4">
            <a:extLst>
              <a:ext uri="{FF2B5EF4-FFF2-40B4-BE49-F238E27FC236}">
                <a16:creationId xmlns:a16="http://schemas.microsoft.com/office/drawing/2014/main" id="{4A422C7B-5DE6-6813-E5BB-E8FD0A03A627}"/>
              </a:ext>
            </a:extLst>
          </p:cNvPr>
          <p:cNvSpPr txBox="1">
            <a:spLocks/>
          </p:cNvSpPr>
          <p:nvPr/>
        </p:nvSpPr>
        <p:spPr>
          <a:xfrm>
            <a:off x="8851035" y="2589854"/>
            <a:ext cx="90432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1600" cap="none" dirty="0">
                <a:solidFill>
                  <a:schemeClr val="tx1"/>
                </a:solidFill>
              </a:rPr>
              <a:t>STATUS</a:t>
            </a:r>
          </a:p>
          <a:p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16" name="CaixaDeTexto 7">
            <a:extLst>
              <a:ext uri="{FF2B5EF4-FFF2-40B4-BE49-F238E27FC236}">
                <a16:creationId xmlns:a16="http://schemas.microsoft.com/office/drawing/2014/main" id="{6CD9364F-141E-9C74-E889-BAA273EA0799}"/>
              </a:ext>
            </a:extLst>
          </p:cNvPr>
          <p:cNvSpPr txBox="1"/>
          <p:nvPr/>
        </p:nvSpPr>
        <p:spPr>
          <a:xfrm>
            <a:off x="8892396" y="4081652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D8E0F34-051A-BD43-F949-4FF427EF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>
                <a:solidFill>
                  <a:schemeClr val="bg1">
                    <a:lumMod val="95000"/>
                  </a:schemeClr>
                </a:solidFill>
              </a:rPr>
              <a:pPr/>
              <a:t>4</a:t>
            </a:fld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CaixaDeTexto 7">
            <a:extLst>
              <a:ext uri="{FF2B5EF4-FFF2-40B4-BE49-F238E27FC236}">
                <a16:creationId xmlns:a16="http://schemas.microsoft.com/office/drawing/2014/main" id="{B34B7B3A-83BF-362D-0923-452BB50283B7}"/>
              </a:ext>
            </a:extLst>
          </p:cNvPr>
          <p:cNvSpPr txBox="1"/>
          <p:nvPr/>
        </p:nvSpPr>
        <p:spPr>
          <a:xfrm>
            <a:off x="8892395" y="3735888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11" name="CaixaDeTexto 7">
            <a:extLst>
              <a:ext uri="{FF2B5EF4-FFF2-40B4-BE49-F238E27FC236}">
                <a16:creationId xmlns:a16="http://schemas.microsoft.com/office/drawing/2014/main" id="{7D09949F-35EC-4ACF-41CF-05BD5CDECD6C}"/>
              </a:ext>
            </a:extLst>
          </p:cNvPr>
          <p:cNvSpPr txBox="1"/>
          <p:nvPr/>
        </p:nvSpPr>
        <p:spPr>
          <a:xfrm>
            <a:off x="8892394" y="4449589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12" name="CaixaDeTexto 7">
            <a:extLst>
              <a:ext uri="{FF2B5EF4-FFF2-40B4-BE49-F238E27FC236}">
                <a16:creationId xmlns:a16="http://schemas.microsoft.com/office/drawing/2014/main" id="{DE3AAD4C-2611-8591-5427-CC1BD81D09B7}"/>
              </a:ext>
            </a:extLst>
          </p:cNvPr>
          <p:cNvSpPr txBox="1"/>
          <p:nvPr/>
        </p:nvSpPr>
        <p:spPr>
          <a:xfrm>
            <a:off x="8892393" y="5168733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15" name="CaixaDeTexto 7">
            <a:extLst>
              <a:ext uri="{FF2B5EF4-FFF2-40B4-BE49-F238E27FC236}">
                <a16:creationId xmlns:a16="http://schemas.microsoft.com/office/drawing/2014/main" id="{25025236-A200-91FB-62AD-FE659FA357A8}"/>
              </a:ext>
            </a:extLst>
          </p:cNvPr>
          <p:cNvSpPr txBox="1"/>
          <p:nvPr/>
        </p:nvSpPr>
        <p:spPr>
          <a:xfrm>
            <a:off x="8897902" y="4809161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18" name="CaixaDeTexto 7">
            <a:extLst>
              <a:ext uri="{FF2B5EF4-FFF2-40B4-BE49-F238E27FC236}">
                <a16:creationId xmlns:a16="http://schemas.microsoft.com/office/drawing/2014/main" id="{02F1F097-CAFF-0483-0B35-3D8DAC092214}"/>
              </a:ext>
            </a:extLst>
          </p:cNvPr>
          <p:cNvSpPr txBox="1"/>
          <p:nvPr/>
        </p:nvSpPr>
        <p:spPr>
          <a:xfrm>
            <a:off x="8892393" y="5558597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19" name="CaixaDeTexto 7">
            <a:extLst>
              <a:ext uri="{FF2B5EF4-FFF2-40B4-BE49-F238E27FC236}">
                <a16:creationId xmlns:a16="http://schemas.microsoft.com/office/drawing/2014/main" id="{DD26B919-CD58-726F-4F94-59B4B7D10D40}"/>
              </a:ext>
            </a:extLst>
          </p:cNvPr>
          <p:cNvSpPr txBox="1"/>
          <p:nvPr/>
        </p:nvSpPr>
        <p:spPr>
          <a:xfrm>
            <a:off x="8892393" y="5934368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21" name="Título 4">
            <a:extLst>
              <a:ext uri="{FF2B5EF4-FFF2-40B4-BE49-F238E27FC236}">
                <a16:creationId xmlns:a16="http://schemas.microsoft.com/office/drawing/2014/main" id="{E2393C34-2BA1-4C39-1343-B1904DBB746F}"/>
              </a:ext>
            </a:extLst>
          </p:cNvPr>
          <p:cNvSpPr txBox="1">
            <a:spLocks/>
          </p:cNvSpPr>
          <p:nvPr/>
        </p:nvSpPr>
        <p:spPr>
          <a:xfrm>
            <a:off x="414000" y="1491186"/>
            <a:ext cx="9043200" cy="50788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000" cap="none" dirty="0">
                <a:solidFill>
                  <a:schemeClr val="tx1"/>
                </a:solidFill>
              </a:rPr>
              <a:t>Legenda:      -&gt;complete	      -&gt; in progress	         -&gt; in review</a:t>
            </a:r>
            <a:br>
              <a:rPr lang="en-US" sz="3200" cap="none" dirty="0">
                <a:solidFill>
                  <a:schemeClr val="tx1"/>
                </a:solidFill>
              </a:rPr>
            </a:br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23" name="CaixaDeTexto 7">
            <a:extLst>
              <a:ext uri="{FF2B5EF4-FFF2-40B4-BE49-F238E27FC236}">
                <a16:creationId xmlns:a16="http://schemas.microsoft.com/office/drawing/2014/main" id="{279C2DE0-B465-22A7-49DB-47001D76F1C9}"/>
              </a:ext>
            </a:extLst>
          </p:cNvPr>
          <p:cNvSpPr txBox="1"/>
          <p:nvPr/>
        </p:nvSpPr>
        <p:spPr>
          <a:xfrm>
            <a:off x="1476454" y="1578814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24" name="CaixaDeTexto 12">
            <a:extLst>
              <a:ext uri="{FF2B5EF4-FFF2-40B4-BE49-F238E27FC236}">
                <a16:creationId xmlns:a16="http://schemas.microsoft.com/office/drawing/2014/main" id="{330693C6-F6D0-8E60-FD8A-ED7F1A522443}"/>
              </a:ext>
            </a:extLst>
          </p:cNvPr>
          <p:cNvSpPr txBox="1"/>
          <p:nvPr/>
        </p:nvSpPr>
        <p:spPr>
          <a:xfrm>
            <a:off x="3279534" y="1560811"/>
            <a:ext cx="250330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pt-PT" sz="1800" b="0" i="0" u="none" strike="noStrike" kern="1200" dirty="0">
                <a:solidFill>
                  <a:srgbClr val="FFFF00"/>
                </a:solidFill>
                <a:latin typeface="+mj-lt"/>
                <a:ea typeface="+mn-ea"/>
                <a:cs typeface="+mn-cs"/>
                <a:sym typeface="Wingdings"/>
              </a:rPr>
              <a:t></a:t>
            </a:r>
            <a:endParaRPr lang="pt-PT" dirty="0"/>
          </a:p>
        </p:txBody>
      </p:sp>
      <p:sp>
        <p:nvSpPr>
          <p:cNvPr id="25" name="CaixaDeTexto 7">
            <a:extLst>
              <a:ext uri="{FF2B5EF4-FFF2-40B4-BE49-F238E27FC236}">
                <a16:creationId xmlns:a16="http://schemas.microsoft.com/office/drawing/2014/main" id="{93D27813-0B8B-B573-EBD3-A31D93832E31}"/>
              </a:ext>
            </a:extLst>
          </p:cNvPr>
          <p:cNvSpPr txBox="1"/>
          <p:nvPr/>
        </p:nvSpPr>
        <p:spPr>
          <a:xfrm>
            <a:off x="5281403" y="1541983"/>
            <a:ext cx="250330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pt-PT" sz="1800" b="0" i="0" u="none" strike="noStrike" kern="1200" dirty="0">
                <a:solidFill>
                  <a:srgbClr val="00B050"/>
                </a:solidFill>
                <a:latin typeface="+mj-lt"/>
                <a:ea typeface="+mn-ea"/>
                <a:cs typeface="+mn-cs"/>
                <a:sym typeface="Wingdings"/>
              </a:rPr>
              <a:t>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54886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Backlog – Sprint C</a:t>
            </a:r>
            <a:br>
              <a:rPr lang="en-US" sz="3200" cap="none" dirty="0">
                <a:solidFill>
                  <a:schemeClr val="tx1"/>
                </a:solidFill>
              </a:rPr>
            </a:br>
            <a:endParaRPr lang="en-US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74200"/>
              </p:ext>
            </p:extLst>
          </p:nvPr>
        </p:nvGraphicFramePr>
        <p:xfrm>
          <a:off x="924423" y="3178680"/>
          <a:ext cx="7830870" cy="148335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28518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5902352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US 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Teacher, I want to create/update automatic formative exams (Sprint B)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US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Student, I want to take an exam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noProof="0" dirty="0"/>
                        <a:t>US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Student, I want to take an automatic formative exam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</a:tbl>
          </a:graphicData>
        </a:graphic>
      </p:graphicFrame>
      <p:sp>
        <p:nvSpPr>
          <p:cNvPr id="4" name="Título 4">
            <a:extLst>
              <a:ext uri="{FF2B5EF4-FFF2-40B4-BE49-F238E27FC236}">
                <a16:creationId xmlns:a16="http://schemas.microsoft.com/office/drawing/2014/main" id="{3F80F407-2823-1684-5864-DC3B73845E46}"/>
              </a:ext>
            </a:extLst>
          </p:cNvPr>
          <p:cNvSpPr txBox="1">
            <a:spLocks/>
          </p:cNvSpPr>
          <p:nvPr/>
        </p:nvSpPr>
        <p:spPr>
          <a:xfrm>
            <a:off x="924423" y="2661837"/>
            <a:ext cx="90432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200" cap="none" dirty="0">
                <a:solidFill>
                  <a:schemeClr val="tx1"/>
                </a:solidFill>
              </a:rPr>
              <a:t>LPROG</a:t>
            </a:r>
          </a:p>
        </p:txBody>
      </p:sp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C1BD096F-7A20-A867-E83A-16885F725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0604"/>
              </p:ext>
            </p:extLst>
          </p:nvPr>
        </p:nvGraphicFramePr>
        <p:xfrm>
          <a:off x="936410" y="5196565"/>
          <a:ext cx="7830870" cy="111379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28518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5902352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US 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Project Manager, I want the team to prepare the communication infrastructure for the Shared Boards and the deployment of the solution (Sprint B)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US 3005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User, I want to view, in real-time, the updates in the shared boards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408480440"/>
                  </a:ext>
                </a:extLst>
              </a:tr>
            </a:tbl>
          </a:graphicData>
        </a:graphic>
      </p:graphicFrame>
      <p:sp>
        <p:nvSpPr>
          <p:cNvPr id="7" name="Título 4">
            <a:extLst>
              <a:ext uri="{FF2B5EF4-FFF2-40B4-BE49-F238E27FC236}">
                <a16:creationId xmlns:a16="http://schemas.microsoft.com/office/drawing/2014/main" id="{F360B6C2-B11B-5E51-C9EE-5D32203E041A}"/>
              </a:ext>
            </a:extLst>
          </p:cNvPr>
          <p:cNvSpPr txBox="1">
            <a:spLocks/>
          </p:cNvSpPr>
          <p:nvPr/>
        </p:nvSpPr>
        <p:spPr>
          <a:xfrm>
            <a:off x="862800" y="4681361"/>
            <a:ext cx="90432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200" cap="none" dirty="0">
                <a:solidFill>
                  <a:schemeClr val="tx1"/>
                </a:solidFill>
              </a:rPr>
              <a:t>RCOMP</a:t>
            </a:r>
          </a:p>
          <a:p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12" name="Título 4">
            <a:extLst>
              <a:ext uri="{FF2B5EF4-FFF2-40B4-BE49-F238E27FC236}">
                <a16:creationId xmlns:a16="http://schemas.microsoft.com/office/drawing/2014/main" id="{B81FBBDA-2C74-0B9B-3AB4-99122FA872C8}"/>
              </a:ext>
            </a:extLst>
          </p:cNvPr>
          <p:cNvSpPr txBox="1">
            <a:spLocks/>
          </p:cNvSpPr>
          <p:nvPr/>
        </p:nvSpPr>
        <p:spPr>
          <a:xfrm>
            <a:off x="8755293" y="1331048"/>
            <a:ext cx="90432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1600" cap="none" dirty="0">
                <a:solidFill>
                  <a:schemeClr val="tx1"/>
                </a:solidFill>
              </a:rPr>
              <a:t>STATUS</a:t>
            </a:r>
          </a:p>
          <a:p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B624F3-A29E-0FC4-71D3-1AC2F03552E6}"/>
              </a:ext>
            </a:extLst>
          </p:cNvPr>
          <p:cNvSpPr txBox="1"/>
          <p:nvPr/>
        </p:nvSpPr>
        <p:spPr>
          <a:xfrm>
            <a:off x="8993149" y="3590405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0854467-2EBA-1B05-D242-6AE1166E4409}"/>
              </a:ext>
            </a:extLst>
          </p:cNvPr>
          <p:cNvSpPr txBox="1"/>
          <p:nvPr/>
        </p:nvSpPr>
        <p:spPr>
          <a:xfrm>
            <a:off x="8993149" y="3967660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A51581C-0E8C-DA11-6E71-28A5A085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>
                <a:solidFill>
                  <a:schemeClr val="bg1">
                    <a:lumMod val="95000"/>
                  </a:schemeClr>
                </a:solidFill>
              </a:rPr>
              <a:pPr/>
              <a:t>5</a:t>
            </a:fld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8172BF80-0296-EB84-A954-E4D79F05DADA}"/>
              </a:ext>
            </a:extLst>
          </p:cNvPr>
          <p:cNvSpPr txBox="1"/>
          <p:nvPr/>
        </p:nvSpPr>
        <p:spPr>
          <a:xfrm>
            <a:off x="8993149" y="5520128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10" name="CaixaDeTexto 15">
            <a:extLst>
              <a:ext uri="{FF2B5EF4-FFF2-40B4-BE49-F238E27FC236}">
                <a16:creationId xmlns:a16="http://schemas.microsoft.com/office/drawing/2014/main" id="{8E935814-8F5D-AA58-7B1B-182C7881DAEF}"/>
              </a:ext>
            </a:extLst>
          </p:cNvPr>
          <p:cNvSpPr txBox="1"/>
          <p:nvPr/>
        </p:nvSpPr>
        <p:spPr>
          <a:xfrm>
            <a:off x="8993149" y="4331857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17" name="CaixaDeTexto 12">
            <a:extLst>
              <a:ext uri="{FF2B5EF4-FFF2-40B4-BE49-F238E27FC236}">
                <a16:creationId xmlns:a16="http://schemas.microsoft.com/office/drawing/2014/main" id="{5B6F0E33-6D56-029F-5048-9D928A9AF653}"/>
              </a:ext>
            </a:extLst>
          </p:cNvPr>
          <p:cNvSpPr txBox="1"/>
          <p:nvPr/>
        </p:nvSpPr>
        <p:spPr>
          <a:xfrm>
            <a:off x="8993149" y="5957365"/>
            <a:ext cx="250330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pt-PT" sz="1800" b="0" i="0" u="none" strike="noStrike" kern="1200" dirty="0">
                <a:solidFill>
                  <a:srgbClr val="FFFF00"/>
                </a:solidFill>
                <a:latin typeface="+mj-lt"/>
                <a:ea typeface="+mn-ea"/>
                <a:cs typeface="+mn-cs"/>
                <a:sym typeface="Wingdings"/>
              </a:rPr>
              <a:t></a:t>
            </a:r>
            <a:endParaRPr lang="pt-PT" dirty="0"/>
          </a:p>
        </p:txBody>
      </p:sp>
      <p:graphicFrame>
        <p:nvGraphicFramePr>
          <p:cNvPr id="19" name="Tabela 2">
            <a:extLst>
              <a:ext uri="{FF2B5EF4-FFF2-40B4-BE49-F238E27FC236}">
                <a16:creationId xmlns:a16="http://schemas.microsoft.com/office/drawing/2014/main" id="{F8DA9824-2D6C-1A9D-D3DC-A16DFEA0A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68835"/>
              </p:ext>
            </p:extLst>
          </p:nvPr>
        </p:nvGraphicFramePr>
        <p:xfrm>
          <a:off x="924422" y="1958929"/>
          <a:ext cx="7838271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63424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5974847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US 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Teacher, I want to view a list of the grades of exams of my courses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</a:tbl>
          </a:graphicData>
        </a:graphic>
      </p:graphicFrame>
      <p:sp>
        <p:nvSpPr>
          <p:cNvPr id="21" name="Título 4">
            <a:extLst>
              <a:ext uri="{FF2B5EF4-FFF2-40B4-BE49-F238E27FC236}">
                <a16:creationId xmlns:a16="http://schemas.microsoft.com/office/drawing/2014/main" id="{8BA21529-653E-C7A1-5D0A-EA4F099C80DB}"/>
              </a:ext>
            </a:extLst>
          </p:cNvPr>
          <p:cNvSpPr txBox="1">
            <a:spLocks/>
          </p:cNvSpPr>
          <p:nvPr/>
        </p:nvSpPr>
        <p:spPr>
          <a:xfrm>
            <a:off x="924423" y="1447927"/>
            <a:ext cx="90432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200" cap="none" dirty="0">
                <a:solidFill>
                  <a:schemeClr val="tx1"/>
                </a:solidFill>
              </a:rPr>
              <a:t>EAPLI</a:t>
            </a:r>
          </a:p>
        </p:txBody>
      </p:sp>
      <p:sp>
        <p:nvSpPr>
          <p:cNvPr id="8" name="CaixaDeTexto 14">
            <a:extLst>
              <a:ext uri="{FF2B5EF4-FFF2-40B4-BE49-F238E27FC236}">
                <a16:creationId xmlns:a16="http://schemas.microsoft.com/office/drawing/2014/main" id="{9621BF48-3F96-79EC-1EF7-753A9E24B98C}"/>
              </a:ext>
            </a:extLst>
          </p:cNvPr>
          <p:cNvSpPr txBox="1"/>
          <p:nvPr/>
        </p:nvSpPr>
        <p:spPr>
          <a:xfrm>
            <a:off x="8941689" y="2274309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066355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Backlog – Sprint C</a:t>
            </a:r>
            <a:br>
              <a:rPr lang="en-US" sz="3200" cap="none" dirty="0">
                <a:solidFill>
                  <a:schemeClr val="tx1"/>
                </a:solidFill>
              </a:rPr>
            </a:br>
            <a:endParaRPr lang="en-US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1539"/>
              </p:ext>
            </p:extLst>
          </p:nvPr>
        </p:nvGraphicFramePr>
        <p:xfrm>
          <a:off x="924423" y="2126750"/>
          <a:ext cx="7830870" cy="29667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28518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5902352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US 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User, I want to share a board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US 3005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User, I want to view, in real-time, the updates in the shared boards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noProof="0" dirty="0"/>
                        <a:t>US 3006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User, I want to create a post-it on a board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noProof="0" dirty="0"/>
                        <a:t>US 3007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User, I want to change a post-it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76628566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noProof="0" dirty="0"/>
                        <a:t>US 3008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User, I want to undo the last change in a post-it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0611562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noProof="0" dirty="0"/>
                        <a:t>US 3009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User, I want to view the history of updates on a board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6329734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noProof="0" dirty="0"/>
                        <a:t>US 3010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User, I want to archive a board I own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1151746"/>
                  </a:ext>
                </a:extLst>
              </a:tr>
            </a:tbl>
          </a:graphicData>
        </a:graphic>
      </p:graphicFrame>
      <p:sp>
        <p:nvSpPr>
          <p:cNvPr id="4" name="Título 4">
            <a:extLst>
              <a:ext uri="{FF2B5EF4-FFF2-40B4-BE49-F238E27FC236}">
                <a16:creationId xmlns:a16="http://schemas.microsoft.com/office/drawing/2014/main" id="{3F80F407-2823-1684-5864-DC3B73845E46}"/>
              </a:ext>
            </a:extLst>
          </p:cNvPr>
          <p:cNvSpPr txBox="1">
            <a:spLocks/>
          </p:cNvSpPr>
          <p:nvPr/>
        </p:nvSpPr>
        <p:spPr>
          <a:xfrm>
            <a:off x="1020165" y="1512228"/>
            <a:ext cx="90432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200" cap="none" dirty="0">
                <a:solidFill>
                  <a:schemeClr val="tx1"/>
                </a:solidFill>
              </a:rPr>
              <a:t>SCOMP</a:t>
            </a:r>
          </a:p>
        </p:txBody>
      </p:sp>
      <p:sp>
        <p:nvSpPr>
          <p:cNvPr id="12" name="Título 4">
            <a:extLst>
              <a:ext uri="{FF2B5EF4-FFF2-40B4-BE49-F238E27FC236}">
                <a16:creationId xmlns:a16="http://schemas.microsoft.com/office/drawing/2014/main" id="{B81FBBDA-2C74-0B9B-3AB4-99122FA872C8}"/>
              </a:ext>
            </a:extLst>
          </p:cNvPr>
          <p:cNvSpPr txBox="1">
            <a:spLocks/>
          </p:cNvSpPr>
          <p:nvPr/>
        </p:nvSpPr>
        <p:spPr>
          <a:xfrm>
            <a:off x="8878182" y="2151637"/>
            <a:ext cx="90432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1600" cap="none" dirty="0">
                <a:solidFill>
                  <a:schemeClr val="tx1"/>
                </a:solidFill>
              </a:rPr>
              <a:t>STATUS</a:t>
            </a:r>
          </a:p>
          <a:p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A51581C-0E8C-DA11-6E71-28A5A085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>
                <a:solidFill>
                  <a:schemeClr val="bg1">
                    <a:lumMod val="95000"/>
                  </a:schemeClr>
                </a:solidFill>
              </a:rPr>
              <a:pPr/>
              <a:t>6</a:t>
            </a:fld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BE57487-9A7A-7AE8-EBA4-86871B49E0DB}"/>
              </a:ext>
            </a:extLst>
          </p:cNvPr>
          <p:cNvSpPr txBox="1"/>
          <p:nvPr/>
        </p:nvSpPr>
        <p:spPr>
          <a:xfrm>
            <a:off x="8878182" y="2904985"/>
            <a:ext cx="250330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pt-PT" sz="1800" b="0" i="0" u="none" strike="noStrike" kern="1200" dirty="0">
                <a:solidFill>
                  <a:srgbClr val="FFFF00"/>
                </a:solidFill>
                <a:latin typeface="+mj-lt"/>
                <a:ea typeface="+mn-ea"/>
                <a:cs typeface="+mn-cs"/>
                <a:sym typeface="Wingdings"/>
              </a:rPr>
              <a:t></a:t>
            </a:r>
            <a:endParaRPr lang="pt-PT" dirty="0"/>
          </a:p>
        </p:txBody>
      </p:sp>
      <p:sp>
        <p:nvSpPr>
          <p:cNvPr id="21" name="CaixaDeTexto 12">
            <a:extLst>
              <a:ext uri="{FF2B5EF4-FFF2-40B4-BE49-F238E27FC236}">
                <a16:creationId xmlns:a16="http://schemas.microsoft.com/office/drawing/2014/main" id="{278DF7E6-7357-1904-F101-FD02A707D588}"/>
              </a:ext>
            </a:extLst>
          </p:cNvPr>
          <p:cNvSpPr txBox="1"/>
          <p:nvPr/>
        </p:nvSpPr>
        <p:spPr>
          <a:xfrm>
            <a:off x="8878182" y="4359405"/>
            <a:ext cx="250330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pt-PT" sz="1800" b="0" i="0" u="none" strike="noStrike" kern="1200" dirty="0">
                <a:solidFill>
                  <a:srgbClr val="FFFF00"/>
                </a:solidFill>
                <a:latin typeface="+mj-lt"/>
                <a:ea typeface="+mn-ea"/>
                <a:cs typeface="+mn-cs"/>
                <a:sym typeface="Wingdings"/>
              </a:rPr>
              <a:t></a:t>
            </a:r>
            <a:endParaRPr lang="pt-PT" dirty="0"/>
          </a:p>
        </p:txBody>
      </p:sp>
      <p:sp>
        <p:nvSpPr>
          <p:cNvPr id="3" name="CaixaDeTexto 14">
            <a:extLst>
              <a:ext uri="{FF2B5EF4-FFF2-40B4-BE49-F238E27FC236}">
                <a16:creationId xmlns:a16="http://schemas.microsoft.com/office/drawing/2014/main" id="{31D2607C-AE15-61A3-C9B4-0097879A416D}"/>
              </a:ext>
            </a:extLst>
          </p:cNvPr>
          <p:cNvSpPr txBox="1"/>
          <p:nvPr/>
        </p:nvSpPr>
        <p:spPr>
          <a:xfrm>
            <a:off x="8878182" y="2530669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6" name="CaixaDeTexto 14">
            <a:extLst>
              <a:ext uri="{FF2B5EF4-FFF2-40B4-BE49-F238E27FC236}">
                <a16:creationId xmlns:a16="http://schemas.microsoft.com/office/drawing/2014/main" id="{011DB3E6-E7E3-5A72-6D1F-C25EC3ABECD2}"/>
              </a:ext>
            </a:extLst>
          </p:cNvPr>
          <p:cNvSpPr txBox="1"/>
          <p:nvPr/>
        </p:nvSpPr>
        <p:spPr>
          <a:xfrm>
            <a:off x="8864080" y="3260371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7" name="CaixaDeTexto 14">
            <a:extLst>
              <a:ext uri="{FF2B5EF4-FFF2-40B4-BE49-F238E27FC236}">
                <a16:creationId xmlns:a16="http://schemas.microsoft.com/office/drawing/2014/main" id="{205E7B41-F738-371E-3C0A-93F5BED599AB}"/>
              </a:ext>
            </a:extLst>
          </p:cNvPr>
          <p:cNvSpPr txBox="1"/>
          <p:nvPr/>
        </p:nvSpPr>
        <p:spPr>
          <a:xfrm>
            <a:off x="8864079" y="4806342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8" name="CaixaDeTexto 14">
            <a:extLst>
              <a:ext uri="{FF2B5EF4-FFF2-40B4-BE49-F238E27FC236}">
                <a16:creationId xmlns:a16="http://schemas.microsoft.com/office/drawing/2014/main" id="{57CFF81F-2F05-D309-8405-D16CF4FF3EA7}"/>
              </a:ext>
            </a:extLst>
          </p:cNvPr>
          <p:cNvSpPr txBox="1"/>
          <p:nvPr/>
        </p:nvSpPr>
        <p:spPr>
          <a:xfrm>
            <a:off x="8864078" y="3654496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  <p:sp>
        <p:nvSpPr>
          <p:cNvPr id="9" name="CaixaDeTexto 14">
            <a:extLst>
              <a:ext uri="{FF2B5EF4-FFF2-40B4-BE49-F238E27FC236}">
                <a16:creationId xmlns:a16="http://schemas.microsoft.com/office/drawing/2014/main" id="{FE1CDEEE-8B99-DD73-BE72-C5D33AF985EF}"/>
              </a:ext>
            </a:extLst>
          </p:cNvPr>
          <p:cNvSpPr txBox="1"/>
          <p:nvPr/>
        </p:nvSpPr>
        <p:spPr>
          <a:xfrm>
            <a:off x="8864077" y="4018327"/>
            <a:ext cx="380143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kumimoji="0" lang="pt-PT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  <a:sym typeface="Wingdings"/>
              </a:rPr>
              <a:t>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666826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Burn 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5D48B2-0758-1786-21D0-E971DB06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7</a:t>
            </a:fld>
            <a:endParaRPr lang="pt-P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F1059-CF65-022C-B1CC-277AE6A5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8" y="1837220"/>
            <a:ext cx="7772400" cy="43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9746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Daily Meetings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5D48B2-0758-1786-21D0-E971DB06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8</a:t>
            </a:fld>
            <a:endParaRPr lang="pt-PT" dirty="0"/>
          </a:p>
        </p:txBody>
      </p:sp>
      <p:pic>
        <p:nvPicPr>
          <p:cNvPr id="6" name="Picture 5" descr="A screenshot of a black screen&#10;&#10;Description automatically generated with low confidence">
            <a:extLst>
              <a:ext uri="{FF2B5EF4-FFF2-40B4-BE49-F238E27FC236}">
                <a16:creationId xmlns:a16="http://schemas.microsoft.com/office/drawing/2014/main" id="{8ED2FCEC-D728-125B-4C52-74293F4CB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8"/>
          <a:stretch/>
        </p:blipFill>
        <p:spPr>
          <a:xfrm>
            <a:off x="2747945" y="1520575"/>
            <a:ext cx="4673600" cy="490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918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908954"/>
            <a:ext cx="9043200" cy="571504"/>
          </a:xfrm>
        </p:spPr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0" y="1480458"/>
            <a:ext cx="9043200" cy="482403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18/06/2023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Demonstration: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9" name="Título 4">
            <a:extLst>
              <a:ext uri="{FF2B5EF4-FFF2-40B4-BE49-F238E27FC236}">
                <a16:creationId xmlns:a16="http://schemas.microsoft.com/office/drawing/2014/main" id="{D107959A-FF17-6699-776A-DAB2D6F2F350}"/>
              </a:ext>
            </a:extLst>
          </p:cNvPr>
          <p:cNvSpPr txBox="1">
            <a:spLocks/>
          </p:cNvSpPr>
          <p:nvPr/>
        </p:nvSpPr>
        <p:spPr>
          <a:xfrm>
            <a:off x="5384400" y="973882"/>
            <a:ext cx="90432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200" cap="none" dirty="0">
                <a:solidFill>
                  <a:schemeClr val="tx1"/>
                </a:solidFill>
              </a:rPr>
              <a:t>EAPLI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1DDDE-5990-0C87-2B21-021F83E6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>
                <a:solidFill>
                  <a:schemeClr val="bg1">
                    <a:lumMod val="95000"/>
                  </a:schemeClr>
                </a:solidFill>
              </a:rPr>
              <a:pPr/>
              <a:t>9</a:t>
            </a:fld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9AC80155-1A5E-02F0-FFAB-3BA6ED5C6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0" y="2184246"/>
            <a:ext cx="3927360" cy="4011511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5C3D346-8513-BE22-514B-3509E1C97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00" y="2258758"/>
            <a:ext cx="4051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2241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2BD0DFFEA54847BE9781F1DBCFA3FB" ma:contentTypeVersion="12" ma:contentTypeDescription="Create a new document." ma:contentTypeScope="" ma:versionID="fda7688c5298ab37889bbfe3272b4612">
  <xsd:schema xmlns:xsd="http://www.w3.org/2001/XMLSchema" xmlns:xs="http://www.w3.org/2001/XMLSchema" xmlns:p="http://schemas.microsoft.com/office/2006/metadata/properties" xmlns:ns3="44ac372e-b264-4cba-b63b-83a010c5a6a2" xmlns:ns4="c1feddaf-ff4f-4bf6-8204-bbbbb0a28c7a" targetNamespace="http://schemas.microsoft.com/office/2006/metadata/properties" ma:root="true" ma:fieldsID="6e4eeb3c4f201b8abb75cbd68b52d1b9" ns3:_="" ns4:_="">
    <xsd:import namespace="44ac372e-b264-4cba-b63b-83a010c5a6a2"/>
    <xsd:import namespace="c1feddaf-ff4f-4bf6-8204-bbbbb0a28c7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c372e-b264-4cba-b63b-83a010c5a6a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eddaf-ff4f-4bf6-8204-bbbbb0a28c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feddaf-ff4f-4bf6-8204-bbbbb0a28c7a" xsi:nil="true"/>
  </documentManagement>
</p:properties>
</file>

<file path=customXml/itemProps1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B9EB2D-2153-4865-B676-07EDD85AEA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ac372e-b264-4cba-b63b-83a010c5a6a2"/>
    <ds:schemaRef ds:uri="c1feddaf-ff4f-4bf6-8204-bbbbb0a28c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B87164-EF5F-43C8-917E-48B38ACAFD1E}">
  <ds:schemaRefs>
    <ds:schemaRef ds:uri="c1feddaf-ff4f-4bf6-8204-bbbbb0a28c7a"/>
    <ds:schemaRef ds:uri="http://www.w3.org/XML/1998/namespace"/>
    <ds:schemaRef ds:uri="44ac372e-b264-4cba-b63b-83a010c5a6a2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1041</Words>
  <Application>Microsoft Macintosh PowerPoint</Application>
  <PresentationFormat>A4 Paper (210x297 mm)</PresentationFormat>
  <Paragraphs>191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Kozuka Gothic Pro M</vt:lpstr>
      <vt:lpstr>Kozuka Gothic Pro R</vt:lpstr>
      <vt:lpstr>ISEP</vt:lpstr>
      <vt:lpstr>Sprint  C                       2NA – Group 1</vt:lpstr>
      <vt:lpstr>PowerPoint Presentation</vt:lpstr>
      <vt:lpstr>Sprint Planning – Sprint C </vt:lpstr>
      <vt:lpstr>Sprint Backlog – Sprint C </vt:lpstr>
      <vt:lpstr>Sprint Backlog – Sprint C </vt:lpstr>
      <vt:lpstr>Sprint Backlog – Sprint C </vt:lpstr>
      <vt:lpstr>Burn Up</vt:lpstr>
      <vt:lpstr>Daily Meetings</vt:lpstr>
      <vt:lpstr>Sprint Review</vt:lpstr>
      <vt:lpstr>Sprint Review</vt:lpstr>
      <vt:lpstr>Sprint Review</vt:lpstr>
      <vt:lpstr>Sprint Review</vt:lpstr>
      <vt:lpstr>Sprint Review</vt:lpstr>
      <vt:lpstr>Sprint Retrospective</vt:lpstr>
      <vt:lpstr>Sprint Retrospective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Joao Manuel REIS SILVA</cp:lastModifiedBy>
  <cp:revision>18</cp:revision>
  <dcterms:created xsi:type="dcterms:W3CDTF">2010-10-20T15:48:12Z</dcterms:created>
  <dcterms:modified xsi:type="dcterms:W3CDTF">2023-06-21T17:35:18Z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0x010100E82BD0DFFEA54847BE9781F1DBCFA3FB</vt:lpwstr>
  </property>
</Properties>
</file>