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7"/>
  </p:notesMasterIdLst>
  <p:sldIdLst>
    <p:sldId id="278" r:id="rId2"/>
    <p:sldId id="279" r:id="rId3"/>
    <p:sldId id="280" r:id="rId4"/>
    <p:sldId id="281" r:id="rId5"/>
    <p:sldId id="283" r:id="rId6"/>
    <p:sldId id="295" r:id="rId7"/>
    <p:sldId id="296" r:id="rId8"/>
    <p:sldId id="297" r:id="rId9"/>
    <p:sldId id="298" r:id="rId10"/>
    <p:sldId id="299" r:id="rId11"/>
    <p:sldId id="305" r:id="rId12"/>
    <p:sldId id="300" r:id="rId13"/>
    <p:sldId id="301" r:id="rId14"/>
    <p:sldId id="302" r:id="rId15"/>
    <p:sldId id="304" r:id="rId16"/>
    <p:sldId id="303" r:id="rId17"/>
    <p:sldId id="282" r:id="rId18"/>
    <p:sldId id="290" r:id="rId19"/>
    <p:sldId id="292" r:id="rId20"/>
    <p:sldId id="306" r:id="rId21"/>
    <p:sldId id="307" r:id="rId22"/>
    <p:sldId id="308" r:id="rId23"/>
    <p:sldId id="442" r:id="rId24"/>
    <p:sldId id="448"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09" autoAdjust="0"/>
  </p:normalViewPr>
  <p:slideViewPr>
    <p:cSldViewPr snapToGrid="0" snapToObjects="1">
      <p:cViewPr varScale="1">
        <p:scale>
          <a:sx n="109" d="100"/>
          <a:sy n="109" d="100"/>
        </p:scale>
        <p:origin x="114" y="13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799"/>
            <a:ext cx="5385816" cy="1225296"/>
          </a:xfrm>
        </p:spPr>
        <p:txBody>
          <a:bodyPr/>
          <a:lstStyle/>
          <a:p>
            <a:r>
              <a:rPr lang="en-US" sz="2800" dirty="0"/>
              <a:t>Voting system </a:t>
            </a:r>
            <a:br>
              <a:rPr lang="en-US" sz="2800" dirty="0"/>
            </a:br>
            <a:r>
              <a:rPr lang="en-US" sz="2800" dirty="0"/>
              <a:t>Using Blockchain</a:t>
            </a:r>
            <a:br>
              <a:rPr lang="en-US" sz="2800" dirty="0"/>
            </a:br>
            <a:r>
              <a:rPr lang="en-US" sz="1400" cap="none" dirty="0">
                <a:ln/>
                <a:solidFill>
                  <a:schemeClr val="accent3"/>
                </a:solidFill>
              </a:rPr>
              <a:t>Members             </a:t>
            </a:r>
            <a:br>
              <a:rPr lang="en-US" sz="1400" cap="none" dirty="0">
                <a:ln/>
                <a:solidFill>
                  <a:schemeClr val="accent3"/>
                </a:solidFill>
              </a:rPr>
            </a:br>
            <a:br>
              <a:rPr lang="en-US" sz="1400" dirty="0"/>
            </a:br>
            <a:endParaRPr lang="en-US" sz="1400" dirty="0"/>
          </a:p>
        </p:txBody>
      </p:sp>
      <p:sp>
        <p:nvSpPr>
          <p:cNvPr id="10" name="TextBox 9">
            <a:extLst>
              <a:ext uri="{FF2B5EF4-FFF2-40B4-BE49-F238E27FC236}">
                <a16:creationId xmlns:a16="http://schemas.microsoft.com/office/drawing/2014/main" id="{302CE4AD-3D5C-8AFE-9562-811A98E8936D}"/>
              </a:ext>
            </a:extLst>
          </p:cNvPr>
          <p:cNvSpPr txBox="1"/>
          <p:nvPr/>
        </p:nvSpPr>
        <p:spPr>
          <a:xfrm>
            <a:off x="4541807" y="1810855"/>
            <a:ext cx="3843068" cy="1200329"/>
          </a:xfrm>
          <a:prstGeom prst="rect">
            <a:avLst/>
          </a:prstGeom>
          <a:noFill/>
        </p:spPr>
        <p:txBody>
          <a:bodyPr wrap="square" rtlCol="0">
            <a:spAutoFit/>
          </a:bodyPr>
          <a:lstStyle/>
          <a:p>
            <a:r>
              <a:rPr lang="en-IN" dirty="0" err="1"/>
              <a:t>Soni</a:t>
            </a:r>
            <a:r>
              <a:rPr lang="en-IN" dirty="0"/>
              <a:t> Kumari                 40</a:t>
            </a:r>
          </a:p>
          <a:p>
            <a:r>
              <a:rPr lang="en-IN" dirty="0" err="1"/>
              <a:t>Sumit</a:t>
            </a:r>
            <a:r>
              <a:rPr lang="en-IN" dirty="0"/>
              <a:t> </a:t>
            </a:r>
            <a:r>
              <a:rPr lang="en-IN" dirty="0" err="1"/>
              <a:t>Murkute</a:t>
            </a:r>
            <a:r>
              <a:rPr lang="en-IN" dirty="0"/>
              <a:t>            42</a:t>
            </a:r>
          </a:p>
          <a:p>
            <a:r>
              <a:rPr lang="en-IN" dirty="0" err="1"/>
              <a:t>Dipanshu</a:t>
            </a:r>
            <a:r>
              <a:rPr lang="en-IN" dirty="0"/>
              <a:t> </a:t>
            </a:r>
            <a:r>
              <a:rPr lang="en-IN" dirty="0" err="1"/>
              <a:t>Awandkar</a:t>
            </a:r>
            <a:r>
              <a:rPr lang="en-IN" dirty="0"/>
              <a:t>    53</a:t>
            </a:r>
          </a:p>
          <a:p>
            <a:r>
              <a:rPr lang="en-IN" dirty="0"/>
              <a:t>Nilesh Shinde               73</a:t>
            </a:r>
          </a:p>
        </p:txBody>
      </p:sp>
      <p:pic>
        <p:nvPicPr>
          <p:cNvPr id="4" name="Picture 3">
            <a:extLst>
              <a:ext uri="{FF2B5EF4-FFF2-40B4-BE49-F238E27FC236}">
                <a16:creationId xmlns:a16="http://schemas.microsoft.com/office/drawing/2014/main" id="{8E3577E6-F691-35F6-9EBD-D13FE2987186}"/>
              </a:ext>
            </a:extLst>
          </p:cNvPr>
          <p:cNvPicPr>
            <a:picLocks noChangeAspect="1"/>
          </p:cNvPicPr>
          <p:nvPr/>
        </p:nvPicPr>
        <p:blipFill>
          <a:blip r:embed="rId2"/>
          <a:stretch>
            <a:fillRect/>
          </a:stretch>
        </p:blipFill>
        <p:spPr>
          <a:xfrm>
            <a:off x="4541807" y="3706440"/>
            <a:ext cx="658425" cy="786452"/>
          </a:xfrm>
          <a:prstGeom prst="rect">
            <a:avLst/>
          </a:prstGeom>
        </p:spPr>
      </p:pic>
      <p:sp>
        <p:nvSpPr>
          <p:cNvPr id="6" name="Subtitle 5">
            <a:extLst>
              <a:ext uri="{FF2B5EF4-FFF2-40B4-BE49-F238E27FC236}">
                <a16:creationId xmlns:a16="http://schemas.microsoft.com/office/drawing/2014/main" id="{FAACF2FB-785B-A822-C18D-B8FA05C812CB}"/>
              </a:ext>
            </a:extLst>
          </p:cNvPr>
          <p:cNvSpPr>
            <a:spLocks noGrp="1"/>
          </p:cNvSpPr>
          <p:nvPr>
            <p:ph type="subTitle" idx="1"/>
          </p:nvPr>
        </p:nvSpPr>
        <p:spPr>
          <a:xfrm>
            <a:off x="6353699" y="3092989"/>
            <a:ext cx="3493008" cy="878908"/>
          </a:xfrm>
        </p:spPr>
        <p:txBody>
          <a:bodyPr/>
          <a:lstStyle/>
          <a:p>
            <a:r>
              <a:rPr lang="en-US" sz="1400" dirty="0"/>
              <a:t>Prof. Nikhil </a:t>
            </a:r>
            <a:r>
              <a:rPr lang="en-US" sz="1400" dirty="0" err="1"/>
              <a:t>Kumthekar</a:t>
            </a:r>
            <a:endParaRPr lang="en-IN" sz="1400" dirty="0"/>
          </a:p>
        </p:txBody>
      </p:sp>
      <p:sp>
        <p:nvSpPr>
          <p:cNvPr id="7" name="TextBox 6">
            <a:extLst>
              <a:ext uri="{FF2B5EF4-FFF2-40B4-BE49-F238E27FC236}">
                <a16:creationId xmlns:a16="http://schemas.microsoft.com/office/drawing/2014/main" id="{708D5BD6-F71C-0003-8F21-591B6A47FB10}"/>
              </a:ext>
            </a:extLst>
          </p:cNvPr>
          <p:cNvSpPr txBox="1"/>
          <p:nvPr/>
        </p:nvSpPr>
        <p:spPr>
          <a:xfrm>
            <a:off x="5364163" y="3048559"/>
            <a:ext cx="1554193" cy="276999"/>
          </a:xfrm>
          <a:prstGeom prst="rect">
            <a:avLst/>
          </a:prstGeom>
          <a:noFill/>
        </p:spPr>
        <p:txBody>
          <a:bodyPr wrap="square" rtlCol="0">
            <a:spAutoFit/>
          </a:bodyPr>
          <a:lstStyle/>
          <a:p>
            <a:r>
              <a:rPr lang="en-US" sz="1200" dirty="0"/>
              <a:t>Under the guidance </a:t>
            </a:r>
            <a:endParaRPr lang="en-IN" sz="1200" dirty="0"/>
          </a:p>
        </p:txBody>
      </p:sp>
      <p:sp>
        <p:nvSpPr>
          <p:cNvPr id="8" name="object 4">
            <a:extLst>
              <a:ext uri="{FF2B5EF4-FFF2-40B4-BE49-F238E27FC236}">
                <a16:creationId xmlns:a16="http://schemas.microsoft.com/office/drawing/2014/main" id="{29139E24-1969-F080-F9DD-2F0CF4A08C4D}"/>
              </a:ext>
            </a:extLst>
          </p:cNvPr>
          <p:cNvSpPr txBox="1"/>
          <p:nvPr/>
        </p:nvSpPr>
        <p:spPr>
          <a:xfrm>
            <a:off x="5339223" y="3698378"/>
            <a:ext cx="2760980" cy="140081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5" dirty="0">
                <a:latin typeface="Calibri"/>
                <a:cs typeface="Calibri"/>
              </a:rPr>
              <a:t>De</a:t>
            </a:r>
            <a:r>
              <a:rPr sz="1400" spc="-10" dirty="0">
                <a:latin typeface="Calibri"/>
                <a:cs typeface="Calibri"/>
              </a:rPr>
              <a:t>p</a:t>
            </a:r>
            <a:r>
              <a:rPr sz="1400" dirty="0">
                <a:latin typeface="Calibri"/>
                <a:cs typeface="Calibri"/>
              </a:rPr>
              <a:t>art</a:t>
            </a:r>
            <a:r>
              <a:rPr sz="1400" spc="-10" dirty="0">
                <a:latin typeface="Calibri"/>
                <a:cs typeface="Calibri"/>
              </a:rPr>
              <a:t>m</a:t>
            </a:r>
            <a:r>
              <a:rPr sz="1400" dirty="0">
                <a:latin typeface="Calibri"/>
                <a:cs typeface="Calibri"/>
              </a:rPr>
              <a:t>e</a:t>
            </a:r>
            <a:r>
              <a:rPr sz="1400" spc="-10" dirty="0">
                <a:latin typeface="Calibri"/>
                <a:cs typeface="Calibri"/>
              </a:rPr>
              <a:t>n</a:t>
            </a:r>
            <a:r>
              <a:rPr sz="1400" dirty="0">
                <a:latin typeface="Calibri"/>
                <a:cs typeface="Calibri"/>
              </a:rPr>
              <a:t>t</a:t>
            </a:r>
            <a:r>
              <a:rPr sz="1400" spc="-25" dirty="0">
                <a:latin typeface="Times New Roman"/>
                <a:cs typeface="Times New Roman"/>
              </a:rPr>
              <a:t> </a:t>
            </a:r>
            <a:r>
              <a:rPr sz="1400" spc="-5" dirty="0">
                <a:latin typeface="Calibri"/>
                <a:cs typeface="Calibri"/>
              </a:rPr>
              <a:t>o</a:t>
            </a:r>
            <a:r>
              <a:rPr sz="1400" dirty="0">
                <a:latin typeface="Calibri"/>
                <a:cs typeface="Calibri"/>
              </a:rPr>
              <a:t>f</a:t>
            </a:r>
            <a:r>
              <a:rPr sz="1400" spc="-35" dirty="0">
                <a:latin typeface="Times New Roman"/>
                <a:cs typeface="Times New Roman"/>
              </a:rPr>
              <a:t> </a:t>
            </a:r>
            <a:r>
              <a:rPr sz="1400" spc="-5" dirty="0">
                <a:latin typeface="Calibri"/>
                <a:cs typeface="Calibri"/>
              </a:rPr>
              <a:t>Com</a:t>
            </a:r>
            <a:r>
              <a:rPr sz="1400" spc="-10" dirty="0">
                <a:latin typeface="Calibri"/>
                <a:cs typeface="Calibri"/>
              </a:rPr>
              <a:t>pu</a:t>
            </a:r>
            <a:r>
              <a:rPr sz="1400" dirty="0">
                <a:latin typeface="Calibri"/>
                <a:cs typeface="Calibri"/>
              </a:rPr>
              <a:t>t</a:t>
            </a:r>
            <a:r>
              <a:rPr sz="1400" spc="-5" dirty="0">
                <a:latin typeface="Calibri"/>
                <a:cs typeface="Calibri"/>
              </a:rPr>
              <a:t>e</a:t>
            </a:r>
            <a:r>
              <a:rPr sz="1400" dirty="0">
                <a:latin typeface="Calibri"/>
                <a:cs typeface="Calibri"/>
              </a:rPr>
              <a:t>r</a:t>
            </a:r>
            <a:r>
              <a:rPr sz="1400" spc="-20" dirty="0">
                <a:latin typeface="Times New Roman"/>
                <a:cs typeface="Times New Roman"/>
              </a:rPr>
              <a:t> </a:t>
            </a:r>
            <a:r>
              <a:rPr sz="1400" spc="-5" dirty="0">
                <a:latin typeface="Calibri"/>
                <a:cs typeface="Calibri"/>
              </a:rPr>
              <a:t>E</a:t>
            </a:r>
            <a:r>
              <a:rPr sz="1400" spc="-10" dirty="0">
                <a:latin typeface="Calibri"/>
                <a:cs typeface="Calibri"/>
              </a:rPr>
              <a:t>n</a:t>
            </a:r>
            <a:r>
              <a:rPr sz="1400" dirty="0">
                <a:latin typeface="Calibri"/>
                <a:cs typeface="Calibri"/>
              </a:rPr>
              <a:t>gi</a:t>
            </a:r>
            <a:r>
              <a:rPr sz="1400" spc="-10" dirty="0">
                <a:latin typeface="Calibri"/>
                <a:cs typeface="Calibri"/>
              </a:rPr>
              <a:t>n</a:t>
            </a:r>
            <a:r>
              <a:rPr sz="1400" dirty="0">
                <a:latin typeface="Calibri"/>
                <a:cs typeface="Calibri"/>
              </a:rPr>
              <a:t>e</a:t>
            </a:r>
            <a:r>
              <a:rPr sz="1400" spc="-10" dirty="0">
                <a:latin typeface="Calibri"/>
                <a:cs typeface="Calibri"/>
              </a:rPr>
              <a:t>e</a:t>
            </a:r>
            <a:r>
              <a:rPr sz="1400" dirty="0">
                <a:latin typeface="Calibri"/>
                <a:cs typeface="Calibri"/>
              </a:rPr>
              <a:t>ri</a:t>
            </a:r>
            <a:r>
              <a:rPr sz="1400" spc="-5" dirty="0">
                <a:latin typeface="Calibri"/>
                <a:cs typeface="Calibri"/>
              </a:rPr>
              <a:t>ng</a:t>
            </a:r>
            <a:endParaRPr sz="1400" dirty="0">
              <a:latin typeface="Calibri"/>
              <a:cs typeface="Calibri"/>
            </a:endParaRPr>
          </a:p>
          <a:p>
            <a:pPr marL="619125" marR="485775" indent="-441959">
              <a:lnSpc>
                <a:spcPts val="2540"/>
              </a:lnSpc>
              <a:spcBef>
                <a:spcPts val="135"/>
              </a:spcBef>
            </a:pPr>
            <a:r>
              <a:rPr sz="1300" b="1" i="1" spc="-15" dirty="0">
                <a:latin typeface="Cambria"/>
                <a:cs typeface="Cambria"/>
              </a:rPr>
              <a:t>IS</a:t>
            </a:r>
            <a:r>
              <a:rPr sz="1300" b="1" i="1" spc="-5" dirty="0">
                <a:latin typeface="Cambria"/>
                <a:cs typeface="Cambria"/>
              </a:rPr>
              <a:t>B</a:t>
            </a:r>
            <a:r>
              <a:rPr sz="1300" b="1" i="1" spc="-15" dirty="0">
                <a:latin typeface="Cambria"/>
                <a:cs typeface="Cambria"/>
              </a:rPr>
              <a:t>M</a:t>
            </a:r>
            <a:r>
              <a:rPr sz="1300" b="1" i="1" spc="5" dirty="0">
                <a:latin typeface="Times New Roman"/>
                <a:cs typeface="Times New Roman"/>
              </a:rPr>
              <a:t> </a:t>
            </a:r>
            <a:r>
              <a:rPr sz="1300" b="1" i="1" spc="-10" dirty="0">
                <a:latin typeface="Cambria"/>
                <a:cs typeface="Cambria"/>
              </a:rPr>
              <a:t>College</a:t>
            </a:r>
            <a:r>
              <a:rPr sz="1300" b="1" i="1" spc="10" dirty="0">
                <a:latin typeface="Times New Roman"/>
                <a:cs typeface="Times New Roman"/>
              </a:rPr>
              <a:t> </a:t>
            </a:r>
            <a:r>
              <a:rPr sz="1300" b="1" i="1" spc="-15" dirty="0">
                <a:latin typeface="Cambria"/>
                <a:cs typeface="Cambria"/>
              </a:rPr>
              <a:t>o</a:t>
            </a:r>
            <a:r>
              <a:rPr sz="1300" b="1" i="1" spc="-5" dirty="0">
                <a:latin typeface="Cambria"/>
                <a:cs typeface="Cambria"/>
              </a:rPr>
              <a:t>f</a:t>
            </a:r>
            <a:r>
              <a:rPr sz="1300" b="1" i="1" spc="15" dirty="0">
                <a:latin typeface="Times New Roman"/>
                <a:cs typeface="Times New Roman"/>
              </a:rPr>
              <a:t> </a:t>
            </a:r>
            <a:r>
              <a:rPr sz="1300" b="1" i="1" spc="-10" dirty="0">
                <a:latin typeface="Cambria"/>
                <a:cs typeface="Cambria"/>
              </a:rPr>
              <a:t>Eng</a:t>
            </a:r>
            <a:r>
              <a:rPr sz="1300" b="1" i="1" spc="0" dirty="0">
                <a:latin typeface="Cambria"/>
                <a:cs typeface="Cambria"/>
              </a:rPr>
              <a:t>i</a:t>
            </a:r>
            <a:r>
              <a:rPr sz="1300" b="1" i="1" spc="-15" dirty="0">
                <a:latin typeface="Cambria"/>
                <a:cs typeface="Cambria"/>
              </a:rPr>
              <a:t>neering</a:t>
            </a:r>
            <a:r>
              <a:rPr sz="1300" b="1" i="1" spc="-10" dirty="0">
                <a:latin typeface="Times New Roman"/>
                <a:cs typeface="Times New Roman"/>
              </a:rPr>
              <a:t> </a:t>
            </a:r>
            <a:r>
              <a:rPr sz="1300" b="1" i="1" spc="-20" dirty="0" err="1">
                <a:latin typeface="Cambria"/>
                <a:cs typeface="Cambria"/>
              </a:rPr>
              <a:t>N</a:t>
            </a:r>
            <a:r>
              <a:rPr sz="1300" b="1" i="1" spc="-10" dirty="0" err="1">
                <a:latin typeface="Cambria"/>
                <a:cs typeface="Cambria"/>
              </a:rPr>
              <a:t>a</a:t>
            </a:r>
            <a:r>
              <a:rPr sz="1300" b="1" i="1" spc="-15" dirty="0" err="1">
                <a:latin typeface="Cambria"/>
                <a:cs typeface="Cambria"/>
              </a:rPr>
              <a:t>nd</a:t>
            </a:r>
            <a:r>
              <a:rPr sz="1300" b="1" i="1" spc="-10" dirty="0" err="1">
                <a:latin typeface="Cambria"/>
                <a:cs typeface="Cambria"/>
              </a:rPr>
              <a:t>e</a:t>
            </a:r>
            <a:r>
              <a:rPr sz="1300" b="1" i="1" spc="-30" dirty="0">
                <a:latin typeface="Times New Roman"/>
                <a:cs typeface="Times New Roman"/>
              </a:rPr>
              <a:t> </a:t>
            </a:r>
            <a:r>
              <a:rPr sz="1300" b="1" i="1" spc="-5" dirty="0">
                <a:latin typeface="Cambria"/>
                <a:cs typeface="Cambria"/>
              </a:rPr>
              <a:t>,</a:t>
            </a:r>
            <a:r>
              <a:rPr sz="1300" b="1" i="1" spc="-45" dirty="0">
                <a:latin typeface="Times New Roman"/>
                <a:cs typeface="Times New Roman"/>
              </a:rPr>
              <a:t> </a:t>
            </a:r>
            <a:r>
              <a:rPr sz="1300" b="1" i="1" spc="-5" dirty="0">
                <a:latin typeface="Cambria"/>
                <a:cs typeface="Cambria"/>
              </a:rPr>
              <a:t>P</a:t>
            </a:r>
            <a:r>
              <a:rPr sz="1300" b="1" i="1" spc="-15" dirty="0">
                <a:latin typeface="Cambria"/>
                <a:cs typeface="Cambria"/>
              </a:rPr>
              <a:t>une</a:t>
            </a:r>
            <a:endParaRPr sz="1300" dirty="0">
              <a:latin typeface="Cambria"/>
              <a:cs typeface="Cambria"/>
            </a:endParaRPr>
          </a:p>
          <a:p>
            <a:pPr>
              <a:lnSpc>
                <a:spcPct val="100000"/>
              </a:lnSpc>
            </a:pPr>
            <a:endParaRPr sz="1300" dirty="0">
              <a:latin typeface="Times New Roman"/>
              <a:cs typeface="Times New Roman"/>
            </a:endParaRPr>
          </a:p>
          <a:p>
            <a:pPr>
              <a:lnSpc>
                <a:spcPct val="100000"/>
              </a:lnSpc>
              <a:spcBef>
                <a:spcPts val="29"/>
              </a:spcBef>
            </a:pPr>
            <a:endParaRPr sz="1050" dirty="0">
              <a:latin typeface="Times New Roman"/>
              <a:cs typeface="Times New Roman"/>
            </a:endParaRPr>
          </a:p>
          <a:p>
            <a:pPr marL="74930">
              <a:lnSpc>
                <a:spcPts val="1639"/>
              </a:lnSpc>
            </a:pPr>
            <a:r>
              <a:rPr sz="1500" b="1" dirty="0">
                <a:latin typeface="Times New Roman"/>
                <a:cs typeface="Times New Roman"/>
              </a:rPr>
              <a:t>A</a:t>
            </a:r>
            <a:r>
              <a:rPr sz="1500" b="1" spc="-10" dirty="0">
                <a:latin typeface="Times New Roman"/>
                <a:cs typeface="Times New Roman"/>
              </a:rPr>
              <a:t>c</a:t>
            </a:r>
            <a:r>
              <a:rPr sz="1500" b="1" dirty="0">
                <a:latin typeface="Times New Roman"/>
                <a:cs typeface="Times New Roman"/>
              </a:rPr>
              <a:t>ade</a:t>
            </a:r>
            <a:r>
              <a:rPr sz="1500" b="1" spc="-30" dirty="0">
                <a:latin typeface="Times New Roman"/>
                <a:cs typeface="Times New Roman"/>
              </a:rPr>
              <a:t>m</a:t>
            </a:r>
            <a:r>
              <a:rPr sz="1500" b="1" spc="10" dirty="0">
                <a:latin typeface="Times New Roman"/>
                <a:cs typeface="Times New Roman"/>
              </a:rPr>
              <a:t>i</a:t>
            </a:r>
            <a:r>
              <a:rPr sz="1500" b="1" dirty="0">
                <a:latin typeface="Times New Roman"/>
                <a:cs typeface="Times New Roman"/>
              </a:rPr>
              <a:t>c</a:t>
            </a:r>
            <a:r>
              <a:rPr sz="1500" b="1" spc="-15" dirty="0">
                <a:latin typeface="Times New Roman"/>
                <a:cs typeface="Times New Roman"/>
              </a:rPr>
              <a:t> </a:t>
            </a:r>
            <a:r>
              <a:rPr sz="1500" b="1" spc="5" dirty="0">
                <a:latin typeface="Times New Roman"/>
                <a:cs typeface="Times New Roman"/>
              </a:rPr>
              <a:t>Y</a:t>
            </a:r>
            <a:r>
              <a:rPr sz="1500" b="1" spc="-10" dirty="0">
                <a:latin typeface="Times New Roman"/>
                <a:cs typeface="Times New Roman"/>
              </a:rPr>
              <a:t>e</a:t>
            </a:r>
            <a:r>
              <a:rPr sz="1500" b="1" dirty="0">
                <a:latin typeface="Times New Roman"/>
                <a:cs typeface="Times New Roman"/>
              </a:rPr>
              <a:t>ar</a:t>
            </a:r>
            <a:r>
              <a:rPr sz="1500" b="1" spc="5" dirty="0">
                <a:latin typeface="Times New Roman"/>
                <a:cs typeface="Times New Roman"/>
              </a:rPr>
              <a:t> </a:t>
            </a:r>
            <a:r>
              <a:rPr sz="1500" b="1" dirty="0">
                <a:latin typeface="Times New Roman"/>
                <a:cs typeface="Times New Roman"/>
              </a:rPr>
              <a:t>:</a:t>
            </a:r>
            <a:r>
              <a:rPr sz="1500" b="1" spc="-15" dirty="0">
                <a:latin typeface="Times New Roman"/>
                <a:cs typeface="Times New Roman"/>
              </a:rPr>
              <a:t> </a:t>
            </a:r>
            <a:r>
              <a:rPr sz="1500" b="1" spc="5" dirty="0">
                <a:latin typeface="Times New Roman"/>
                <a:cs typeface="Times New Roman"/>
              </a:rPr>
              <a:t>202</a:t>
            </a:r>
            <a:r>
              <a:rPr sz="1500" b="1" spc="-5" dirty="0">
                <a:latin typeface="Times New Roman"/>
                <a:cs typeface="Times New Roman"/>
              </a:rPr>
              <a:t>2</a:t>
            </a:r>
            <a:r>
              <a:rPr sz="1500" b="1" dirty="0">
                <a:latin typeface="Times New Roman"/>
                <a:cs typeface="Times New Roman"/>
              </a:rPr>
              <a:t>-</a:t>
            </a:r>
            <a:r>
              <a:rPr sz="1500" b="1" spc="-10" dirty="0">
                <a:latin typeface="Times New Roman"/>
                <a:cs typeface="Times New Roman"/>
              </a:rPr>
              <a:t>2</a:t>
            </a:r>
            <a:r>
              <a:rPr sz="1500" b="1" dirty="0">
                <a:latin typeface="Times New Roman"/>
                <a:cs typeface="Times New Roman"/>
              </a:rPr>
              <a:t>0</a:t>
            </a:r>
            <a:r>
              <a:rPr sz="1500" b="1" spc="-10" dirty="0">
                <a:latin typeface="Times New Roman"/>
                <a:cs typeface="Times New Roman"/>
              </a:rPr>
              <a:t>2</a:t>
            </a:r>
            <a:r>
              <a:rPr sz="1500" b="1" dirty="0">
                <a:latin typeface="Times New Roman"/>
                <a:cs typeface="Times New Roman"/>
              </a:rPr>
              <a:t>3</a:t>
            </a:r>
            <a:endParaRPr sz="1500" dirty="0">
              <a:latin typeface="Times New Roman"/>
              <a:cs typeface="Times New Roman"/>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52D7-717F-D410-1C38-EC4390285128}"/>
              </a:ext>
            </a:extLst>
          </p:cNvPr>
          <p:cNvSpPr>
            <a:spLocks noGrp="1"/>
          </p:cNvSpPr>
          <p:nvPr>
            <p:ph type="title"/>
          </p:nvPr>
        </p:nvSpPr>
        <p:spPr/>
        <p:txBody>
          <a:bodyPr/>
          <a:lstStyle/>
          <a:p>
            <a:r>
              <a:rPr lang="en-US" dirty="0"/>
              <a:t>why</a:t>
            </a:r>
            <a:endParaRPr lang="en-IN" dirty="0"/>
          </a:p>
        </p:txBody>
      </p:sp>
      <p:sp>
        <p:nvSpPr>
          <p:cNvPr id="3" name="Content Placeholder 2">
            <a:extLst>
              <a:ext uri="{FF2B5EF4-FFF2-40B4-BE49-F238E27FC236}">
                <a16:creationId xmlns:a16="http://schemas.microsoft.com/office/drawing/2014/main" id="{A889BD31-94CF-6BAD-219E-42BB14CB8ED4}"/>
              </a:ext>
            </a:extLst>
          </p:cNvPr>
          <p:cNvSpPr>
            <a:spLocks noGrp="1"/>
          </p:cNvSpPr>
          <p:nvPr>
            <p:ph sz="half" idx="1"/>
          </p:nvPr>
        </p:nvSpPr>
        <p:spPr/>
        <p:txBody>
          <a:bodyPr/>
          <a:lstStyle/>
          <a:p>
            <a:r>
              <a:rPr lang="en-IN" dirty="0"/>
              <a:t>Enhanced credibility. </a:t>
            </a:r>
          </a:p>
          <a:p>
            <a:r>
              <a:rPr lang="en-IN" dirty="0"/>
              <a:t>Less expensive. </a:t>
            </a:r>
          </a:p>
          <a:p>
            <a:r>
              <a:rPr lang="en-IN" dirty="0"/>
              <a:t>Time saving and convenient. </a:t>
            </a:r>
          </a:p>
          <a:p>
            <a:r>
              <a:rPr lang="en-IN" dirty="0"/>
              <a:t>Easy to vote. </a:t>
            </a:r>
          </a:p>
          <a:p>
            <a:r>
              <a:rPr lang="en-IN" dirty="0"/>
              <a:t>Techno friendly </a:t>
            </a:r>
          </a:p>
          <a:p>
            <a:r>
              <a:rPr lang="en-IN" dirty="0"/>
              <a:t>Speedy. </a:t>
            </a:r>
          </a:p>
          <a:p>
            <a:r>
              <a:rPr lang="en-IN" dirty="0"/>
              <a:t>Low voter turnout. </a:t>
            </a:r>
          </a:p>
          <a:p>
            <a:r>
              <a:rPr lang="en-IN" dirty="0"/>
              <a:t>No coercive voting. </a:t>
            </a:r>
          </a:p>
          <a:p>
            <a:r>
              <a:rPr lang="en-IN" dirty="0"/>
              <a:t>Internet usage has increased.</a:t>
            </a:r>
          </a:p>
        </p:txBody>
      </p:sp>
      <p:sp>
        <p:nvSpPr>
          <p:cNvPr id="5" name="Slide Number Placeholder 4">
            <a:extLst>
              <a:ext uri="{FF2B5EF4-FFF2-40B4-BE49-F238E27FC236}">
                <a16:creationId xmlns:a16="http://schemas.microsoft.com/office/drawing/2014/main" id="{62C264D0-3C15-4959-C732-4A0EBA0A7726}"/>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43726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D60EA-8DAC-3745-0FA3-49C29DC107C3}"/>
              </a:ext>
            </a:extLst>
          </p:cNvPr>
          <p:cNvSpPr>
            <a:spLocks noGrp="1"/>
          </p:cNvSpPr>
          <p:nvPr>
            <p:ph sz="half" idx="1"/>
          </p:nvPr>
        </p:nvSpPr>
        <p:spPr>
          <a:xfrm>
            <a:off x="539496" y="1144758"/>
            <a:ext cx="11119104" cy="4434840"/>
          </a:xfrm>
        </p:spPr>
        <p:txBody>
          <a:bodyPr/>
          <a:lstStyle/>
          <a:p>
            <a:pPr marL="0" indent="0">
              <a:buNone/>
            </a:pPr>
            <a:r>
              <a:rPr lang="en-US" dirty="0"/>
              <a:t>Why blockchain-based e-voting?</a:t>
            </a:r>
          </a:p>
          <a:p>
            <a:r>
              <a:rPr lang="en-US" dirty="0"/>
              <a:t>In comparison to conventional voting methods, e-voting has enhanced the efficiency and the integrity of the process. Because of its flexibility, simplicity of use, and affordable costs compared to general elections, electronic voting is widely utilized in various ways during elections.</a:t>
            </a:r>
          </a:p>
          <a:p>
            <a:endParaRPr lang="en-US" dirty="0"/>
          </a:p>
          <a:p>
            <a:r>
              <a:rPr lang="en-US" dirty="0"/>
              <a:t>Despite this, existing electronic voting methods face the risks of running into over-authority and manipulated details, limiting fundamental fairness, privacy, secrecy, anonymity, and transparency in the voting process. Since e-voting procedures are centralized and licensed by the critical authority that controls, measures, and monitors the process in an electronic voting system, this is a problem that might hamper a transparent voting process. Recent controversies in modern democracies such as USA and India amplify this argument and prove it true.</a:t>
            </a:r>
          </a:p>
          <a:p>
            <a:endParaRPr lang="en-US" dirty="0"/>
          </a:p>
          <a:p>
            <a:r>
              <a:rPr lang="en-US" dirty="0"/>
              <a:t>It is essential to ensure that assurance in voting does not diminish. In this article, we will try to leverage blockchain to fix shortcomings in the voting method used in modern elections and make the polling mechanism clear and accessible to stop illegal voting, and strengthen the data protection to ensure a transparent outcome of the polling process. https://techblog.geekyants.com/e-voting-via-blockchain-a-case-study</a:t>
            </a:r>
            <a:endParaRPr lang="en-IN" dirty="0"/>
          </a:p>
        </p:txBody>
      </p:sp>
      <p:sp>
        <p:nvSpPr>
          <p:cNvPr id="5" name="Slide Number Placeholder 4">
            <a:extLst>
              <a:ext uri="{FF2B5EF4-FFF2-40B4-BE49-F238E27FC236}">
                <a16:creationId xmlns:a16="http://schemas.microsoft.com/office/drawing/2014/main" id="{F426706A-4B1A-5015-C73C-503F0FEDDF62}"/>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28756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F98B-64CC-EA15-C915-78E6BDD73C3E}"/>
              </a:ext>
            </a:extLst>
          </p:cNvPr>
          <p:cNvSpPr>
            <a:spLocks noGrp="1"/>
          </p:cNvSpPr>
          <p:nvPr>
            <p:ph type="title"/>
          </p:nvPr>
        </p:nvSpPr>
        <p:spPr/>
        <p:txBody>
          <a:bodyPr/>
          <a:lstStyle/>
          <a:p>
            <a:r>
              <a:rPr lang="en-IN" dirty="0"/>
              <a:t>FEATURES OF THE PROJECT</a:t>
            </a:r>
          </a:p>
        </p:txBody>
      </p:sp>
      <p:sp>
        <p:nvSpPr>
          <p:cNvPr id="3" name="Content Placeholder 2">
            <a:extLst>
              <a:ext uri="{FF2B5EF4-FFF2-40B4-BE49-F238E27FC236}">
                <a16:creationId xmlns:a16="http://schemas.microsoft.com/office/drawing/2014/main" id="{02B687B8-C82C-ED15-1FFD-709842AA17BF}"/>
              </a:ext>
            </a:extLst>
          </p:cNvPr>
          <p:cNvSpPr>
            <a:spLocks noGrp="1"/>
          </p:cNvSpPr>
          <p:nvPr>
            <p:ph sz="half" idx="1"/>
          </p:nvPr>
        </p:nvSpPr>
        <p:spPr/>
        <p:txBody>
          <a:bodyPr/>
          <a:lstStyle/>
          <a:p>
            <a:r>
              <a:rPr lang="en-US" dirty="0"/>
              <a:t>secured login procedure </a:t>
            </a:r>
          </a:p>
          <a:p>
            <a:r>
              <a:rPr lang="en-US" dirty="0"/>
              <a:t>Knowing nominees of respective wards </a:t>
            </a:r>
          </a:p>
          <a:p>
            <a:r>
              <a:rPr lang="en-US" dirty="0"/>
              <a:t>profiles can be modified </a:t>
            </a:r>
          </a:p>
          <a:p>
            <a:r>
              <a:rPr lang="en-US" dirty="0"/>
              <a:t>Nominees can post their vision </a:t>
            </a:r>
          </a:p>
          <a:p>
            <a:r>
              <a:rPr lang="en-US" dirty="0"/>
              <a:t>Casting vote is possible only with authentication of voter </a:t>
            </a:r>
          </a:p>
          <a:p>
            <a:r>
              <a:rPr lang="en-US" dirty="0"/>
              <a:t>Inspection is performed on both voter and nominees </a:t>
            </a:r>
          </a:p>
          <a:p>
            <a:r>
              <a:rPr lang="en-US" dirty="0"/>
              <a:t>Suspected user can be reported against </a:t>
            </a:r>
          </a:p>
          <a:p>
            <a:r>
              <a:rPr lang="en-US" dirty="0"/>
              <a:t>Abused user can be verified and blocked if necessary</a:t>
            </a:r>
            <a:endParaRPr lang="en-IN" dirty="0"/>
          </a:p>
        </p:txBody>
      </p:sp>
      <p:sp>
        <p:nvSpPr>
          <p:cNvPr id="5" name="Slide Number Placeholder 4">
            <a:extLst>
              <a:ext uri="{FF2B5EF4-FFF2-40B4-BE49-F238E27FC236}">
                <a16:creationId xmlns:a16="http://schemas.microsoft.com/office/drawing/2014/main" id="{94F7E917-4CE9-B705-DF50-2E687CFD476C}"/>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90103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8211-31C7-A7CB-A8A3-BCE72F0246E3}"/>
              </a:ext>
            </a:extLst>
          </p:cNvPr>
          <p:cNvSpPr>
            <a:spLocks noGrp="1"/>
          </p:cNvSpPr>
          <p:nvPr>
            <p:ph type="title"/>
          </p:nvPr>
        </p:nvSpPr>
        <p:spPr>
          <a:xfrm>
            <a:off x="2895600" y="3120865"/>
            <a:ext cx="6400800" cy="768096"/>
          </a:xfrm>
        </p:spPr>
        <p:txBody>
          <a:bodyPr/>
          <a:lstStyle/>
          <a:p>
            <a:r>
              <a:rPr lang="en-IN" dirty="0"/>
              <a:t>LITERATURE SURVEY</a:t>
            </a:r>
          </a:p>
        </p:txBody>
      </p:sp>
    </p:spTree>
    <p:extLst>
      <p:ext uri="{BB962C8B-B14F-4D97-AF65-F5344CB8AC3E}">
        <p14:creationId xmlns:p14="http://schemas.microsoft.com/office/powerpoint/2010/main" val="412940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91A63-B92B-E02F-53AA-C1B3883FAA37}"/>
              </a:ext>
            </a:extLst>
          </p:cNvPr>
          <p:cNvSpPr>
            <a:spLocks noGrp="1"/>
          </p:cNvSpPr>
          <p:nvPr>
            <p:ph sz="half" idx="1"/>
          </p:nvPr>
        </p:nvSpPr>
        <p:spPr/>
        <p:txBody>
          <a:bodyPr/>
          <a:lstStyle/>
          <a:p>
            <a:r>
              <a:rPr lang="en-US" dirty="0"/>
              <a:t>There are lot of practices are made to introduce the variations in electronic and online voting systems where different techniques and methodologies are used. Some of them guarantees the confidentiality and security to the system at some extent, still the voting information and process need to be control and manage with advanced systems that will ensures and guarantees the security and privacy of voter’s and voter’s information.</a:t>
            </a:r>
          </a:p>
          <a:p>
            <a:endParaRPr lang="en-US" dirty="0"/>
          </a:p>
          <a:p>
            <a:r>
              <a:rPr lang="en-US" dirty="0"/>
              <a:t>The systems that are developed to caste the vote by means of digital approach using online portals and electronic devices use various encryption and decryption techniques to guarantee the secure data transaction.</a:t>
            </a:r>
          </a:p>
          <a:p>
            <a:endParaRPr lang="en-US" dirty="0"/>
          </a:p>
          <a:p>
            <a:r>
              <a:rPr lang="en-US" dirty="0"/>
              <a:t>However, numbers of techniques are present to convert the data in coded format to prevent from manipulation while transferring to the network. One drawback can be discussed here that after the correct data have been stored in the database trust and security is required at substantial level. Centralized storage is inconvenient </a:t>
            </a:r>
            <a:r>
              <a:rPr lang="en-US" dirty="0" err="1"/>
              <a:t>ifthe</a:t>
            </a:r>
            <a:r>
              <a:rPr lang="en-US" dirty="0"/>
              <a:t> data is esteemed because unauthorized access and attack by hackers will challenge the system in terms of reliability</a:t>
            </a:r>
          </a:p>
          <a:p>
            <a:endParaRPr lang="en-US" dirty="0"/>
          </a:p>
          <a:p>
            <a:endParaRPr lang="en-IN" dirty="0"/>
          </a:p>
        </p:txBody>
      </p:sp>
      <p:sp>
        <p:nvSpPr>
          <p:cNvPr id="5" name="Slide Number Placeholder 4">
            <a:extLst>
              <a:ext uri="{FF2B5EF4-FFF2-40B4-BE49-F238E27FC236}">
                <a16:creationId xmlns:a16="http://schemas.microsoft.com/office/drawing/2014/main" id="{29CC8A1E-4E4A-9D4D-9932-AF579A086233}"/>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48690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7B01AA-7C5A-8DB4-7A93-2283959EAE6B}"/>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 name="image2.jpeg">
            <a:extLst>
              <a:ext uri="{FF2B5EF4-FFF2-40B4-BE49-F238E27FC236}">
                <a16:creationId xmlns:a16="http://schemas.microsoft.com/office/drawing/2014/main" id="{AF6E9794-126C-7BA6-7EFE-4519978BF27B}"/>
              </a:ext>
            </a:extLst>
          </p:cNvPr>
          <p:cNvPicPr>
            <a:picLocks noGrp="1"/>
          </p:cNvPicPr>
          <p:nvPr>
            <p:ph sz="half" idx="1"/>
          </p:nvPr>
        </p:nvPicPr>
        <p:blipFill>
          <a:blip r:embed="rId2"/>
          <a:stretch>
            <a:fillRect/>
          </a:stretch>
        </p:blipFill>
        <p:spPr>
          <a:xfrm>
            <a:off x="1393101" y="854930"/>
            <a:ext cx="8594961" cy="5501909"/>
          </a:xfrm>
          <a:prstGeom prst="rect">
            <a:avLst/>
          </a:prstGeom>
        </p:spPr>
      </p:pic>
    </p:spTree>
    <p:extLst>
      <p:ext uri="{BB962C8B-B14F-4D97-AF65-F5344CB8AC3E}">
        <p14:creationId xmlns:p14="http://schemas.microsoft.com/office/powerpoint/2010/main" val="343075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3407-23EF-2AF9-ECA1-D32FAC866D12}"/>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CB075510-3577-ABD3-C334-F04BE26B1339}"/>
              </a:ext>
            </a:extLst>
          </p:cNvPr>
          <p:cNvSpPr>
            <a:spLocks noGrp="1"/>
          </p:cNvSpPr>
          <p:nvPr>
            <p:ph sz="half" idx="1"/>
          </p:nvPr>
        </p:nvSpPr>
        <p:spPr>
          <a:xfrm>
            <a:off x="534924" y="2468880"/>
            <a:ext cx="11119104" cy="4434840"/>
          </a:xfrm>
        </p:spPr>
        <p:txBody>
          <a:bodyPr/>
          <a:lstStyle/>
          <a:p>
            <a:r>
              <a:rPr lang="en-US" dirty="0"/>
              <a:t>It provides website as well as app with related information to visitors. </a:t>
            </a:r>
          </a:p>
          <a:p>
            <a:r>
              <a:rPr lang="en-US" dirty="0"/>
              <a:t> It provides login facility to voters and admin. </a:t>
            </a:r>
          </a:p>
          <a:p>
            <a:r>
              <a:rPr lang="en-US" dirty="0"/>
              <a:t> Casting vote is possible only after authentication of voter. </a:t>
            </a:r>
          </a:p>
          <a:p>
            <a:r>
              <a:rPr lang="en-US" dirty="0"/>
              <a:t>Candidate for election can be registered. </a:t>
            </a:r>
          </a:p>
          <a:p>
            <a:r>
              <a:rPr lang="en-US" dirty="0"/>
              <a:t>Admin can generate result with a click</a:t>
            </a:r>
            <a:endParaRPr lang="en-IN" dirty="0"/>
          </a:p>
        </p:txBody>
      </p:sp>
      <p:sp>
        <p:nvSpPr>
          <p:cNvPr id="5" name="Slide Number Placeholder 4">
            <a:extLst>
              <a:ext uri="{FF2B5EF4-FFF2-40B4-BE49-F238E27FC236}">
                <a16:creationId xmlns:a16="http://schemas.microsoft.com/office/drawing/2014/main" id="{9F6DFDB6-995C-9752-7302-7CAD70B28255}"/>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14388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With the internet and </a:t>
            </a:r>
            <a:r>
              <a:rPr lang="en-US" dirty="0" err="1"/>
              <a:t>blockchain,everything</a:t>
            </a:r>
            <a:r>
              <a:rPr lang="en-US" dirty="0"/>
              <a:t> is </a:t>
            </a:r>
            <a:r>
              <a:rPr lang="en-US" dirty="0" err="1"/>
              <a:t>changed.It’s</a:t>
            </a:r>
            <a:r>
              <a:rPr lang="en-US" dirty="0"/>
              <a:t> the future of content.</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79976" y="5098605"/>
            <a:ext cx="3932238" cy="588963"/>
          </a:xfrm>
        </p:spPr>
        <p:txBody>
          <a:bodyPr/>
          <a:lstStyle/>
          <a:p>
            <a:r>
              <a:rPr lang="en-US" dirty="0"/>
              <a:t>Michael Caputo</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914973" y="3882453"/>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04768" y="731520"/>
            <a:ext cx="3822192" cy="411480"/>
          </a:xfrm>
        </p:spPr>
        <p:txBody>
          <a:bodyPr/>
          <a:lstStyle/>
          <a:p>
            <a:r>
              <a:rPr lang="en-US" dirty="0"/>
              <a:t>Advantages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04768" y="1329866"/>
            <a:ext cx="3741928" cy="3684588"/>
          </a:xfrm>
        </p:spPr>
        <p:txBody>
          <a:bodyPr/>
          <a:lstStyle/>
          <a:p>
            <a:pPr marL="0" indent="0">
              <a:buNone/>
            </a:pPr>
            <a:r>
              <a:rPr lang="en-US" dirty="0"/>
              <a:t>Here are the advantages of conducting e-voting via blockchain:</a:t>
            </a:r>
          </a:p>
          <a:p>
            <a:endParaRPr lang="en-US" dirty="0"/>
          </a:p>
          <a:p>
            <a:r>
              <a:rPr lang="en-US" dirty="0"/>
              <a:t>Enhanced security as voting takes place over secure communication channels.</a:t>
            </a:r>
          </a:p>
          <a:p>
            <a:endParaRPr lang="en-US" dirty="0"/>
          </a:p>
          <a:p>
            <a:r>
              <a:rPr lang="en-US" dirty="0"/>
              <a:t>Low cost of setup as only the internet connection cost is required to vote across all the available e-voting platforms.</a:t>
            </a:r>
          </a:p>
          <a:p>
            <a:endParaRPr lang="en-US" dirty="0"/>
          </a:p>
          <a:p>
            <a:r>
              <a:rPr lang="en-US" dirty="0"/>
              <a:t>Accurate results and speed in the vote count.</a:t>
            </a:r>
          </a:p>
          <a:p>
            <a:endParaRPr lang="en-US" dirty="0"/>
          </a:p>
          <a:p>
            <a:r>
              <a:rPr lang="en-US" dirty="0"/>
              <a:t>Fraud prevention due to less human intervention at the polling stations.</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046720" y="731520"/>
            <a:ext cx="3822192" cy="411480"/>
          </a:xfrm>
        </p:spPr>
        <p:txBody>
          <a:bodyPr/>
          <a:lstStyle/>
          <a:p>
            <a:r>
              <a:rPr lang="en-US" dirty="0"/>
              <a:t>Disadvantages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8126984" y="1329866"/>
            <a:ext cx="3741928" cy="3684588"/>
          </a:xfrm>
        </p:spPr>
        <p:txBody>
          <a:bodyPr/>
          <a:lstStyle/>
          <a:p>
            <a:pPr marL="0" indent="0">
              <a:buNone/>
            </a:pPr>
            <a:r>
              <a:rPr lang="en-US" dirty="0"/>
              <a:t>Here are the disadvantages of conducting e-voting via blockchain:</a:t>
            </a:r>
          </a:p>
          <a:p>
            <a:endParaRPr lang="en-US" dirty="0"/>
          </a:p>
          <a:p>
            <a:r>
              <a:rPr lang="en-US" dirty="0"/>
              <a:t>Internet access is not available to everyone. In fact, in most developing nations around the world, majority of the people will be unable to afford internet facilities. There could also be issues as many people will not know how to use and access the web.</a:t>
            </a:r>
          </a:p>
          <a:p>
            <a:endParaRPr lang="en-US" dirty="0"/>
          </a:p>
          <a:p>
            <a:r>
              <a:rPr lang="en-US" dirty="0"/>
              <a:t>When voting via the blockchain, the voter has to log in by providing their personal and ID details, which can result in a “Voter Anonymity” issue.</a:t>
            </a:r>
          </a:p>
        </p:txBody>
      </p:sp>
    </p:spTree>
    <p:extLst>
      <p:ext uri="{BB962C8B-B14F-4D97-AF65-F5344CB8AC3E}">
        <p14:creationId xmlns:p14="http://schemas.microsoft.com/office/powerpoint/2010/main" val="317028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166073" y="457200"/>
            <a:ext cx="5879592" cy="2700528"/>
          </a:xfrm>
        </p:spPr>
        <p:txBody>
          <a:bodyPr/>
          <a:lstStyle/>
          <a:p>
            <a:r>
              <a:rPr lang="en-US" sz="1600" b="1" dirty="0"/>
              <a:t>Who can vote</a:t>
            </a:r>
          </a:p>
          <a:p>
            <a:r>
              <a:rPr lang="en-US" dirty="0"/>
              <a:t>As per the Indian Constitution, all Indian citizens above the age of 18 years who have registered themselves as voters are eligible to vote. These individuals can vote in national, state, district, as well as local government body elections.</a:t>
            </a:r>
          </a:p>
          <a:p>
            <a:endParaRPr lang="en-US" dirty="0"/>
          </a:p>
          <a:p>
            <a:r>
              <a:rPr lang="en-US" dirty="0"/>
              <a:t>Every voter is allowed one vote only.</a:t>
            </a:r>
          </a:p>
          <a:p>
            <a:endParaRPr lang="en-US" dirty="0"/>
          </a:p>
          <a:p>
            <a:r>
              <a:rPr lang="en-US" dirty="0"/>
              <a:t>A voter can vote at the constituency where they are registered. All voter-related information such as age, state, and constituency code is associated with the Aadhaar number.</a:t>
            </a:r>
          </a:p>
          <a:p>
            <a:endParaRPr lang="en-US" dirty="0"/>
          </a:p>
          <a:p>
            <a:r>
              <a:rPr lang="en-US" sz="1600" b="1" dirty="0"/>
              <a:t>Who cannot vote</a:t>
            </a:r>
          </a:p>
          <a:p>
            <a:r>
              <a:rPr lang="en-US" dirty="0"/>
              <a:t>If the voter ID  the </a:t>
            </a:r>
            <a:r>
              <a:rPr lang="en-US" dirty="0" err="1"/>
              <a:t>Adhaar</a:t>
            </a:r>
            <a:r>
              <a:rPr lang="en-US" dirty="0"/>
              <a:t> ID does not exist in the contract list updated by the election commission.</a:t>
            </a:r>
          </a:p>
          <a:p>
            <a:endParaRPr lang="en-US" dirty="0"/>
          </a:p>
          <a:p>
            <a:r>
              <a:rPr lang="en-US" dirty="0"/>
              <a:t>When the voter’s constituency code does not match with ongoing election constituencies.</a:t>
            </a:r>
          </a:p>
          <a:p>
            <a:endParaRPr lang="en-US" dirty="0"/>
          </a:p>
          <a:p>
            <a:r>
              <a:rPr lang="en-US" dirty="0"/>
              <a:t>If the voter has already casted their vote once in their constituency.</a:t>
            </a:r>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97692" y="50447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97692" y="1485296"/>
            <a:ext cx="5693664" cy="3122168"/>
          </a:xfrm>
        </p:spPr>
        <p:txBody>
          <a:bodyPr/>
          <a:lstStyle/>
          <a:p>
            <a:r>
              <a:rPr lang="en-US" dirty="0"/>
              <a:t>Introduction​</a:t>
            </a:r>
          </a:p>
          <a:p>
            <a:r>
              <a:rPr lang="en-US" dirty="0"/>
              <a:t>Objectives </a:t>
            </a:r>
          </a:p>
          <a:p>
            <a:r>
              <a:rPr lang="en-US" dirty="0"/>
              <a:t>Motivation</a:t>
            </a:r>
          </a:p>
          <a:p>
            <a:r>
              <a:rPr lang="en-US" dirty="0"/>
              <a:t>Today’s need of the project </a:t>
            </a:r>
          </a:p>
          <a:p>
            <a:r>
              <a:rPr lang="en-US" dirty="0"/>
              <a:t>​Literature Survey</a:t>
            </a:r>
          </a:p>
          <a:p>
            <a:r>
              <a:rPr lang="en-US" dirty="0"/>
              <a:t>Block diagram </a:t>
            </a:r>
          </a:p>
          <a:p>
            <a:r>
              <a:rPr lang="en-US" dirty="0"/>
              <a:t>Feasibility  study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172F8-078C-DAC8-29E9-32A14DF7B0E1}"/>
              </a:ext>
            </a:extLst>
          </p:cNvPr>
          <p:cNvSpPr>
            <a:spLocks noGrp="1"/>
          </p:cNvSpPr>
          <p:nvPr>
            <p:ph idx="1"/>
          </p:nvPr>
        </p:nvSpPr>
        <p:spPr>
          <a:xfrm>
            <a:off x="2247314" y="594360"/>
            <a:ext cx="5879592" cy="2700528"/>
          </a:xfrm>
        </p:spPr>
        <p:txBody>
          <a:bodyPr/>
          <a:lstStyle/>
          <a:p>
            <a:r>
              <a:rPr lang="en-US" sz="1600" b="1" dirty="0"/>
              <a:t>The Voting Process</a:t>
            </a:r>
          </a:p>
          <a:p>
            <a:endParaRPr lang="en-US" sz="1600" b="1" dirty="0"/>
          </a:p>
          <a:p>
            <a:r>
              <a:rPr lang="en-US" dirty="0"/>
              <a:t>Login to the election commission website via your Aadhar number. It will provide you an OTP.</a:t>
            </a:r>
          </a:p>
          <a:p>
            <a:endParaRPr lang="en-US" dirty="0"/>
          </a:p>
          <a:p>
            <a:r>
              <a:rPr lang="en-US" dirty="0"/>
              <a:t>If the </a:t>
            </a:r>
            <a:r>
              <a:rPr lang="en-US" dirty="0" err="1"/>
              <a:t>Adhaar</a:t>
            </a:r>
            <a:r>
              <a:rPr lang="en-US" dirty="0"/>
              <a:t> does not exist in the contract i.e., the voter list and the voter's constituency code match with the ongoing election, it will show up in the election commission dashboard. Else the voters are not allowed to vote. If the election process is still going on, it will prompt you with the option to vote.</a:t>
            </a:r>
          </a:p>
          <a:p>
            <a:endParaRPr lang="en-US" dirty="0"/>
          </a:p>
          <a:p>
            <a:r>
              <a:rPr lang="en-US" dirty="0"/>
              <a:t>Click Vote -&gt; Select Candidate -&gt; Done.</a:t>
            </a:r>
          </a:p>
          <a:p>
            <a:endParaRPr lang="en-US" dirty="0"/>
          </a:p>
          <a:p>
            <a:r>
              <a:rPr lang="en-US" dirty="0"/>
              <a:t>Voters are not allowed to vote/update-vote to different candidates again.</a:t>
            </a:r>
          </a:p>
          <a:p>
            <a:endParaRPr lang="en-US" dirty="0"/>
          </a:p>
          <a:p>
            <a:r>
              <a:rPr lang="en-US" dirty="0"/>
              <a:t>The final candidates list with the vote count will be displayed after the election voting process is completed.</a:t>
            </a:r>
            <a:endParaRPr lang="en-IN" dirty="0"/>
          </a:p>
        </p:txBody>
      </p:sp>
      <p:sp>
        <p:nvSpPr>
          <p:cNvPr id="4" name="Slide Number Placeholder 3">
            <a:extLst>
              <a:ext uri="{FF2B5EF4-FFF2-40B4-BE49-F238E27FC236}">
                <a16:creationId xmlns:a16="http://schemas.microsoft.com/office/drawing/2014/main" id="{E87B0A3C-25A9-B58D-C292-FD0B2F249C5D}"/>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353993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4886-A8E1-9A9B-6D5F-FEEEDD9A96AE}"/>
              </a:ext>
            </a:extLst>
          </p:cNvPr>
          <p:cNvSpPr>
            <a:spLocks noGrp="1"/>
          </p:cNvSpPr>
          <p:nvPr>
            <p:ph type="title"/>
          </p:nvPr>
        </p:nvSpPr>
        <p:spPr>
          <a:xfrm>
            <a:off x="758952" y="376662"/>
            <a:ext cx="10671048" cy="768096"/>
          </a:xfrm>
        </p:spPr>
        <p:txBody>
          <a:bodyPr/>
          <a:lstStyle/>
          <a:p>
            <a:r>
              <a:rPr lang="en-IN" dirty="0"/>
              <a:t>Smart contracts for e-voting.</a:t>
            </a:r>
          </a:p>
        </p:txBody>
      </p:sp>
      <p:sp>
        <p:nvSpPr>
          <p:cNvPr id="5" name="Slide Number Placeholder 4">
            <a:extLst>
              <a:ext uri="{FF2B5EF4-FFF2-40B4-BE49-F238E27FC236}">
                <a16:creationId xmlns:a16="http://schemas.microsoft.com/office/drawing/2014/main" id="{300ADC69-892B-1FA7-F798-3846AFF6C940}"/>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21" name="Content Placeholder 20">
            <a:extLst>
              <a:ext uri="{FF2B5EF4-FFF2-40B4-BE49-F238E27FC236}">
                <a16:creationId xmlns:a16="http://schemas.microsoft.com/office/drawing/2014/main" id="{DA689323-5D74-1CBE-3D23-198993DDBF1B}"/>
              </a:ext>
            </a:extLst>
          </p:cNvPr>
          <p:cNvPicPr>
            <a:picLocks noGrp="1" noChangeAspect="1"/>
          </p:cNvPicPr>
          <p:nvPr>
            <p:ph sz="half" idx="1"/>
          </p:nvPr>
        </p:nvPicPr>
        <p:blipFill rotWithShape="1">
          <a:blip r:embed="rId2"/>
          <a:srcRect r="1070"/>
          <a:stretch/>
        </p:blipFill>
        <p:spPr>
          <a:xfrm>
            <a:off x="1570885" y="1945177"/>
            <a:ext cx="8883168" cy="4433887"/>
          </a:xfrm>
        </p:spPr>
      </p:pic>
    </p:spTree>
    <p:extLst>
      <p:ext uri="{BB962C8B-B14F-4D97-AF65-F5344CB8AC3E}">
        <p14:creationId xmlns:p14="http://schemas.microsoft.com/office/powerpoint/2010/main" val="333687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29867-31BD-5023-05F3-900E23BFE6A4}"/>
              </a:ext>
            </a:extLst>
          </p:cNvPr>
          <p:cNvSpPr>
            <a:spLocks noGrp="1"/>
          </p:cNvSpPr>
          <p:nvPr>
            <p:ph sz="half" idx="1"/>
          </p:nvPr>
        </p:nvSpPr>
        <p:spPr>
          <a:xfrm>
            <a:off x="750511" y="1004082"/>
            <a:ext cx="11119104" cy="4434840"/>
          </a:xfrm>
        </p:spPr>
        <p:txBody>
          <a:bodyPr/>
          <a:lstStyle/>
          <a:p>
            <a:pPr marL="0" indent="0">
              <a:buNone/>
            </a:pPr>
            <a:r>
              <a:rPr lang="en-US" dirty="0"/>
              <a:t>Here's the proposed flow diagram based on the above assumptions, requirements, and process:</a:t>
            </a:r>
          </a:p>
          <a:p>
            <a:pPr marL="0" indent="0">
              <a:buNone/>
            </a:pPr>
            <a:endParaRPr lang="en-US" dirty="0"/>
          </a:p>
          <a:p>
            <a:pPr marL="0" indent="0">
              <a:buNone/>
            </a:pPr>
            <a:r>
              <a:rPr lang="en-US" dirty="0"/>
              <a:t>Entities</a:t>
            </a:r>
          </a:p>
          <a:p>
            <a:r>
              <a:rPr lang="en-US" dirty="0"/>
              <a:t>Voters</a:t>
            </a:r>
          </a:p>
          <a:p>
            <a:r>
              <a:rPr lang="en-US" dirty="0"/>
              <a:t>Candidates</a:t>
            </a:r>
          </a:p>
          <a:p>
            <a:r>
              <a:rPr lang="en-US" dirty="0"/>
              <a:t>Election Commission</a:t>
            </a:r>
          </a:p>
          <a:p>
            <a:pPr marL="0" indent="0">
              <a:buNone/>
            </a:pPr>
            <a:r>
              <a:rPr lang="en-US" dirty="0"/>
              <a:t>        </a:t>
            </a:r>
            <a:endParaRPr lang="en-IN" dirty="0"/>
          </a:p>
        </p:txBody>
      </p:sp>
      <p:sp>
        <p:nvSpPr>
          <p:cNvPr id="5" name="Slide Number Placeholder 4">
            <a:extLst>
              <a:ext uri="{FF2B5EF4-FFF2-40B4-BE49-F238E27FC236}">
                <a16:creationId xmlns:a16="http://schemas.microsoft.com/office/drawing/2014/main" id="{87724762-3CA7-2194-776B-338CDDE177FD}"/>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025974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006" y="593073"/>
            <a:ext cx="6851401" cy="611473"/>
          </a:xfrm>
        </p:spPr>
        <p:txBody>
          <a:bodyPr>
            <a:normAutofit/>
          </a:bodyPr>
          <a:lstStyle/>
          <a:p>
            <a:r>
              <a:rPr lang="en-IN" sz="2119" dirty="0">
                <a:latin typeface="Times New Roman" pitchFamily="18" charset="0"/>
                <a:cs typeface="Times New Roman" pitchFamily="18" charset="0"/>
              </a:rPr>
              <a:t>Architecture of Voting System</a:t>
            </a:r>
          </a:p>
        </p:txBody>
      </p:sp>
      <p:sp>
        <p:nvSpPr>
          <p:cNvPr id="3" name="Content Placeholder 2"/>
          <p:cNvSpPr>
            <a:spLocks noGrp="1"/>
          </p:cNvSpPr>
          <p:nvPr>
            <p:ph idx="1"/>
          </p:nvPr>
        </p:nvSpPr>
        <p:spPr>
          <a:xfrm>
            <a:off x="3798803" y="1204546"/>
            <a:ext cx="8393197" cy="3068516"/>
          </a:xfrm>
        </p:spPr>
        <p:txBody>
          <a:bodyPr>
            <a:normAutofit fontScale="62500" lnSpcReduction="20000"/>
          </a:bodyPr>
          <a:lstStyle/>
          <a:p>
            <a:r>
              <a:rPr lang="en-US" sz="2600" dirty="0"/>
              <a:t>When determining on the architecture we took powerful inspiration from both the distributed and </a:t>
            </a:r>
            <a:r>
              <a:rPr lang="en-US" sz="2600" dirty="0" err="1"/>
              <a:t>acquirability</a:t>
            </a:r>
            <a:r>
              <a:rPr lang="en-US" sz="2600" dirty="0"/>
              <a:t> of the Bitcoin network and the gathering process of traditional voting. The network is a multi-tiered, decentralized infrastructure which having the two definite blockchains, the net- work is split into three abstract tiers, National, Constituency and Local. The local tier contains all the digital polling stations all over the country, each of which is connected to a constituency node. A local node is setup to only be in contact with the other local nodes under the connected constituency node and the constituency node itself.</a:t>
            </a:r>
          </a:p>
          <a:p>
            <a:endParaRPr lang="en-US" sz="954" dirty="0"/>
          </a:p>
          <a:p>
            <a:endParaRPr lang="en-US" sz="954" dirty="0"/>
          </a:p>
          <a:p>
            <a:endParaRPr lang="en-US" sz="954" dirty="0"/>
          </a:p>
          <a:p>
            <a:endParaRPr lang="en-US" sz="954" dirty="0"/>
          </a:p>
          <a:p>
            <a:endParaRPr lang="en-US" sz="954" dirty="0"/>
          </a:p>
          <a:p>
            <a:endParaRPr lang="en-US" sz="954" dirty="0"/>
          </a:p>
          <a:p>
            <a:endParaRPr lang="en-US" sz="954" dirty="0"/>
          </a:p>
          <a:p>
            <a:endParaRPr lang="en-US" sz="954" dirty="0"/>
          </a:p>
          <a:p>
            <a:r>
              <a:rPr lang="en-US" sz="954" dirty="0"/>
              <a:t>  </a:t>
            </a:r>
          </a:p>
          <a:p>
            <a:endParaRPr lang="en-US" sz="954" dirty="0"/>
          </a:p>
          <a:p>
            <a:r>
              <a:rPr lang="en-US" sz="954" dirty="0"/>
              <a:t> </a:t>
            </a:r>
          </a:p>
          <a:p>
            <a:endParaRPr lang="en-US" sz="847" dirty="0"/>
          </a:p>
          <a:p>
            <a:endParaRPr lang="en-IN" sz="954" dirty="0"/>
          </a:p>
          <a:p>
            <a:endParaRPr lang="en-IN" sz="954" dirty="0">
              <a:latin typeface="Times New Roman" pitchFamily="18" charset="0"/>
              <a:cs typeface="Times New Roman" pitchFamily="18" charset="0"/>
            </a:endParaRPr>
          </a:p>
        </p:txBody>
      </p:sp>
      <p:pic>
        <p:nvPicPr>
          <p:cNvPr id="4" name="image8.jpeg"/>
          <p:cNvPicPr/>
          <p:nvPr/>
        </p:nvPicPr>
        <p:blipFill>
          <a:blip r:embed="rId2"/>
          <a:stretch>
            <a:fillRect/>
          </a:stretch>
        </p:blipFill>
        <p:spPr>
          <a:xfrm>
            <a:off x="4130951" y="3088826"/>
            <a:ext cx="7175957" cy="3068515"/>
          </a:xfrm>
          <a:prstGeom prst="rect">
            <a:avLst/>
          </a:prstGeom>
        </p:spPr>
      </p:pic>
    </p:spTree>
    <p:extLst>
      <p:ext uri="{BB962C8B-B14F-4D97-AF65-F5344CB8AC3E}">
        <p14:creationId xmlns:p14="http://schemas.microsoft.com/office/powerpoint/2010/main" val="339555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528" y="1195401"/>
            <a:ext cx="7275810" cy="1231275"/>
          </a:xfrm>
        </p:spPr>
        <p:txBody>
          <a:bodyPr>
            <a:normAutofit/>
          </a:bodyPr>
          <a:lstStyle/>
          <a:p>
            <a:r>
              <a:rPr lang="en-IN" sz="2119"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3828873" y="2238013"/>
            <a:ext cx="8058327" cy="3424586"/>
          </a:xfrm>
        </p:spPr>
        <p:txBody>
          <a:bodyPr>
            <a:noAutofit/>
          </a:bodyPr>
          <a:lstStyle/>
          <a:p>
            <a:r>
              <a:rPr lang="en-US" sz="1600" dirty="0">
                <a:latin typeface="Times New Roman" pitchFamily="18" charset="0"/>
                <a:cs typeface="Times New Roman" pitchFamily="18" charset="0"/>
              </a:rPr>
              <a:t>Blockchain Technology is gaining popularity day by day. Using blockchain in voting system will help to achieve secure and cost-efficient election while guaranteeing voter’s privacy. Also, due to the encryption mechanism, it is impossible for any person to gain access to all the votes without first taking control of the entire service network.</a:t>
            </a:r>
          </a:p>
          <a:p>
            <a:r>
              <a:rPr lang="en-IN" sz="1600" dirty="0">
                <a:latin typeface="Times New Roman" pitchFamily="18" charset="0"/>
                <a:cs typeface="Times New Roman" pitchFamily="18" charset="0"/>
              </a:rPr>
              <a:t>The idea of adapting digital voting systems to make the public electoral process cheaper, faster and easier, is a compelling one in modern society. Making the electoral process cheap and quick, normalizes it in the eyes of the voters, removes a certain power barrier between the voter and the elected ofﬁcial and puts a certain amount of pressure on the elected ofﬁcial. It also opens the door for a more direct form of democracy, allowing voters to express their will on individual bills and propositions. </a:t>
            </a:r>
          </a:p>
        </p:txBody>
      </p:sp>
    </p:spTree>
    <p:extLst>
      <p:ext uri="{BB962C8B-B14F-4D97-AF65-F5344CB8AC3E}">
        <p14:creationId xmlns:p14="http://schemas.microsoft.com/office/powerpoint/2010/main" val="46388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39615" y="2846832"/>
            <a:ext cx="6805247" cy="2176272"/>
          </a:xfrm>
        </p:spPr>
        <p:txBody>
          <a:bodyPr/>
          <a:lstStyle/>
          <a:p>
            <a:r>
              <a:rPr lang="en-US" dirty="0"/>
              <a:t>ISB&amp;M COLLEGE OF ENGINEERING</a:t>
            </a:r>
          </a:p>
          <a:p>
            <a:r>
              <a:rPr lang="en-US" dirty="0"/>
              <a:t>Prof. Nikhil </a:t>
            </a:r>
            <a:r>
              <a:rPr lang="en-US" dirty="0" err="1"/>
              <a:t>Kumthekar</a:t>
            </a:r>
            <a:r>
              <a:rPr lang="en-US" dirty="0"/>
              <a:t> </a:t>
            </a:r>
          </a:p>
          <a:p>
            <a:r>
              <a:rPr lang="en-US" dirty="0" err="1"/>
              <a:t>Prof.Balasaheb</a:t>
            </a:r>
            <a:r>
              <a:rPr lang="en-US" dirty="0"/>
              <a:t> </a:t>
            </a:r>
            <a:r>
              <a:rPr lang="en-US" dirty="0" err="1"/>
              <a:t>B.Gite</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0963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677084"/>
            <a:ext cx="6766560" cy="2700528"/>
          </a:xfrm>
        </p:spPr>
        <p:txBody>
          <a:bodyPr/>
          <a:lstStyle/>
          <a:p>
            <a:r>
              <a:rPr lang="en-US" dirty="0"/>
              <a:t>Elections are fundamental pillar of a democratic system enabling the general public to express their views in the form of a vote. Due to their significance to our society, the election process should be transparent and reliable so as to ensure participants of its credibility. Within this context, the approach to voting has been an ever evolving domain. This evolution is primarily driven by the efforts to make the system secure, verifiable and transparent. In view of its significance, continuous efforts have been made to improve overall efficiency and resilience of the voting system.</a:t>
            </a:r>
          </a:p>
          <a:p>
            <a:r>
              <a:rPr lang="en-US" dirty="0"/>
              <a:t>Blockchain is one of the emerging technologies with strong cryptographic foundations enabling applications to leverage these abilities to achieve resilient security solutions.</a:t>
            </a:r>
          </a:p>
          <a:p>
            <a:r>
              <a:rPr lang="en-US" dirty="0"/>
              <a:t> A Blockchain resembles a data structure which maintains and shares all the transactions being executed through its genesis. It is primarily a distributed decentralized database that maintains a complete list of constantly germinating and growing data records secured from unauthorized manipulating, tampering and revision.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Objective</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0DDA142-561E-95ED-397D-1C4980BEDA11}"/>
              </a:ext>
            </a:extLst>
          </p:cNvPr>
          <p:cNvSpPr>
            <a:spLocks noGrp="1"/>
          </p:cNvSpPr>
          <p:nvPr>
            <p:ph sz="half" idx="1"/>
          </p:nvPr>
        </p:nvSpPr>
        <p:spPr/>
        <p:txBody>
          <a:bodyPr/>
          <a:lstStyle/>
          <a:p>
            <a:pPr marL="0" indent="0">
              <a:buNone/>
            </a:pPr>
            <a:r>
              <a:rPr lang="en-IN" sz="2400" b="1" dirty="0"/>
              <a:t>Traditional voting system</a:t>
            </a:r>
          </a:p>
          <a:p>
            <a:r>
              <a:rPr lang="en-US" dirty="0"/>
              <a:t>inefficient</a:t>
            </a:r>
          </a:p>
          <a:p>
            <a:r>
              <a:rPr lang="en-US" dirty="0"/>
              <a:t>Takes time and human resources. </a:t>
            </a:r>
          </a:p>
          <a:p>
            <a:r>
              <a:rPr lang="en-US" dirty="0"/>
              <a:t>Does not give an instant Poll result. </a:t>
            </a:r>
          </a:p>
          <a:p>
            <a:r>
              <a:rPr lang="en-US" dirty="0"/>
              <a:t>Hard to track who voted and who don’t</a:t>
            </a:r>
          </a:p>
          <a:p>
            <a:endParaRPr lang="en-US" dirty="0"/>
          </a:p>
          <a:p>
            <a:pPr marL="0" indent="0">
              <a:buNone/>
            </a:pPr>
            <a:r>
              <a:rPr lang="en-IN" sz="2400" b="1" dirty="0"/>
              <a:t>Online Voting System</a:t>
            </a:r>
            <a:endParaRPr lang="en-US" sz="2400" b="1" dirty="0"/>
          </a:p>
          <a:p>
            <a:r>
              <a:rPr lang="en-US" dirty="0"/>
              <a:t>Instant Poll result </a:t>
            </a:r>
          </a:p>
          <a:p>
            <a:r>
              <a:rPr lang="en-US" dirty="0"/>
              <a:t>Easy to keep track of voters </a:t>
            </a:r>
          </a:p>
          <a:p>
            <a:r>
              <a:rPr lang="en-US" dirty="0"/>
              <a:t>Use of Internet</a:t>
            </a:r>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265485-3D4B-E0DF-3831-AE46097BED78}"/>
              </a:ext>
            </a:extLst>
          </p:cNvPr>
          <p:cNvSpPr>
            <a:spLocks noGrp="1"/>
          </p:cNvSpPr>
          <p:nvPr>
            <p:ph type="title"/>
          </p:nvPr>
        </p:nvSpPr>
        <p:spPr>
          <a:xfrm>
            <a:off x="2866845" y="2741303"/>
            <a:ext cx="6400800" cy="768096"/>
          </a:xfrm>
        </p:spPr>
        <p:txBody>
          <a:bodyPr/>
          <a:lstStyle/>
          <a:p>
            <a:r>
              <a:rPr lang="en-US" dirty="0" err="1"/>
              <a:t>Movitation</a:t>
            </a:r>
            <a:endParaRPr lang="en-IN" dirty="0"/>
          </a:p>
        </p:txBody>
      </p:sp>
      <p:sp>
        <p:nvSpPr>
          <p:cNvPr id="5" name="Slide Number Placeholder 4">
            <a:extLst>
              <a:ext uri="{FF2B5EF4-FFF2-40B4-BE49-F238E27FC236}">
                <a16:creationId xmlns:a16="http://schemas.microsoft.com/office/drawing/2014/main" id="{0AB22BF8-D648-1D96-E1B1-8502EB50377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51895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4B445-F022-39DE-3695-D40ADC2ABAA0}"/>
              </a:ext>
            </a:extLst>
          </p:cNvPr>
          <p:cNvSpPr>
            <a:spLocks noGrp="1"/>
          </p:cNvSpPr>
          <p:nvPr>
            <p:ph sz="half" idx="1"/>
          </p:nvPr>
        </p:nvSpPr>
        <p:spPr>
          <a:xfrm>
            <a:off x="539496" y="1516523"/>
            <a:ext cx="11119104" cy="4434840"/>
          </a:xfrm>
        </p:spPr>
        <p:txBody>
          <a:bodyPr/>
          <a:lstStyle/>
          <a:p>
            <a:pPr marL="0" indent="0">
              <a:buNone/>
            </a:pPr>
            <a:endParaRPr lang="en-IN" sz="2400" b="1" dirty="0"/>
          </a:p>
          <a:p>
            <a:r>
              <a:rPr lang="en-US" dirty="0"/>
              <a:t>Our main motivation in this project is to provide a secure voting environment and show that a reliable e-voting scheme is possible using blockchain. Because, when e- voting is available for everyone who has a computer, or a mobile phone, every single administrative decision can be made by people and members or at least peoples opinion will be more public and more accessible by politicians and managers. This will eventually lead humanity to the true direct democracy . Its important for us since elections can easily be corrupted or manipulated especially in small towns, and even in bigger cities located in corrupt countries</a:t>
            </a:r>
          </a:p>
          <a:p>
            <a:endParaRPr lang="en-US" dirty="0"/>
          </a:p>
          <a:p>
            <a:pPr marL="0" indent="0">
              <a:buNone/>
            </a:pPr>
            <a:r>
              <a:rPr lang="en-US" dirty="0"/>
              <a:t>● Voter privacy </a:t>
            </a:r>
          </a:p>
          <a:p>
            <a:pPr marL="0" indent="0">
              <a:buNone/>
            </a:pPr>
            <a:r>
              <a:rPr lang="en-US" dirty="0"/>
              <a:t>● Auditing uncertainties </a:t>
            </a:r>
          </a:p>
          <a:p>
            <a:pPr marL="0" indent="0">
              <a:buNone/>
            </a:pPr>
            <a:r>
              <a:rPr lang="en-US" dirty="0"/>
              <a:t>○ Reduce electoral fraud </a:t>
            </a:r>
          </a:p>
          <a:p>
            <a:pPr marL="0" indent="0">
              <a:buNone/>
            </a:pPr>
            <a:r>
              <a:rPr lang="en-US" dirty="0"/>
              <a:t>● Increase voter motivation</a:t>
            </a:r>
            <a:endParaRPr lang="en-IN" dirty="0"/>
          </a:p>
        </p:txBody>
      </p:sp>
      <p:sp>
        <p:nvSpPr>
          <p:cNvPr id="5" name="Slide Number Placeholder 4">
            <a:extLst>
              <a:ext uri="{FF2B5EF4-FFF2-40B4-BE49-F238E27FC236}">
                <a16:creationId xmlns:a16="http://schemas.microsoft.com/office/drawing/2014/main" id="{65530E87-6FAF-99C3-405D-FA6BAADA142B}"/>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8699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6AE5-102E-C235-F23E-C018122F5E4C}"/>
              </a:ext>
            </a:extLst>
          </p:cNvPr>
          <p:cNvSpPr>
            <a:spLocks noGrp="1"/>
          </p:cNvSpPr>
          <p:nvPr>
            <p:ph type="title"/>
          </p:nvPr>
        </p:nvSpPr>
        <p:spPr>
          <a:xfrm>
            <a:off x="2895600" y="3276139"/>
            <a:ext cx="6400800" cy="768096"/>
          </a:xfrm>
        </p:spPr>
        <p:txBody>
          <a:bodyPr/>
          <a:lstStyle/>
          <a:p>
            <a:r>
              <a:rPr lang="en-US" dirty="0"/>
              <a:t>Today’s need of the project </a:t>
            </a:r>
            <a:br>
              <a:rPr lang="en-US" dirty="0"/>
            </a:br>
            <a:endParaRPr lang="en-IN" dirty="0"/>
          </a:p>
        </p:txBody>
      </p:sp>
    </p:spTree>
    <p:extLst>
      <p:ext uri="{BB962C8B-B14F-4D97-AF65-F5344CB8AC3E}">
        <p14:creationId xmlns:p14="http://schemas.microsoft.com/office/powerpoint/2010/main" val="196850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B6F29-2D80-0793-6ACB-A0A2FCE51557}"/>
              </a:ext>
            </a:extLst>
          </p:cNvPr>
          <p:cNvSpPr>
            <a:spLocks noGrp="1"/>
          </p:cNvSpPr>
          <p:nvPr>
            <p:ph sz="half" idx="1"/>
          </p:nvPr>
        </p:nvSpPr>
        <p:spPr>
          <a:xfrm>
            <a:off x="453232" y="472728"/>
            <a:ext cx="11119104" cy="4434840"/>
          </a:xfrm>
        </p:spPr>
        <p:txBody>
          <a:bodyPr/>
          <a:lstStyle/>
          <a:p>
            <a:r>
              <a:rPr lang="en-US" dirty="0"/>
              <a:t>Blockchain technology fixed shortcomings in today’s method in elections made the polling mechanism clear and accessible, stopped illegal voting, strengthened the data protection, and checked the outcome of the polling. The implementation of the electronic voting method in blockchain is very significant [35]. However, electronic voting carries significant risks such as if an electronic voting system is compromised, all cast votes can probably be manipulated and misused. Electronic voting has thus not yet been adopted on a national scale, considering all its possible advantages. Today, there is a viable solution to overcome the risks and electronic voting, which is blockchain technology. In Figure one can see the main difference between both of the systems. In traditional voting systems, we have a central authority to cast a vote. If someone wants to modify or change the record, they can do it quickly; no one knows how to verify that record. One does not have the central authority; the data are stored in multiple nodes. It is not possible to hack all nodes and change the data. Thus, in this way, one cannot destroy the votes and efficiently verify the votes by tally with other nodes.</a:t>
            </a:r>
          </a:p>
          <a:p>
            <a:endParaRPr lang="en-US" dirty="0"/>
          </a:p>
          <a:p>
            <a:endParaRPr lang="en-IN" dirty="0"/>
          </a:p>
        </p:txBody>
      </p:sp>
      <p:sp>
        <p:nvSpPr>
          <p:cNvPr id="5" name="Slide Number Placeholder 4">
            <a:extLst>
              <a:ext uri="{FF2B5EF4-FFF2-40B4-BE49-F238E27FC236}">
                <a16:creationId xmlns:a16="http://schemas.microsoft.com/office/drawing/2014/main" id="{26429DE9-92D7-A7DE-58CA-84F943B0EBF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71857396-B277-E4AE-EB40-C772E008AFBF}"/>
              </a:ext>
            </a:extLst>
          </p:cNvPr>
          <p:cNvPicPr>
            <a:picLocks noChangeAspect="1"/>
          </p:cNvPicPr>
          <p:nvPr/>
        </p:nvPicPr>
        <p:blipFill>
          <a:blip r:embed="rId2"/>
          <a:stretch>
            <a:fillRect/>
          </a:stretch>
        </p:blipFill>
        <p:spPr>
          <a:xfrm>
            <a:off x="2474104" y="3605722"/>
            <a:ext cx="8076002" cy="2963570"/>
          </a:xfrm>
          <a:prstGeom prst="rect">
            <a:avLst/>
          </a:prstGeom>
        </p:spPr>
      </p:pic>
    </p:spTree>
    <p:extLst>
      <p:ext uri="{BB962C8B-B14F-4D97-AF65-F5344CB8AC3E}">
        <p14:creationId xmlns:p14="http://schemas.microsoft.com/office/powerpoint/2010/main" val="396485454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{19620EC7-730B-481A-9586-FEB7F0F57212}tf78438558_win32</Template>
  <TotalTime>153</TotalTime>
  <Words>1919</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Cambria</vt:lpstr>
      <vt:lpstr>Sabon Next LT</vt:lpstr>
      <vt:lpstr>Times New Roman</vt:lpstr>
      <vt:lpstr>Office Theme</vt:lpstr>
      <vt:lpstr>Voting system  Using Blockchain Members               </vt:lpstr>
      <vt:lpstr>AGENDA</vt:lpstr>
      <vt:lpstr>Introduction</vt:lpstr>
      <vt:lpstr>Objective</vt:lpstr>
      <vt:lpstr>PowerPoint Presentation</vt:lpstr>
      <vt:lpstr>Movitation</vt:lpstr>
      <vt:lpstr>PowerPoint Presentation</vt:lpstr>
      <vt:lpstr>Today’s need of the project  </vt:lpstr>
      <vt:lpstr>PowerPoint Presentation</vt:lpstr>
      <vt:lpstr>why</vt:lpstr>
      <vt:lpstr>PowerPoint Presentation</vt:lpstr>
      <vt:lpstr>FEATURES OF THE PROJECT</vt:lpstr>
      <vt:lpstr>LITERATURE SURVEY</vt:lpstr>
      <vt:lpstr>PowerPoint Presentation</vt:lpstr>
      <vt:lpstr>PowerPoint Presentation</vt:lpstr>
      <vt:lpstr>SCOPE</vt:lpstr>
      <vt:lpstr>With the internet and blockchain,everything is changed.It’s the future of content.</vt:lpstr>
      <vt:lpstr>PowerPoint Presentation</vt:lpstr>
      <vt:lpstr>PowerPoint Presentation</vt:lpstr>
      <vt:lpstr>PowerPoint Presentation</vt:lpstr>
      <vt:lpstr>Smart contracts for e-voting.</vt:lpstr>
      <vt:lpstr>PowerPoint Presentation</vt:lpstr>
      <vt:lpstr>Architecture of Voting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system  Using Blockchain Members               </dc:title>
  <dc:subject/>
  <dc:creator>Nuke</dc:creator>
  <cp:lastModifiedBy>Nuke</cp:lastModifiedBy>
  <cp:revision>8</cp:revision>
  <dcterms:created xsi:type="dcterms:W3CDTF">2022-11-22T18:52:32Z</dcterms:created>
  <dcterms:modified xsi:type="dcterms:W3CDTF">2022-11-23T06:04:58Z</dcterms:modified>
</cp:coreProperties>
</file>