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0" r:id="rId6"/>
    <p:sldId id="272" r:id="rId7"/>
    <p:sldId id="262" r:id="rId8"/>
    <p:sldId id="266" r:id="rId9"/>
    <p:sldId id="263" r:id="rId10"/>
    <p:sldId id="281" r:id="rId11"/>
    <p:sldId id="282" r:id="rId12"/>
    <p:sldId id="271" r:id="rId13"/>
    <p:sldId id="274" r:id="rId14"/>
    <p:sldId id="275" r:id="rId15"/>
    <p:sldId id="276" r:id="rId16"/>
    <p:sldId id="279" r:id="rId17"/>
    <p:sldId id="277" r:id="rId18"/>
    <p:sldId id="278" r:id="rId19"/>
    <p:sldId id="264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947" autoAdjust="0"/>
  </p:normalViewPr>
  <p:slideViewPr>
    <p:cSldViewPr snapToGrid="0">
      <p:cViewPr varScale="1">
        <p:scale>
          <a:sx n="54" d="100"/>
          <a:sy n="5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F5FE0-F804-4E91-803A-7CECEE48BB95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76EEC-3DB8-4814-A8C5-185DA6C5A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5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89481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Pyknow</a:t>
            </a:r>
            <a:r>
              <a:rPr lang="pt-PT" dirty="0"/>
              <a:t> para geração de regras (q permitem escolher diálogos adequados)</a:t>
            </a:r>
          </a:p>
          <a:p>
            <a:r>
              <a:rPr lang="pt-PT" dirty="0" err="1"/>
              <a:t>Pymongo</a:t>
            </a:r>
            <a:r>
              <a:rPr lang="pt-PT" dirty="0"/>
              <a:t> para conexão BD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1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Explicar por alto cada coleção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9916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Aluno que já não visita o sistema há mais de uma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5787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O rules </a:t>
            </a:r>
            <a:r>
              <a:rPr lang="pt-PT" dirty="0" err="1"/>
              <a:t>engine</a:t>
            </a:r>
            <a:r>
              <a:rPr lang="pt-PT" dirty="0"/>
              <a:t> vai gerar as regras conforme o tipo da questão, e em certos casos, com base na performance do aluno, </a:t>
            </a:r>
            <a:r>
              <a:rPr lang="pt-PT" dirty="0" err="1"/>
              <a:t>etc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8248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regra escolhida determina coleção e zona da coleção a usar para gerar frases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370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9402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3281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770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1785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616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676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193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Profiler</a:t>
            </a:r>
            <a:r>
              <a:rPr lang="pt-PT" dirty="0"/>
              <a:t>: componente que gere toda a informação dos utilizadores do sistema</a:t>
            </a:r>
          </a:p>
          <a:p>
            <a:r>
              <a:rPr lang="pt-PT" dirty="0" err="1"/>
              <a:t>Reasoner</a:t>
            </a:r>
            <a:r>
              <a:rPr lang="pt-PT" dirty="0"/>
              <a:t>: responsável por calcular todas as métricas de avaliação de um utilizador quando este faz um teste, como o seu desempenho e destreza</a:t>
            </a:r>
          </a:p>
          <a:p>
            <a:r>
              <a:rPr lang="pt-PT" dirty="0"/>
              <a:t>Gestor de diálogos: gere o dialogo entre o sistema e o utilizador</a:t>
            </a:r>
          </a:p>
          <a:p>
            <a:r>
              <a:rPr lang="pt-PT" dirty="0"/>
              <a:t>Manager: Toda a comunicação entre os componentes do sistema é feita através de mensagens em formato JSON. O manager gere tanto a comunicação entre eles como entre o sistema e o utilizador</a:t>
            </a:r>
          </a:p>
          <a:p>
            <a:r>
              <a:rPr lang="pt-PT" dirty="0"/>
              <a:t>Todos os componentes mencionados têm acesso a coleções em bases de dados Mongo, de forma a armazenar e obter os dados necessários para o funcionamento do sistema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599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Analise de padrão-&gt; </a:t>
            </a:r>
            <a:r>
              <a:rPr lang="pt-PT" dirty="0" err="1"/>
              <a:t>profiler</a:t>
            </a:r>
            <a:r>
              <a:rPr lang="pt-PT" dirty="0"/>
              <a:t>/manager envia </a:t>
            </a:r>
            <a:r>
              <a:rPr lang="pt-PT" dirty="0" err="1"/>
              <a:t>padrao</a:t>
            </a:r>
            <a:r>
              <a:rPr lang="pt-PT" dirty="0"/>
              <a:t> em JSON, nós extraímos e convertemos os seus valores em </a:t>
            </a:r>
            <a:r>
              <a:rPr lang="pt-PT" dirty="0" err="1"/>
              <a:t>info</a:t>
            </a:r>
            <a:r>
              <a:rPr lang="pt-PT" dirty="0"/>
              <a:t> útil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Motor de regras-&gt; processamos essa </a:t>
            </a:r>
            <a:r>
              <a:rPr lang="pt-PT" dirty="0" err="1"/>
              <a:t>info</a:t>
            </a:r>
            <a:r>
              <a:rPr lang="pt-PT" dirty="0"/>
              <a:t> num motor de regras. Este motor de regras consiste num conjunto de pares de condição-ação. As </a:t>
            </a:r>
            <a:r>
              <a:rPr lang="pt-PT" dirty="0" err="1"/>
              <a:t>codiçoes</a:t>
            </a:r>
            <a:r>
              <a:rPr lang="pt-PT" dirty="0"/>
              <a:t> que forem satisfeitas pela informação recolhida faz com que uma regra seja disparada e uma ação seja executada (gerado um dialogo)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Seleção do dialogo -&gt; o dialogo é gerado automaticamente e dinamicamente nesse mesmo momento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&gt;&gt; apresentação geral das funcionalidades do componente.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COMPONENTE  NOSSA --- ESTÁ INTEGRADA NOUTRAS  como BD &amp; PROFILER</a:t>
            </a:r>
            <a:br>
              <a:rPr lang="pt-PT" dirty="0"/>
            </a:br>
            <a:r>
              <a:rPr lang="pt-PT" dirty="0"/>
              <a:t>Ponto 1.1 – dizer que vem do </a:t>
            </a:r>
            <a:r>
              <a:rPr lang="pt-PT" dirty="0" err="1"/>
              <a:t>profiler</a:t>
            </a:r>
            <a:r>
              <a:rPr lang="pt-PT" dirty="0"/>
              <a:t> (PADRAO em JSON / VETOR DE INFO) –convertemos os valores do padrão noutros valores, segundo os intervalos estabelecidos por</a:t>
            </a:r>
            <a:br>
              <a:rPr lang="pt-PT" dirty="0"/>
            </a:br>
            <a:r>
              <a:rPr lang="pt-PT" dirty="0"/>
              <a:t>                   nós.</a:t>
            </a:r>
          </a:p>
          <a:p>
            <a:r>
              <a:rPr lang="pt-PT" dirty="0"/>
              <a:t>                –  definir “informação útil” (dados do aluno como performance, se acertou ou errou ultima pergunta,…)</a:t>
            </a:r>
          </a:p>
          <a:p>
            <a:endParaRPr lang="pt-PT" dirty="0"/>
          </a:p>
          <a:p>
            <a:r>
              <a:rPr lang="pt-PT" dirty="0"/>
              <a:t>Ponto 1.2 – explicar que analisamos esses valores e testamos contra as regras estabelecidas por nós, respetivas a cada um dos </a:t>
            </a:r>
            <a:r>
              <a:rPr lang="pt-PT" dirty="0" err="1"/>
              <a:t>dominios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Ponto 1.3 – dizer que a regra acionada (cujas condições são satisfeitas pelos valores) vai ditar qual o tipo de frase a apresentar ao utilizador</a:t>
            </a:r>
            <a:br>
              <a:rPr lang="pt-PT" dirty="0"/>
            </a:b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323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 Geração de frases supervisionadas</a:t>
            </a:r>
          </a:p>
          <a:p>
            <a:r>
              <a:rPr lang="pt-PT" dirty="0"/>
              <a:t>- tipos de frase = nível de ironia = é assim uma das formas que nós damos personalidade ao sistema</a:t>
            </a:r>
          </a:p>
          <a:p>
            <a:r>
              <a:rPr lang="pt-PT" dirty="0"/>
              <a:t>- conjunto de frases para servir como </a:t>
            </a:r>
            <a:r>
              <a:rPr lang="pt-PT" dirty="0" err="1"/>
              <a:t>dataset</a:t>
            </a:r>
            <a:r>
              <a:rPr lang="pt-PT" dirty="0"/>
              <a:t> inicial para a construção de dialogo</a:t>
            </a:r>
          </a:p>
          <a:p>
            <a:r>
              <a:rPr lang="pt-PT" dirty="0"/>
              <a:t>- conjunto de respostas apresentadas como </a:t>
            </a:r>
            <a:r>
              <a:rPr lang="pt-PT" dirty="0" err="1"/>
              <a:t>opçoes</a:t>
            </a:r>
            <a:r>
              <a:rPr lang="pt-PT" dirty="0"/>
              <a:t> que o utilizador pode selecionar e assim interagir com o sistema</a:t>
            </a:r>
          </a:p>
          <a:p>
            <a:endParaRPr lang="pt-PT" dirty="0"/>
          </a:p>
          <a:p>
            <a:r>
              <a:rPr lang="pt-PT" dirty="0"/>
              <a:t>&gt;&gt; apresentação de um pequeno excerto da base de dados das frases e da sua informação de suporte.</a:t>
            </a:r>
          </a:p>
          <a:p>
            <a:r>
              <a:rPr lang="pt-PT" dirty="0"/>
              <a:t>&gt;&gt; exemplo de um diálogo suportado pelo sistema.</a:t>
            </a:r>
          </a:p>
          <a:p>
            <a:r>
              <a:rPr lang="pt-PT" dirty="0"/>
              <a:t>&gt;&gt; explicar </a:t>
            </a:r>
            <a:r>
              <a:rPr lang="pt-PT" dirty="0" err="1"/>
              <a:t>tags</a:t>
            </a:r>
            <a:r>
              <a:rPr lang="pt-PT" dirty="0"/>
              <a:t> (</a:t>
            </a:r>
            <a:r>
              <a:rPr lang="pt-PT" dirty="0" err="1"/>
              <a:t>greetings</a:t>
            </a:r>
            <a:r>
              <a:rPr lang="pt-PT" dirty="0"/>
              <a:t>, </a:t>
            </a:r>
            <a:r>
              <a:rPr lang="pt-PT" dirty="0" err="1"/>
              <a:t>funny</a:t>
            </a:r>
            <a:r>
              <a:rPr lang="pt-PT" dirty="0"/>
              <a:t> [ESTADOS ESPIRITO LEONARDO], </a:t>
            </a:r>
            <a:r>
              <a:rPr lang="pt-PT" dirty="0" err="1"/>
              <a:t>phrase</a:t>
            </a:r>
            <a:r>
              <a:rPr lang="pt-PT" dirty="0"/>
              <a:t>, </a:t>
            </a:r>
            <a:r>
              <a:rPr lang="pt-PT" dirty="0" err="1"/>
              <a:t>answer</a:t>
            </a:r>
            <a:r>
              <a:rPr lang="pt-PT" dirty="0"/>
              <a:t>…)</a:t>
            </a:r>
          </a:p>
          <a:p>
            <a:r>
              <a:rPr lang="pt-PT" dirty="0"/>
              <a:t>&gt;&gt; Temos em conta agora a última vez que o </a:t>
            </a:r>
            <a:r>
              <a:rPr lang="pt-PT" dirty="0" err="1"/>
              <a:t>user</a:t>
            </a:r>
            <a:r>
              <a:rPr lang="pt-PT" dirty="0"/>
              <a:t> utilizou o chat, p fazer diálogo de acordo c isso. </a:t>
            </a:r>
          </a:p>
          <a:p>
            <a:r>
              <a:rPr lang="pt-PT" dirty="0"/>
              <a:t>Fizemos um </a:t>
            </a:r>
            <a:r>
              <a:rPr lang="pt-PT" dirty="0" err="1"/>
              <a:t>historico</a:t>
            </a:r>
            <a:r>
              <a:rPr lang="pt-PT" dirty="0"/>
              <a:t> de </a:t>
            </a:r>
            <a:r>
              <a:rPr lang="pt-PT" dirty="0" err="1"/>
              <a:t>user</a:t>
            </a:r>
            <a:r>
              <a:rPr lang="pt-PT" dirty="0"/>
              <a:t> p guardar isso se bem que depois vamos ter isso dado pelo Manager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3765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PT" dirty="0"/>
              <a:t>Todo este projeto está a ser desenvolvido em </a:t>
            </a:r>
            <a:r>
              <a:rPr lang="pt-PT" dirty="0" err="1"/>
              <a:t>python</a:t>
            </a:r>
            <a:r>
              <a:rPr lang="pt-PT" dirty="0"/>
              <a:t>.</a:t>
            </a:r>
          </a:p>
          <a:p>
            <a:pPr marL="0" indent="0">
              <a:buFontTx/>
              <a:buNone/>
            </a:pPr>
            <a:endParaRPr lang="pt-PT" dirty="0"/>
          </a:p>
          <a:p>
            <a:pPr marL="0" indent="0">
              <a:buFontTx/>
              <a:buNone/>
            </a:pPr>
            <a:r>
              <a:rPr lang="pt-PT" dirty="0"/>
              <a:t>Usamos biblioteca </a:t>
            </a:r>
            <a:r>
              <a:rPr lang="pt-PT" dirty="0" err="1"/>
              <a:t>pyknow</a:t>
            </a:r>
            <a:r>
              <a:rPr lang="pt-PT" dirty="0"/>
              <a:t> para construir o nosso motor </a:t>
            </a:r>
            <a:r>
              <a:rPr lang="pt-PT"/>
              <a:t>de regras</a:t>
            </a:r>
            <a:endParaRPr lang="pt-PT" dirty="0"/>
          </a:p>
          <a:p>
            <a:pPr marL="0" indent="0">
              <a:buFontTx/>
              <a:buNone/>
            </a:pPr>
            <a:endParaRPr lang="pt-PT" dirty="0"/>
          </a:p>
          <a:p>
            <a:pPr marL="0" indent="0">
              <a:buFontTx/>
              <a:buNone/>
            </a:pPr>
            <a:r>
              <a:rPr lang="pt-PT" dirty="0"/>
              <a:t>- Temos agora a gerar dinamicamente segundo um </a:t>
            </a:r>
            <a:r>
              <a:rPr lang="pt-PT" dirty="0" err="1"/>
              <a:t>dataset</a:t>
            </a:r>
            <a:r>
              <a:rPr lang="pt-PT" dirty="0"/>
              <a:t> inicial guardado em </a:t>
            </a:r>
            <a:r>
              <a:rPr lang="pt-PT" dirty="0" err="1"/>
              <a:t>mongoDB</a:t>
            </a:r>
            <a:r>
              <a:rPr lang="pt-PT" dirty="0"/>
              <a:t>, se bem que  temos é de popular mais</a:t>
            </a:r>
          </a:p>
          <a:p>
            <a:endParaRPr lang="pt-PT" dirty="0"/>
          </a:p>
          <a:p>
            <a:pPr marL="171450" indent="-171450">
              <a:buFontTx/>
              <a:buChar char="-"/>
            </a:pPr>
            <a:r>
              <a:rPr lang="pt-PT" dirty="0"/>
              <a:t>No </a:t>
            </a:r>
            <a:r>
              <a:rPr lang="pt-PT" dirty="0" err="1"/>
              <a:t>python</a:t>
            </a:r>
            <a:r>
              <a:rPr lang="pt-PT" dirty="0"/>
              <a:t> falar do script para geração de frases, com cadeias de </a:t>
            </a:r>
            <a:r>
              <a:rPr lang="pt-PT" dirty="0" err="1"/>
              <a:t>Markov</a:t>
            </a:r>
            <a:r>
              <a:rPr lang="pt-PT" dirty="0"/>
              <a:t> e utilização do pacote NLTK para processamento de frases de dialogo (separar por palavras)</a:t>
            </a:r>
          </a:p>
          <a:p>
            <a:pPr marL="171450" indent="-171450">
              <a:buFontTx/>
              <a:buChar char="-"/>
            </a:pPr>
            <a:endParaRPr lang="pt-PT" dirty="0"/>
          </a:p>
          <a:p>
            <a:pPr marL="171450" indent="-171450">
              <a:buFontTx/>
              <a:buChar char="-"/>
            </a:pPr>
            <a:r>
              <a:rPr lang="pt-PT" dirty="0" err="1"/>
              <a:t>Sentence</a:t>
            </a:r>
            <a:r>
              <a:rPr lang="pt-PT" dirty="0"/>
              <a:t> </a:t>
            </a:r>
            <a:r>
              <a:rPr lang="pt-PT" dirty="0" err="1"/>
              <a:t>generator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Markov</a:t>
            </a:r>
            <a:r>
              <a:rPr lang="pt-PT" dirty="0"/>
              <a:t> </a:t>
            </a:r>
            <a:r>
              <a:rPr lang="pt-PT" dirty="0" err="1"/>
              <a:t>chains</a:t>
            </a:r>
            <a:r>
              <a:rPr lang="pt-PT" dirty="0"/>
              <a:t>: o programa 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 um dicionário com as palavras, recebidas de um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frases, e a palavra que vem a seguir, e depois aplica 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sobre essa informação tentando fazer frases que fazem sentido. As 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 uteis para prever o estado futuro com base nas características do estado presente. Assim , o programa utiliza e analisa as frases de um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inicial e, a partir dai, tenta prever e gerar novas frases. Utiliza as cadeiras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prever quais as sequências de palavras mais adequadas que precedem a um outro conjunto de palavras.</a:t>
            </a:r>
          </a:p>
          <a:p>
            <a:pPr marL="171450" indent="-171450">
              <a:buFontTx/>
              <a:buChar char="-"/>
            </a:pP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Cadeias de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Markov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são, por isso, bastante utilizadas neste tipo de situações (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chatbots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)!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448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52019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009838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72596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213146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91019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33516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147517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631575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87207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08474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81105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D2C362-FAA5-4C55-BE02-652F59C753E4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9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cover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tbo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hyperlink" Target="https://www.duoling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" y="165822"/>
            <a:ext cx="10058400" cy="3566160"/>
          </a:xfrm>
        </p:spPr>
        <p:txBody>
          <a:bodyPr>
            <a:normAutofit/>
          </a:bodyPr>
          <a:lstStyle/>
          <a:p>
            <a:r>
              <a:rPr lang="pt-PT" sz="4800" b="1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  <a:endParaRPr lang="pt-PT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567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pt-PT" cap="none" dirty="0"/>
              <a:t>A Iniciativa LEONARDO</a:t>
            </a:r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3001280" y="204747"/>
            <a:ext cx="60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Unidade Curricular de Laboratório de Engenharia Informática</a:t>
            </a:r>
          </a:p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Maio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1134351" y="5016732"/>
            <a:ext cx="10058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Diana Costa, Gil Cunha e Luís Costa</a:t>
            </a:r>
            <a:br>
              <a:rPr lang="pt-PT" sz="2400" b="1" dirty="0"/>
            </a:br>
            <a:endParaRPr lang="pt-PT" sz="2400" b="1" dirty="0"/>
          </a:p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Orientação de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368824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544B8-B779-4C93-9564-7B7F57D5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Instalação e Configuração</a:t>
            </a:r>
            <a:endParaRPr lang="pt-PT" dirty="0"/>
          </a:p>
        </p:txBody>
      </p:sp>
      <p:pic>
        <p:nvPicPr>
          <p:cNvPr id="7" name="Picture 2" descr="Resultado de imagem para nltk">
            <a:extLst>
              <a:ext uri="{FF2B5EF4-FFF2-40B4-BE49-F238E27FC236}">
                <a16:creationId xmlns:a16="http://schemas.microsoft.com/office/drawing/2014/main" id="{C74C8D92-0405-48FA-BD54-D44C7190E64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963" y="2983268"/>
            <a:ext cx="4938712" cy="257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3185E0C1-3498-4986-957F-C1EF6E29B7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3438156"/>
            <a:ext cx="4937125" cy="1667614"/>
          </a:xfrm>
        </p:spPr>
      </p:pic>
      <p:sp>
        <p:nvSpPr>
          <p:cNvPr id="12" name="Marcador de Posição de Conteúdo 5">
            <a:extLst>
              <a:ext uri="{FF2B5EF4-FFF2-40B4-BE49-F238E27FC236}">
                <a16:creationId xmlns:a16="http://schemas.microsoft.com/office/drawing/2014/main" id="{B5783865-4504-4C48-812E-C329538CEDA4}"/>
              </a:ext>
            </a:extLst>
          </p:cNvPr>
          <p:cNvSpPr txBox="1">
            <a:spLocks/>
          </p:cNvSpPr>
          <p:nvPr/>
        </p:nvSpPr>
        <p:spPr>
          <a:xfrm>
            <a:off x="1036320" y="1894278"/>
            <a:ext cx="4937760" cy="954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Versão 3.4.1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Bibliotecas </a:t>
            </a:r>
            <a:r>
              <a:rPr lang="pt-PT" dirty="0" err="1"/>
              <a:t>Tokenize</a:t>
            </a:r>
            <a:r>
              <a:rPr lang="pt-PT" dirty="0"/>
              <a:t> e </a:t>
            </a:r>
            <a:r>
              <a:rPr lang="pt-PT" dirty="0" err="1"/>
              <a:t>Treebank</a:t>
            </a:r>
            <a:r>
              <a:rPr lang="pt-PT" dirty="0"/>
              <a:t> do NLTK</a:t>
            </a:r>
          </a:p>
        </p:txBody>
      </p:sp>
      <p:sp>
        <p:nvSpPr>
          <p:cNvPr id="15" name="Marcador de Posição de Conteúdo 5">
            <a:extLst>
              <a:ext uri="{FF2B5EF4-FFF2-40B4-BE49-F238E27FC236}">
                <a16:creationId xmlns:a16="http://schemas.microsoft.com/office/drawing/2014/main" id="{DD45A7B4-B66E-4866-B164-10FBC21089C9}"/>
              </a:ext>
            </a:extLst>
          </p:cNvPr>
          <p:cNvSpPr txBox="1">
            <a:spLocks/>
          </p:cNvSpPr>
          <p:nvPr/>
        </p:nvSpPr>
        <p:spPr>
          <a:xfrm>
            <a:off x="6217603" y="1894278"/>
            <a:ext cx="4937760" cy="954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Versão 3.7.3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Bibliotecas </a:t>
            </a:r>
            <a:r>
              <a:rPr lang="pt-PT" dirty="0" err="1"/>
              <a:t>Pyknow</a:t>
            </a:r>
            <a:r>
              <a:rPr lang="pt-PT" dirty="0"/>
              <a:t> e </a:t>
            </a:r>
            <a:r>
              <a:rPr lang="pt-PT" dirty="0" err="1"/>
              <a:t>Pymongo</a:t>
            </a:r>
            <a:r>
              <a:rPr lang="pt-PT" dirty="0"/>
              <a:t> do NLTK</a:t>
            </a:r>
          </a:p>
        </p:txBody>
      </p:sp>
    </p:spTree>
    <p:extLst>
      <p:ext uri="{BB962C8B-B14F-4D97-AF65-F5344CB8AC3E}">
        <p14:creationId xmlns:p14="http://schemas.microsoft.com/office/powerpoint/2010/main" val="142372117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544B8-B779-4C93-9564-7B7F57D5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Instalação e Configuração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D49F590-B57B-40BC-A2D6-088D20714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3928F4B-4BC9-404F-8596-709C70423E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Versão 3.4.10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Importar coleções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dirty="0" err="1"/>
              <a:t>Dialog</a:t>
            </a:r>
            <a:endParaRPr lang="pt-P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dirty="0" err="1"/>
              <a:t>DomainBD</a:t>
            </a:r>
            <a:endParaRPr lang="pt-P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dirty="0" err="1"/>
              <a:t>Synonyms</a:t>
            </a:r>
            <a:endParaRPr lang="pt-P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dirty="0" err="1"/>
              <a:t>UserHist</a:t>
            </a:r>
            <a:endParaRPr lang="pt-PT" dirty="0"/>
          </a:p>
        </p:txBody>
      </p:sp>
      <p:pic>
        <p:nvPicPr>
          <p:cNvPr id="8" name="Imagem 7" descr="Uma imagem com ClipArt&#10;&#10;Descrição gerada automaticamente">
            <a:extLst>
              <a:ext uri="{FF2B5EF4-FFF2-40B4-BE49-F238E27FC236}">
                <a16:creationId xmlns:a16="http://schemas.microsoft.com/office/drawing/2014/main" id="{2D61164F-01E7-416C-95C2-F61A74845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16" y="2943313"/>
            <a:ext cx="3691221" cy="97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853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FAC81AA-3555-4DC0-B65D-D5BE9823F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</p:spPr>
      </p:pic>
    </p:spTree>
    <p:extLst>
      <p:ext uri="{BB962C8B-B14F-4D97-AF65-F5344CB8AC3E}">
        <p14:creationId xmlns:p14="http://schemas.microsoft.com/office/powerpoint/2010/main" val="408575681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58702"/>
            <a:ext cx="3441032" cy="365974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sv-SE" sz="4800" dirty="0"/>
              <a:t>{</a:t>
            </a:r>
            <a:br>
              <a:rPr lang="sv-SE" sz="4800" dirty="0"/>
            </a:br>
            <a:r>
              <a:rPr lang="sv-SE" sz="4800" dirty="0"/>
              <a:t> "</a:t>
            </a:r>
            <a:r>
              <a:rPr lang="sv-SE" sz="4800" b="1" dirty="0"/>
              <a:t>username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"</a:t>
            </a:r>
            <a:r>
              <a:rPr lang="sv-SE" sz="4800" b="1" dirty="0"/>
              <a:t>language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domain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subdomain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answer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question</a:t>
            </a:r>
            <a:r>
              <a:rPr lang="sv-SE" sz="4800" dirty="0"/>
              <a:t>_</a:t>
            </a:r>
            <a:r>
              <a:rPr lang="sv-SE" sz="4800" b="1" dirty="0"/>
              <a:t>lvl</a:t>
            </a:r>
            <a:r>
              <a:rPr lang="sv-SE" sz="4800" dirty="0"/>
              <a:t>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student</a:t>
            </a:r>
            <a:r>
              <a:rPr lang="sv-SE" sz="4800" dirty="0"/>
              <a:t>_</a:t>
            </a:r>
            <a:r>
              <a:rPr lang="sv-SE" sz="4800" b="1" dirty="0"/>
              <a:t>lvl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state</a:t>
            </a:r>
            <a:r>
              <a:rPr lang="sv-SE" sz="4800" dirty="0"/>
              <a:t>": 123456,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skill</a:t>
            </a:r>
            <a:r>
              <a:rPr lang="sv-SE" sz="4800" dirty="0"/>
              <a:t>_</a:t>
            </a:r>
            <a:r>
              <a:rPr lang="sv-SE" sz="4800" b="1" dirty="0"/>
              <a:t>domain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performance</a:t>
            </a:r>
            <a:r>
              <a:rPr lang="sv-SE" sz="4800" dirty="0"/>
              <a:t>_</a:t>
            </a:r>
            <a:r>
              <a:rPr lang="sv-SE" sz="4800" b="1" dirty="0"/>
              <a:t>domain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skill</a:t>
            </a:r>
            <a:r>
              <a:rPr lang="sv-SE" sz="4800" dirty="0"/>
              <a:t>_</a:t>
            </a:r>
            <a:r>
              <a:rPr lang="sv-SE" sz="4800" b="1" dirty="0"/>
              <a:t>subdomain</a:t>
            </a:r>
            <a:r>
              <a:rPr lang="sv-SE" sz="4800" dirty="0"/>
              <a:t>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performance</a:t>
            </a:r>
            <a:r>
              <a:rPr lang="sv-SE" sz="4800" dirty="0"/>
              <a:t>_</a:t>
            </a:r>
            <a:r>
              <a:rPr lang="sv-SE" sz="4800" b="1" dirty="0"/>
              <a:t>subdomain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time</a:t>
            </a:r>
            <a:r>
              <a:rPr lang="sv-SE" sz="4800" dirty="0"/>
              <a:t>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typeQ</a:t>
            </a:r>
            <a:r>
              <a:rPr lang="sv-SE" sz="4800" dirty="0"/>
              <a:t>": " "</a:t>
            </a:r>
            <a:br>
              <a:rPr lang="sv-SE" sz="4800" dirty="0"/>
            </a:br>
            <a:r>
              <a:rPr lang="sv-SE" sz="4800" dirty="0"/>
              <a:t>}</a:t>
            </a:r>
            <a:endParaRPr lang="sv-SE" dirty="0"/>
          </a:p>
          <a:p>
            <a:endParaRPr lang="sv-SE" dirty="0"/>
          </a:p>
          <a:p>
            <a:pPr>
              <a:lnSpc>
                <a:spcPct val="120000"/>
              </a:lnSpc>
            </a:pPr>
            <a:r>
              <a:rPr lang="sv-SE" sz="5200" dirty="0"/>
              <a:t>patttern = ["1", "1", "1", "1", "1", "3", "4",</a:t>
            </a:r>
            <a:br>
              <a:rPr lang="sv-SE" sz="5200" dirty="0"/>
            </a:br>
            <a:r>
              <a:rPr lang="sv-SE" sz="5200" dirty="0"/>
              <a:t>                    "123456", "4", "4", "3", "4", "3", ""]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692B1793-D483-4C69-8CC5-87CBBA2CD237}"/>
              </a:ext>
            </a:extLst>
          </p:cNvPr>
          <p:cNvSpPr/>
          <p:nvPr/>
        </p:nvSpPr>
        <p:spPr>
          <a:xfrm>
            <a:off x="6694227" y="1617260"/>
            <a:ext cx="232012" cy="2940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8" name="Conexão: Ângulo Reto 47">
            <a:extLst>
              <a:ext uri="{FF2B5EF4-FFF2-40B4-BE49-F238E27FC236}">
                <a16:creationId xmlns:a16="http://schemas.microsoft.com/office/drawing/2014/main" id="{F286C0CB-979B-4840-8491-D11A198545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85634" y="1147502"/>
            <a:ext cx="1103420" cy="545778"/>
          </a:xfrm>
          <a:prstGeom prst="bentConnector3">
            <a:avLst>
              <a:gd name="adj1" fmla="val 63606"/>
            </a:avLst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7E3BDF-5D19-4BAF-AEB7-734DBFC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58701"/>
            <a:ext cx="3441032" cy="374692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sv-SE" sz="4800" dirty="0"/>
              <a:t>{</a:t>
            </a:r>
            <a:br>
              <a:rPr lang="sv-SE" sz="4800" dirty="0"/>
            </a:br>
            <a:r>
              <a:rPr lang="sv-SE" sz="4800" dirty="0"/>
              <a:t> "</a:t>
            </a:r>
            <a:r>
              <a:rPr lang="sv-SE" sz="4800" b="1" dirty="0"/>
              <a:t>username</a:t>
            </a:r>
            <a:r>
              <a:rPr lang="sv-SE" sz="4800" dirty="0"/>
              <a:t>": </a:t>
            </a:r>
            <a:r>
              <a:rPr lang="sv-SE" sz="4800" dirty="0">
                <a:solidFill>
                  <a:srgbClr val="FF0000"/>
                </a:solidFill>
              </a:rPr>
              <a:t>1</a:t>
            </a:r>
            <a:r>
              <a:rPr lang="sv-SE" sz="4800" dirty="0"/>
              <a:t>,</a:t>
            </a:r>
            <a:br>
              <a:rPr lang="sv-SE" sz="4800" dirty="0"/>
            </a:br>
            <a:r>
              <a:rPr lang="sv-SE" sz="4800" dirty="0"/>
              <a:t> "</a:t>
            </a:r>
            <a:r>
              <a:rPr lang="sv-SE" sz="4800" b="1" dirty="0"/>
              <a:t>language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domain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subdomain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answer</a:t>
            </a:r>
            <a:r>
              <a:rPr lang="sv-SE" sz="4800" dirty="0"/>
              <a:t>": 1,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question</a:t>
            </a:r>
            <a:r>
              <a:rPr lang="sv-SE" sz="4800" dirty="0"/>
              <a:t>_lvl":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student</a:t>
            </a:r>
            <a:r>
              <a:rPr lang="sv-SE" sz="4800" dirty="0"/>
              <a:t>_lvl":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state</a:t>
            </a:r>
            <a:r>
              <a:rPr lang="sv-SE" sz="4800" dirty="0"/>
              <a:t>": 123456,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skill</a:t>
            </a:r>
            <a:r>
              <a:rPr lang="sv-SE" sz="4800" dirty="0"/>
              <a:t>_</a:t>
            </a:r>
            <a:r>
              <a:rPr lang="sv-SE" sz="4800" b="1" dirty="0"/>
              <a:t>domain</a:t>
            </a:r>
            <a:r>
              <a:rPr lang="sv-SE" sz="4800" dirty="0"/>
              <a:t>": </a:t>
            </a:r>
            <a:r>
              <a:rPr lang="sv-SE" sz="4800" dirty="0">
                <a:solidFill>
                  <a:srgbClr val="FF0000"/>
                </a:solidFill>
              </a:rPr>
              <a:t>4</a:t>
            </a:r>
            <a:r>
              <a:rPr lang="sv-SE" sz="4800" dirty="0"/>
              <a:t>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performance</a:t>
            </a:r>
            <a:r>
              <a:rPr lang="sv-SE" sz="4800" dirty="0"/>
              <a:t>_</a:t>
            </a:r>
            <a:r>
              <a:rPr lang="sv-SE" sz="4800" b="1" dirty="0"/>
              <a:t>domain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skill</a:t>
            </a:r>
            <a:r>
              <a:rPr lang="sv-SE" sz="4800" dirty="0"/>
              <a:t>_</a:t>
            </a:r>
            <a:r>
              <a:rPr lang="sv-SE" sz="4800" b="1" dirty="0"/>
              <a:t>subdomain</a:t>
            </a:r>
            <a:r>
              <a:rPr lang="sv-SE" sz="4800" dirty="0"/>
              <a:t>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performance</a:t>
            </a:r>
            <a:r>
              <a:rPr lang="sv-SE" sz="4800" dirty="0"/>
              <a:t>_</a:t>
            </a:r>
            <a:r>
              <a:rPr lang="sv-SE" sz="4800" b="1" dirty="0"/>
              <a:t>subdomain</a:t>
            </a:r>
            <a:r>
              <a:rPr lang="sv-SE" sz="4800" dirty="0"/>
              <a:t>": 4,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time</a:t>
            </a:r>
            <a:r>
              <a:rPr lang="sv-SE" sz="4800" dirty="0"/>
              <a:t>": 3,</a:t>
            </a:r>
            <a:br>
              <a:rPr lang="sv-SE" sz="4800" dirty="0"/>
            </a:br>
            <a:r>
              <a:rPr lang="sv-SE" sz="4800" dirty="0"/>
              <a:t>  "</a:t>
            </a:r>
            <a:r>
              <a:rPr lang="sv-SE" sz="4800" b="1" dirty="0"/>
              <a:t>typeQ</a:t>
            </a:r>
            <a:r>
              <a:rPr lang="sv-SE" sz="4800" dirty="0"/>
              <a:t>": </a:t>
            </a:r>
            <a:r>
              <a:rPr lang="sv-SE" sz="4800" dirty="0">
                <a:solidFill>
                  <a:schemeClr val="bg1"/>
                </a:solidFill>
              </a:rPr>
              <a:t>"</a:t>
            </a:r>
            <a:r>
              <a:rPr lang="sv-SE" sz="4800" dirty="0">
                <a:solidFill>
                  <a:srgbClr val="FF0000"/>
                </a:solidFill>
              </a:rPr>
              <a:t>greetingsTLate</a:t>
            </a:r>
            <a:r>
              <a:rPr lang="sv-SE" sz="4800" dirty="0"/>
              <a:t>"</a:t>
            </a:r>
            <a:br>
              <a:rPr lang="sv-SE" sz="4800" dirty="0"/>
            </a:br>
            <a:r>
              <a:rPr lang="sv-SE" sz="4800" dirty="0"/>
              <a:t>}</a:t>
            </a:r>
            <a:endParaRPr lang="sv-SE" dirty="0"/>
          </a:p>
          <a:p>
            <a:endParaRPr lang="sv-SE" dirty="0"/>
          </a:p>
          <a:p>
            <a:pPr>
              <a:lnSpc>
                <a:spcPct val="120000"/>
              </a:lnSpc>
            </a:pPr>
            <a:r>
              <a:rPr lang="sv-SE" sz="5200" dirty="0"/>
              <a:t>patttern = ["1", "1", "1", "1", "1", "3", "4",</a:t>
            </a:r>
            <a:br>
              <a:rPr lang="sv-SE" sz="5200" dirty="0"/>
            </a:br>
            <a:r>
              <a:rPr lang="sv-SE" sz="5200" dirty="0"/>
              <a:t>                    "123456", "4", "4", "3", "4", "3", "1"]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F46BB13-5178-4F11-96EC-F82F2EB82777}"/>
              </a:ext>
            </a:extLst>
          </p:cNvPr>
          <p:cNvSpPr/>
          <p:nvPr/>
        </p:nvSpPr>
        <p:spPr>
          <a:xfrm>
            <a:off x="7001301" y="2586250"/>
            <a:ext cx="307074" cy="12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BF05FD2-C97E-47AE-9985-44FC3C643217}"/>
              </a:ext>
            </a:extLst>
          </p:cNvPr>
          <p:cNvSpPr/>
          <p:nvPr/>
        </p:nvSpPr>
        <p:spPr>
          <a:xfrm>
            <a:off x="7588157" y="3349860"/>
            <a:ext cx="143003" cy="328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" name="Conexão: Ângulo Reto 4">
            <a:extLst>
              <a:ext uri="{FF2B5EF4-FFF2-40B4-BE49-F238E27FC236}">
                <a16:creationId xmlns:a16="http://schemas.microsoft.com/office/drawing/2014/main" id="{02F9A718-A905-4F80-B3B9-E51A1D681E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22111" y="2753017"/>
            <a:ext cx="1010775" cy="607328"/>
          </a:xfrm>
          <a:prstGeom prst="bentConnector3">
            <a:avLst>
              <a:gd name="adj1" fmla="val 99959"/>
            </a:avLst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9C6D7A9A-0BB4-46E1-8024-A43D78ABB60B}"/>
              </a:ext>
            </a:extLst>
          </p:cNvPr>
          <p:cNvSpPr/>
          <p:nvPr/>
        </p:nvSpPr>
        <p:spPr>
          <a:xfrm>
            <a:off x="5936143" y="2353016"/>
            <a:ext cx="562948" cy="154882"/>
          </a:xfrm>
          <a:custGeom>
            <a:avLst/>
            <a:gdLst>
              <a:gd name="connsiteX0" fmla="*/ 562948 w 562948"/>
              <a:gd name="connsiteY0" fmla="*/ 47656 h 154882"/>
              <a:gd name="connsiteX1" fmla="*/ 512313 w 562948"/>
              <a:gd name="connsiteY1" fmla="*/ 80420 h 154882"/>
              <a:gd name="connsiteX2" fmla="*/ 503378 w 562948"/>
              <a:gd name="connsiteY2" fmla="*/ 86377 h 154882"/>
              <a:gd name="connsiteX3" fmla="*/ 491464 w 562948"/>
              <a:gd name="connsiteY3" fmla="*/ 92334 h 154882"/>
              <a:gd name="connsiteX4" fmla="*/ 482528 w 562948"/>
              <a:gd name="connsiteY4" fmla="*/ 98291 h 154882"/>
              <a:gd name="connsiteX5" fmla="*/ 467636 w 562948"/>
              <a:gd name="connsiteY5" fmla="*/ 101269 h 154882"/>
              <a:gd name="connsiteX6" fmla="*/ 443807 w 562948"/>
              <a:gd name="connsiteY6" fmla="*/ 119140 h 154882"/>
              <a:gd name="connsiteX7" fmla="*/ 434872 w 562948"/>
              <a:gd name="connsiteY7" fmla="*/ 125097 h 154882"/>
              <a:gd name="connsiteX8" fmla="*/ 408065 w 562948"/>
              <a:gd name="connsiteY8" fmla="*/ 134033 h 154882"/>
              <a:gd name="connsiteX9" fmla="*/ 399130 w 562948"/>
              <a:gd name="connsiteY9" fmla="*/ 137011 h 154882"/>
              <a:gd name="connsiteX10" fmla="*/ 390194 w 562948"/>
              <a:gd name="connsiteY10" fmla="*/ 139990 h 154882"/>
              <a:gd name="connsiteX11" fmla="*/ 378280 w 562948"/>
              <a:gd name="connsiteY11" fmla="*/ 142968 h 154882"/>
              <a:gd name="connsiteX12" fmla="*/ 369345 w 562948"/>
              <a:gd name="connsiteY12" fmla="*/ 145947 h 154882"/>
              <a:gd name="connsiteX13" fmla="*/ 360409 w 562948"/>
              <a:gd name="connsiteY13" fmla="*/ 151904 h 154882"/>
              <a:gd name="connsiteX14" fmla="*/ 303818 w 562948"/>
              <a:gd name="connsiteY14" fmla="*/ 154882 h 154882"/>
              <a:gd name="connsiteX15" fmla="*/ 223398 w 562948"/>
              <a:gd name="connsiteY15" fmla="*/ 151904 h 154882"/>
              <a:gd name="connsiteX16" fmla="*/ 214463 w 562948"/>
              <a:gd name="connsiteY16" fmla="*/ 145947 h 154882"/>
              <a:gd name="connsiteX17" fmla="*/ 196592 w 562948"/>
              <a:gd name="connsiteY17" fmla="*/ 139990 h 154882"/>
              <a:gd name="connsiteX18" fmla="*/ 178721 w 562948"/>
              <a:gd name="connsiteY18" fmla="*/ 134033 h 154882"/>
              <a:gd name="connsiteX19" fmla="*/ 151914 w 562948"/>
              <a:gd name="connsiteY19" fmla="*/ 128076 h 154882"/>
              <a:gd name="connsiteX20" fmla="*/ 142979 w 562948"/>
              <a:gd name="connsiteY20" fmla="*/ 122119 h 154882"/>
              <a:gd name="connsiteX21" fmla="*/ 113194 w 562948"/>
              <a:gd name="connsiteY21" fmla="*/ 113183 h 154882"/>
              <a:gd name="connsiteX22" fmla="*/ 95323 w 562948"/>
              <a:gd name="connsiteY22" fmla="*/ 104248 h 154882"/>
              <a:gd name="connsiteX23" fmla="*/ 86387 w 562948"/>
              <a:gd name="connsiteY23" fmla="*/ 95312 h 154882"/>
              <a:gd name="connsiteX24" fmla="*/ 77452 w 562948"/>
              <a:gd name="connsiteY24" fmla="*/ 92334 h 154882"/>
              <a:gd name="connsiteX25" fmla="*/ 65538 w 562948"/>
              <a:gd name="connsiteY25" fmla="*/ 74463 h 154882"/>
              <a:gd name="connsiteX26" fmla="*/ 47667 w 562948"/>
              <a:gd name="connsiteY26" fmla="*/ 62549 h 154882"/>
              <a:gd name="connsiteX27" fmla="*/ 35753 w 562948"/>
              <a:gd name="connsiteY27" fmla="*/ 44678 h 154882"/>
              <a:gd name="connsiteX28" fmla="*/ 29796 w 562948"/>
              <a:gd name="connsiteY28" fmla="*/ 35742 h 154882"/>
              <a:gd name="connsiteX29" fmla="*/ 20860 w 562948"/>
              <a:gd name="connsiteY29" fmla="*/ 32764 h 154882"/>
              <a:gd name="connsiteX30" fmla="*/ 8946 w 562948"/>
              <a:gd name="connsiteY30" fmla="*/ 20850 h 154882"/>
              <a:gd name="connsiteX31" fmla="*/ 5968 w 562948"/>
              <a:gd name="connsiteY31" fmla="*/ 11914 h 154882"/>
              <a:gd name="connsiteX32" fmla="*/ 11 w 562948"/>
              <a:gd name="connsiteY32" fmla="*/ 0 h 15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62948" h="154882">
                <a:moveTo>
                  <a:pt x="562948" y="47656"/>
                </a:moveTo>
                <a:lnTo>
                  <a:pt x="512313" y="80420"/>
                </a:lnTo>
                <a:cubicBezTo>
                  <a:pt x="509312" y="82371"/>
                  <a:pt x="506580" y="84776"/>
                  <a:pt x="503378" y="86377"/>
                </a:cubicBezTo>
                <a:cubicBezTo>
                  <a:pt x="499407" y="88363"/>
                  <a:pt x="495319" y="90131"/>
                  <a:pt x="491464" y="92334"/>
                </a:cubicBezTo>
                <a:cubicBezTo>
                  <a:pt x="488356" y="94110"/>
                  <a:pt x="485880" y="97034"/>
                  <a:pt x="482528" y="98291"/>
                </a:cubicBezTo>
                <a:cubicBezTo>
                  <a:pt x="477788" y="100068"/>
                  <a:pt x="472600" y="100276"/>
                  <a:pt x="467636" y="101269"/>
                </a:cubicBezTo>
                <a:cubicBezTo>
                  <a:pt x="456615" y="112288"/>
                  <a:pt x="464015" y="105667"/>
                  <a:pt x="443807" y="119140"/>
                </a:cubicBezTo>
                <a:cubicBezTo>
                  <a:pt x="440829" y="121126"/>
                  <a:pt x="438268" y="123965"/>
                  <a:pt x="434872" y="125097"/>
                </a:cubicBezTo>
                <a:lnTo>
                  <a:pt x="408065" y="134033"/>
                </a:lnTo>
                <a:lnTo>
                  <a:pt x="399130" y="137011"/>
                </a:lnTo>
                <a:cubicBezTo>
                  <a:pt x="396151" y="138004"/>
                  <a:pt x="393240" y="139229"/>
                  <a:pt x="390194" y="139990"/>
                </a:cubicBezTo>
                <a:cubicBezTo>
                  <a:pt x="386223" y="140983"/>
                  <a:pt x="382216" y="141843"/>
                  <a:pt x="378280" y="142968"/>
                </a:cubicBezTo>
                <a:cubicBezTo>
                  <a:pt x="375261" y="143831"/>
                  <a:pt x="372153" y="144543"/>
                  <a:pt x="369345" y="145947"/>
                </a:cubicBezTo>
                <a:cubicBezTo>
                  <a:pt x="366143" y="147548"/>
                  <a:pt x="363956" y="151420"/>
                  <a:pt x="360409" y="151904"/>
                </a:cubicBezTo>
                <a:cubicBezTo>
                  <a:pt x="341692" y="154456"/>
                  <a:pt x="322682" y="153889"/>
                  <a:pt x="303818" y="154882"/>
                </a:cubicBezTo>
                <a:cubicBezTo>
                  <a:pt x="277011" y="153889"/>
                  <a:pt x="250090" y="154573"/>
                  <a:pt x="223398" y="151904"/>
                </a:cubicBezTo>
                <a:cubicBezTo>
                  <a:pt x="219836" y="151548"/>
                  <a:pt x="217734" y="147401"/>
                  <a:pt x="214463" y="145947"/>
                </a:cubicBezTo>
                <a:cubicBezTo>
                  <a:pt x="208725" y="143397"/>
                  <a:pt x="202549" y="141976"/>
                  <a:pt x="196592" y="139990"/>
                </a:cubicBezTo>
                <a:cubicBezTo>
                  <a:pt x="196588" y="139989"/>
                  <a:pt x="178726" y="134034"/>
                  <a:pt x="178721" y="134033"/>
                </a:cubicBezTo>
                <a:cubicBezTo>
                  <a:pt x="157753" y="130538"/>
                  <a:pt x="166579" y="132963"/>
                  <a:pt x="151914" y="128076"/>
                </a:cubicBezTo>
                <a:cubicBezTo>
                  <a:pt x="148936" y="126090"/>
                  <a:pt x="146269" y="123529"/>
                  <a:pt x="142979" y="122119"/>
                </a:cubicBezTo>
                <a:cubicBezTo>
                  <a:pt x="131325" y="117124"/>
                  <a:pt x="125206" y="121191"/>
                  <a:pt x="113194" y="113183"/>
                </a:cubicBezTo>
                <a:cubicBezTo>
                  <a:pt x="101646" y="105485"/>
                  <a:pt x="107654" y="108358"/>
                  <a:pt x="95323" y="104248"/>
                </a:cubicBezTo>
                <a:cubicBezTo>
                  <a:pt x="92344" y="101269"/>
                  <a:pt x="89892" y="97649"/>
                  <a:pt x="86387" y="95312"/>
                </a:cubicBezTo>
                <a:cubicBezTo>
                  <a:pt x="83775" y="93571"/>
                  <a:pt x="79672" y="94554"/>
                  <a:pt x="77452" y="92334"/>
                </a:cubicBezTo>
                <a:cubicBezTo>
                  <a:pt x="72390" y="87272"/>
                  <a:pt x="71495" y="78434"/>
                  <a:pt x="65538" y="74463"/>
                </a:cubicBezTo>
                <a:lnTo>
                  <a:pt x="47667" y="62549"/>
                </a:lnTo>
                <a:lnTo>
                  <a:pt x="35753" y="44678"/>
                </a:lnTo>
                <a:cubicBezTo>
                  <a:pt x="33767" y="41699"/>
                  <a:pt x="33192" y="36874"/>
                  <a:pt x="29796" y="35742"/>
                </a:cubicBezTo>
                <a:lnTo>
                  <a:pt x="20860" y="32764"/>
                </a:lnTo>
                <a:cubicBezTo>
                  <a:pt x="12919" y="8935"/>
                  <a:pt x="24831" y="36735"/>
                  <a:pt x="8946" y="20850"/>
                </a:cubicBezTo>
                <a:cubicBezTo>
                  <a:pt x="6726" y="18630"/>
                  <a:pt x="7372" y="14722"/>
                  <a:pt x="5968" y="11914"/>
                </a:cubicBezTo>
                <a:cubicBezTo>
                  <a:pt x="-540" y="-1102"/>
                  <a:pt x="11" y="7462"/>
                  <a:pt x="11" y="0"/>
                </a:cubicBezTo>
              </a:path>
            </a:pathLst>
          </a:custGeom>
          <a:noFill/>
          <a:ln w="19050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576759F0-9CED-449C-B1FD-D02F0F445262}"/>
              </a:ext>
            </a:extLst>
          </p:cNvPr>
          <p:cNvSpPr/>
          <p:nvPr/>
        </p:nvSpPr>
        <p:spPr>
          <a:xfrm>
            <a:off x="5899438" y="2045681"/>
            <a:ext cx="602631" cy="215002"/>
          </a:xfrm>
          <a:custGeom>
            <a:avLst/>
            <a:gdLst>
              <a:gd name="connsiteX0" fmla="*/ 602631 w 602631"/>
              <a:gd name="connsiteY0" fmla="*/ 45227 h 215002"/>
              <a:gd name="connsiteX1" fmla="*/ 578803 w 602631"/>
              <a:gd name="connsiteY1" fmla="*/ 39270 h 215002"/>
              <a:gd name="connsiteX2" fmla="*/ 569868 w 602631"/>
              <a:gd name="connsiteY2" fmla="*/ 30335 h 215002"/>
              <a:gd name="connsiteX3" fmla="*/ 551997 w 602631"/>
              <a:gd name="connsiteY3" fmla="*/ 24378 h 215002"/>
              <a:gd name="connsiteX4" fmla="*/ 504341 w 602631"/>
              <a:gd name="connsiteY4" fmla="*/ 18421 h 215002"/>
              <a:gd name="connsiteX5" fmla="*/ 468598 w 602631"/>
              <a:gd name="connsiteY5" fmla="*/ 12464 h 215002"/>
              <a:gd name="connsiteX6" fmla="*/ 414985 w 602631"/>
              <a:gd name="connsiteY6" fmla="*/ 9485 h 215002"/>
              <a:gd name="connsiteX7" fmla="*/ 406050 w 602631"/>
              <a:gd name="connsiteY7" fmla="*/ 6507 h 215002"/>
              <a:gd name="connsiteX8" fmla="*/ 292867 w 602631"/>
              <a:gd name="connsiteY8" fmla="*/ 550 h 215002"/>
              <a:gd name="connsiteX9" fmla="*/ 203512 w 602631"/>
              <a:gd name="connsiteY9" fmla="*/ 3528 h 215002"/>
              <a:gd name="connsiteX10" fmla="*/ 158834 w 602631"/>
              <a:gd name="connsiteY10" fmla="*/ 9485 h 215002"/>
              <a:gd name="connsiteX11" fmla="*/ 140963 w 602631"/>
              <a:gd name="connsiteY11" fmla="*/ 21399 h 215002"/>
              <a:gd name="connsiteX12" fmla="*/ 132028 w 602631"/>
              <a:gd name="connsiteY12" fmla="*/ 24378 h 215002"/>
              <a:gd name="connsiteX13" fmla="*/ 111178 w 602631"/>
              <a:gd name="connsiteY13" fmla="*/ 30335 h 215002"/>
              <a:gd name="connsiteX14" fmla="*/ 102243 w 602631"/>
              <a:gd name="connsiteY14" fmla="*/ 36292 h 215002"/>
              <a:gd name="connsiteX15" fmla="*/ 84372 w 602631"/>
              <a:gd name="connsiteY15" fmla="*/ 42249 h 215002"/>
              <a:gd name="connsiteX16" fmla="*/ 75436 w 602631"/>
              <a:gd name="connsiteY16" fmla="*/ 45227 h 215002"/>
              <a:gd name="connsiteX17" fmla="*/ 66501 w 602631"/>
              <a:gd name="connsiteY17" fmla="*/ 57141 h 215002"/>
              <a:gd name="connsiteX18" fmla="*/ 63522 w 602631"/>
              <a:gd name="connsiteY18" fmla="*/ 66077 h 215002"/>
              <a:gd name="connsiteX19" fmla="*/ 57565 w 602631"/>
              <a:gd name="connsiteY19" fmla="*/ 75012 h 215002"/>
              <a:gd name="connsiteX20" fmla="*/ 51608 w 602631"/>
              <a:gd name="connsiteY20" fmla="*/ 92883 h 215002"/>
              <a:gd name="connsiteX21" fmla="*/ 42673 w 602631"/>
              <a:gd name="connsiteY21" fmla="*/ 98840 h 215002"/>
              <a:gd name="connsiteX22" fmla="*/ 24802 w 602631"/>
              <a:gd name="connsiteY22" fmla="*/ 107776 h 215002"/>
              <a:gd name="connsiteX23" fmla="*/ 15866 w 602631"/>
              <a:gd name="connsiteY23" fmla="*/ 125647 h 215002"/>
              <a:gd name="connsiteX24" fmla="*/ 12888 w 602631"/>
              <a:gd name="connsiteY24" fmla="*/ 146496 h 215002"/>
              <a:gd name="connsiteX25" fmla="*/ 6931 w 602631"/>
              <a:gd name="connsiteY25" fmla="*/ 155432 h 215002"/>
              <a:gd name="connsiteX26" fmla="*/ 974 w 602631"/>
              <a:gd name="connsiteY26" fmla="*/ 173303 h 215002"/>
              <a:gd name="connsiteX27" fmla="*/ 9909 w 602631"/>
              <a:gd name="connsiteY27" fmla="*/ 215002 h 21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2631" h="215002">
                <a:moveTo>
                  <a:pt x="602631" y="45227"/>
                </a:moveTo>
                <a:cubicBezTo>
                  <a:pt x="600479" y="44797"/>
                  <a:pt x="582730" y="41888"/>
                  <a:pt x="578803" y="39270"/>
                </a:cubicBezTo>
                <a:cubicBezTo>
                  <a:pt x="575298" y="36934"/>
                  <a:pt x="573550" y="32381"/>
                  <a:pt x="569868" y="30335"/>
                </a:cubicBezTo>
                <a:cubicBezTo>
                  <a:pt x="564379" y="27286"/>
                  <a:pt x="557954" y="26364"/>
                  <a:pt x="551997" y="24378"/>
                </a:cubicBezTo>
                <a:cubicBezTo>
                  <a:pt x="530779" y="17305"/>
                  <a:pt x="546200" y="21640"/>
                  <a:pt x="504341" y="18421"/>
                </a:cubicBezTo>
                <a:cubicBezTo>
                  <a:pt x="492326" y="16018"/>
                  <a:pt x="480922" y="13450"/>
                  <a:pt x="468598" y="12464"/>
                </a:cubicBezTo>
                <a:cubicBezTo>
                  <a:pt x="450756" y="11037"/>
                  <a:pt x="432856" y="10478"/>
                  <a:pt x="414985" y="9485"/>
                </a:cubicBezTo>
                <a:cubicBezTo>
                  <a:pt x="412007" y="8492"/>
                  <a:pt x="409069" y="7369"/>
                  <a:pt x="406050" y="6507"/>
                </a:cubicBezTo>
                <a:cubicBezTo>
                  <a:pt x="367593" y="-4481"/>
                  <a:pt x="346923" y="2140"/>
                  <a:pt x="292867" y="550"/>
                </a:cubicBezTo>
                <a:lnTo>
                  <a:pt x="203512" y="3528"/>
                </a:lnTo>
                <a:cubicBezTo>
                  <a:pt x="169503" y="5147"/>
                  <a:pt x="177835" y="3153"/>
                  <a:pt x="158834" y="9485"/>
                </a:cubicBezTo>
                <a:cubicBezTo>
                  <a:pt x="152877" y="13456"/>
                  <a:pt x="147755" y="19135"/>
                  <a:pt x="140963" y="21399"/>
                </a:cubicBezTo>
                <a:cubicBezTo>
                  <a:pt x="137985" y="22392"/>
                  <a:pt x="135047" y="23515"/>
                  <a:pt x="132028" y="24378"/>
                </a:cubicBezTo>
                <a:cubicBezTo>
                  <a:pt x="127569" y="25652"/>
                  <a:pt x="115943" y="27952"/>
                  <a:pt x="111178" y="30335"/>
                </a:cubicBezTo>
                <a:cubicBezTo>
                  <a:pt x="107976" y="31936"/>
                  <a:pt x="105514" y="34838"/>
                  <a:pt x="102243" y="36292"/>
                </a:cubicBezTo>
                <a:cubicBezTo>
                  <a:pt x="96505" y="38842"/>
                  <a:pt x="90329" y="40263"/>
                  <a:pt x="84372" y="42249"/>
                </a:cubicBezTo>
                <a:lnTo>
                  <a:pt x="75436" y="45227"/>
                </a:lnTo>
                <a:cubicBezTo>
                  <a:pt x="72458" y="49198"/>
                  <a:pt x="68964" y="52831"/>
                  <a:pt x="66501" y="57141"/>
                </a:cubicBezTo>
                <a:cubicBezTo>
                  <a:pt x="64943" y="59867"/>
                  <a:pt x="64926" y="63269"/>
                  <a:pt x="63522" y="66077"/>
                </a:cubicBezTo>
                <a:cubicBezTo>
                  <a:pt x="61921" y="69279"/>
                  <a:pt x="59551" y="72034"/>
                  <a:pt x="57565" y="75012"/>
                </a:cubicBezTo>
                <a:cubicBezTo>
                  <a:pt x="55579" y="80969"/>
                  <a:pt x="56833" y="89400"/>
                  <a:pt x="51608" y="92883"/>
                </a:cubicBezTo>
                <a:cubicBezTo>
                  <a:pt x="48630" y="94869"/>
                  <a:pt x="45875" y="97239"/>
                  <a:pt x="42673" y="98840"/>
                </a:cubicBezTo>
                <a:cubicBezTo>
                  <a:pt x="18011" y="111172"/>
                  <a:pt x="50407" y="90705"/>
                  <a:pt x="24802" y="107776"/>
                </a:cubicBezTo>
                <a:cubicBezTo>
                  <a:pt x="19782" y="115306"/>
                  <a:pt x="17628" y="116839"/>
                  <a:pt x="15866" y="125647"/>
                </a:cubicBezTo>
                <a:cubicBezTo>
                  <a:pt x="14489" y="132531"/>
                  <a:pt x="14905" y="139772"/>
                  <a:pt x="12888" y="146496"/>
                </a:cubicBezTo>
                <a:cubicBezTo>
                  <a:pt x="11859" y="149925"/>
                  <a:pt x="8385" y="152161"/>
                  <a:pt x="6931" y="155432"/>
                </a:cubicBezTo>
                <a:cubicBezTo>
                  <a:pt x="4381" y="161170"/>
                  <a:pt x="974" y="173303"/>
                  <a:pt x="974" y="173303"/>
                </a:cubicBezTo>
                <a:cubicBezTo>
                  <a:pt x="4122" y="214237"/>
                  <a:pt x="-7626" y="206233"/>
                  <a:pt x="9909" y="215002"/>
                </a:cubicBezTo>
              </a:path>
            </a:pathLst>
          </a:custGeom>
          <a:noFill/>
          <a:ln w="19050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E790B01D-FC99-4F07-AD5F-569A8DD00511}"/>
              </a:ext>
            </a:extLst>
          </p:cNvPr>
          <p:cNvSpPr/>
          <p:nvPr/>
        </p:nvSpPr>
        <p:spPr>
          <a:xfrm>
            <a:off x="5903382" y="2251747"/>
            <a:ext cx="35750" cy="104248"/>
          </a:xfrm>
          <a:custGeom>
            <a:avLst/>
            <a:gdLst>
              <a:gd name="connsiteX0" fmla="*/ 35750 w 35750"/>
              <a:gd name="connsiteY0" fmla="*/ 104248 h 104248"/>
              <a:gd name="connsiteX1" fmla="*/ 20858 w 35750"/>
              <a:gd name="connsiteY1" fmla="*/ 74463 h 104248"/>
              <a:gd name="connsiteX2" fmla="*/ 14901 w 35750"/>
              <a:gd name="connsiteY2" fmla="*/ 56592 h 104248"/>
              <a:gd name="connsiteX3" fmla="*/ 11922 w 35750"/>
              <a:gd name="connsiteY3" fmla="*/ 47656 h 104248"/>
              <a:gd name="connsiteX4" fmla="*/ 8944 w 35750"/>
              <a:gd name="connsiteY4" fmla="*/ 29785 h 104248"/>
              <a:gd name="connsiteX5" fmla="*/ 2987 w 35750"/>
              <a:gd name="connsiteY5" fmla="*/ 11914 h 104248"/>
              <a:gd name="connsiteX6" fmla="*/ 8 w 35750"/>
              <a:gd name="connsiteY6" fmla="*/ 0 h 10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0" h="104248">
                <a:moveTo>
                  <a:pt x="35750" y="104248"/>
                </a:moveTo>
                <a:cubicBezTo>
                  <a:pt x="17746" y="81742"/>
                  <a:pt x="27414" y="98504"/>
                  <a:pt x="20858" y="74463"/>
                </a:cubicBezTo>
                <a:cubicBezTo>
                  <a:pt x="19206" y="68405"/>
                  <a:pt x="16887" y="62549"/>
                  <a:pt x="14901" y="56592"/>
                </a:cubicBezTo>
                <a:lnTo>
                  <a:pt x="11922" y="47656"/>
                </a:lnTo>
                <a:cubicBezTo>
                  <a:pt x="10929" y="41699"/>
                  <a:pt x="10409" y="35644"/>
                  <a:pt x="8944" y="29785"/>
                </a:cubicBezTo>
                <a:cubicBezTo>
                  <a:pt x="7421" y="23693"/>
                  <a:pt x="4973" y="17871"/>
                  <a:pt x="2987" y="11914"/>
                </a:cubicBezTo>
                <a:cubicBezTo>
                  <a:pt x="-306" y="2036"/>
                  <a:pt x="8" y="6119"/>
                  <a:pt x="8" y="0"/>
                </a:cubicBezTo>
              </a:path>
            </a:pathLst>
          </a:custGeom>
          <a:noFill/>
          <a:ln w="19050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16EE3FEA-52EE-485F-9622-2F8AD36F20C6}"/>
              </a:ext>
            </a:extLst>
          </p:cNvPr>
          <p:cNvSpPr/>
          <p:nvPr/>
        </p:nvSpPr>
        <p:spPr>
          <a:xfrm>
            <a:off x="6403779" y="2019424"/>
            <a:ext cx="86711" cy="95312"/>
          </a:xfrm>
          <a:custGeom>
            <a:avLst/>
            <a:gdLst>
              <a:gd name="connsiteX0" fmla="*/ 17871 w 86711"/>
              <a:gd name="connsiteY0" fmla="*/ 0 h 95312"/>
              <a:gd name="connsiteX1" fmla="*/ 32763 w 86711"/>
              <a:gd name="connsiteY1" fmla="*/ 8936 h 95312"/>
              <a:gd name="connsiteX2" fmla="*/ 41699 w 86711"/>
              <a:gd name="connsiteY2" fmla="*/ 17871 h 95312"/>
              <a:gd name="connsiteX3" fmla="*/ 50634 w 86711"/>
              <a:gd name="connsiteY3" fmla="*/ 23828 h 95312"/>
              <a:gd name="connsiteX4" fmla="*/ 56591 w 86711"/>
              <a:gd name="connsiteY4" fmla="*/ 32764 h 95312"/>
              <a:gd name="connsiteX5" fmla="*/ 74462 w 86711"/>
              <a:gd name="connsiteY5" fmla="*/ 44678 h 95312"/>
              <a:gd name="connsiteX6" fmla="*/ 83398 w 86711"/>
              <a:gd name="connsiteY6" fmla="*/ 53613 h 95312"/>
              <a:gd name="connsiteX7" fmla="*/ 86376 w 86711"/>
              <a:gd name="connsiteY7" fmla="*/ 62549 h 95312"/>
              <a:gd name="connsiteX8" fmla="*/ 77441 w 86711"/>
              <a:gd name="connsiteY8" fmla="*/ 65527 h 95312"/>
              <a:gd name="connsiteX9" fmla="*/ 59570 w 86711"/>
              <a:gd name="connsiteY9" fmla="*/ 68506 h 95312"/>
              <a:gd name="connsiteX10" fmla="*/ 47656 w 86711"/>
              <a:gd name="connsiteY10" fmla="*/ 71484 h 95312"/>
              <a:gd name="connsiteX11" fmla="*/ 41699 w 86711"/>
              <a:gd name="connsiteY11" fmla="*/ 80420 h 95312"/>
              <a:gd name="connsiteX12" fmla="*/ 17871 w 86711"/>
              <a:gd name="connsiteY12" fmla="*/ 89355 h 95312"/>
              <a:gd name="connsiteX13" fmla="*/ 0 w 86711"/>
              <a:gd name="connsiteY13" fmla="*/ 95312 h 95312"/>
              <a:gd name="connsiteX14" fmla="*/ 8935 w 86711"/>
              <a:gd name="connsiteY14" fmla="*/ 77441 h 95312"/>
              <a:gd name="connsiteX15" fmla="*/ 11914 w 86711"/>
              <a:gd name="connsiteY15" fmla="*/ 68506 h 95312"/>
              <a:gd name="connsiteX16" fmla="*/ 20849 w 86711"/>
              <a:gd name="connsiteY16" fmla="*/ 65527 h 95312"/>
              <a:gd name="connsiteX17" fmla="*/ 29785 w 86711"/>
              <a:gd name="connsiteY17" fmla="*/ 56592 h 95312"/>
              <a:gd name="connsiteX18" fmla="*/ 26806 w 86711"/>
              <a:gd name="connsiteY18" fmla="*/ 17871 h 95312"/>
              <a:gd name="connsiteX19" fmla="*/ 23828 w 86711"/>
              <a:gd name="connsiteY19" fmla="*/ 8936 h 95312"/>
              <a:gd name="connsiteX20" fmla="*/ 14892 w 86711"/>
              <a:gd name="connsiteY20" fmla="*/ 2979 h 95312"/>
              <a:gd name="connsiteX21" fmla="*/ 29785 w 86711"/>
              <a:gd name="connsiteY21" fmla="*/ 20850 h 95312"/>
              <a:gd name="connsiteX22" fmla="*/ 41699 w 86711"/>
              <a:gd name="connsiteY22" fmla="*/ 38721 h 95312"/>
              <a:gd name="connsiteX23" fmla="*/ 47656 w 86711"/>
              <a:gd name="connsiteY23" fmla="*/ 47656 h 95312"/>
              <a:gd name="connsiteX24" fmla="*/ 44677 w 86711"/>
              <a:gd name="connsiteY24" fmla="*/ 56592 h 95312"/>
              <a:gd name="connsiteX25" fmla="*/ 17871 w 86711"/>
              <a:gd name="connsiteY25" fmla="*/ 71484 h 95312"/>
              <a:gd name="connsiteX26" fmla="*/ 29785 w 86711"/>
              <a:gd name="connsiteY26" fmla="*/ 74463 h 95312"/>
              <a:gd name="connsiteX27" fmla="*/ 20849 w 86711"/>
              <a:gd name="connsiteY27" fmla="*/ 80420 h 95312"/>
              <a:gd name="connsiteX28" fmla="*/ 32763 w 86711"/>
              <a:gd name="connsiteY28" fmla="*/ 77441 h 95312"/>
              <a:gd name="connsiteX29" fmla="*/ 47656 w 86711"/>
              <a:gd name="connsiteY29" fmla="*/ 71484 h 9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6711" h="95312">
                <a:moveTo>
                  <a:pt x="17871" y="0"/>
                </a:moveTo>
                <a:cubicBezTo>
                  <a:pt x="22835" y="2979"/>
                  <a:pt x="28132" y="5463"/>
                  <a:pt x="32763" y="8936"/>
                </a:cubicBezTo>
                <a:cubicBezTo>
                  <a:pt x="36133" y="11463"/>
                  <a:pt x="38463" y="15174"/>
                  <a:pt x="41699" y="17871"/>
                </a:cubicBezTo>
                <a:cubicBezTo>
                  <a:pt x="44449" y="20163"/>
                  <a:pt x="47656" y="21842"/>
                  <a:pt x="50634" y="23828"/>
                </a:cubicBezTo>
                <a:cubicBezTo>
                  <a:pt x="52620" y="26807"/>
                  <a:pt x="53897" y="30407"/>
                  <a:pt x="56591" y="32764"/>
                </a:cubicBezTo>
                <a:cubicBezTo>
                  <a:pt x="61979" y="37479"/>
                  <a:pt x="69399" y="39616"/>
                  <a:pt x="74462" y="44678"/>
                </a:cubicBezTo>
                <a:lnTo>
                  <a:pt x="83398" y="53613"/>
                </a:lnTo>
                <a:cubicBezTo>
                  <a:pt x="84391" y="56592"/>
                  <a:pt x="87780" y="59741"/>
                  <a:pt x="86376" y="62549"/>
                </a:cubicBezTo>
                <a:cubicBezTo>
                  <a:pt x="84972" y="65357"/>
                  <a:pt x="80506" y="64846"/>
                  <a:pt x="77441" y="65527"/>
                </a:cubicBezTo>
                <a:cubicBezTo>
                  <a:pt x="71546" y="66837"/>
                  <a:pt x="65492" y="67322"/>
                  <a:pt x="59570" y="68506"/>
                </a:cubicBezTo>
                <a:cubicBezTo>
                  <a:pt x="55556" y="69309"/>
                  <a:pt x="51627" y="70491"/>
                  <a:pt x="47656" y="71484"/>
                </a:cubicBezTo>
                <a:cubicBezTo>
                  <a:pt x="45670" y="74463"/>
                  <a:pt x="44230" y="77889"/>
                  <a:pt x="41699" y="80420"/>
                </a:cubicBezTo>
                <a:cubicBezTo>
                  <a:pt x="33276" y="88843"/>
                  <a:pt x="29591" y="86159"/>
                  <a:pt x="17871" y="89355"/>
                </a:cubicBezTo>
                <a:cubicBezTo>
                  <a:pt x="11813" y="91007"/>
                  <a:pt x="0" y="95312"/>
                  <a:pt x="0" y="95312"/>
                </a:cubicBezTo>
                <a:cubicBezTo>
                  <a:pt x="7483" y="72861"/>
                  <a:pt x="-2609" y="100528"/>
                  <a:pt x="8935" y="77441"/>
                </a:cubicBezTo>
                <a:cubicBezTo>
                  <a:pt x="10339" y="74633"/>
                  <a:pt x="9694" y="70726"/>
                  <a:pt x="11914" y="68506"/>
                </a:cubicBezTo>
                <a:cubicBezTo>
                  <a:pt x="14134" y="66286"/>
                  <a:pt x="17871" y="66520"/>
                  <a:pt x="20849" y="65527"/>
                </a:cubicBezTo>
                <a:cubicBezTo>
                  <a:pt x="23828" y="62549"/>
                  <a:pt x="29263" y="60772"/>
                  <a:pt x="29785" y="56592"/>
                </a:cubicBezTo>
                <a:cubicBezTo>
                  <a:pt x="31391" y="43747"/>
                  <a:pt x="28412" y="30716"/>
                  <a:pt x="26806" y="17871"/>
                </a:cubicBezTo>
                <a:cubicBezTo>
                  <a:pt x="26417" y="14756"/>
                  <a:pt x="25789" y="11387"/>
                  <a:pt x="23828" y="8936"/>
                </a:cubicBezTo>
                <a:cubicBezTo>
                  <a:pt x="21592" y="6141"/>
                  <a:pt x="17871" y="4965"/>
                  <a:pt x="14892" y="2979"/>
                </a:cubicBezTo>
                <a:cubicBezTo>
                  <a:pt x="36182" y="34913"/>
                  <a:pt x="3023" y="-13558"/>
                  <a:pt x="29785" y="20850"/>
                </a:cubicBezTo>
                <a:cubicBezTo>
                  <a:pt x="34180" y="26501"/>
                  <a:pt x="37728" y="32764"/>
                  <a:pt x="41699" y="38721"/>
                </a:cubicBezTo>
                <a:lnTo>
                  <a:pt x="47656" y="47656"/>
                </a:lnTo>
                <a:cubicBezTo>
                  <a:pt x="46663" y="50635"/>
                  <a:pt x="46897" y="54372"/>
                  <a:pt x="44677" y="56592"/>
                </a:cubicBezTo>
                <a:cubicBezTo>
                  <a:pt x="34435" y="66834"/>
                  <a:pt x="29107" y="67739"/>
                  <a:pt x="17871" y="71484"/>
                </a:cubicBezTo>
                <a:cubicBezTo>
                  <a:pt x="21842" y="72477"/>
                  <a:pt x="28491" y="70579"/>
                  <a:pt x="29785" y="74463"/>
                </a:cubicBezTo>
                <a:cubicBezTo>
                  <a:pt x="30917" y="77859"/>
                  <a:pt x="18318" y="77889"/>
                  <a:pt x="20849" y="80420"/>
                </a:cubicBezTo>
                <a:cubicBezTo>
                  <a:pt x="23744" y="83315"/>
                  <a:pt x="28792" y="78434"/>
                  <a:pt x="32763" y="77441"/>
                </a:cubicBezTo>
                <a:cubicBezTo>
                  <a:pt x="43351" y="70383"/>
                  <a:pt x="38119" y="71484"/>
                  <a:pt x="47656" y="71484"/>
                </a:cubicBezTo>
              </a:path>
            </a:pathLst>
          </a:custGeom>
          <a:noFill/>
          <a:ln w="19050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DAAB9CEF-48A1-4C6B-93E0-619B84FD3640}"/>
              </a:ext>
            </a:extLst>
          </p:cNvPr>
          <p:cNvCxnSpPr/>
          <p:nvPr/>
        </p:nvCxnSpPr>
        <p:spPr>
          <a:xfrm>
            <a:off x="8382000" y="3862388"/>
            <a:ext cx="0" cy="528637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2083A7F-6975-41B6-8274-9122E14533FB}"/>
              </a:ext>
            </a:extLst>
          </p:cNvPr>
          <p:cNvSpPr/>
          <p:nvPr/>
        </p:nvSpPr>
        <p:spPr>
          <a:xfrm>
            <a:off x="8284191" y="5031475"/>
            <a:ext cx="191063" cy="486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D9821D09-AD8A-4B32-94B2-3CB985EF0C5A}"/>
              </a:ext>
            </a:extLst>
          </p:cNvPr>
          <p:cNvCxnSpPr/>
          <p:nvPr/>
        </p:nvCxnSpPr>
        <p:spPr>
          <a:xfrm>
            <a:off x="8384273" y="5031475"/>
            <a:ext cx="0" cy="528637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70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48B53B7-60D8-40F1-A968-DBEEB42C819B}"/>
              </a:ext>
            </a:extLst>
          </p:cNvPr>
          <p:cNvSpPr/>
          <p:nvPr/>
        </p:nvSpPr>
        <p:spPr>
          <a:xfrm>
            <a:off x="8866496" y="2067635"/>
            <a:ext cx="218364" cy="141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23FAA8B1-6CD6-4A4F-98FE-42B55C13F874}"/>
              </a:ext>
            </a:extLst>
          </p:cNvPr>
          <p:cNvCxnSpPr>
            <a:cxnSpLocks/>
          </p:cNvCxnSpPr>
          <p:nvPr/>
        </p:nvCxnSpPr>
        <p:spPr>
          <a:xfrm>
            <a:off x="7751928" y="2138149"/>
            <a:ext cx="1378424" cy="0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6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4F5987C9-FF35-4542-B58D-FD9F52F53D2C}"/>
              </a:ext>
            </a:extLst>
          </p:cNvPr>
          <p:cNvCxnSpPr>
            <a:cxnSpLocks/>
          </p:cNvCxnSpPr>
          <p:nvPr/>
        </p:nvCxnSpPr>
        <p:spPr>
          <a:xfrm>
            <a:off x="8384273" y="3854450"/>
            <a:ext cx="185" cy="518447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2CB4C81D-0D0B-41F2-AB5B-4CE42719D131}"/>
              </a:ext>
            </a:extLst>
          </p:cNvPr>
          <p:cNvSpPr/>
          <p:nvPr/>
        </p:nvSpPr>
        <p:spPr>
          <a:xfrm>
            <a:off x="8284191" y="5031475"/>
            <a:ext cx="191063" cy="486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ABE50A18-5EEA-4785-8128-669DE154F0E4}"/>
              </a:ext>
            </a:extLst>
          </p:cNvPr>
          <p:cNvCxnSpPr/>
          <p:nvPr/>
        </p:nvCxnSpPr>
        <p:spPr>
          <a:xfrm>
            <a:off x="8384273" y="5031475"/>
            <a:ext cx="0" cy="528637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3476A50F-9B6B-4F31-9AB8-D918D8B56E0C}"/>
              </a:ext>
            </a:extLst>
          </p:cNvPr>
          <p:cNvCxnSpPr/>
          <p:nvPr/>
        </p:nvCxnSpPr>
        <p:spPr>
          <a:xfrm flipH="1">
            <a:off x="9017000" y="3651250"/>
            <a:ext cx="1041400" cy="0"/>
          </a:xfrm>
          <a:prstGeom prst="straightConnector1">
            <a:avLst/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: Ângulo Reto 12">
            <a:extLst>
              <a:ext uri="{FF2B5EF4-FFF2-40B4-BE49-F238E27FC236}">
                <a16:creationId xmlns:a16="http://schemas.microsoft.com/office/drawing/2014/main" id="{A28FFD9B-7CA6-4B63-8888-A7C6F8FDFE78}"/>
              </a:ext>
            </a:extLst>
          </p:cNvPr>
          <p:cNvCxnSpPr>
            <a:cxnSpLocks/>
          </p:cNvCxnSpPr>
          <p:nvPr/>
        </p:nvCxnSpPr>
        <p:spPr>
          <a:xfrm rot="5400000">
            <a:off x="8972551" y="2609849"/>
            <a:ext cx="812803" cy="723906"/>
          </a:xfrm>
          <a:prstGeom prst="bentConnector3">
            <a:avLst>
              <a:gd name="adj1" fmla="val 100781"/>
            </a:avLst>
          </a:prstGeom>
          <a:ln w="28575">
            <a:solidFill>
              <a:srgbClr val="FF3300"/>
            </a:solidFill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33E9C5B0-2D92-4B6A-9A94-54E23E51FA04}"/>
              </a:ext>
            </a:extLst>
          </p:cNvPr>
          <p:cNvSpPr/>
          <p:nvPr/>
        </p:nvSpPr>
        <p:spPr>
          <a:xfrm>
            <a:off x="7772400" y="2233613"/>
            <a:ext cx="166688" cy="13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B1A1F4BA-9D68-4455-93BE-D4DBE505ACE6}"/>
              </a:ext>
            </a:extLst>
          </p:cNvPr>
          <p:cNvCxnSpPr>
            <a:cxnSpLocks/>
          </p:cNvCxnSpPr>
          <p:nvPr/>
        </p:nvCxnSpPr>
        <p:spPr>
          <a:xfrm flipH="1">
            <a:off x="7735195" y="2301431"/>
            <a:ext cx="1376362" cy="0"/>
          </a:xfrm>
          <a:prstGeom prst="straightConnector1">
            <a:avLst/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0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C487-DAE2-4B7D-BFE9-AF48713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 do Sistema</a:t>
            </a:r>
          </a:p>
        </p:txBody>
      </p:sp>
      <p:sp>
        <p:nvSpPr>
          <p:cNvPr id="20" name="Marcador de Posição de Conteúdo 19">
            <a:extLst>
              <a:ext uri="{FF2B5EF4-FFF2-40B4-BE49-F238E27FC236}">
                <a16:creationId xmlns:a16="http://schemas.microsoft.com/office/drawing/2014/main" id="{E6D76E72-3E5E-4298-ADA6-0607B4B8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911352"/>
            <a:ext cx="6492240" cy="4077967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2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0375737-C7DA-43B7-A2F5-C20ED745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7" y="252372"/>
            <a:ext cx="6625388" cy="635325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328868E-BE98-426E-ACAC-2E1D7B160452}"/>
              </a:ext>
            </a:extLst>
          </p:cNvPr>
          <p:cNvSpPr/>
          <p:nvPr/>
        </p:nvSpPr>
        <p:spPr>
          <a:xfrm>
            <a:off x="7915450" y="914400"/>
            <a:ext cx="218783" cy="157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Conexão: Ângulo Reto 7">
            <a:extLst>
              <a:ext uri="{FF2B5EF4-FFF2-40B4-BE49-F238E27FC236}">
                <a16:creationId xmlns:a16="http://schemas.microsoft.com/office/drawing/2014/main" id="{C02C7A4A-4398-43CF-9D60-0174ED2493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07496" y="1105415"/>
            <a:ext cx="1042670" cy="569205"/>
          </a:xfrm>
          <a:prstGeom prst="bentConnector3">
            <a:avLst>
              <a:gd name="adj1" fmla="val 33321"/>
            </a:avLst>
          </a:prstGeom>
          <a:ln w="28575">
            <a:solidFill>
              <a:srgbClr val="FF33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57972D39-F6CC-4513-BD78-3CDDD283C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579" y="3428999"/>
            <a:ext cx="3749642" cy="3746925"/>
          </a:xfrm>
        </p:spPr>
        <p:txBody>
          <a:bodyPr>
            <a:normAutofit/>
          </a:bodyPr>
          <a:lstStyle/>
          <a:p>
            <a:r>
              <a:rPr lang="pt-PT" sz="1600" b="1" dirty="0"/>
              <a:t>Leonardo: </a:t>
            </a:r>
            <a:r>
              <a:rPr lang="pt-PT" sz="1600" dirty="0"/>
              <a:t>” Então, foste de férias? Vamos lá praticar! 😀 “</a:t>
            </a:r>
            <a:br>
              <a:rPr lang="pt-PT" sz="1600" dirty="0"/>
            </a:br>
            <a:endParaRPr lang="pt-PT" sz="1600" dirty="0"/>
          </a:p>
          <a:p>
            <a:r>
              <a:rPr lang="pt-PT" sz="1600" b="1" dirty="0"/>
              <a:t>Utilizador: </a:t>
            </a:r>
            <a:r>
              <a:rPr lang="pt-PT" sz="1600" dirty="0"/>
              <a:t>-  “ Bora lá! “</a:t>
            </a:r>
            <a:br>
              <a:rPr lang="pt-PT" sz="1600" dirty="0"/>
            </a:br>
            <a:r>
              <a:rPr lang="pt-PT" sz="1600" dirty="0"/>
              <a:t>	-  “ Preciso de estudar. Adeus. “</a:t>
            </a:r>
            <a:br>
              <a:rPr lang="pt-PT" sz="1600" dirty="0"/>
            </a:br>
            <a:r>
              <a:rPr lang="pt-PT" sz="1600" dirty="0"/>
              <a:t>	-  “ Tem mesmo que ser? “</a:t>
            </a:r>
            <a:br>
              <a:rPr lang="pt-PT" sz="1600" dirty="0"/>
            </a:br>
            <a:r>
              <a:rPr lang="pt-PT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0734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3627F-344B-4BBB-AE8A-D976F33B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Conclusões e Trabalho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F2DE50-49B0-47EC-8D7A-0F77D0C6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422" y="1964266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solidFill>
                  <a:schemeClr val="tx1"/>
                </a:solidFill>
              </a:rPr>
              <a:t> O componente corresponde às expectativas e aos objetivos implementados.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solidFill>
                  <a:schemeClr val="tx1"/>
                </a:solidFill>
              </a:rPr>
              <a:t> O componente é capaz de improvisar e de se adaptar ao contexto, porém esta capacidade provém de um trabalho manual e exaustivo.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solidFill>
                  <a:schemeClr val="tx1"/>
                </a:solidFill>
              </a:rPr>
              <a:t> No futuro poderiam ser acrescentadas mais variáveis ao padrão e tornar o componente mais específico.</a:t>
            </a:r>
          </a:p>
        </p:txBody>
      </p:sp>
    </p:spTree>
    <p:extLst>
      <p:ext uri="{BB962C8B-B14F-4D97-AF65-F5344CB8AC3E}">
        <p14:creationId xmlns:p14="http://schemas.microsoft.com/office/powerpoint/2010/main" val="240889460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0F771-AF31-4EEC-ABD2-41F50846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Estrutura da 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943E7B-9CF1-4EA1-9275-257EF8B7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88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Contextualização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Motivação e Objetivos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Trabalhos Relacionados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Conceção e Implementação do Sistema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Recursos Computacionais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Instalação e Configuração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Funcionamento do Sistema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Conclusões e Trabalho Futuro</a:t>
            </a:r>
          </a:p>
        </p:txBody>
      </p:sp>
    </p:spTree>
    <p:extLst>
      <p:ext uri="{BB962C8B-B14F-4D97-AF65-F5344CB8AC3E}">
        <p14:creationId xmlns:p14="http://schemas.microsoft.com/office/powerpoint/2010/main" val="1453793189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" y="165822"/>
            <a:ext cx="10058400" cy="3566160"/>
          </a:xfrm>
        </p:spPr>
        <p:txBody>
          <a:bodyPr>
            <a:normAutofit/>
          </a:bodyPr>
          <a:lstStyle/>
          <a:p>
            <a:r>
              <a:rPr lang="pt-PT" sz="4800" b="1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  <a:endParaRPr lang="pt-PT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567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pt-PT" cap="none" dirty="0"/>
              <a:t>A Iniciativa LEONARDO</a:t>
            </a:r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3001280" y="204747"/>
            <a:ext cx="60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Unidade Curricular de Laboratório de Engenharia Informática</a:t>
            </a:r>
          </a:p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Maio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1134351" y="5016732"/>
            <a:ext cx="10058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Diana Costa, Gil Cunha e Luís Costa</a:t>
            </a:r>
            <a:br>
              <a:rPr lang="pt-PT" sz="2400" b="1" dirty="0"/>
            </a:br>
            <a:endParaRPr lang="pt-PT" sz="2400" b="1" dirty="0"/>
          </a:p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Orientação de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74816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54CA6-DF71-42B3-BA6C-A5070B9A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C072B4-F76D-46EF-9BF9-52FD9304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Projeto “Leonardo” surge como um sistema de avaliação de determinadas </a:t>
            </a:r>
            <a:r>
              <a:rPr lang="pt-PT" dirty="0" err="1"/>
              <a:t>UCs</a:t>
            </a:r>
            <a:r>
              <a:rPr lang="pt-PT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Bases de Dados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Álgebra Relacional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Modelo Conceptual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Modelo Lógico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Cada aluno tem um perfil</a:t>
            </a:r>
            <a:r>
              <a:rPr lang="pt-PT" i="1" dirty="0"/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i="1" dirty="0"/>
              <a:t> </a:t>
            </a:r>
            <a:r>
              <a:rPr lang="pt-PT" dirty="0"/>
              <a:t>Diferentes desempenhos e destrezas em vários temas avaliados;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Última vez que fez log in;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Desenvolvimento de um gestor de diálogos como personificação do Leonardo.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379236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FBC37-A4DC-42B0-93BE-431C67A2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Motivação e 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E258BC-B64A-4F62-8241-57130EEF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Tornar o sistema “Leonardo” mais interativo, amigável e cativante;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Capacidade de desenvolver diálogos mais expeditos com os utilizadores;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Criar um componente autónomo, capaz de interatuar com os outros módulos do sistema e de fácil integração (e manutenção) no sistema geral;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Desenvolver um sistema de diálogos que dispõe frases à medida do contexto e com alguma capacidade de adaptação a cada estado de um processo de avaliação.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3074546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245C3-7856-4137-8F16-426D92DD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Trabalhos Relacionados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5FD468-00CA-4D64-8AF2-3DA2C744E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 err="1"/>
              <a:t>Duolingo</a:t>
            </a:r>
            <a:endParaRPr lang="pt-PT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Possui vários “tutores” que comunicam com o utilizador de forma diferente;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Parabeniza o utilizador com moedas virtuais que permitem desbloquear outros</a:t>
            </a:r>
          </a:p>
          <a:p>
            <a:pPr marL="201168" lvl="1" indent="0">
              <a:buNone/>
            </a:pPr>
            <a:r>
              <a:rPr lang="pt-PT" dirty="0"/>
              <a:t> níveis de aprendizagem;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PT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 err="1"/>
              <a:t>ChatBot</a:t>
            </a:r>
            <a:endParaRPr lang="pt-PT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É capaz de responder com imagens/links;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Utiliza técnicas de </a:t>
            </a:r>
            <a:r>
              <a:rPr lang="en-US" dirty="0"/>
              <a:t>Machine </a:t>
            </a:r>
            <a:r>
              <a:rPr lang="pt-PT" dirty="0" err="1"/>
              <a:t>Learning</a:t>
            </a:r>
            <a:r>
              <a:rPr lang="pt-PT" dirty="0"/>
              <a:t> para otimizar as interações com os clientes;</a:t>
            </a:r>
          </a:p>
          <a:p>
            <a:pPr marL="201168" lvl="1" indent="0">
              <a:buNone/>
            </a:pPr>
            <a:endParaRPr lang="pt-PT" dirty="0"/>
          </a:p>
          <a:p>
            <a:pPr marL="201168" lvl="1" indent="0">
              <a:buNone/>
            </a:pPr>
            <a:endParaRPr lang="pt-PT" dirty="0">
              <a:hlinkClick r:id="rId3"/>
            </a:endParaRPr>
          </a:p>
          <a:p>
            <a:pPr marL="201168" lvl="1" indent="0">
              <a:buNone/>
            </a:pPr>
            <a:r>
              <a:rPr lang="pt-PT" dirty="0">
                <a:hlinkClick r:id="rId4"/>
              </a:rPr>
              <a:t>https://www.duolingo.com/</a:t>
            </a:r>
            <a:r>
              <a:rPr lang="pt-PT" dirty="0"/>
              <a:t> ; </a:t>
            </a:r>
            <a:r>
              <a:rPr lang="pt-PT" dirty="0">
                <a:hlinkClick r:id="rId3"/>
              </a:rPr>
              <a:t>https://www.chatbot.com/</a:t>
            </a:r>
            <a:r>
              <a:rPr lang="pt-PT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4D4025-D7FC-4DC4-981D-D3498949F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892" y="4681623"/>
            <a:ext cx="3240169" cy="9616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69FC6D5-6F5C-4ABF-B03B-1EF8B1C29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831" y="1845734"/>
            <a:ext cx="3240169" cy="17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1750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71B53-1F1F-4403-B5FE-3674B707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Conceção e Implementação do Sistema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A5A9C57-498A-4BB8-BCF7-784643315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7" name="Seta: Para a Esquerda e Para Cima 16">
            <a:extLst>
              <a:ext uri="{FF2B5EF4-FFF2-40B4-BE49-F238E27FC236}">
                <a16:creationId xmlns:a16="http://schemas.microsoft.com/office/drawing/2014/main" id="{AA329F90-95E6-435C-9118-15AB0CA62966}"/>
              </a:ext>
            </a:extLst>
          </p:cNvPr>
          <p:cNvSpPr/>
          <p:nvPr/>
        </p:nvSpPr>
        <p:spPr>
          <a:xfrm rot="10800000">
            <a:off x="6712131" y="759821"/>
            <a:ext cx="1094388" cy="1601242"/>
          </a:xfrm>
          <a:prstGeom prst="leftUpArrow">
            <a:avLst>
              <a:gd name="adj1" fmla="val 7296"/>
              <a:gd name="adj2" fmla="val 9509"/>
              <a:gd name="adj3" fmla="val 13935"/>
            </a:avLst>
          </a:prstGeom>
          <a:solidFill>
            <a:srgbClr val="FF33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298C9782-FAAF-48FA-8428-E1390A4F4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10" y="548943"/>
            <a:ext cx="5184320" cy="5549236"/>
          </a:xfrm>
        </p:spPr>
      </p:pic>
    </p:spTree>
    <p:extLst>
      <p:ext uri="{BB962C8B-B14F-4D97-AF65-F5344CB8AC3E}">
        <p14:creationId xmlns:p14="http://schemas.microsoft.com/office/powerpoint/2010/main" val="12764447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A4474-206D-415E-90A2-22F6698B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Conceção e Implementação do Sistema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71BA8A-8BE0-477E-BBFF-00AE52C4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48" y="3444826"/>
            <a:ext cx="7294464" cy="2807550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3EC6D872-E846-4670-BF08-540C59BD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145075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PT" dirty="0"/>
              <a:t> Funcionalidade por subcomponente: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/>
              <a:t>Análise do Padrão</a:t>
            </a:r>
            <a:r>
              <a:rPr lang="pt-PT" dirty="0"/>
              <a:t>: Analisar padrão vindo de outra componente e extração/conversão de informação útil;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/>
              <a:t>Motor de Regras: </a:t>
            </a:r>
            <a:r>
              <a:rPr lang="pt-PT" dirty="0"/>
              <a:t>Análise de dados provenientes do padrão e realização de testes, comparando esses dados com as condições das regras, do motor de regras;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b="1" dirty="0"/>
              <a:t>Seleção de Diálogo: </a:t>
            </a:r>
            <a:r>
              <a:rPr lang="pt-PT" dirty="0"/>
              <a:t>Através das estruturas de decisão, selecionar qual a frase a enviar ao utilizador.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A34BE3-7154-4936-AE39-4CF930C6DFC5}"/>
              </a:ext>
            </a:extLst>
          </p:cNvPr>
          <p:cNvSpPr/>
          <p:nvPr/>
        </p:nvSpPr>
        <p:spPr>
          <a:xfrm>
            <a:off x="10188582" y="3930555"/>
            <a:ext cx="1381578" cy="13511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AA9AF42-AD52-4341-8234-74FD665058A9}"/>
              </a:ext>
            </a:extLst>
          </p:cNvPr>
          <p:cNvSpPr/>
          <p:nvPr/>
        </p:nvSpPr>
        <p:spPr>
          <a:xfrm>
            <a:off x="10372373" y="4421453"/>
            <a:ext cx="1013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6E3B00-DDD2-4A26-9F94-9C21B6D94724}"/>
              </a:ext>
            </a:extLst>
          </p:cNvPr>
          <p:cNvSpPr/>
          <p:nvPr/>
        </p:nvSpPr>
        <p:spPr>
          <a:xfrm>
            <a:off x="682800" y="3930555"/>
            <a:ext cx="1381578" cy="13511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C918481-3604-4115-9927-848E600E0BCA}"/>
              </a:ext>
            </a:extLst>
          </p:cNvPr>
          <p:cNvSpPr/>
          <p:nvPr/>
        </p:nvSpPr>
        <p:spPr>
          <a:xfrm>
            <a:off x="811708" y="4282953"/>
            <a:ext cx="11237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Profiler</a:t>
            </a:r>
            <a:r>
              <a:rPr lang="pt-PT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Manager</a:t>
            </a:r>
          </a:p>
        </p:txBody>
      </p:sp>
    </p:spTree>
    <p:extLst>
      <p:ext uri="{BB962C8B-B14F-4D97-AF65-F5344CB8AC3E}">
        <p14:creationId xmlns:p14="http://schemas.microsoft.com/office/powerpoint/2010/main" val="373511921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242052A-3CCC-4918-9A02-55A0F086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9294"/>
            <a:ext cx="3200400" cy="2286000"/>
          </a:xfrm>
        </p:spPr>
        <p:txBody>
          <a:bodyPr/>
          <a:lstStyle/>
          <a:p>
            <a:r>
              <a:rPr lang="pt-PT" dirty="0"/>
              <a:t>Diálogo suportado pelo sistema (exemplo)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861DA2B8-2C4C-499C-9373-7AF65343E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117149"/>
            <a:ext cx="3200400" cy="3379124"/>
          </a:xfrm>
        </p:spPr>
        <p:txBody>
          <a:bodyPr/>
          <a:lstStyle/>
          <a:p>
            <a:r>
              <a:rPr lang="pt-PT" b="1" dirty="0"/>
              <a:t>Leonardo</a:t>
            </a:r>
            <a:r>
              <a:rPr lang="pt-PT" dirty="0"/>
              <a:t>: </a:t>
            </a:r>
            <a:r>
              <a:rPr lang="pt-PT" i="1" dirty="0"/>
              <a:t>“Bom dia</a:t>
            </a:r>
            <a:r>
              <a:rPr lang="pt-PT" sz="1600" i="1" dirty="0"/>
              <a:t>. Então, és novo por aqui? Vamos ao trabalho!"</a:t>
            </a:r>
          </a:p>
          <a:p>
            <a:r>
              <a:rPr lang="pt-PT" b="1" dirty="0"/>
              <a:t>Utilizador</a:t>
            </a:r>
            <a:r>
              <a:rPr lang="pt-PT" dirty="0"/>
              <a:t>: </a:t>
            </a:r>
            <a:r>
              <a:rPr lang="pt-PT" i="1" dirty="0"/>
              <a:t>“S</a:t>
            </a:r>
            <a:r>
              <a:rPr lang="pt-PT" sz="1600" i="1" dirty="0"/>
              <a:t>im, vamos lá!“</a:t>
            </a:r>
          </a:p>
          <a:p>
            <a:br>
              <a:rPr lang="pt-PT" dirty="0"/>
            </a:br>
            <a:r>
              <a:rPr lang="pt-PT" b="1" dirty="0"/>
              <a:t>Leonardo</a:t>
            </a:r>
            <a:r>
              <a:rPr lang="pt-PT" dirty="0"/>
              <a:t> : </a:t>
            </a:r>
            <a:r>
              <a:rPr lang="pt-PT" i="1" dirty="0"/>
              <a:t>“Escolhe o tema para</a:t>
            </a:r>
            <a:br>
              <a:rPr lang="pt-PT" i="1" dirty="0"/>
            </a:br>
            <a:r>
              <a:rPr lang="pt-PT" i="1" dirty="0"/>
              <a:t>                    avaliação.”</a:t>
            </a:r>
            <a:br>
              <a:rPr lang="pt-PT" dirty="0"/>
            </a:br>
            <a:endParaRPr lang="pt-PT" dirty="0"/>
          </a:p>
          <a:p>
            <a:r>
              <a:rPr lang="pt-PT" dirty="0"/>
              <a:t>(…)</a:t>
            </a:r>
            <a:br>
              <a:rPr lang="pt-PT" dirty="0"/>
            </a:br>
            <a:r>
              <a:rPr lang="pt-PT" dirty="0"/>
              <a:t>* Aluno realiza um teste e termina com um bom desempenho*</a:t>
            </a:r>
            <a:br>
              <a:rPr lang="pt-PT" dirty="0"/>
            </a:br>
            <a:r>
              <a:rPr lang="pt-PT" dirty="0"/>
              <a:t>(…)</a:t>
            </a:r>
            <a:br>
              <a:rPr lang="pt-PT" dirty="0"/>
            </a:br>
            <a:br>
              <a:rPr lang="pt-PT" dirty="0"/>
            </a:br>
            <a:r>
              <a:rPr lang="pt-PT" b="1" dirty="0"/>
              <a:t>Leonardo</a:t>
            </a:r>
            <a:r>
              <a:rPr lang="pt-PT" dirty="0"/>
              <a:t>: </a:t>
            </a:r>
            <a:r>
              <a:rPr lang="pt-PT" i="1" dirty="0"/>
              <a:t>“Bom trabalho!”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83FA-98EB-4B8E-9C70-94D306549FBC}"/>
              </a:ext>
            </a:extLst>
          </p:cNvPr>
          <p:cNvSpPr txBox="1"/>
          <p:nvPr/>
        </p:nvSpPr>
        <p:spPr>
          <a:xfrm>
            <a:off x="7621969" y="537602"/>
            <a:ext cx="4570031" cy="547842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rgbClr val="0070C0"/>
                </a:solidFill>
              </a:rPr>
              <a:t>"</a:t>
            </a:r>
            <a:r>
              <a:rPr lang="pt-PT" sz="1400" b="1" dirty="0" err="1">
                <a:solidFill>
                  <a:srgbClr val="0070C0"/>
                </a:solidFill>
              </a:rPr>
              <a:t>greetingsI</a:t>
            </a:r>
            <a:r>
              <a:rPr lang="pt-PT" sz="1400" b="1" dirty="0">
                <a:solidFill>
                  <a:srgbClr val="0070C0"/>
                </a:solidFill>
              </a:rPr>
              <a:t>": </a:t>
            </a:r>
            <a:r>
              <a:rPr lang="pt-PT" sz="1400" dirty="0"/>
              <a:t>{</a:t>
            </a:r>
          </a:p>
          <a:p>
            <a:r>
              <a:rPr lang="pt-PT" sz="1400" dirty="0"/>
              <a:t>    </a:t>
            </a:r>
            <a:r>
              <a:rPr lang="pt-PT" sz="1400" b="1" dirty="0">
                <a:solidFill>
                  <a:srgbClr val="00B050"/>
                </a:solidFill>
              </a:rPr>
              <a:t>"Normal": </a:t>
            </a:r>
            <a:r>
              <a:rPr lang="pt-PT" sz="1400" dirty="0"/>
              <a:t>{ </a:t>
            </a:r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rgbClr val="92D050"/>
                </a:solidFill>
              </a:rPr>
              <a:t>"</a:t>
            </a:r>
            <a:r>
              <a:rPr lang="pt-PT" sz="1400" b="1" dirty="0" err="1">
                <a:solidFill>
                  <a:srgbClr val="92D050"/>
                </a:solidFill>
              </a:rPr>
              <a:t>Phrases</a:t>
            </a:r>
            <a:r>
              <a:rPr lang="pt-PT" sz="1400" b="1" dirty="0">
                <a:solidFill>
                  <a:srgbClr val="92D050"/>
                </a:solidFill>
              </a:rPr>
              <a:t>": </a:t>
            </a:r>
            <a:r>
              <a:rPr lang="pt-PT" sz="1400" dirty="0"/>
              <a:t>[	"_</a:t>
            </a:r>
            <a:r>
              <a:rPr lang="pt-PT" sz="1400" dirty="0" err="1"/>
              <a:t>day</a:t>
            </a:r>
            <a:r>
              <a:rPr lang="pt-PT" sz="1400" dirty="0"/>
              <a:t>_. Então, és novo por aqui? Vamos ao trabalho!",</a:t>
            </a:r>
          </a:p>
          <a:p>
            <a:r>
              <a:rPr lang="pt-PT" sz="1400" dirty="0"/>
              <a:t>                      		"Então, tudo bem? Vamos a isto! 😜",</a:t>
            </a:r>
          </a:p>
          <a:p>
            <a:r>
              <a:rPr lang="pt-PT" sz="1400" dirty="0"/>
              <a:t>                     		"Olá, tudo bem? Vai um teste?",</a:t>
            </a:r>
          </a:p>
          <a:p>
            <a:r>
              <a:rPr lang="pt-PT" sz="1400" dirty="0"/>
              <a:t>			… ],</a:t>
            </a:r>
          </a:p>
          <a:p>
            <a:endParaRPr lang="pt-PT" sz="1400" dirty="0"/>
          </a:p>
          <a:p>
            <a:r>
              <a:rPr lang="pt-PT" sz="1400" b="1" dirty="0">
                <a:solidFill>
                  <a:srgbClr val="C00000"/>
                </a:solidFill>
              </a:rPr>
              <a:t>        "</a:t>
            </a:r>
            <a:r>
              <a:rPr lang="pt-PT" sz="1400" b="1" dirty="0" err="1">
                <a:solidFill>
                  <a:srgbClr val="C00000"/>
                </a:solidFill>
              </a:rPr>
              <a:t>Answers</a:t>
            </a:r>
            <a:r>
              <a:rPr lang="pt-PT" sz="1400" b="1" dirty="0">
                <a:solidFill>
                  <a:srgbClr val="C00000"/>
                </a:solidFill>
              </a:rPr>
              <a:t>": </a:t>
            </a:r>
            <a:r>
              <a:rPr lang="pt-PT" sz="1400" dirty="0"/>
              <a:t>{</a:t>
            </a:r>
          </a:p>
          <a:p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          "</a:t>
            </a:r>
            <a:r>
              <a:rPr lang="pt-PT" sz="1400" b="1" dirty="0" err="1">
                <a:solidFill>
                  <a:schemeClr val="accent2">
                    <a:lumMod val="75000"/>
                  </a:schemeClr>
                </a:solidFill>
              </a:rPr>
              <a:t>domain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 : </a:t>
            </a:r>
            <a:r>
              <a:rPr lang="pt-PT" sz="1400" dirty="0"/>
              <a:t>[	"Sim, estou preparado(a)!",</a:t>
            </a:r>
          </a:p>
          <a:p>
            <a:r>
              <a:rPr lang="pt-PT" sz="1400" dirty="0"/>
              <a:t>                     		"Sim, vamos lá!",</a:t>
            </a:r>
          </a:p>
          <a:p>
            <a:r>
              <a:rPr lang="pt-PT" sz="1400" dirty="0"/>
              <a:t>                     		 "Estou preparado(a) para tudo!",</a:t>
            </a:r>
          </a:p>
          <a:p>
            <a:r>
              <a:rPr lang="pt-PT" sz="1400" dirty="0"/>
              <a:t>                     		 …],</a:t>
            </a:r>
          </a:p>
          <a:p>
            <a:r>
              <a:rPr lang="pt-PT" sz="1400" dirty="0"/>
              <a:t>                      </a:t>
            </a:r>
          </a:p>
          <a:p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          "</a:t>
            </a:r>
            <a:r>
              <a:rPr lang="pt-PT" sz="1400" b="1" dirty="0" err="1">
                <a:solidFill>
                  <a:schemeClr val="accent2">
                    <a:lumMod val="75000"/>
                  </a:schemeClr>
                </a:solidFill>
              </a:rPr>
              <a:t>bye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": </a:t>
            </a:r>
            <a:r>
              <a:rPr lang="pt-PT" sz="1400" dirty="0"/>
              <a:t>["Afinal, não quero estar aqui.",</a:t>
            </a:r>
          </a:p>
          <a:p>
            <a:r>
              <a:rPr lang="pt-PT" sz="1400" dirty="0"/>
              <a:t>                  	"Não estou preparado(a).",</a:t>
            </a:r>
          </a:p>
          <a:p>
            <a:r>
              <a:rPr lang="pt-PT" sz="1400" dirty="0"/>
              <a:t>                  	"Acho que preciso de mais tempo.",</a:t>
            </a:r>
          </a:p>
          <a:p>
            <a:r>
              <a:rPr lang="pt-PT" sz="1400" dirty="0"/>
              <a:t>		…],</a:t>
            </a:r>
          </a:p>
          <a:p>
            <a:endParaRPr lang="pt-PT" sz="1400" dirty="0"/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pt-PT" sz="1400" b="1" dirty="0" err="1">
                <a:solidFill>
                  <a:schemeClr val="accent2">
                    <a:lumMod val="75000"/>
                  </a:schemeClr>
                </a:solidFill>
              </a:rPr>
              <a:t>doubt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": </a:t>
            </a:r>
            <a:r>
              <a:rPr lang="pt-PT" sz="1400" dirty="0"/>
              <a:t>[	"Não tenho a certeza se quero continuar...",</a:t>
            </a:r>
          </a:p>
          <a:p>
            <a:r>
              <a:rPr lang="pt-PT" sz="1400" dirty="0"/>
              <a:t>                   		 "Tem de ser, não é?",</a:t>
            </a:r>
          </a:p>
          <a:p>
            <a:r>
              <a:rPr lang="pt-PT" sz="1400" dirty="0"/>
              <a:t>                   		 "Que remédio, Leonardo!",</a:t>
            </a:r>
          </a:p>
          <a:p>
            <a:r>
              <a:rPr lang="pt-PT" sz="1400" dirty="0"/>
              <a:t>			…]</a:t>
            </a:r>
          </a:p>
          <a:p>
            <a:r>
              <a:rPr lang="pt-PT" sz="1400" dirty="0"/>
              <a:t>        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6E3B98-9AD3-42A7-9483-FB98F54A6CDB}"/>
              </a:ext>
            </a:extLst>
          </p:cNvPr>
          <p:cNvSpPr txBox="1"/>
          <p:nvPr/>
        </p:nvSpPr>
        <p:spPr>
          <a:xfrm>
            <a:off x="4094328" y="1937986"/>
            <a:ext cx="3527641" cy="267765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rgbClr val="0070C0"/>
                </a:solidFill>
              </a:rPr>
              <a:t>“Tipo de </a:t>
            </a:r>
            <a:r>
              <a:rPr lang="pt-PT" sz="1400" b="1" i="1" dirty="0" err="1">
                <a:solidFill>
                  <a:srgbClr val="0070C0"/>
                </a:solidFill>
              </a:rPr>
              <a:t>query</a:t>
            </a:r>
            <a:r>
              <a:rPr lang="pt-PT" sz="1400" b="1" dirty="0">
                <a:solidFill>
                  <a:srgbClr val="0070C0"/>
                </a:solidFill>
              </a:rPr>
              <a:t>": </a:t>
            </a:r>
            <a:r>
              <a:rPr lang="pt-PT" sz="1400" dirty="0"/>
              <a:t>{</a:t>
            </a:r>
          </a:p>
          <a:p>
            <a:r>
              <a:rPr lang="pt-PT" sz="1400" b="1" dirty="0"/>
              <a:t>    </a:t>
            </a:r>
            <a:r>
              <a:rPr lang="pt-PT" sz="1400" b="1" dirty="0">
                <a:solidFill>
                  <a:srgbClr val="00B050"/>
                </a:solidFill>
              </a:rPr>
              <a:t>“Tipo de frase": </a:t>
            </a:r>
            <a:r>
              <a:rPr lang="pt-PT" sz="1400" dirty="0"/>
              <a:t>{ </a:t>
            </a:r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rgbClr val="92D050"/>
                </a:solidFill>
              </a:rPr>
              <a:t>“Frases": </a:t>
            </a:r>
            <a:r>
              <a:rPr lang="pt-PT" sz="1400" dirty="0"/>
              <a:t>[ … ],</a:t>
            </a:r>
          </a:p>
          <a:p>
            <a:endParaRPr lang="pt-PT" sz="1400" dirty="0"/>
          </a:p>
          <a:p>
            <a:r>
              <a:rPr lang="pt-PT" sz="1400" dirty="0"/>
              <a:t>        </a:t>
            </a:r>
            <a:r>
              <a:rPr lang="pt-PT" sz="1400" b="1" dirty="0">
                <a:solidFill>
                  <a:srgbClr val="C00000"/>
                </a:solidFill>
              </a:rPr>
              <a:t>“Respostas": </a:t>
            </a:r>
            <a:r>
              <a:rPr lang="pt-PT" sz="1400" dirty="0"/>
              <a:t>{</a:t>
            </a:r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“Remete para </a:t>
            </a:r>
            <a:r>
              <a:rPr lang="pt-PT" sz="1400" b="1" i="1" dirty="0" err="1">
                <a:solidFill>
                  <a:schemeClr val="accent2">
                    <a:lumMod val="75000"/>
                  </a:schemeClr>
                </a:solidFill>
              </a:rPr>
              <a:t>query</a:t>
            </a:r>
            <a:r>
              <a:rPr lang="pt-PT" sz="14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 domínio" : </a:t>
            </a:r>
            <a:r>
              <a:rPr lang="pt-PT" sz="1400" dirty="0"/>
              <a:t>[ … ],</a:t>
            </a:r>
          </a:p>
          <a:p>
            <a:r>
              <a:rPr lang="pt-PT" sz="1400" dirty="0"/>
              <a:t>                      </a:t>
            </a:r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 Remete para saída ": </a:t>
            </a:r>
            <a:r>
              <a:rPr lang="pt-PT" sz="1400" dirty="0"/>
              <a:t>[ … ],</a:t>
            </a:r>
          </a:p>
          <a:p>
            <a:endParaRPr lang="pt-PT" sz="1400" dirty="0"/>
          </a:p>
          <a:p>
            <a:r>
              <a:rPr lang="pt-PT" sz="1400" dirty="0"/>
              <a:t>          </a:t>
            </a:r>
            <a:r>
              <a:rPr lang="pt-PT" sz="1400" b="1" dirty="0">
                <a:solidFill>
                  <a:schemeClr val="accent2">
                    <a:lumMod val="75000"/>
                  </a:schemeClr>
                </a:solidFill>
              </a:rPr>
              <a:t>" Remete para confirmação": </a:t>
            </a:r>
            <a:r>
              <a:rPr lang="pt-PT" sz="1400" dirty="0"/>
              <a:t>[ … ]</a:t>
            </a:r>
          </a:p>
          <a:p>
            <a:r>
              <a:rPr lang="pt-PT" sz="1400" dirty="0"/>
              <a:t>        }</a:t>
            </a:r>
          </a:p>
          <a:p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01838172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6D50BAE-2B1C-44EA-98D3-FF227A69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A7957C-DC5E-4548-8077-D8829D44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Recursos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Computacionais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0354A3E-8646-42D8-BBA1-296667346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m para nltk">
            <a:extLst>
              <a:ext uri="{FF2B5EF4-FFF2-40B4-BE49-F238E27FC236}">
                <a16:creationId xmlns:a16="http://schemas.microsoft.com/office/drawing/2014/main" id="{9738948D-D64D-4C6B-8A63-54529E749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6064" y="1794381"/>
            <a:ext cx="2476811" cy="129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8D8F64D4-85B6-4B50-8267-A3422575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314C4566-E3D5-4C54-8686-5B9ECE2D9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93" y="2111051"/>
            <a:ext cx="2511016" cy="660793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982E57E1-FBFC-4937-B6B9-C381D1C9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96B0D0B-613F-40CF-9E5B-ED2D0E0E2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327" y="1846552"/>
            <a:ext cx="2487746" cy="1189791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105A204-F287-4494-909D-5FD20667E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08B6943-0110-4993-B7F6-7A6A1EC66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11BBFEE-907A-4DF1-9F7B-C5211B63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B0BA9C1-751F-45A8-957E-97A161D13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030" y="1405901"/>
            <a:ext cx="2700316" cy="92468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8603E96-BD16-4A17-906A-F7D2230A3880}"/>
              </a:ext>
            </a:extLst>
          </p:cNvPr>
          <p:cNvSpPr txBox="1"/>
          <p:nvPr/>
        </p:nvSpPr>
        <p:spPr>
          <a:xfrm>
            <a:off x="420030" y="2470912"/>
            <a:ext cx="269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PyKnow</a:t>
            </a:r>
            <a:endParaRPr lang="en-US" b="1" dirty="0"/>
          </a:p>
          <a:p>
            <a:pPr algn="ctr"/>
            <a:r>
              <a:rPr lang="en-US" dirty="0"/>
              <a:t> Expert Systems for Python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7903253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1312</Words>
  <Application>Microsoft Office PowerPoint</Application>
  <PresentationFormat>Ecrã Panorâmico</PresentationFormat>
  <Paragraphs>197</Paragraphs>
  <Slides>20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Retrospetiva</vt:lpstr>
      <vt:lpstr>Conceção e Implementação de um Gestor de Diálogos para um Tutor Artificial</vt:lpstr>
      <vt:lpstr>Estrutura da Apresentação</vt:lpstr>
      <vt:lpstr>Contextualização</vt:lpstr>
      <vt:lpstr>Motivação e Objetivos</vt:lpstr>
      <vt:lpstr>Trabalhos Relacionados</vt:lpstr>
      <vt:lpstr>Conceção e Implementação do Sistema</vt:lpstr>
      <vt:lpstr>Conceção e Implementação do Sistema</vt:lpstr>
      <vt:lpstr>Diálogo suportado pelo sistema (exemplo)</vt:lpstr>
      <vt:lpstr>Recursos Computacionais</vt:lpstr>
      <vt:lpstr>Instalação e Configuração</vt:lpstr>
      <vt:lpstr>Instalação e Configuração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Funcionamento do Sistema</vt:lpstr>
      <vt:lpstr>Conclusões e Trabalho futuro</vt:lpstr>
      <vt:lpstr>Conceção e Implementação de um Gestor de Diálogos para um Tutor Artificial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Conceção e Implementação de um Gestor de Diálogos para um Tutor Artificial</dc:title>
  <dc:creator>Gil Cunha</dc:creator>
  <cp:lastModifiedBy>Diana Costa</cp:lastModifiedBy>
  <cp:revision>25</cp:revision>
  <dcterms:created xsi:type="dcterms:W3CDTF">2019-05-27T20:01:28Z</dcterms:created>
  <dcterms:modified xsi:type="dcterms:W3CDTF">2019-05-28T22:45:53Z</dcterms:modified>
</cp:coreProperties>
</file>