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72" r:id="rId2"/>
    <p:sldId id="262" r:id="rId3"/>
    <p:sldId id="266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5938" autoAdjust="0"/>
  </p:normalViewPr>
  <p:slideViewPr>
    <p:cSldViewPr snapToGrid="0">
      <p:cViewPr varScale="1">
        <p:scale>
          <a:sx n="56" d="100"/>
          <a:sy n="56" d="100"/>
        </p:scale>
        <p:origin x="17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26/05/2019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&gt;&gt; apresentação geral das funcionalidades do componente.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COMPONENTE  NOSSA --- ESTÁ INTEGRADA NOUTRAS  como BD &amp; PROFILER</a:t>
            </a:r>
            <a:br>
              <a:rPr lang="pt-PT" dirty="0"/>
            </a:br>
            <a:r>
              <a:rPr lang="pt-PT" dirty="0"/>
              <a:t>Ponto 1.1 – dizer que vem do </a:t>
            </a:r>
            <a:r>
              <a:rPr lang="pt-PT" dirty="0" err="1"/>
              <a:t>profiler</a:t>
            </a:r>
            <a:r>
              <a:rPr lang="pt-PT" dirty="0"/>
              <a:t> (PADRAO em JSON / VETOR DE INFO) –convertemos os valores do padrão noutros valores, segundo os intervalos estabelecidos por</a:t>
            </a:r>
            <a:br>
              <a:rPr lang="pt-PT" dirty="0"/>
            </a:br>
            <a:r>
              <a:rPr lang="pt-PT" dirty="0"/>
              <a:t>                   nós.</a:t>
            </a:r>
          </a:p>
          <a:p>
            <a:r>
              <a:rPr lang="pt-PT" dirty="0"/>
              <a:t>                –  definir “informação útil” (dados do aluno como performance, se acertou ou errou ultima pergunta,…)</a:t>
            </a:r>
          </a:p>
          <a:p>
            <a:endParaRPr lang="pt-PT" dirty="0"/>
          </a:p>
          <a:p>
            <a:r>
              <a:rPr lang="pt-PT" dirty="0"/>
              <a:t>Ponto 1.2 – explicar que analisamos esses valores e testamos contra as regras estabelecidas por nós, respetivas a cada um dos </a:t>
            </a:r>
            <a:r>
              <a:rPr lang="pt-PT" dirty="0" err="1"/>
              <a:t>dominios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Ponto 1.3 – dizer que a regra acionada (cujas condições são satisfeitas pelos valores) vai ditar qual o tipo de frase a apresentar ao utilizador</a:t>
            </a:r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2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  <a:p>
            <a:endParaRPr lang="pt-PT" dirty="0"/>
          </a:p>
          <a:p>
            <a:r>
              <a:rPr lang="pt-PT" dirty="0"/>
              <a:t>&gt;&gt; </a:t>
            </a:r>
            <a:r>
              <a:rPr lang="pt-PT" dirty="0" err="1"/>
              <a:t>tipoe</a:t>
            </a:r>
            <a:r>
              <a:rPr lang="pt-PT" dirty="0"/>
              <a:t> de frase = nível </a:t>
            </a:r>
            <a:r>
              <a:rPr lang="pt-PT"/>
              <a:t>de ironia</a:t>
            </a:r>
            <a:endParaRPr lang="pt-PT" dirty="0"/>
          </a:p>
          <a:p>
            <a:r>
              <a:rPr lang="pt-PT" dirty="0"/>
              <a:t>&gt;&gt; apresentação de um pequeno excerto da base de dados das frases e da sua informação de suporte.</a:t>
            </a:r>
          </a:p>
          <a:p>
            <a:r>
              <a:rPr lang="pt-PT" dirty="0"/>
              <a:t>&gt;&gt; exemplo de um diálogo suportado pelo sistema.</a:t>
            </a:r>
          </a:p>
          <a:p>
            <a:r>
              <a:rPr lang="pt-PT" dirty="0"/>
              <a:t>&gt;&gt; explicar </a:t>
            </a:r>
            <a:r>
              <a:rPr lang="pt-PT" dirty="0" err="1"/>
              <a:t>tags</a:t>
            </a:r>
            <a:r>
              <a:rPr lang="pt-PT" dirty="0"/>
              <a:t> (</a:t>
            </a:r>
            <a:r>
              <a:rPr lang="pt-PT" dirty="0" err="1"/>
              <a:t>greetings</a:t>
            </a:r>
            <a:r>
              <a:rPr lang="pt-PT" dirty="0"/>
              <a:t>, </a:t>
            </a:r>
            <a:r>
              <a:rPr lang="pt-PT" dirty="0" err="1"/>
              <a:t>funny</a:t>
            </a:r>
            <a:r>
              <a:rPr lang="pt-PT" dirty="0"/>
              <a:t> [ESTADOS ESPIRITO LEONARDO], </a:t>
            </a:r>
            <a:r>
              <a:rPr lang="pt-PT" dirty="0" err="1"/>
              <a:t>phrase</a:t>
            </a:r>
            <a:r>
              <a:rPr lang="pt-PT" dirty="0"/>
              <a:t>, </a:t>
            </a:r>
            <a:r>
              <a:rPr lang="pt-PT" dirty="0" err="1"/>
              <a:t>answer</a:t>
            </a:r>
            <a:r>
              <a:rPr lang="pt-PT" dirty="0"/>
              <a:t>…)</a:t>
            </a:r>
          </a:p>
          <a:p>
            <a:r>
              <a:rPr lang="pt-PT" dirty="0"/>
              <a:t>&gt;&gt; Temos em conta agora a última vez que o </a:t>
            </a:r>
            <a:r>
              <a:rPr lang="pt-PT" dirty="0" err="1"/>
              <a:t>user</a:t>
            </a:r>
            <a:r>
              <a:rPr lang="pt-PT" dirty="0"/>
              <a:t> utilizou o chat, p fazer diálogo de acordo c isso. </a:t>
            </a:r>
          </a:p>
          <a:p>
            <a:r>
              <a:rPr lang="pt-PT" dirty="0"/>
              <a:t>Fizemos um </a:t>
            </a:r>
            <a:r>
              <a:rPr lang="pt-PT" dirty="0" err="1"/>
              <a:t>historico</a:t>
            </a:r>
            <a:r>
              <a:rPr lang="pt-PT" dirty="0"/>
              <a:t> de </a:t>
            </a:r>
            <a:r>
              <a:rPr lang="pt-PT" dirty="0" err="1"/>
              <a:t>user</a:t>
            </a:r>
            <a:r>
              <a:rPr lang="pt-PT" dirty="0"/>
              <a:t> p guardar isso se bem que depois vamos ter isso dado pelo Manager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PT" dirty="0"/>
              <a:t>- Temos agora a gerar dinamicamente segundo um </a:t>
            </a:r>
            <a:r>
              <a:rPr lang="pt-PT" dirty="0" err="1"/>
              <a:t>dataset</a:t>
            </a:r>
            <a:r>
              <a:rPr lang="pt-PT" dirty="0"/>
              <a:t> inicial guardado em </a:t>
            </a:r>
            <a:r>
              <a:rPr lang="pt-PT" dirty="0" err="1"/>
              <a:t>mongoDB</a:t>
            </a:r>
            <a:r>
              <a:rPr lang="pt-PT" dirty="0"/>
              <a:t>, se bem que  temos é de popular mais</a:t>
            </a:r>
          </a:p>
          <a:p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/>
              <a:t>No </a:t>
            </a:r>
            <a:r>
              <a:rPr lang="pt-PT" dirty="0" err="1"/>
              <a:t>python</a:t>
            </a:r>
            <a:r>
              <a:rPr lang="pt-PT" dirty="0"/>
              <a:t> falar do script para geração de frases, com cadeias de </a:t>
            </a:r>
            <a:r>
              <a:rPr lang="pt-PT" dirty="0" err="1"/>
              <a:t>Markov</a:t>
            </a:r>
            <a:r>
              <a:rPr lang="pt-PT" dirty="0"/>
              <a:t> e utilização de NLTK para processamento de frases (separar por palavras)</a:t>
            </a:r>
          </a:p>
          <a:p>
            <a:pPr marL="171450" indent="-171450">
              <a:buFontTx/>
              <a:buChar char="-"/>
            </a:pPr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 err="1"/>
              <a:t>Sentence</a:t>
            </a:r>
            <a:r>
              <a:rPr lang="pt-PT" dirty="0"/>
              <a:t> </a:t>
            </a:r>
            <a:r>
              <a:rPr lang="pt-PT" dirty="0" err="1"/>
              <a:t>generator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Markov</a:t>
            </a:r>
            <a:r>
              <a:rPr lang="pt-PT" dirty="0"/>
              <a:t> </a:t>
            </a:r>
            <a:r>
              <a:rPr lang="pt-PT" dirty="0" err="1"/>
              <a:t>chains</a:t>
            </a:r>
            <a:r>
              <a:rPr lang="pt-PT" dirty="0"/>
              <a:t>: o programa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 um dicionário com as palavras, recebidas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frases, e a palavra que vem a seguir, e depois aplica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essa informação tentando fazer frases que fazem sentido. As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 uteis para prever o estado futuro com base nas características do estado presente. Assim , o programa utiliza e analisa as frases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inicial e, a partir dai, tenta prever e gerar novas frases. Utiliza as cadeiras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prever quais as sequências de palavras mais adequadas que precedem a um outro conjunto de palavras.</a:t>
            </a:r>
          </a:p>
          <a:p>
            <a:pPr marL="171450" indent="-171450">
              <a:buFontTx/>
              <a:buChar char="-"/>
            </a:pP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são, por isso, bastante utilizadas neste tipo de situações (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chatbots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)!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48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26/05/2019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26/05/2019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26/05/2019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1B53-1F1F-4403-B5FE-3674B707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Conceção e Implementação do Sistema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3BBD17AD-75BF-44D0-AB26-1F4E27D0F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735" y="594359"/>
            <a:ext cx="4669568" cy="5362707"/>
          </a:xfr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A5A9C57-498A-4BB8-BCF7-784643315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7" name="Seta: Para a Esquerda e Para Cima 16">
            <a:extLst>
              <a:ext uri="{FF2B5EF4-FFF2-40B4-BE49-F238E27FC236}">
                <a16:creationId xmlns:a16="http://schemas.microsoft.com/office/drawing/2014/main" id="{AA329F90-95E6-435C-9118-15AB0CA62966}"/>
              </a:ext>
            </a:extLst>
          </p:cNvPr>
          <p:cNvSpPr/>
          <p:nvPr/>
        </p:nvSpPr>
        <p:spPr>
          <a:xfrm rot="10800000">
            <a:off x="6712131" y="759821"/>
            <a:ext cx="1094388" cy="1601242"/>
          </a:xfrm>
          <a:prstGeom prst="leftUpArrow">
            <a:avLst>
              <a:gd name="adj1" fmla="val 7296"/>
              <a:gd name="adj2" fmla="val 9509"/>
              <a:gd name="adj3" fmla="val 13935"/>
            </a:avLst>
          </a:prstGeom>
          <a:solidFill>
            <a:srgbClr val="FF33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444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Conceção e Implementação do Sistema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48" y="3444826"/>
            <a:ext cx="7294464" cy="2807550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3EC6D872-E846-4670-BF08-540C59BD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14507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Funcionalidade por subcomponente: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Análise do Padrão</a:t>
            </a:r>
            <a:r>
              <a:rPr lang="pt-PT" dirty="0"/>
              <a:t>: Analisar padrão vindo de outra componente e extração/conversão de informação útil;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Motor de Regras: </a:t>
            </a:r>
            <a:r>
              <a:rPr lang="pt-PT" dirty="0"/>
              <a:t>Análise de dados provenientes do padrão e realização de testes, comparando esses dados com as condições das regras, do motor de regras;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Seleção de Diálogo: </a:t>
            </a:r>
            <a:r>
              <a:rPr lang="pt-PT" dirty="0"/>
              <a:t>Através das estruturas de decisão, selecionar qual a frase a enviar ao utilizador.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A34BE3-7154-4936-AE39-4CF930C6DFC5}"/>
              </a:ext>
            </a:extLst>
          </p:cNvPr>
          <p:cNvSpPr/>
          <p:nvPr/>
        </p:nvSpPr>
        <p:spPr>
          <a:xfrm>
            <a:off x="10188582" y="3930555"/>
            <a:ext cx="1381578" cy="1351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A9AF42-AD52-4341-8234-74FD665058A9}"/>
              </a:ext>
            </a:extLst>
          </p:cNvPr>
          <p:cNvSpPr/>
          <p:nvPr/>
        </p:nvSpPr>
        <p:spPr>
          <a:xfrm>
            <a:off x="10372373" y="4421453"/>
            <a:ext cx="1013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6E3B00-DDD2-4A26-9F94-9C21B6D94724}"/>
              </a:ext>
            </a:extLst>
          </p:cNvPr>
          <p:cNvSpPr/>
          <p:nvPr/>
        </p:nvSpPr>
        <p:spPr>
          <a:xfrm>
            <a:off x="682800" y="3930555"/>
            <a:ext cx="1381578" cy="1351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C918481-3604-4115-9927-848E600E0BCA}"/>
              </a:ext>
            </a:extLst>
          </p:cNvPr>
          <p:cNvSpPr/>
          <p:nvPr/>
        </p:nvSpPr>
        <p:spPr>
          <a:xfrm>
            <a:off x="940617" y="4421453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11921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242052A-3CCC-4918-9A02-55A0F086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9294"/>
            <a:ext cx="3200400" cy="2286000"/>
          </a:xfrm>
        </p:spPr>
        <p:txBody>
          <a:bodyPr/>
          <a:lstStyle/>
          <a:p>
            <a:r>
              <a:rPr lang="pt-PT" dirty="0"/>
              <a:t>Diálogo suportado pelo sistema (exemplo)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861DA2B8-2C4C-499C-9373-7AF65343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117149"/>
            <a:ext cx="3200400" cy="3379124"/>
          </a:xfrm>
        </p:spPr>
        <p:txBody>
          <a:bodyPr/>
          <a:lstStyle/>
          <a:p>
            <a:r>
              <a:rPr lang="pt-PT" b="1" dirty="0"/>
              <a:t>Leonardo</a:t>
            </a:r>
            <a:r>
              <a:rPr lang="pt-PT" dirty="0"/>
              <a:t>: </a:t>
            </a:r>
            <a:r>
              <a:rPr lang="pt-PT" i="1" dirty="0"/>
              <a:t>“Bom dia</a:t>
            </a:r>
            <a:r>
              <a:rPr lang="pt-PT" sz="1600" i="1" dirty="0"/>
              <a:t>. Então, és novo por aqui? Vamos ao trabalho!"</a:t>
            </a:r>
          </a:p>
          <a:p>
            <a:r>
              <a:rPr lang="pt-PT" b="1" dirty="0"/>
              <a:t>Utilizador</a:t>
            </a:r>
            <a:r>
              <a:rPr lang="pt-PT" dirty="0"/>
              <a:t>: </a:t>
            </a:r>
            <a:r>
              <a:rPr lang="pt-PT" i="1" dirty="0"/>
              <a:t>“S</a:t>
            </a:r>
            <a:r>
              <a:rPr lang="pt-PT" sz="1600" i="1" dirty="0"/>
              <a:t>im, vamos lá!“</a:t>
            </a:r>
          </a:p>
          <a:p>
            <a:br>
              <a:rPr lang="pt-PT" dirty="0"/>
            </a:br>
            <a:r>
              <a:rPr lang="pt-PT" b="1" dirty="0"/>
              <a:t>Leonardo</a:t>
            </a:r>
            <a:r>
              <a:rPr lang="pt-PT" dirty="0"/>
              <a:t> : </a:t>
            </a:r>
            <a:r>
              <a:rPr lang="pt-PT" i="1" dirty="0"/>
              <a:t>“Escolhe o tema para</a:t>
            </a:r>
            <a:br>
              <a:rPr lang="pt-PT" i="1" dirty="0"/>
            </a:br>
            <a:r>
              <a:rPr lang="pt-PT" i="1" dirty="0"/>
              <a:t>                    avaliação.”</a:t>
            </a:r>
            <a:br>
              <a:rPr lang="pt-PT" dirty="0"/>
            </a:br>
            <a:endParaRPr lang="pt-PT" dirty="0"/>
          </a:p>
          <a:p>
            <a:r>
              <a:rPr lang="pt-PT" dirty="0"/>
              <a:t>(…)</a:t>
            </a:r>
            <a:br>
              <a:rPr lang="pt-PT" dirty="0"/>
            </a:br>
            <a:r>
              <a:rPr lang="pt-PT" dirty="0"/>
              <a:t>* Aluno realiza um teste e termina com um bom desempenho*</a:t>
            </a:r>
            <a:br>
              <a:rPr lang="pt-PT" dirty="0"/>
            </a:br>
            <a:r>
              <a:rPr lang="pt-PT" dirty="0"/>
              <a:t>(…)</a:t>
            </a:r>
            <a:br>
              <a:rPr lang="pt-PT" dirty="0"/>
            </a:br>
            <a:br>
              <a:rPr lang="pt-PT" dirty="0"/>
            </a:br>
            <a:r>
              <a:rPr lang="pt-PT" b="1" dirty="0"/>
              <a:t>Leonardo</a:t>
            </a:r>
            <a:r>
              <a:rPr lang="pt-PT" dirty="0"/>
              <a:t>: </a:t>
            </a:r>
            <a:r>
              <a:rPr lang="pt-PT" i="1" dirty="0"/>
              <a:t>“Bom trabalho!”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83FA-98EB-4B8E-9C70-94D306549FBC}"/>
              </a:ext>
            </a:extLst>
          </p:cNvPr>
          <p:cNvSpPr txBox="1"/>
          <p:nvPr/>
        </p:nvSpPr>
        <p:spPr>
          <a:xfrm>
            <a:off x="7621969" y="537602"/>
            <a:ext cx="4570031" cy="54784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70C0"/>
                </a:solidFill>
              </a:rPr>
              <a:t>"</a:t>
            </a:r>
            <a:r>
              <a:rPr lang="pt-PT" sz="1400" b="1" dirty="0" err="1">
                <a:solidFill>
                  <a:srgbClr val="0070C0"/>
                </a:solidFill>
              </a:rPr>
              <a:t>greetingsI</a:t>
            </a:r>
            <a:r>
              <a:rPr lang="pt-PT" sz="1400" b="1" dirty="0">
                <a:solidFill>
                  <a:srgbClr val="0070C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dirty="0"/>
              <a:t>    </a:t>
            </a:r>
            <a:r>
              <a:rPr lang="pt-PT" sz="1400" b="1" dirty="0">
                <a:solidFill>
                  <a:srgbClr val="00B050"/>
                </a:solidFill>
              </a:rPr>
              <a:t>"Normal": </a:t>
            </a:r>
            <a:r>
              <a:rPr lang="pt-PT" sz="1400" dirty="0"/>
              <a:t>{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rgbClr val="92D050"/>
                </a:solidFill>
              </a:rPr>
              <a:t>"</a:t>
            </a:r>
            <a:r>
              <a:rPr lang="pt-PT" sz="1400" b="1" dirty="0" err="1">
                <a:solidFill>
                  <a:srgbClr val="92D050"/>
                </a:solidFill>
              </a:rPr>
              <a:t>Phrases</a:t>
            </a:r>
            <a:r>
              <a:rPr lang="pt-PT" sz="1400" b="1" dirty="0">
                <a:solidFill>
                  <a:srgbClr val="92D050"/>
                </a:solidFill>
              </a:rPr>
              <a:t>": </a:t>
            </a:r>
            <a:r>
              <a:rPr lang="pt-PT" sz="1400" dirty="0"/>
              <a:t>[	"_</a:t>
            </a:r>
            <a:r>
              <a:rPr lang="pt-PT" sz="1400" dirty="0" err="1"/>
              <a:t>day</a:t>
            </a:r>
            <a:r>
              <a:rPr lang="pt-PT" sz="1400" dirty="0"/>
              <a:t>_. Então, és novo por aqui? Vamos ao trabalho!",</a:t>
            </a:r>
          </a:p>
          <a:p>
            <a:r>
              <a:rPr lang="pt-PT" sz="1400" dirty="0"/>
              <a:t>                      		"Então, tudo bem? Vamos a isto! 😜",</a:t>
            </a:r>
          </a:p>
          <a:p>
            <a:r>
              <a:rPr lang="pt-PT" sz="1400" dirty="0"/>
              <a:t>                     		"Olá, tudo bem? Vai um teste?",</a:t>
            </a:r>
          </a:p>
          <a:p>
            <a:r>
              <a:rPr lang="pt-PT" sz="1400" dirty="0"/>
              <a:t>			… ],</a:t>
            </a:r>
          </a:p>
          <a:p>
            <a:endParaRPr lang="pt-PT" sz="1400" dirty="0"/>
          </a:p>
          <a:p>
            <a:r>
              <a:rPr lang="pt-PT" sz="1400" b="1" dirty="0">
                <a:solidFill>
                  <a:srgbClr val="C00000"/>
                </a:solidFill>
              </a:rPr>
              <a:t>        "</a:t>
            </a:r>
            <a:r>
              <a:rPr lang="pt-PT" sz="1400" b="1" dirty="0" err="1">
                <a:solidFill>
                  <a:srgbClr val="C00000"/>
                </a:solidFill>
              </a:rPr>
              <a:t>Answers</a:t>
            </a:r>
            <a:r>
              <a:rPr lang="pt-PT" sz="1400" b="1" dirty="0">
                <a:solidFill>
                  <a:srgbClr val="C0000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         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: </a:t>
            </a:r>
            <a:r>
              <a:rPr lang="pt-PT" sz="1400" dirty="0"/>
              <a:t>[	"Sim, estou preparado(a)!",</a:t>
            </a:r>
          </a:p>
          <a:p>
            <a:r>
              <a:rPr lang="pt-PT" sz="1400" dirty="0"/>
              <a:t>                     		"Sim, vamos lá!",</a:t>
            </a:r>
          </a:p>
          <a:p>
            <a:r>
              <a:rPr lang="pt-PT" sz="1400" dirty="0"/>
              <a:t>                     		 "Estou preparado(a) para tudo!",</a:t>
            </a:r>
          </a:p>
          <a:p>
            <a:r>
              <a:rPr lang="pt-PT" sz="1400" dirty="0"/>
              <a:t>                     		 …],</a:t>
            </a:r>
          </a:p>
          <a:p>
            <a:r>
              <a:rPr lang="pt-PT" sz="1400" dirty="0"/>
              <a:t>                      </a:t>
            </a:r>
          </a:p>
          <a:p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         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bye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": </a:t>
            </a:r>
            <a:r>
              <a:rPr lang="pt-PT" sz="1400" dirty="0"/>
              <a:t>["Afinal, não quero estar aqui.",</a:t>
            </a:r>
          </a:p>
          <a:p>
            <a:r>
              <a:rPr lang="pt-PT" sz="1400" dirty="0"/>
              <a:t>                  	"Não estou preparado(a).",</a:t>
            </a:r>
          </a:p>
          <a:p>
            <a:r>
              <a:rPr lang="pt-PT" sz="1400" dirty="0"/>
              <a:t>                  	"Acho que preciso de mais tempo.",</a:t>
            </a:r>
          </a:p>
          <a:p>
            <a:r>
              <a:rPr lang="pt-PT" sz="1400" dirty="0"/>
              <a:t>		…],</a:t>
            </a:r>
          </a:p>
          <a:p>
            <a:endParaRPr lang="pt-PT" sz="1400" dirty="0"/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doubt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": </a:t>
            </a:r>
            <a:r>
              <a:rPr lang="pt-PT" sz="1400" dirty="0"/>
              <a:t>[	"Não tenho a certeza se quero continuar...",</a:t>
            </a:r>
          </a:p>
          <a:p>
            <a:r>
              <a:rPr lang="pt-PT" sz="1400" dirty="0"/>
              <a:t>                   		 "Tem de ser, não é?",</a:t>
            </a:r>
          </a:p>
          <a:p>
            <a:r>
              <a:rPr lang="pt-PT" sz="1400" dirty="0"/>
              <a:t>                   		 "Que remédio, Leonardo!",</a:t>
            </a:r>
          </a:p>
          <a:p>
            <a:r>
              <a:rPr lang="pt-PT" sz="1400" dirty="0"/>
              <a:t>			…]</a:t>
            </a:r>
          </a:p>
          <a:p>
            <a:r>
              <a:rPr lang="pt-PT" sz="1400" dirty="0"/>
              <a:t>        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6E3B98-9AD3-42A7-9483-FB98F54A6CDB}"/>
              </a:ext>
            </a:extLst>
          </p:cNvPr>
          <p:cNvSpPr txBox="1"/>
          <p:nvPr/>
        </p:nvSpPr>
        <p:spPr>
          <a:xfrm>
            <a:off x="4094328" y="1937986"/>
            <a:ext cx="3527641" cy="267765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70C0"/>
                </a:solidFill>
              </a:rPr>
              <a:t>“Tipo de </a:t>
            </a:r>
            <a:r>
              <a:rPr lang="pt-PT" sz="1400" b="1" i="1" dirty="0" err="1">
                <a:solidFill>
                  <a:srgbClr val="0070C0"/>
                </a:solidFill>
              </a:rPr>
              <a:t>query</a:t>
            </a:r>
            <a:r>
              <a:rPr lang="pt-PT" sz="1400" b="1" dirty="0">
                <a:solidFill>
                  <a:srgbClr val="0070C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b="1" dirty="0"/>
              <a:t>    </a:t>
            </a:r>
            <a:r>
              <a:rPr lang="pt-PT" sz="1400" b="1" dirty="0">
                <a:solidFill>
                  <a:srgbClr val="00B050"/>
                </a:solidFill>
              </a:rPr>
              <a:t>“Tipo de frase": </a:t>
            </a:r>
            <a:r>
              <a:rPr lang="pt-PT" sz="1400" dirty="0"/>
              <a:t>{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rgbClr val="92D050"/>
                </a:solidFill>
              </a:rPr>
              <a:t>“Frases": </a:t>
            </a:r>
            <a:r>
              <a:rPr lang="pt-PT" sz="1400" dirty="0"/>
              <a:t>[ … ],</a:t>
            </a:r>
          </a:p>
          <a:p>
            <a:endParaRPr lang="pt-PT" sz="1400" dirty="0"/>
          </a:p>
          <a:p>
            <a:r>
              <a:rPr lang="pt-PT" sz="1400" dirty="0"/>
              <a:t>        </a:t>
            </a:r>
            <a:r>
              <a:rPr lang="pt-PT" sz="1400" b="1" dirty="0">
                <a:solidFill>
                  <a:srgbClr val="C00000"/>
                </a:solidFill>
              </a:rPr>
              <a:t>“Respostas": </a:t>
            </a:r>
            <a:r>
              <a:rPr lang="pt-PT" sz="1400" dirty="0"/>
              <a:t>{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“Remete para </a:t>
            </a:r>
            <a:r>
              <a:rPr lang="pt-PT" sz="1400" b="1" i="1" dirty="0" err="1">
                <a:solidFill>
                  <a:schemeClr val="accent2">
                    <a:lumMod val="75000"/>
                  </a:schemeClr>
                </a:solidFill>
              </a:rPr>
              <a:t>query</a:t>
            </a:r>
            <a:r>
              <a:rPr lang="pt-PT" sz="14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domínio" : </a:t>
            </a:r>
            <a:r>
              <a:rPr lang="pt-PT" sz="1400" dirty="0"/>
              <a:t>[ … ],</a:t>
            </a:r>
          </a:p>
          <a:p>
            <a:r>
              <a:rPr lang="pt-PT" sz="1400" dirty="0"/>
              <a:t>                     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Remete para saída ": </a:t>
            </a:r>
            <a:r>
              <a:rPr lang="pt-PT" sz="1400" dirty="0"/>
              <a:t>[ … ],</a:t>
            </a:r>
          </a:p>
          <a:p>
            <a:endParaRPr lang="pt-PT" sz="1400" dirty="0"/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Remete para confirmação": </a:t>
            </a:r>
            <a:r>
              <a:rPr lang="pt-PT" sz="1400" dirty="0"/>
              <a:t>[ … ]</a:t>
            </a:r>
          </a:p>
          <a:p>
            <a:r>
              <a:rPr lang="pt-PT" sz="1400" dirty="0"/>
              <a:t>        }</a:t>
            </a:r>
          </a:p>
          <a:p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01838172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1" name="Rectangle 76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A7957C-DC5E-4548-8077-D8829D4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Recursos Computacionais</a:t>
            </a:r>
          </a:p>
        </p:txBody>
      </p:sp>
      <p:pic>
        <p:nvPicPr>
          <p:cNvPr id="11" name="Imagem 10" descr="Uma imagem com objeto&#10;&#10;Descrição gerada automaticamente">
            <a:extLst>
              <a:ext uri="{FF2B5EF4-FFF2-40B4-BE49-F238E27FC236}">
                <a16:creationId xmlns:a16="http://schemas.microsoft.com/office/drawing/2014/main" id="{56C23E1A-3E18-429C-9802-D27661FD0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820226"/>
            <a:ext cx="2484888" cy="1242444"/>
          </a:xfrm>
          <a:prstGeom prst="rect">
            <a:avLst/>
          </a:prstGeom>
        </p:spPr>
      </p:pic>
      <p:sp>
        <p:nvSpPr>
          <p:cNvPr id="1032" name="Rectangle 78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nltk">
            <a:extLst>
              <a:ext uri="{FF2B5EF4-FFF2-40B4-BE49-F238E27FC236}">
                <a16:creationId xmlns:a16="http://schemas.microsoft.com/office/drawing/2014/main" id="{9738948D-D64D-4C6B-8A63-54529E749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1794381"/>
            <a:ext cx="2476811" cy="129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80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314C4566-E3D5-4C54-8686-5B9ECE2D9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93" y="2111051"/>
            <a:ext cx="2511016" cy="660793"/>
          </a:xfrm>
          <a:prstGeom prst="rect">
            <a:avLst/>
          </a:prstGeom>
        </p:spPr>
      </p:pic>
      <p:sp>
        <p:nvSpPr>
          <p:cNvPr id="1034" name="Rectangle 82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6B0D0B-613F-40CF-9E5B-ED2D0E0E29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27" y="1846552"/>
            <a:ext cx="2487746" cy="1189791"/>
          </a:xfrm>
          <a:prstGeom prst="rect">
            <a:avLst/>
          </a:prstGeom>
        </p:spPr>
      </p:pic>
      <p:cxnSp>
        <p:nvCxnSpPr>
          <p:cNvPr id="1035" name="Straight Connector 84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86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03253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476</Words>
  <Application>Microsoft Office PowerPoint</Application>
  <PresentationFormat>Ecrã Panorâmico</PresentationFormat>
  <Paragraphs>73</Paragraphs>
  <Slides>4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Retrospetiva</vt:lpstr>
      <vt:lpstr>Conceção e Implementação do Sistema</vt:lpstr>
      <vt:lpstr>Conceção e Implementação do Sistema</vt:lpstr>
      <vt:lpstr>Diálogo suportado pelo sistema (exemplo)</vt:lpstr>
      <vt:lpstr>Recursos Computacionais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Conceção e Implementação do Sistema</dc:title>
  <dc:creator>Gil Cunha</dc:creator>
  <cp:lastModifiedBy>Gil Cunha</cp:lastModifiedBy>
  <cp:revision>3</cp:revision>
  <dcterms:created xsi:type="dcterms:W3CDTF">2019-05-25T19:14:31Z</dcterms:created>
  <dcterms:modified xsi:type="dcterms:W3CDTF">2019-05-26T14:39:32Z</dcterms:modified>
</cp:coreProperties>
</file>