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79" r:id="rId6"/>
    <p:sldId id="280" r:id="rId7"/>
    <p:sldId id="283" r:id="rId8"/>
    <p:sldId id="284" r:id="rId9"/>
    <p:sldId id="281"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B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2" d="100"/>
          <a:sy n="92"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10264" y="2161309"/>
            <a:ext cx="4274504" cy="1712422"/>
          </a:xfrm>
        </p:spPr>
        <p:txBody>
          <a:bodyPr>
            <a:normAutofit/>
          </a:bodyPr>
          <a:lstStyle/>
          <a:p>
            <a:r>
              <a:rPr lang="en-US" sz="4000" dirty="0"/>
              <a:t>IAM</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257025" y="581575"/>
            <a:ext cx="4538124" cy="970450"/>
          </a:xfrm>
        </p:spPr>
        <p:txBody>
          <a:bodyPr anchor="b">
            <a:normAutofit/>
          </a:bodyPr>
          <a:lstStyle/>
          <a:p>
            <a:pPr algn="l"/>
            <a:r>
              <a:rPr lang="en-US" sz="4000" dirty="0"/>
              <a:t>Index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508853" y="1617116"/>
            <a:ext cx="5867710" cy="5175792"/>
          </a:xfrm>
        </p:spPr>
        <p:txBody>
          <a:bodyPr anchor="t">
            <a:normAutofit/>
          </a:bodyPr>
          <a:lstStyle/>
          <a:p>
            <a:r>
              <a:rPr lang="en-US" sz="2400" dirty="0"/>
              <a:t>What is IAM?</a:t>
            </a:r>
          </a:p>
          <a:p>
            <a:r>
              <a:rPr lang="en-US" sz="2400" dirty="0"/>
              <a:t>IAM Features</a:t>
            </a:r>
          </a:p>
          <a:p>
            <a:r>
              <a:rPr lang="en-US" sz="2400" dirty="0"/>
              <a:t>Understanding How IAM Works</a:t>
            </a:r>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4B13-133F-4314-BB94-DD859D1DCF2F}"/>
              </a:ext>
            </a:extLst>
          </p:cNvPr>
          <p:cNvSpPr>
            <a:spLocks noGrp="1"/>
          </p:cNvSpPr>
          <p:nvPr>
            <p:ph type="title"/>
          </p:nvPr>
        </p:nvSpPr>
        <p:spPr/>
        <p:txBody>
          <a:bodyPr/>
          <a:lstStyle/>
          <a:p>
            <a:r>
              <a:rPr lang="en-IN" dirty="0"/>
              <a:t>What is IAM ?</a:t>
            </a:r>
            <a:endParaRPr lang="en-US" dirty="0"/>
          </a:p>
        </p:txBody>
      </p:sp>
      <p:sp>
        <p:nvSpPr>
          <p:cNvPr id="3" name="Content Placeholder 2">
            <a:extLst>
              <a:ext uri="{FF2B5EF4-FFF2-40B4-BE49-F238E27FC236}">
                <a16:creationId xmlns:a16="http://schemas.microsoft.com/office/drawing/2014/main" id="{5E5DBB69-555C-4DFF-9CCC-0BB74945846B}"/>
              </a:ext>
            </a:extLst>
          </p:cNvPr>
          <p:cNvSpPr>
            <a:spLocks noGrp="1"/>
          </p:cNvSpPr>
          <p:nvPr>
            <p:ph idx="1"/>
          </p:nvPr>
        </p:nvSpPr>
        <p:spPr/>
        <p:txBody>
          <a:bodyPr>
            <a:normAutofit fontScale="92500" lnSpcReduction="20000"/>
          </a:bodyPr>
          <a:lstStyle/>
          <a:p>
            <a:pPr algn="l"/>
            <a:r>
              <a:rPr lang="en-GB" b="0" i="0" strike="noStrike" dirty="0">
                <a:solidFill>
                  <a:schemeClr val="tx1"/>
                </a:solidFill>
                <a:effectLst/>
                <a:latin typeface="Amazon Ember"/>
              </a:rPr>
              <a:t>AWS Identity and Access Management (IAM) is a web service that helps you securely control access to AWS resources. You use IAM to control who is authenticated (signed in) and authorized (has permissions) to use resources.</a:t>
            </a:r>
          </a:p>
          <a:p>
            <a:pPr algn="l"/>
            <a:r>
              <a:rPr lang="en-GB" b="0" i="0" strike="noStrike" dirty="0">
                <a:solidFill>
                  <a:schemeClr val="tx1"/>
                </a:solidFill>
                <a:effectLst/>
                <a:latin typeface="Amazon Ember"/>
              </a:rPr>
              <a:t>When you first create an AWS account, you begin with a single sign-in identity that has complete access to all AWS services and resources in the account. This identity is called the AWS account </a:t>
            </a:r>
            <a:r>
              <a:rPr lang="en-GB" b="0" i="1" strike="noStrike" dirty="0">
                <a:solidFill>
                  <a:schemeClr val="tx1"/>
                </a:solidFill>
                <a:effectLst/>
                <a:latin typeface="Amazon Ember"/>
              </a:rPr>
              <a:t>root user</a:t>
            </a:r>
            <a:r>
              <a:rPr lang="en-GB" b="0" i="0" strike="noStrike" dirty="0">
                <a:solidFill>
                  <a:schemeClr val="tx1"/>
                </a:solidFill>
                <a:effectLst/>
                <a:latin typeface="Amazon Ember"/>
              </a:rPr>
              <a:t> and is accessed by signing in with the email address and password that you used to create the account. We strongly recommend that you do not use the root user for your everyday tasks, even the administrative ones. Instead, adhere to the best practice of using the root user only to create your first IAM user. Then securely lock away the root user credentials and use them to perform only a few account and service management tasks.</a:t>
            </a:r>
          </a:p>
          <a:p>
            <a:endParaRPr lang="en-US" dirty="0"/>
          </a:p>
        </p:txBody>
      </p:sp>
    </p:spTree>
    <p:extLst>
      <p:ext uri="{BB962C8B-B14F-4D97-AF65-F5344CB8AC3E}">
        <p14:creationId xmlns:p14="http://schemas.microsoft.com/office/powerpoint/2010/main" val="77796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2AF6-DE27-4D9C-A266-F86161380143}"/>
              </a:ext>
            </a:extLst>
          </p:cNvPr>
          <p:cNvSpPr>
            <a:spLocks noGrp="1"/>
          </p:cNvSpPr>
          <p:nvPr>
            <p:ph type="title"/>
          </p:nvPr>
        </p:nvSpPr>
        <p:spPr/>
        <p:txBody>
          <a:bodyPr/>
          <a:lstStyle/>
          <a:p>
            <a:r>
              <a:rPr lang="en-IN" dirty="0"/>
              <a:t>IAM Features</a:t>
            </a:r>
            <a:endParaRPr lang="en-US" dirty="0"/>
          </a:p>
        </p:txBody>
      </p:sp>
      <p:sp>
        <p:nvSpPr>
          <p:cNvPr id="3" name="Content Placeholder 2">
            <a:extLst>
              <a:ext uri="{FF2B5EF4-FFF2-40B4-BE49-F238E27FC236}">
                <a16:creationId xmlns:a16="http://schemas.microsoft.com/office/drawing/2014/main" id="{632BF127-1EE4-45A0-8FF7-20C02ADABFE8}"/>
              </a:ext>
            </a:extLst>
          </p:cNvPr>
          <p:cNvSpPr>
            <a:spLocks noGrp="1"/>
          </p:cNvSpPr>
          <p:nvPr>
            <p:ph idx="1"/>
          </p:nvPr>
        </p:nvSpPr>
        <p:spPr/>
        <p:txBody>
          <a:bodyPr/>
          <a:lstStyle/>
          <a:p>
            <a:pPr marL="0" marR="0">
              <a:lnSpc>
                <a:spcPts val="1800"/>
              </a:lnSpc>
              <a:spcBef>
                <a:spcPts val="0"/>
              </a:spcBef>
              <a:spcAft>
                <a:spcPts val="375"/>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Shared access to your AWS account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51200" marR="152400" indent="0">
              <a:lnSpc>
                <a:spcPts val="18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You can grant other people permission to administer and use resources in your AWS account without 	having to share your password or access key.</a:t>
            </a:r>
          </a:p>
          <a:p>
            <a:pPr marL="151200" marR="152400" indent="0">
              <a:lnSpc>
                <a:spcPts val="18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a:lnSpc>
                <a:spcPts val="1800"/>
              </a:lnSpc>
              <a:spcBef>
                <a:spcPts val="0"/>
              </a:spcBef>
              <a:spcAft>
                <a:spcPts val="375"/>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Granular permissions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528300" marR="152400" lvl="1" indent="0">
              <a:lnSpc>
                <a:spcPts val="1800"/>
              </a:lnSpc>
              <a:spcBef>
                <a:spcPts val="0"/>
              </a:spcBef>
              <a:spcAft>
                <a:spcPts val="0"/>
              </a:spcAft>
              <a:buNone/>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You can grant different permissions to different people for different resources. For example, you might allow some users complete access to Amazon Elastic Compute Cloud (Amazon EC2), Amazon Simple Storage Service (Amazon S3), Amazon DynamoDB, Amazon Redshift, and other AWS services. For other users, you can allow read-only access to just some S3 buckets, or permission to administer just some EC2 instances, or to access your billing information but nothing else.</a:t>
            </a:r>
          </a:p>
          <a:p>
            <a:pPr marL="528300" marR="152400" lvl="1" indent="0">
              <a:lnSpc>
                <a:spcPts val="1800"/>
              </a:lnSpc>
              <a:spcBef>
                <a:spcPts val="0"/>
              </a:spcBef>
              <a:spcAft>
                <a:spcPts val="0"/>
              </a:spcAft>
              <a:buNone/>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90513" marR="0" indent="-290513">
              <a:lnSpc>
                <a:spcPts val="1800"/>
              </a:lnSpc>
              <a:spcBef>
                <a:spcPts val="0"/>
              </a:spcBef>
              <a:spcAft>
                <a:spcPts val="375"/>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Secure access to AWS resources for applications that run on Amazon EC2</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14000" lvl="1" indent="0">
              <a:buNone/>
            </a:pPr>
            <a:r>
              <a:rPr lang="en-US" sz="1600" dirty="0">
                <a:solidFill>
                  <a:schemeClr val="tx1"/>
                </a:solidFill>
                <a:effectLst/>
                <a:latin typeface="Times New Roman" panose="02020603050405020304" pitchFamily="18" charset="0"/>
                <a:ea typeface="Times New Roman" panose="02020603050405020304" pitchFamily="18" charset="0"/>
              </a:rPr>
              <a:t>You can use IAM features to securely provide credentials for applications that run on EC2 instances. These credentials provide permissions for your application to access other AWS resources. </a:t>
            </a:r>
            <a:endParaRPr lang="en-US" dirty="0">
              <a:solidFill>
                <a:schemeClr val="tx1"/>
              </a:solidFill>
            </a:endParaRPr>
          </a:p>
        </p:txBody>
      </p:sp>
    </p:spTree>
    <p:extLst>
      <p:ext uri="{BB962C8B-B14F-4D97-AF65-F5344CB8AC3E}">
        <p14:creationId xmlns:p14="http://schemas.microsoft.com/office/powerpoint/2010/main" val="274303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A80ED-9E24-45CF-B1C5-174C109F37E3}"/>
              </a:ext>
            </a:extLst>
          </p:cNvPr>
          <p:cNvSpPr>
            <a:spLocks noGrp="1"/>
          </p:cNvSpPr>
          <p:nvPr>
            <p:ph idx="1"/>
          </p:nvPr>
        </p:nvSpPr>
        <p:spPr>
          <a:xfrm>
            <a:off x="913795" y="436418"/>
            <a:ext cx="10353762" cy="6130637"/>
          </a:xfrm>
        </p:spPr>
        <p:txBody>
          <a:bodyPr/>
          <a:lstStyle/>
          <a:p>
            <a:pPr marL="290513" marR="0" indent="0">
              <a:lnSpc>
                <a:spcPts val="1800"/>
              </a:lnSpc>
              <a:spcBef>
                <a:spcPts val="0"/>
              </a:spcBef>
              <a:spcAft>
                <a:spcPts val="375"/>
              </a:spcAft>
            </a:pP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90513" marR="0" indent="0">
              <a:lnSpc>
                <a:spcPts val="1800"/>
              </a:lnSpc>
              <a:spcBef>
                <a:spcPts val="0"/>
              </a:spcBef>
              <a:spcAft>
                <a:spcPts val="375"/>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Multi-factor authentication (MFA)</a:t>
            </a:r>
          </a:p>
          <a:p>
            <a:pPr marL="290513" marR="0" indent="0">
              <a:lnSpc>
                <a:spcPts val="1800"/>
              </a:lnSpc>
              <a:spcBef>
                <a:spcPts val="0"/>
              </a:spcBef>
              <a:spcAft>
                <a:spcPts val="375"/>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66750" marR="152400" lvl="1" indent="-209550">
              <a:lnSpc>
                <a:spcPts val="1800"/>
              </a:lnSpc>
              <a:spcBef>
                <a:spcPts val="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You can add two-factor authentication to your account and to individual users for extra security. With MFA you or your users must provide not only a password or access key to work with your account, but also a code from a specially configured device.</a:t>
            </a:r>
          </a:p>
          <a:p>
            <a:pPr marL="457200" marR="152400" lvl="1" indent="0">
              <a:lnSpc>
                <a:spcPts val="1800"/>
              </a:lnSpc>
              <a:spcBef>
                <a:spcPts val="0"/>
              </a:spcBef>
              <a:spcAft>
                <a:spcPts val="0"/>
              </a:spcAft>
              <a:buNone/>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90513" marR="0" indent="0">
              <a:lnSpc>
                <a:spcPts val="1800"/>
              </a:lnSpc>
              <a:spcBef>
                <a:spcPts val="0"/>
              </a:spcBef>
              <a:spcAft>
                <a:spcPts val="375"/>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Identity federation</a:t>
            </a:r>
          </a:p>
          <a:p>
            <a:pPr marL="290513" marR="0" indent="0">
              <a:lnSpc>
                <a:spcPts val="1800"/>
              </a:lnSpc>
              <a:spcBef>
                <a:spcPts val="0"/>
              </a:spcBef>
              <a:spcAft>
                <a:spcPts val="375"/>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66750" marR="152400" lvl="1" indent="-209550">
              <a:lnSpc>
                <a:spcPts val="1800"/>
              </a:lnSpc>
              <a:spcBef>
                <a:spcPts val="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You can allow users who already have passwords elsewhere—for example, in your corporate network or with an internet identity provider—to get temporary access to your AWS account.</a:t>
            </a:r>
          </a:p>
          <a:p>
            <a:pPr marL="457200" marR="152400" lvl="1" indent="0">
              <a:lnSpc>
                <a:spcPts val="1800"/>
              </a:lnSpc>
              <a:spcBef>
                <a:spcPts val="0"/>
              </a:spcBef>
              <a:spcAft>
                <a:spcPts val="0"/>
              </a:spcAft>
              <a:buNone/>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90513" marR="0" indent="0">
              <a:lnSpc>
                <a:spcPts val="1800"/>
              </a:lnSpc>
              <a:spcBef>
                <a:spcPts val="0"/>
              </a:spcBef>
              <a:spcAft>
                <a:spcPts val="375"/>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Identity information for assurance</a:t>
            </a:r>
          </a:p>
          <a:p>
            <a:pPr marL="290513" marR="0" indent="0">
              <a:lnSpc>
                <a:spcPts val="1800"/>
              </a:lnSpc>
              <a:spcBef>
                <a:spcPts val="0"/>
              </a:spcBef>
              <a:spcAft>
                <a:spcPts val="375"/>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66750" marR="152400" lvl="1" indent="-209550">
              <a:lnSpc>
                <a:spcPts val="1800"/>
              </a:lnSpc>
              <a:spcBef>
                <a:spcPts val="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If you use </a:t>
            </a:r>
            <a:r>
              <a:rPr lang="en-US" sz="16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AWS CloudTrail</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you receive log records that include information about those who made requests for resources in your account. That information is based on IAM identities.</a:t>
            </a:r>
          </a:p>
          <a:p>
            <a:pPr marL="457200" marR="152400" lvl="1" indent="0">
              <a:lnSpc>
                <a:spcPts val="1800"/>
              </a:lnSpc>
              <a:spcBef>
                <a:spcPts val="0"/>
              </a:spcBef>
              <a:spcAft>
                <a:spcPts val="0"/>
              </a:spcAft>
              <a:buNone/>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90513" marR="0" indent="0">
              <a:lnSpc>
                <a:spcPts val="1800"/>
              </a:lnSpc>
              <a:spcBef>
                <a:spcPts val="0"/>
              </a:spcBef>
              <a:spcAft>
                <a:spcPts val="375"/>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Free to use</a:t>
            </a:r>
          </a:p>
          <a:p>
            <a:pPr marL="290513" marR="0" indent="0">
              <a:lnSpc>
                <a:spcPts val="1800"/>
              </a:lnSpc>
              <a:spcBef>
                <a:spcPts val="0"/>
              </a:spcBef>
              <a:spcAft>
                <a:spcPts val="375"/>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66750" marR="152400" lvl="1" indent="-209550">
              <a:lnSpc>
                <a:spcPts val="1800"/>
              </a:lnSpc>
              <a:spcBef>
                <a:spcPts val="0"/>
              </a:spcBef>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AWS Identity and Access Management (IAM) and AWS Security Token Service (AWS STS) are features of your AWS account offered at no additional charge. You are charged only when you access other AWS services using your IAM users or AWS STS temporary security credentials. For information about the pricing of other AWS products.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dirty="0"/>
          </a:p>
        </p:txBody>
      </p:sp>
    </p:spTree>
    <p:extLst>
      <p:ext uri="{BB962C8B-B14F-4D97-AF65-F5344CB8AC3E}">
        <p14:creationId xmlns:p14="http://schemas.microsoft.com/office/powerpoint/2010/main" val="5053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56AF-CF50-43AE-96AF-360261E1E1F9}"/>
              </a:ext>
            </a:extLst>
          </p:cNvPr>
          <p:cNvSpPr>
            <a:spLocks noGrp="1"/>
          </p:cNvSpPr>
          <p:nvPr>
            <p:ph type="title"/>
          </p:nvPr>
        </p:nvSpPr>
        <p:spPr/>
        <p:txBody>
          <a:bodyPr>
            <a:normAutofit fontScale="90000"/>
          </a:bodyPr>
          <a:lstStyle/>
          <a:p>
            <a:r>
              <a:rPr lang="en-US" sz="4800" dirty="0"/>
              <a:t>Understanding How IAM Works</a:t>
            </a:r>
            <a:br>
              <a:rPr lang="en-US" sz="4800" dirty="0"/>
            </a:br>
            <a:endParaRPr lang="en-US" dirty="0"/>
          </a:p>
        </p:txBody>
      </p:sp>
      <p:sp>
        <p:nvSpPr>
          <p:cNvPr id="3" name="Content Placeholder 2">
            <a:extLst>
              <a:ext uri="{FF2B5EF4-FFF2-40B4-BE49-F238E27FC236}">
                <a16:creationId xmlns:a16="http://schemas.microsoft.com/office/drawing/2014/main" id="{DB7ADA92-BFBA-4ECB-B255-F649A0A44DEA}"/>
              </a:ext>
            </a:extLst>
          </p:cNvPr>
          <p:cNvSpPr>
            <a:spLocks noGrp="1"/>
          </p:cNvSpPr>
          <p:nvPr>
            <p:ph idx="1"/>
          </p:nvPr>
        </p:nvSpPr>
        <p:spPr/>
        <p:txBody>
          <a:bodyPr/>
          <a:lstStyle/>
          <a:p>
            <a:r>
              <a:rPr lang="en-US" sz="2400" dirty="0">
                <a:latin typeface="Poppins" panose="020B0604020202020204" charset="0"/>
                <a:cs typeface="Poppins" panose="020B0604020202020204" charset="0"/>
              </a:rPr>
              <a:t>In order to know how AWS IAM works, you must be familiar with the four basic concepts, which can be defined as</a:t>
            </a:r>
            <a:endParaRPr lang="en-US" dirty="0"/>
          </a:p>
        </p:txBody>
      </p:sp>
      <p:pic>
        <p:nvPicPr>
          <p:cNvPr id="5" name="Picture 4">
            <a:extLst>
              <a:ext uri="{FF2B5EF4-FFF2-40B4-BE49-F238E27FC236}">
                <a16:creationId xmlns:a16="http://schemas.microsoft.com/office/drawing/2014/main" id="{122D92B1-A2FF-4954-A521-3CEC822FED28}"/>
              </a:ext>
            </a:extLst>
          </p:cNvPr>
          <p:cNvPicPr>
            <a:picLocks noChangeAspect="1"/>
          </p:cNvPicPr>
          <p:nvPr/>
        </p:nvPicPr>
        <p:blipFill rotWithShape="1">
          <a:blip r:embed="rId2">
            <a:extLst>
              <a:ext uri="{28A0092B-C50C-407E-A947-70E740481C1C}">
                <a14:useLocalDpi xmlns:a14="http://schemas.microsoft.com/office/drawing/2010/main" val="0"/>
              </a:ext>
            </a:extLst>
          </a:blip>
          <a:srcRect l="16230" r="4977"/>
          <a:stretch/>
        </p:blipFill>
        <p:spPr>
          <a:xfrm>
            <a:off x="2660073" y="3085659"/>
            <a:ext cx="5902036" cy="3162741"/>
          </a:xfrm>
          <a:prstGeom prst="rect">
            <a:avLst/>
          </a:prstGeom>
        </p:spPr>
      </p:pic>
    </p:spTree>
    <p:extLst>
      <p:ext uri="{BB962C8B-B14F-4D97-AF65-F5344CB8AC3E}">
        <p14:creationId xmlns:p14="http://schemas.microsoft.com/office/powerpoint/2010/main" val="232572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08C1-842B-4435-BF6D-C4494D015978}"/>
              </a:ext>
            </a:extLst>
          </p:cNvPr>
          <p:cNvSpPr>
            <a:spLocks noGrp="1"/>
          </p:cNvSpPr>
          <p:nvPr>
            <p:ph idx="1"/>
          </p:nvPr>
        </p:nvSpPr>
        <p:spPr>
          <a:xfrm>
            <a:off x="913795" y="419100"/>
            <a:ext cx="10353762" cy="6115050"/>
          </a:xfrm>
        </p:spPr>
        <p:txBody>
          <a:bodyPr>
            <a:normAutofit fontScale="70000" lnSpcReduction="20000"/>
          </a:bodyPr>
          <a:lstStyle/>
          <a:p>
            <a:pPr marL="285750" indent="-285750">
              <a:buFont typeface="Arial" panose="020B0604020202020204" pitchFamily="34" charset="0"/>
              <a:buChar char="•"/>
            </a:pPr>
            <a:r>
              <a:rPr lang="en-US" sz="2800" b="1" dirty="0">
                <a:latin typeface="Poppins" panose="020B0604020202020204" charset="0"/>
                <a:cs typeface="Poppins" panose="020B0604020202020204" charset="0"/>
              </a:rPr>
              <a:t>Users:</a:t>
            </a:r>
            <a:r>
              <a:rPr lang="en-US" sz="2400" b="1" dirty="0">
                <a:latin typeface="Poppins" panose="020B0604020202020204" charset="0"/>
                <a:cs typeface="Poppins" panose="020B0604020202020204" charset="0"/>
              </a:rPr>
              <a:t> </a:t>
            </a:r>
            <a:r>
              <a:rPr lang="en-US" sz="2400" dirty="0">
                <a:latin typeface="Poppins" panose="020B0604020202020204" charset="0"/>
                <a:cs typeface="Poppins" panose="020B0604020202020204" charset="0"/>
              </a:rPr>
              <a:t>Users are identifiable individuals, and with IAM, you can give each one login and password so they can access the AWS console on their own. However, they’ll have a restricted set of permissions that you specify. Users have secret keys and secret access keys, which are used as inputs in your application-level code when setting up clients.</a:t>
            </a:r>
          </a:p>
          <a:p>
            <a:pPr marL="285750" indent="-285750">
              <a:buFont typeface="Arial" panose="020B0604020202020204" pitchFamily="34" charset="0"/>
              <a:buChar char="•"/>
            </a:pPr>
            <a:endParaRPr lang="en-US" sz="2400" dirty="0">
              <a:latin typeface="Poppins" panose="020B0604020202020204" charset="0"/>
              <a:cs typeface="Poppins" panose="020B0604020202020204" charset="0"/>
            </a:endParaRPr>
          </a:p>
          <a:p>
            <a:pPr marL="285750" indent="-285750">
              <a:buFont typeface="Arial" panose="020B0604020202020204" pitchFamily="34" charset="0"/>
              <a:buChar char="•"/>
            </a:pPr>
            <a:r>
              <a:rPr lang="en-US" sz="2800" b="1" dirty="0">
                <a:latin typeface="Poppins" panose="020B0604020202020204" charset="0"/>
                <a:cs typeface="Poppins" panose="020B0604020202020204" charset="0"/>
              </a:rPr>
              <a:t>Groups:</a:t>
            </a:r>
            <a:r>
              <a:rPr lang="en-US" sz="2400" b="1" dirty="0">
                <a:latin typeface="Poppins" panose="020B0604020202020204" charset="0"/>
                <a:cs typeface="Poppins" panose="020B0604020202020204" charset="0"/>
              </a:rPr>
              <a:t> </a:t>
            </a:r>
            <a:r>
              <a:rPr lang="en-US" sz="2400" dirty="0">
                <a:latin typeface="Poppins" panose="020B0604020202020204" charset="0"/>
                <a:cs typeface="Poppins" panose="020B0604020202020204" charset="0"/>
              </a:rPr>
              <a:t>Then there are groups, which essentially apply to a collection of users that share a mutual interest. Permissions are different for different groups. Specific users of a group are subject to the same permissions and policies that are defined for the group as a whole.</a:t>
            </a:r>
          </a:p>
          <a:p>
            <a:pPr marL="285750" indent="-285750">
              <a:buFont typeface="Arial" panose="020B0604020202020204" pitchFamily="34" charset="0"/>
              <a:buChar char="•"/>
            </a:pPr>
            <a:endParaRPr lang="en-US" sz="2400" dirty="0">
              <a:latin typeface="Poppins" panose="020B0604020202020204" charset="0"/>
              <a:cs typeface="Poppins" panose="020B0604020202020204" charset="0"/>
            </a:endParaRPr>
          </a:p>
          <a:p>
            <a:pPr marL="285750" indent="-285750">
              <a:buFont typeface="Arial" panose="020B0604020202020204" pitchFamily="34" charset="0"/>
              <a:buChar char="•"/>
            </a:pPr>
            <a:r>
              <a:rPr lang="en-US" sz="2800" b="1" dirty="0">
                <a:latin typeface="Poppins" panose="020B0604020202020204" charset="0"/>
                <a:cs typeface="Poppins" panose="020B0604020202020204" charset="0"/>
              </a:rPr>
              <a:t>Roles: </a:t>
            </a:r>
            <a:r>
              <a:rPr lang="en-US" sz="2400" dirty="0">
                <a:latin typeface="Poppins" panose="020B0604020202020204" charset="0"/>
                <a:cs typeface="Poppins" panose="020B0604020202020204" charset="0"/>
              </a:rPr>
              <a:t>Then we have roles, which are similar to user accounts in AWS. We attach policies to roles as we do for the users. In AWS IAM, we provide the access permissions to roles instead of a user. If an instance wants to access an AWS account, we’ll make it a role so that it can access the account without a login id and password. Roles can also be used by an AWS service to access another VM.</a:t>
            </a:r>
          </a:p>
          <a:p>
            <a:pPr marL="285750" indent="-285750">
              <a:buFont typeface="Arial" panose="020B0604020202020204" pitchFamily="34" charset="0"/>
              <a:buChar char="•"/>
            </a:pPr>
            <a:endParaRPr lang="en-US" sz="2400" dirty="0">
              <a:latin typeface="Poppins" panose="020B0604020202020204" charset="0"/>
              <a:cs typeface="Poppins" panose="020B0604020202020204" charset="0"/>
            </a:endParaRPr>
          </a:p>
          <a:p>
            <a:pPr marL="285750" indent="-285750">
              <a:buFont typeface="Arial" panose="020B0604020202020204" pitchFamily="34" charset="0"/>
              <a:buChar char="•"/>
            </a:pPr>
            <a:r>
              <a:rPr lang="en-US" sz="2800" b="1" dirty="0">
                <a:latin typeface="Poppins" panose="020B0604020202020204" charset="0"/>
                <a:cs typeface="Poppins" panose="020B0604020202020204" charset="0"/>
              </a:rPr>
              <a:t>Policies:</a:t>
            </a:r>
            <a:r>
              <a:rPr lang="en-US" sz="2400" dirty="0">
                <a:latin typeface="Poppins" panose="020B0604020202020204" charset="0"/>
                <a:cs typeface="Poppins" panose="020B0604020202020204" charset="0"/>
              </a:rPr>
              <a:t> Finally, there are policies, which is an AWS object that determines the permissions of identity or resource when it is connected with it. When an IAM principal (user or role) makes a request, AWS evaluates these policies. They come in two variations: allow or deny. The policy permissions decide whether the request is allowed or denied.</a:t>
            </a:r>
          </a:p>
          <a:p>
            <a:pPr marL="36900" indent="0">
              <a:buNone/>
            </a:pPr>
            <a:endParaRPr lang="en-US" dirty="0"/>
          </a:p>
        </p:txBody>
      </p:sp>
    </p:spTree>
    <p:extLst>
      <p:ext uri="{BB962C8B-B14F-4D97-AF65-F5344CB8AC3E}">
        <p14:creationId xmlns:p14="http://schemas.microsoft.com/office/powerpoint/2010/main" val="573111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{E5CC90E5-6899-448F-AD4F-9324D1138A2D}tf55705232_win32</Template>
  <TotalTime>40</TotalTime>
  <Words>833</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Amazon Ember</vt:lpstr>
      <vt:lpstr>Arial</vt:lpstr>
      <vt:lpstr>Calibri</vt:lpstr>
      <vt:lpstr>Goudy Old Style</vt:lpstr>
      <vt:lpstr>Poppins</vt:lpstr>
      <vt:lpstr>Times New Roman</vt:lpstr>
      <vt:lpstr>Wingdings 2</vt:lpstr>
      <vt:lpstr>SlateVTI</vt:lpstr>
      <vt:lpstr>IAM</vt:lpstr>
      <vt:lpstr>Index </vt:lpstr>
      <vt:lpstr>What is IAM ?</vt:lpstr>
      <vt:lpstr>IAM Features</vt:lpstr>
      <vt:lpstr>PowerPoint Presentation</vt:lpstr>
      <vt:lpstr>Understanding How IAM Works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IAM</dc:title>
  <dc:creator>Dijal Tom</dc:creator>
  <cp:lastModifiedBy>Dijal Tom</cp:lastModifiedBy>
  <cp:revision>5</cp:revision>
  <dcterms:created xsi:type="dcterms:W3CDTF">2021-12-14T00:51:21Z</dcterms:created>
  <dcterms:modified xsi:type="dcterms:W3CDTF">2021-12-14T04:50:22Z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