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6" r:id="rId1"/>
    <p:sldMasterId id="2147483699" r:id="rId2"/>
  </p:sldMasterIdLst>
  <p:notesMasterIdLst>
    <p:notesMasterId r:id="rId18"/>
  </p:notesMasterIdLst>
  <p:handoutMasterIdLst>
    <p:handoutMasterId r:id="rId19"/>
  </p:handoutMasterIdLst>
  <p:sldIdLst>
    <p:sldId id="256" r:id="rId3"/>
    <p:sldId id="277" r:id="rId4"/>
    <p:sldId id="288" r:id="rId5"/>
    <p:sldId id="279" r:id="rId6"/>
    <p:sldId id="280" r:id="rId7"/>
    <p:sldId id="287" r:id="rId8"/>
    <p:sldId id="284" r:id="rId9"/>
    <p:sldId id="282" r:id="rId10"/>
    <p:sldId id="286" r:id="rId11"/>
    <p:sldId id="285" r:id="rId12"/>
    <p:sldId id="281" r:id="rId13"/>
    <p:sldId id="283" r:id="rId14"/>
    <p:sldId id="289" r:id="rId15"/>
    <p:sldId id="291" r:id="rId16"/>
    <p:sldId id="259" r:id="rId17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>
      <p:cViewPr varScale="1">
        <p:scale>
          <a:sx n="111" d="100"/>
          <a:sy n="111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64" y="0"/>
            <a:ext cx="2946443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E7A74-C157-49EE-B9F1-51C1A57D3448}" type="datetimeFigureOut">
              <a:rPr lang="en-GB" smtClean="0"/>
              <a:pPr/>
              <a:t>05/07/2019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779"/>
            <a:ext cx="2946443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64" y="9429779"/>
            <a:ext cx="2946443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4CA05-32A7-4F6D-A2EB-B8FCB28142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69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84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64" y="0"/>
            <a:ext cx="2946443" cy="4984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7D026-1296-4823-A3FA-5B34318C994B}" type="datetimeFigureOut">
              <a:rPr lang="en-GB" smtClean="0"/>
              <a:t>05/07/2019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5637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51" y="4777620"/>
            <a:ext cx="5438140" cy="390957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9780"/>
            <a:ext cx="2946443" cy="4984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64" y="9429780"/>
            <a:ext cx="2946443" cy="4984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54A95-7930-4FC5-937F-5AA55974B9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1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54A95-7930-4FC5-937F-5AA55974B94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59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54A95-7930-4FC5-937F-5AA55974B94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236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54A95-7930-4FC5-937F-5AA55974B945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40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54A95-7930-4FC5-937F-5AA55974B945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756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54A95-7930-4FC5-937F-5AA55974B945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7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54A95-7930-4FC5-937F-5AA55974B94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660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54A95-7930-4FC5-937F-5AA55974B94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842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54A95-7930-4FC5-937F-5AA55974B94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33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54A95-7930-4FC5-937F-5AA55974B945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90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54A95-7930-4FC5-937F-5AA55974B94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906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54A95-7930-4FC5-937F-5AA55974B945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3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54A95-7930-4FC5-937F-5AA55974B945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937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54A95-7930-4FC5-937F-5AA55974B94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46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470025"/>
          </a:xfrm>
        </p:spPr>
        <p:txBody>
          <a:bodyPr anchor="b" anchorCtr="0"/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76600"/>
            <a:ext cx="6400800" cy="67248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03648" y="4365625"/>
            <a:ext cx="6408712" cy="359519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z="2200"/>
            </a:lvl1pPr>
          </a:lstStyle>
          <a:p>
            <a:pPr lvl="0"/>
            <a:r>
              <a:rPr lang="en-GB" dirty="0" smtClean="0"/>
              <a:t>By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403648" y="4725145"/>
            <a:ext cx="6408712" cy="288032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z="1800"/>
            </a:lvl1pPr>
          </a:lstStyle>
          <a:p>
            <a:pPr lvl="0"/>
            <a:r>
              <a:rPr lang="en-GB" dirty="0" smtClean="0"/>
              <a:t>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03648" y="5013176"/>
            <a:ext cx="6408712" cy="288032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z="1800" i="1">
                <a:solidFill>
                  <a:srgbClr val="00B3E3"/>
                </a:solidFill>
              </a:defRPr>
            </a:lvl1pPr>
          </a:lstStyle>
          <a:p>
            <a:pPr lvl="0"/>
            <a:r>
              <a:rPr lang="en-GB" dirty="0" smtClean="0"/>
              <a:t>Email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8110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52568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8110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52568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950" y="115888"/>
            <a:ext cx="2070100" cy="5980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115888"/>
            <a:ext cx="6057900" cy="5980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Page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2636912"/>
            <a:ext cx="5328592" cy="864170"/>
          </a:xfrm>
        </p:spPr>
        <p:txBody>
          <a:bodyPr anchor="ctr" anchorCtr="0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470025"/>
          </a:xfrm>
        </p:spPr>
        <p:txBody>
          <a:bodyPr anchor="b" anchorCtr="0"/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76600"/>
            <a:ext cx="6400800" cy="67248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03648" y="4365625"/>
            <a:ext cx="6408712" cy="359519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z="2200"/>
            </a:lvl1pPr>
          </a:lstStyle>
          <a:p>
            <a:pPr lvl="0"/>
            <a:r>
              <a:rPr lang="en-GB" dirty="0" smtClean="0"/>
              <a:t>By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403648" y="4725145"/>
            <a:ext cx="6408712" cy="288032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z="1800"/>
            </a:lvl1pPr>
          </a:lstStyle>
          <a:p>
            <a:pPr lvl="0"/>
            <a:r>
              <a:rPr lang="en-GB" dirty="0" smtClean="0"/>
              <a:t>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03648" y="5013176"/>
            <a:ext cx="6408712" cy="288032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z="1800" i="1">
                <a:solidFill>
                  <a:srgbClr val="00B3E3"/>
                </a:solidFill>
              </a:defRPr>
            </a:lvl1pPr>
          </a:lstStyle>
          <a:p>
            <a:pPr lvl="0"/>
            <a:r>
              <a:rPr lang="en-GB" dirty="0" smtClean="0"/>
              <a:t>Email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470025"/>
          </a:xfrm>
        </p:spPr>
        <p:txBody>
          <a:bodyPr anchor="b" anchorCtr="0"/>
          <a:lstStyle>
            <a:lvl1pPr algn="ctr">
              <a:defRPr sz="2800">
                <a:solidFill>
                  <a:srgbClr val="020000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76600"/>
            <a:ext cx="6400800" cy="1752600"/>
          </a:xfrm>
        </p:spPr>
        <p:txBody>
          <a:bodyPr/>
          <a:lstStyle>
            <a:lvl1pPr marL="0" indent="0" algn="ctr">
              <a:buNone/>
              <a:defRPr sz="2200">
                <a:solidFill>
                  <a:srgbClr val="0200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8470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 smtClean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08110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52568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55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99173"/>
            <a:ext cx="7772400" cy="1362075"/>
          </a:xfrm>
        </p:spPr>
        <p:txBody>
          <a:bodyPr anchor="b" anchorCtr="0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566124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510582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01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484313"/>
            <a:ext cx="3919538" cy="4611687"/>
          </a:xfrm>
        </p:spPr>
        <p:txBody>
          <a:bodyPr/>
          <a:lstStyle>
            <a:lvl1pPr marL="449263" indent="-449263">
              <a:defRPr sz="2800"/>
            </a:lvl1pPr>
            <a:lvl2pPr marL="541338" indent="-269875">
              <a:defRPr sz="2400"/>
            </a:lvl2pPr>
            <a:lvl3pPr marL="804863" indent="-263525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7588" y="1484313"/>
            <a:ext cx="3921125" cy="4611687"/>
          </a:xfrm>
        </p:spPr>
        <p:txBody>
          <a:bodyPr/>
          <a:lstStyle>
            <a:lvl1pPr marL="449263" indent="-449263">
              <a:defRPr sz="2800"/>
            </a:lvl1pPr>
            <a:lvl2pPr marL="541338" indent="-269875">
              <a:defRPr sz="2400"/>
            </a:lvl2pPr>
            <a:lvl3pPr marL="804863" indent="-263525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 smtClean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08110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0" y="52568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90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8110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52568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3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108110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0" y="52568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2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8110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52568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8110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52568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108110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0" y="52568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12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296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 smtClean="0"/>
              <a:t>Drag picture to placeholder or click icon to add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08110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0" y="52568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46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08110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52568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23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950" y="115888"/>
            <a:ext cx="2070100" cy="598011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115888"/>
            <a:ext cx="6057900" cy="598011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326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Page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2636912"/>
            <a:ext cx="5328592" cy="864170"/>
          </a:xfrm>
        </p:spPr>
        <p:txBody>
          <a:bodyPr anchor="ctr" anchorCtr="0"/>
          <a:lstStyle>
            <a:lvl1pPr algn="ctr">
              <a:defRPr sz="2400">
                <a:solidFill>
                  <a:srgbClr val="020000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1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99173"/>
            <a:ext cx="7772400" cy="1362075"/>
          </a:xfrm>
        </p:spPr>
        <p:txBody>
          <a:bodyPr anchor="b" anchorCtr="0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6124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510582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566124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510582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484313"/>
            <a:ext cx="3919538" cy="4611687"/>
          </a:xfrm>
        </p:spPr>
        <p:txBody>
          <a:bodyPr/>
          <a:lstStyle>
            <a:lvl1pPr marL="449263" indent="-449263">
              <a:defRPr sz="2800"/>
            </a:lvl1pPr>
            <a:lvl2pPr marL="541338" indent="-269875">
              <a:defRPr sz="2400"/>
            </a:lvl2pPr>
            <a:lvl3pPr marL="804863" indent="-263525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7588" y="1484313"/>
            <a:ext cx="3921125" cy="4611687"/>
          </a:xfrm>
        </p:spPr>
        <p:txBody>
          <a:bodyPr/>
          <a:lstStyle>
            <a:lvl1pPr marL="449263" indent="-449263">
              <a:defRPr sz="2800"/>
            </a:lvl1pPr>
            <a:lvl2pPr marL="541338" indent="-269875">
              <a:defRPr sz="2400"/>
            </a:lvl2pPr>
            <a:lvl3pPr marL="804863" indent="-263525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8110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52568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8110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52568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8110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52568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8110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52568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8110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52568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08110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0" y="52568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08110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52568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08110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52568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8110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52568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81108"/>
            <a:ext cx="452802" cy="0"/>
          </a:xfrm>
          <a:prstGeom prst="line">
            <a:avLst/>
          </a:prstGeom>
          <a:ln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525682"/>
            <a:ext cx="457200" cy="453132"/>
          </a:xfrm>
          <a:prstGeom prst="rect">
            <a:avLst/>
          </a:prstGeom>
          <a:solidFill>
            <a:srgbClr val="00B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116632"/>
            <a:ext cx="8280920" cy="86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4" y="1193577"/>
            <a:ext cx="828092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81000" y="6248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2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ahoma" pitchFamily="34" charset="0"/>
        </a:defRPr>
      </a:lvl9pPr>
    </p:titleStyle>
    <p:bodyStyle>
      <a:lvl1pPr marL="268288" indent="-268288" algn="l" rtl="0" eaLnBrk="1" fontAlgn="base" hangingPunct="1">
        <a:lnSpc>
          <a:spcPts val="3200"/>
        </a:lnSpc>
        <a:spcBef>
          <a:spcPts val="0"/>
        </a:spcBef>
        <a:spcAft>
          <a:spcPts val="800"/>
        </a:spcAft>
        <a:buSzPct val="120000"/>
        <a:buFont typeface="Arial"/>
        <a:buChar char="•"/>
        <a:defRPr sz="2400">
          <a:solidFill>
            <a:srgbClr val="020000"/>
          </a:solidFill>
          <a:latin typeface="+mn-lt"/>
          <a:ea typeface="+mn-ea"/>
          <a:cs typeface="+mn-cs"/>
        </a:defRPr>
      </a:lvl1pPr>
      <a:lvl2pPr marL="534988" indent="-266700" algn="l" rtl="0" eaLnBrk="1" fontAlgn="base" hangingPunct="1">
        <a:spcBef>
          <a:spcPts val="0"/>
        </a:spcBef>
        <a:spcAft>
          <a:spcPts val="600"/>
        </a:spcAft>
        <a:buSzPct val="110000"/>
        <a:buFont typeface="Arial"/>
        <a:buChar char="•"/>
        <a:defRPr sz="2200">
          <a:solidFill>
            <a:srgbClr val="00B3E3"/>
          </a:solidFill>
          <a:latin typeface="+mn-lt"/>
        </a:defRPr>
      </a:lvl2pPr>
      <a:lvl3pPr marL="803275" indent="-268288" algn="l" rtl="0" eaLnBrk="1" fontAlgn="base" hangingPunct="1">
        <a:spcBef>
          <a:spcPts val="0"/>
        </a:spcBef>
        <a:spcAft>
          <a:spcPts val="300"/>
        </a:spcAft>
        <a:buSzPct val="100000"/>
        <a:buFont typeface="Arial"/>
        <a:buChar char="•"/>
        <a:defRPr sz="2000" baseline="0">
          <a:solidFill>
            <a:srgbClr val="020000"/>
          </a:solidFill>
          <a:latin typeface="+mn-lt"/>
        </a:defRPr>
      </a:lvl3pPr>
      <a:lvl4pPr marL="1077913" indent="-274638" algn="l" rtl="0" eaLnBrk="1" fontAlgn="base" hangingPunct="1">
        <a:spcBef>
          <a:spcPts val="0"/>
        </a:spcBef>
        <a:spcAft>
          <a:spcPts val="300"/>
        </a:spcAft>
        <a:buSzPct val="90000"/>
        <a:buFont typeface="Arial"/>
        <a:buChar char="•"/>
        <a:defRPr sz="1800" i="0">
          <a:solidFill>
            <a:srgbClr val="020000"/>
          </a:solidFill>
          <a:latin typeface="+mn-lt"/>
        </a:defRPr>
      </a:lvl4pPr>
      <a:lvl5pPr marL="1346200" indent="-268288" algn="l" rtl="0" eaLnBrk="1" fontAlgn="base" hangingPunct="1">
        <a:spcBef>
          <a:spcPct val="0"/>
        </a:spcBef>
        <a:spcAft>
          <a:spcPts val="300"/>
        </a:spcAft>
        <a:buSzPct val="80000"/>
        <a:buFont typeface="Arial"/>
        <a:buChar char="•"/>
        <a:defRPr sz="1800" b="0" i="0">
          <a:solidFill>
            <a:srgbClr val="020000"/>
          </a:solidFill>
          <a:latin typeface="+mn-lt"/>
        </a:defRPr>
      </a:lvl5pPr>
      <a:lvl6pPr marL="2514600" indent="-228600" algn="l" rtl="0" eaLnBrk="1" fontAlgn="base" hangingPunct="1">
        <a:spcBef>
          <a:spcPct val="0"/>
        </a:spcBef>
        <a:spcAft>
          <a:spcPct val="0"/>
        </a:spcAft>
        <a:buFont typeface="Tahoma" pitchFamily="34" charset="0"/>
        <a:buChar char="–"/>
        <a:defRPr sz="2000" i="1">
          <a:solidFill>
            <a:srgbClr val="AFAFC8"/>
          </a:solidFill>
          <a:latin typeface="+mn-lt"/>
        </a:defRPr>
      </a:lvl6pPr>
      <a:lvl7pPr marL="2971800" indent="-228600" algn="l" rtl="0" eaLnBrk="1" fontAlgn="base" hangingPunct="1">
        <a:spcBef>
          <a:spcPct val="0"/>
        </a:spcBef>
        <a:spcAft>
          <a:spcPct val="0"/>
        </a:spcAft>
        <a:buFont typeface="Tahoma" pitchFamily="34" charset="0"/>
        <a:buChar char="–"/>
        <a:defRPr sz="2000" i="1">
          <a:solidFill>
            <a:srgbClr val="AFAFC8"/>
          </a:solidFill>
          <a:latin typeface="+mn-lt"/>
        </a:defRPr>
      </a:lvl7pPr>
      <a:lvl8pPr marL="3429000" indent="-228600" algn="l" rtl="0" eaLnBrk="1" fontAlgn="base" hangingPunct="1">
        <a:spcBef>
          <a:spcPct val="0"/>
        </a:spcBef>
        <a:spcAft>
          <a:spcPct val="0"/>
        </a:spcAft>
        <a:buFont typeface="Tahoma" pitchFamily="34" charset="0"/>
        <a:buChar char="–"/>
        <a:defRPr sz="2000" i="1">
          <a:solidFill>
            <a:srgbClr val="AFAFC8"/>
          </a:solidFill>
          <a:latin typeface="+mn-lt"/>
        </a:defRPr>
      </a:lvl8pPr>
      <a:lvl9pPr marL="3886200" indent="-228600" algn="l" rtl="0" eaLnBrk="1" fontAlgn="base" hangingPunct="1">
        <a:spcBef>
          <a:spcPct val="0"/>
        </a:spcBef>
        <a:spcAft>
          <a:spcPct val="0"/>
        </a:spcAft>
        <a:buFont typeface="Tahoma" pitchFamily="34" charset="0"/>
        <a:buChar char="–"/>
        <a:defRPr sz="2000" i="1">
          <a:solidFill>
            <a:srgbClr val="AFAFC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116632"/>
            <a:ext cx="8280920" cy="86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4" y="1268760"/>
            <a:ext cx="828092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81000" y="6248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51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ahoma" pitchFamily="34" charset="0"/>
        </a:defRPr>
      </a:lvl9pPr>
    </p:titleStyle>
    <p:bodyStyle>
      <a:lvl1pPr marL="268288" indent="-268288" algn="l" rtl="0" eaLnBrk="1" fontAlgn="base" hangingPunct="1">
        <a:lnSpc>
          <a:spcPts val="3200"/>
        </a:lnSpc>
        <a:spcBef>
          <a:spcPts val="0"/>
        </a:spcBef>
        <a:spcAft>
          <a:spcPts val="800"/>
        </a:spcAft>
        <a:buSzPct val="120000"/>
        <a:buFont typeface="Arial"/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534988" indent="-266700" algn="l" rtl="0" eaLnBrk="1" fontAlgn="base" hangingPunct="1">
        <a:spcBef>
          <a:spcPts val="0"/>
        </a:spcBef>
        <a:spcAft>
          <a:spcPts val="600"/>
        </a:spcAft>
        <a:buSzPct val="110000"/>
        <a:buFont typeface="Arial"/>
        <a:buChar char="•"/>
        <a:defRPr sz="2200">
          <a:solidFill>
            <a:srgbClr val="00B3E3"/>
          </a:solidFill>
          <a:latin typeface="+mn-lt"/>
        </a:defRPr>
      </a:lvl2pPr>
      <a:lvl3pPr marL="803275" indent="-268288" algn="l" rtl="0" eaLnBrk="1" fontAlgn="base" hangingPunct="1">
        <a:spcBef>
          <a:spcPts val="0"/>
        </a:spcBef>
        <a:spcAft>
          <a:spcPts val="300"/>
        </a:spcAft>
        <a:buSzPct val="100000"/>
        <a:buFont typeface="Arial"/>
        <a:buChar char="•"/>
        <a:defRPr sz="2000" baseline="0">
          <a:solidFill>
            <a:srgbClr val="FFFFFF"/>
          </a:solidFill>
          <a:latin typeface="+mn-lt"/>
        </a:defRPr>
      </a:lvl3pPr>
      <a:lvl4pPr marL="1077913" indent="-274638" algn="l" rtl="0" eaLnBrk="1" fontAlgn="base" hangingPunct="1">
        <a:spcBef>
          <a:spcPts val="0"/>
        </a:spcBef>
        <a:spcAft>
          <a:spcPts val="300"/>
        </a:spcAft>
        <a:buSzPct val="90000"/>
        <a:buFont typeface="Arial"/>
        <a:buChar char="•"/>
        <a:defRPr sz="1800" i="0">
          <a:solidFill>
            <a:srgbClr val="FFFFFF"/>
          </a:solidFill>
          <a:latin typeface="+mn-lt"/>
        </a:defRPr>
      </a:lvl4pPr>
      <a:lvl5pPr marL="1346200" indent="-268288" algn="l" rtl="0" eaLnBrk="1" fontAlgn="base" hangingPunct="1">
        <a:spcBef>
          <a:spcPct val="0"/>
        </a:spcBef>
        <a:spcAft>
          <a:spcPts val="300"/>
        </a:spcAft>
        <a:buSzPct val="80000"/>
        <a:buFont typeface="Arial"/>
        <a:buChar char="•"/>
        <a:defRPr sz="1800" b="0" i="0">
          <a:solidFill>
            <a:srgbClr val="FFFFFF"/>
          </a:solidFill>
          <a:latin typeface="+mn-lt"/>
        </a:defRPr>
      </a:lvl5pPr>
      <a:lvl6pPr marL="2514600" indent="-228600" algn="l" rtl="0" eaLnBrk="1" fontAlgn="base" hangingPunct="1">
        <a:spcBef>
          <a:spcPct val="0"/>
        </a:spcBef>
        <a:spcAft>
          <a:spcPct val="0"/>
        </a:spcAft>
        <a:buFont typeface="Tahoma" pitchFamily="34" charset="0"/>
        <a:buChar char="–"/>
        <a:defRPr sz="2000" i="1">
          <a:solidFill>
            <a:srgbClr val="AFAFC8"/>
          </a:solidFill>
          <a:latin typeface="+mn-lt"/>
        </a:defRPr>
      </a:lvl6pPr>
      <a:lvl7pPr marL="2971800" indent="-228600" algn="l" rtl="0" eaLnBrk="1" fontAlgn="base" hangingPunct="1">
        <a:spcBef>
          <a:spcPct val="0"/>
        </a:spcBef>
        <a:spcAft>
          <a:spcPct val="0"/>
        </a:spcAft>
        <a:buFont typeface="Tahoma" pitchFamily="34" charset="0"/>
        <a:buChar char="–"/>
        <a:defRPr sz="2000" i="1">
          <a:solidFill>
            <a:srgbClr val="AFAFC8"/>
          </a:solidFill>
          <a:latin typeface="+mn-lt"/>
        </a:defRPr>
      </a:lvl7pPr>
      <a:lvl8pPr marL="3429000" indent="-228600" algn="l" rtl="0" eaLnBrk="1" fontAlgn="base" hangingPunct="1">
        <a:spcBef>
          <a:spcPct val="0"/>
        </a:spcBef>
        <a:spcAft>
          <a:spcPct val="0"/>
        </a:spcAft>
        <a:buFont typeface="Tahoma" pitchFamily="34" charset="0"/>
        <a:buChar char="–"/>
        <a:defRPr sz="2000" i="1">
          <a:solidFill>
            <a:srgbClr val="AFAFC8"/>
          </a:solidFill>
          <a:latin typeface="+mn-lt"/>
        </a:defRPr>
      </a:lvl8pPr>
      <a:lvl9pPr marL="3886200" indent="-228600" algn="l" rtl="0" eaLnBrk="1" fontAlgn="base" hangingPunct="1">
        <a:spcBef>
          <a:spcPct val="0"/>
        </a:spcBef>
        <a:spcAft>
          <a:spcPct val="0"/>
        </a:spcAft>
        <a:buFont typeface="Tahoma" pitchFamily="34" charset="0"/>
        <a:buChar char="–"/>
        <a:defRPr sz="2000" i="1">
          <a:solidFill>
            <a:srgbClr val="AFAFC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elvinlawrence.net/book/Gremlin-Graph-Guid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ijef/graph-database-demo" TargetMode="External"/><Relationship Id="rId4" Type="http://schemas.openxmlformats.org/officeDocument/2006/relationships/hyperlink" Target="http://tinkerpop.apache.org/docs/current/recipe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2480/studio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osql-databas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Graph Databases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100" dirty="0" smtClean="0"/>
              <a:t>July 2019</a:t>
            </a:r>
            <a:endParaRPr lang="en-GB" sz="11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Pawel Maslej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pawel.maslej@lhasalimited.org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9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3577"/>
            <a:ext cx="8280920" cy="5547791"/>
          </a:xfrm>
        </p:spPr>
        <p:txBody>
          <a:bodyPr/>
          <a:lstStyle/>
          <a:p>
            <a:r>
              <a:rPr lang="pl-PL" dirty="0" smtClean="0"/>
              <a:t>TinkerPop in practice (with OrientDB)</a:t>
            </a:r>
          </a:p>
          <a:p>
            <a:r>
              <a:rPr lang="pl-PL" dirty="0" smtClean="0"/>
              <a:t>Recipes: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kelvinlawrence.net/book/Gremlin-Graph-Guide.html</a:t>
            </a:r>
            <a:endParaRPr lang="pl-PL" dirty="0" smtClean="0"/>
          </a:p>
          <a:p>
            <a:pPr lvl="1"/>
            <a:r>
              <a:rPr lang="en-GB" dirty="0">
                <a:hlinkClick r:id="rId4"/>
              </a:rPr>
              <a:t>http://tinkerpop.apache.org/docs/current/recipes</a:t>
            </a:r>
            <a:r>
              <a:rPr lang="en-GB" dirty="0" smtClean="0">
                <a:hlinkClick r:id="rId4"/>
              </a:rPr>
              <a:t>/</a:t>
            </a:r>
            <a:endParaRPr lang="pl-PL" dirty="0" smtClean="0"/>
          </a:p>
          <a:p>
            <a:r>
              <a:rPr lang="pl-PL" dirty="0" smtClean="0">
                <a:solidFill>
                  <a:schemeClr val="tx1"/>
                </a:solidFill>
              </a:rPr>
              <a:t>Code (and slides):</a:t>
            </a:r>
          </a:p>
          <a:p>
            <a:pPr lvl="1"/>
            <a:r>
              <a:rPr lang="pl-PL" dirty="0">
                <a:hlinkClick r:id="rId5"/>
              </a:rPr>
              <a:t>https://github.com/dijef/graph-database-demo</a:t>
            </a: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742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My experience with graph database using OrientDB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3577"/>
            <a:ext cx="8280920" cy="5547791"/>
          </a:xfrm>
        </p:spPr>
        <p:txBody>
          <a:bodyPr/>
          <a:lstStyle/>
          <a:p>
            <a:r>
              <a:rPr lang="pl-PL" dirty="0" smtClean="0"/>
              <a:t>Threading access requires work to avoid issues</a:t>
            </a:r>
          </a:p>
          <a:p>
            <a:r>
              <a:rPr lang="pl-PL" dirty="0" smtClean="0"/>
              <a:t>Orient supports transactions which is not common for many graph database vendors, these require manual care</a:t>
            </a:r>
          </a:p>
          <a:p>
            <a:r>
              <a:rPr lang="pl-PL" dirty="0" smtClean="0"/>
              <a:t>Orient supports schema</a:t>
            </a:r>
          </a:p>
          <a:p>
            <a:pPr lvl="1"/>
            <a:r>
              <a:rPr lang="pl-PL" dirty="0" smtClean="0"/>
              <a:t>Schema can be specified to constrain data being added in</a:t>
            </a:r>
          </a:p>
          <a:p>
            <a:pPr lvl="1"/>
            <a:r>
              <a:rPr lang="pl-PL" dirty="0" smtClean="0"/>
              <a:t>Schema can be specified to do some optimisations: indexing, inheritance and so</a:t>
            </a:r>
          </a:p>
          <a:p>
            <a:r>
              <a:rPr lang="pl-PL" dirty="0" smtClean="0"/>
              <a:t>Server mode provides web studio</a:t>
            </a:r>
          </a:p>
          <a:p>
            <a:pPr lvl="1"/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localhost:2480/studio/index.html</a:t>
            </a:r>
            <a:endParaRPr lang="pl-PL" dirty="0" smtClean="0"/>
          </a:p>
          <a:p>
            <a:pPr lvl="1"/>
            <a:r>
              <a:rPr lang="pl-PL" dirty="0" smtClean="0"/>
              <a:t>Supports Orient SQL: select  </a:t>
            </a:r>
            <a:r>
              <a:rPr lang="pl-PL" dirty="0"/>
              <a:t>from v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7343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My own experience with graph database using OrientDB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3577"/>
            <a:ext cx="8280920" cy="5547791"/>
          </a:xfrm>
        </p:spPr>
        <p:txBody>
          <a:bodyPr/>
          <a:lstStyle/>
          <a:p>
            <a:r>
              <a:rPr lang="pl-PL" dirty="0" smtClean="0"/>
              <a:t>OrientDB </a:t>
            </a:r>
            <a:r>
              <a:rPr lang="pl-PL" dirty="0"/>
              <a:t>allows to execute native SQL and document functionality (like import from JSON</a:t>
            </a:r>
            <a:r>
              <a:rPr lang="pl-PL" dirty="0" smtClean="0"/>
              <a:t>)</a:t>
            </a:r>
          </a:p>
          <a:p>
            <a:r>
              <a:rPr lang="pl-PL" dirty="0" smtClean="0"/>
              <a:t>Implementation of TinkerPop varies between different providers; e.g. Amazon only accepts traversal API, while OrientDB have some optimisations for direct methods and supports them in remote mode</a:t>
            </a:r>
          </a:p>
          <a:p>
            <a:r>
              <a:rPr lang="pl-PL" dirty="0" smtClean="0"/>
              <a:t>OrientDB got extra things on the top of TinkerPop. So  schema can be defined up-front to place indices, specify inheritance, etc.. It has its own optimisations and limitations and exuction behaviour becomes OrientDB specific to some level</a:t>
            </a:r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14663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My own experience with graph database using OrientDB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3577"/>
            <a:ext cx="8280920" cy="5547791"/>
          </a:xfrm>
        </p:spPr>
        <p:txBody>
          <a:bodyPr/>
          <a:lstStyle/>
          <a:p>
            <a:r>
              <a:rPr lang="pl-PL" dirty="0" smtClean="0"/>
              <a:t>Because </a:t>
            </a:r>
            <a:r>
              <a:rPr lang="pl-PL" dirty="0" smtClean="0"/>
              <a:t>of </a:t>
            </a:r>
            <a:r>
              <a:rPr lang="pl-PL" dirty="0" smtClean="0"/>
              <a:t>Travelsal API flexibility and high number of choices, </a:t>
            </a:r>
            <a:r>
              <a:rPr lang="pl-PL" dirty="0" smtClean="0"/>
              <a:t>there are many </a:t>
            </a:r>
            <a:r>
              <a:rPr lang="pl-PL" dirty="0" smtClean="0"/>
              <a:t>ways to perform same persistance operation. </a:t>
            </a:r>
            <a:r>
              <a:rPr lang="pl-PL" smtClean="0"/>
              <a:t>Therefore persistence </a:t>
            </a:r>
            <a:r>
              <a:rPr lang="pl-PL" dirty="0" smtClean="0"/>
              <a:t>access code need </a:t>
            </a:r>
            <a:r>
              <a:rPr lang="pl-PL" dirty="0" smtClean="0"/>
              <a:t>to be </a:t>
            </a:r>
            <a:r>
              <a:rPr lang="pl-PL" dirty="0" smtClean="0"/>
              <a:t>maintained to keep performance up while </a:t>
            </a:r>
            <a:r>
              <a:rPr lang="pl-PL" dirty="0" smtClean="0"/>
              <a:t>application is growing</a:t>
            </a: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8278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OrientDB </a:t>
            </a:r>
            <a:r>
              <a:rPr lang="pl-PL" dirty="0" smtClean="0"/>
              <a:t>performance </a:t>
            </a:r>
            <a:r>
              <a:rPr lang="pl-PL" dirty="0"/>
              <a:t>(early Axiom adoption)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877272"/>
            <a:ext cx="8280920" cy="864096"/>
          </a:xfrm>
        </p:spPr>
        <p:txBody>
          <a:bodyPr/>
          <a:lstStyle/>
          <a:p>
            <a:r>
              <a:rPr lang="pl-PL" dirty="0" smtClean="0"/>
              <a:t>Remote access (other machine, cloud) is significantly slower, nearly as 100x (* when all calls are separate)</a:t>
            </a: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371809"/>
              </p:ext>
            </p:extLst>
          </p:nvPr>
        </p:nvGraphicFramePr>
        <p:xfrm>
          <a:off x="467544" y="1713168"/>
          <a:ext cx="8208912" cy="3876072"/>
        </p:xfrm>
        <a:graphic>
          <a:graphicData uri="http://schemas.openxmlformats.org/drawingml/2006/table">
            <a:tbl>
              <a:tblPr/>
              <a:tblGrid>
                <a:gridCol w="2160241"/>
                <a:gridCol w="1944215"/>
                <a:gridCol w="2052228"/>
                <a:gridCol w="205222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>
                          <a:solidFill>
                            <a:srgbClr val="172B4D"/>
                          </a:solidFill>
                          <a:effectLst/>
                        </a:rPr>
                        <a:t/>
                      </a:r>
                      <a:br>
                        <a:rPr lang="en-GB" sz="1600" b="1" dirty="0">
                          <a:solidFill>
                            <a:srgbClr val="172B4D"/>
                          </a:solidFill>
                          <a:effectLst/>
                        </a:rPr>
                      </a:br>
                      <a:endParaRPr lang="en-GB" sz="16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 marL="84065" marR="126098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>
                          <a:solidFill>
                            <a:srgbClr val="172B4D"/>
                          </a:solidFill>
                          <a:effectLst/>
                        </a:rPr>
                        <a:t>First</a:t>
                      </a:r>
                    </a:p>
                  </a:txBody>
                  <a:tcPr marL="84065" marR="126098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>
                          <a:solidFill>
                            <a:srgbClr val="172B4D"/>
                          </a:solidFill>
                          <a:effectLst/>
                        </a:rPr>
                        <a:t>Second</a:t>
                      </a:r>
                    </a:p>
                  </a:txBody>
                  <a:tcPr marL="84065" marR="126098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>
                          <a:solidFill>
                            <a:srgbClr val="172B4D"/>
                          </a:solidFill>
                          <a:effectLst/>
                        </a:rPr>
                        <a:t>Third time</a:t>
                      </a:r>
                    </a:p>
                  </a:txBody>
                  <a:tcPr marL="84065" marR="126098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Import 15k structures</a:t>
                      </a:r>
                    </a:p>
                  </a:txBody>
                  <a:tcPr marL="84065" marR="84065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3186ms</a:t>
                      </a:r>
                    </a:p>
                  </a:txBody>
                  <a:tcPr marL="84065" marR="84065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2635ms</a:t>
                      </a:r>
                    </a:p>
                  </a:txBody>
                  <a:tcPr marL="84065" marR="84065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2623ms</a:t>
                      </a:r>
                    </a:p>
                  </a:txBody>
                  <a:tcPr marL="84065" marR="84065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Read all structures</a:t>
                      </a:r>
                    </a:p>
                  </a:txBody>
                  <a:tcPr marL="84065" marR="84065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380ms</a:t>
                      </a:r>
                    </a:p>
                  </a:txBody>
                  <a:tcPr marL="84065" marR="84065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504ms</a:t>
                      </a:r>
                    </a:p>
                  </a:txBody>
                  <a:tcPr marL="84065" marR="84065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651ms</a:t>
                      </a:r>
                    </a:p>
                  </a:txBody>
                  <a:tcPr marL="84065" marR="84065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Search structures (indexed)</a:t>
                      </a:r>
                    </a:p>
                    <a:p>
                      <a:pPr algn="l" fontAlgn="t"/>
                      <a:r>
                        <a:rPr lang="en-GB" sz="1600" dirty="0">
                          <a:effectLst/>
                        </a:rPr>
                        <a:t>match</a:t>
                      </a:r>
                    </a:p>
                    <a:p>
                      <a:pPr algn="l" fontAlgn="t"/>
                      <a:r>
                        <a:rPr lang="en-GB" sz="1600" dirty="0">
                          <a:effectLst/>
                        </a:rPr>
                        <a:t>no match</a:t>
                      </a:r>
                    </a:p>
                  </a:txBody>
                  <a:tcPr marL="84065" marR="84065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/>
                      </a:r>
                      <a:br>
                        <a:rPr lang="en-GB" sz="1600" dirty="0">
                          <a:effectLst/>
                        </a:rPr>
                      </a:br>
                      <a:endParaRPr lang="en-GB" sz="1600" dirty="0">
                        <a:effectLst/>
                      </a:endParaRPr>
                    </a:p>
                    <a:p>
                      <a:pPr algn="l" fontAlgn="t"/>
                      <a:r>
                        <a:rPr lang="en-GB" sz="1600" dirty="0">
                          <a:effectLst/>
                        </a:rPr>
                        <a:t>0-8ms (1)</a:t>
                      </a:r>
                    </a:p>
                    <a:p>
                      <a:pPr algn="l" fontAlgn="t"/>
                      <a:r>
                        <a:rPr lang="en-GB" sz="1600" dirty="0">
                          <a:effectLst/>
                        </a:rPr>
                        <a:t>73ms</a:t>
                      </a:r>
                    </a:p>
                  </a:txBody>
                  <a:tcPr marL="84065" marR="84065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/>
                      </a:r>
                      <a:br>
                        <a:rPr lang="en-GB" sz="1600" dirty="0">
                          <a:effectLst/>
                        </a:rPr>
                      </a:br>
                      <a:endParaRPr lang="en-GB" sz="1600" dirty="0">
                        <a:effectLst/>
                      </a:endParaRPr>
                    </a:p>
                    <a:p>
                      <a:pPr algn="l" fontAlgn="t"/>
                      <a:r>
                        <a:rPr lang="en-GB" sz="1600" dirty="0">
                          <a:effectLst/>
                        </a:rPr>
                        <a:t>0-1ms (2)</a:t>
                      </a:r>
                    </a:p>
                    <a:p>
                      <a:pPr algn="l" fontAlgn="t"/>
                      <a:r>
                        <a:rPr lang="en-GB" sz="1600" dirty="0">
                          <a:effectLst/>
                        </a:rPr>
                        <a:t>0ms</a:t>
                      </a:r>
                    </a:p>
                  </a:txBody>
                  <a:tcPr marL="84065" marR="84065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/>
                      </a:r>
                      <a:br>
                        <a:rPr lang="en-GB" sz="1600" dirty="0">
                          <a:effectLst/>
                        </a:rPr>
                      </a:br>
                      <a:endParaRPr lang="en-GB" sz="1600" dirty="0">
                        <a:effectLst/>
                      </a:endParaRPr>
                    </a:p>
                    <a:p>
                      <a:pPr algn="l" fontAlgn="t"/>
                      <a:r>
                        <a:rPr lang="en-GB" sz="1600" dirty="0">
                          <a:effectLst/>
                        </a:rPr>
                        <a:t>0-1ms (3)</a:t>
                      </a:r>
                    </a:p>
                    <a:p>
                      <a:pPr algn="l" fontAlgn="t"/>
                      <a:r>
                        <a:rPr lang="en-GB" sz="1600" dirty="0">
                          <a:effectLst/>
                        </a:rPr>
                        <a:t>0ms</a:t>
                      </a:r>
                    </a:p>
                  </a:txBody>
                  <a:tcPr marL="84065" marR="84065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Search structures (unindexed)</a:t>
                      </a:r>
                    </a:p>
                    <a:p>
                      <a:pPr algn="l" fontAlgn="t"/>
                      <a:r>
                        <a:rPr lang="en-GB" sz="1600" dirty="0">
                          <a:effectLst/>
                        </a:rPr>
                        <a:t>match</a:t>
                      </a:r>
                    </a:p>
                    <a:p>
                      <a:pPr algn="l" fontAlgn="t"/>
                      <a:r>
                        <a:rPr lang="en-GB" sz="1600" dirty="0">
                          <a:effectLst/>
                        </a:rPr>
                        <a:t>no match</a:t>
                      </a:r>
                    </a:p>
                  </a:txBody>
                  <a:tcPr marL="84065" marR="84065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/>
                      </a:r>
                      <a:br>
                        <a:rPr lang="en-GB" sz="1600" dirty="0">
                          <a:effectLst/>
                        </a:rPr>
                      </a:br>
                      <a:endParaRPr lang="en-GB" sz="1600" dirty="0">
                        <a:effectLst/>
                      </a:endParaRPr>
                    </a:p>
                    <a:p>
                      <a:pPr algn="l" fontAlgn="t"/>
                      <a:r>
                        <a:rPr lang="en-GB" sz="1600" dirty="0">
                          <a:effectLst/>
                        </a:rPr>
                        <a:t>4-27ms (1)</a:t>
                      </a:r>
                    </a:p>
                    <a:p>
                      <a:pPr algn="l" fontAlgn="t"/>
                      <a:r>
                        <a:rPr lang="en-GB" sz="1600" dirty="0">
                          <a:effectLst/>
                        </a:rPr>
                        <a:t>0ms</a:t>
                      </a:r>
                    </a:p>
                  </a:txBody>
                  <a:tcPr marL="84065" marR="84065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/>
                      </a:r>
                      <a:br>
                        <a:rPr lang="en-GB" sz="1600" dirty="0">
                          <a:effectLst/>
                        </a:rPr>
                      </a:br>
                      <a:endParaRPr lang="en-GB" sz="1600" dirty="0">
                        <a:effectLst/>
                      </a:endParaRPr>
                    </a:p>
                    <a:p>
                      <a:pPr algn="l" fontAlgn="t"/>
                      <a:r>
                        <a:rPr lang="en-GB" sz="1600" dirty="0">
                          <a:effectLst/>
                        </a:rPr>
                        <a:t>6-18ms (2)</a:t>
                      </a:r>
                    </a:p>
                    <a:p>
                      <a:pPr algn="l" fontAlgn="t"/>
                      <a:r>
                        <a:rPr lang="en-GB" sz="1600" dirty="0">
                          <a:effectLst/>
                        </a:rPr>
                        <a:t>0ms</a:t>
                      </a:r>
                    </a:p>
                  </a:txBody>
                  <a:tcPr marL="84065" marR="84065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/>
                      </a:r>
                      <a:br>
                        <a:rPr lang="en-GB" sz="1600" dirty="0">
                          <a:effectLst/>
                        </a:rPr>
                      </a:br>
                      <a:endParaRPr lang="en-GB" sz="1600" dirty="0">
                        <a:effectLst/>
                      </a:endParaRPr>
                    </a:p>
                    <a:p>
                      <a:pPr algn="l" fontAlgn="t"/>
                      <a:r>
                        <a:rPr lang="en-GB" sz="1600" dirty="0">
                          <a:effectLst/>
                        </a:rPr>
                        <a:t>6-18ms (3)</a:t>
                      </a:r>
                    </a:p>
                    <a:p>
                      <a:pPr algn="l" fontAlgn="t"/>
                      <a:r>
                        <a:rPr lang="en-GB" sz="1600" dirty="0">
                          <a:effectLst/>
                        </a:rPr>
                        <a:t>0ms</a:t>
                      </a:r>
                    </a:p>
                  </a:txBody>
                  <a:tcPr marL="84065" marR="84065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Create 1000 projects</a:t>
                      </a:r>
                    </a:p>
                  </a:txBody>
                  <a:tcPr marL="84065" marR="84065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3280ms</a:t>
                      </a:r>
                    </a:p>
                  </a:txBody>
                  <a:tcPr marL="84065" marR="84065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2076ms</a:t>
                      </a:r>
                    </a:p>
                  </a:txBody>
                  <a:tcPr marL="84065" marR="84065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1925ms</a:t>
                      </a:r>
                    </a:p>
                  </a:txBody>
                  <a:tcPr marL="84065" marR="84065" marT="58846" marB="5884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7544" y="1065170"/>
            <a:ext cx="8280920" cy="5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1" fontAlgn="base" hangingPunct="1">
              <a:lnSpc>
                <a:spcPts val="3200"/>
              </a:lnSpc>
              <a:spcBef>
                <a:spcPts val="0"/>
              </a:spcBef>
              <a:spcAft>
                <a:spcPts val="800"/>
              </a:spcAft>
              <a:buSzPct val="120000"/>
              <a:buFont typeface="Arial"/>
              <a:buChar char="•"/>
              <a:defRPr sz="2400" baseline="0">
                <a:solidFill>
                  <a:srgbClr val="020000"/>
                </a:solidFill>
                <a:latin typeface="+mn-lt"/>
                <a:ea typeface="+mn-ea"/>
                <a:cs typeface="+mn-cs"/>
              </a:defRPr>
            </a:lvl1pPr>
            <a:lvl2pPr marL="534988" indent="-266700" algn="l" rtl="0" eaLnBrk="1" fontAlgn="base" hangingPunct="1">
              <a:spcBef>
                <a:spcPts val="0"/>
              </a:spcBef>
              <a:spcAft>
                <a:spcPts val="600"/>
              </a:spcAft>
              <a:buSzPct val="110000"/>
              <a:buFont typeface="Arial"/>
              <a:buChar char="•"/>
              <a:defRPr sz="2200">
                <a:solidFill>
                  <a:srgbClr val="00B3E3"/>
                </a:solidFill>
                <a:latin typeface="+mn-lt"/>
              </a:defRPr>
            </a:lvl2pPr>
            <a:lvl3pPr marL="803275" indent="-268288" algn="l" rtl="0" eaLnBrk="1" fontAlgn="base" hangingPunct="1">
              <a:spcBef>
                <a:spcPts val="0"/>
              </a:spcBef>
              <a:spcAft>
                <a:spcPts val="300"/>
              </a:spcAft>
              <a:buSzPct val="100000"/>
              <a:buFont typeface="Arial"/>
              <a:buChar char="•"/>
              <a:defRPr sz="2000" baseline="0">
                <a:solidFill>
                  <a:srgbClr val="020000"/>
                </a:solidFill>
                <a:latin typeface="+mn-lt"/>
              </a:defRPr>
            </a:lvl3pPr>
            <a:lvl4pPr marL="1077913" indent="-274638" algn="l" rtl="0" eaLnBrk="1" fontAlgn="base" hangingPunct="1">
              <a:spcBef>
                <a:spcPts val="0"/>
              </a:spcBef>
              <a:spcAft>
                <a:spcPts val="300"/>
              </a:spcAft>
              <a:buSzPct val="90000"/>
              <a:buFont typeface="Arial"/>
              <a:buChar char="•"/>
              <a:defRPr sz="1800" i="0">
                <a:solidFill>
                  <a:srgbClr val="020000"/>
                </a:solidFill>
                <a:latin typeface="+mn-lt"/>
              </a:defRPr>
            </a:lvl4pPr>
            <a:lvl5pPr marL="1346200" indent="-268288" algn="l" rtl="0" eaLnBrk="1" fontAlgn="base" hangingPunct="1">
              <a:spcBef>
                <a:spcPct val="0"/>
              </a:spcBef>
              <a:spcAft>
                <a:spcPts val="300"/>
              </a:spcAft>
              <a:buSzPct val="80000"/>
              <a:buFont typeface="Arial"/>
              <a:buChar char="•"/>
              <a:defRPr sz="1800" b="0" i="0">
                <a:solidFill>
                  <a:srgbClr val="02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Char char="–"/>
              <a:defRPr sz="2000" i="1">
                <a:solidFill>
                  <a:srgbClr val="AFAFC8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Char char="–"/>
              <a:defRPr sz="2000" i="1">
                <a:solidFill>
                  <a:srgbClr val="AFAFC8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Char char="–"/>
              <a:defRPr sz="2000" i="1">
                <a:solidFill>
                  <a:srgbClr val="AFAFC8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Char char="–"/>
              <a:defRPr sz="2000" i="1">
                <a:solidFill>
                  <a:srgbClr val="AFAFC8"/>
                </a:solidFill>
                <a:latin typeface="+mn-lt"/>
              </a:defRPr>
            </a:lvl9pPr>
          </a:lstStyle>
          <a:p>
            <a:r>
              <a:rPr lang="pl-PL" kern="0" dirty="0" smtClean="0"/>
              <a:t>Embedded</a:t>
            </a:r>
          </a:p>
        </p:txBody>
      </p:sp>
    </p:spTree>
    <p:extLst>
      <p:ext uri="{BB962C8B-B14F-4D97-AF65-F5344CB8AC3E}">
        <p14:creationId xmlns:p14="http://schemas.microsoft.com/office/powerpoint/2010/main" val="420835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3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is NoSQL?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3577"/>
            <a:ext cx="8280920" cy="5547791"/>
          </a:xfrm>
        </p:spPr>
        <p:txBody>
          <a:bodyPr/>
          <a:lstStyle/>
          <a:p>
            <a:r>
              <a:rPr lang="pl-PL" dirty="0" smtClean="0"/>
              <a:t>It is schema free database. There is no need to define anything up-front by default</a:t>
            </a:r>
          </a:p>
          <a:p>
            <a:r>
              <a:rPr lang="pl-PL" dirty="0" smtClean="0"/>
              <a:t>There are different kinds of types, these are tailored to specific purposes. Most popular are:</a:t>
            </a:r>
          </a:p>
          <a:p>
            <a:pPr lvl="1"/>
            <a:r>
              <a:rPr lang="pl-PL" dirty="0" smtClean="0"/>
              <a:t>Key-value</a:t>
            </a:r>
          </a:p>
          <a:p>
            <a:pPr lvl="1"/>
            <a:r>
              <a:rPr lang="pl-PL" dirty="0" smtClean="0"/>
              <a:t>Document</a:t>
            </a:r>
          </a:p>
          <a:p>
            <a:pPr lvl="1"/>
            <a:r>
              <a:rPr lang="pl-PL" dirty="0" smtClean="0"/>
              <a:t>Graph</a:t>
            </a:r>
          </a:p>
          <a:p>
            <a:pPr lvl="1"/>
            <a:r>
              <a:rPr lang="pl-PL" dirty="0" smtClean="0"/>
              <a:t>BigTable</a:t>
            </a:r>
          </a:p>
          <a:p>
            <a:pPr lvl="1"/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8433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Why NoSQL databases?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3577"/>
            <a:ext cx="8280920" cy="5547791"/>
          </a:xfrm>
        </p:spPr>
        <p:txBody>
          <a:bodyPr/>
          <a:lstStyle/>
          <a:p>
            <a:r>
              <a:rPr lang="pl-PL" dirty="0" smtClean="0"/>
              <a:t>These type of databases are designed to grow horizontally and are more friendly fit for Cloud. There is large choice of different databases for different purposes</a:t>
            </a:r>
          </a:p>
          <a:p>
            <a:pPr lvl="1"/>
            <a:r>
              <a:rPr lang="en-GB" dirty="0">
                <a:hlinkClick r:id="rId3"/>
              </a:rPr>
              <a:t>http://nosql-database.org/</a:t>
            </a:r>
            <a:endParaRPr lang="pl-PL" dirty="0" smtClean="0"/>
          </a:p>
          <a:p>
            <a:r>
              <a:rPr lang="pl-PL" dirty="0" smtClean="0"/>
              <a:t>To allow bringing in and use of semi- and unstructured data</a:t>
            </a:r>
          </a:p>
          <a:p>
            <a:r>
              <a:rPr lang="pl-PL" dirty="0" smtClean="0"/>
              <a:t>To make it easier to adapt changing requirements and new features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pPr lvl="1"/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1543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is graph database?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3577"/>
            <a:ext cx="8280920" cy="5547791"/>
          </a:xfrm>
        </p:spPr>
        <p:txBody>
          <a:bodyPr/>
          <a:lstStyle/>
          <a:p>
            <a:r>
              <a:rPr lang="pl-PL" dirty="0" smtClean="0"/>
              <a:t>It stores data in graph form</a:t>
            </a:r>
          </a:p>
          <a:p>
            <a:r>
              <a:rPr lang="pl-PL" dirty="0" smtClean="0"/>
              <a:t>Key elements:</a:t>
            </a:r>
          </a:p>
          <a:p>
            <a:pPr lvl="1"/>
            <a:r>
              <a:rPr lang="pl-PL" dirty="0" smtClean="0">
                <a:solidFill>
                  <a:srgbClr val="FF0000"/>
                </a:solidFill>
              </a:rPr>
              <a:t>Vertex</a:t>
            </a:r>
          </a:p>
          <a:p>
            <a:pPr lvl="1"/>
            <a:r>
              <a:rPr lang="pl-PL" dirty="0" smtClean="0">
                <a:solidFill>
                  <a:schemeClr val="accent6"/>
                </a:solidFill>
              </a:rPr>
              <a:t>Edge (optional)</a:t>
            </a:r>
          </a:p>
          <a:p>
            <a:pPr lvl="1"/>
            <a:r>
              <a:rPr lang="pl-PL" dirty="0" smtClean="0">
                <a:solidFill>
                  <a:srgbClr val="F2B800"/>
                </a:solidFill>
              </a:rPr>
              <a:t>Edge direction (in, out, both)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Property (optional, </a:t>
            </a:r>
          </a:p>
          <a:p>
            <a:pPr marL="268288" lvl="1" indent="0">
              <a:buNone/>
            </a:pPr>
            <a:r>
              <a:rPr lang="pl-PL" dirty="0" smtClean="0">
                <a:solidFill>
                  <a:srgbClr val="00B050"/>
                </a:solidFill>
              </a:rPr>
              <a:t>	vertex and edge)</a:t>
            </a:r>
            <a:endParaRPr lang="pl-P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772816"/>
            <a:ext cx="4105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1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Advantages of graph versus relational database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3577"/>
            <a:ext cx="8280920" cy="5547791"/>
          </a:xfrm>
        </p:spPr>
        <p:txBody>
          <a:bodyPr/>
          <a:lstStyle/>
          <a:p>
            <a:r>
              <a:rPr lang="pl-PL" dirty="0" smtClean="0"/>
              <a:t>Data for vertex and edge does not require full pre-defining</a:t>
            </a:r>
          </a:p>
          <a:p>
            <a:pPr lvl="1"/>
            <a:r>
              <a:rPr lang="pl-PL" dirty="0" smtClean="0"/>
              <a:t>It can grow and change over time</a:t>
            </a:r>
          </a:p>
          <a:p>
            <a:r>
              <a:rPr lang="pl-PL" dirty="0" smtClean="0"/>
              <a:t>Changing data structure does not require complex schema manipulations by default. Adding is handled automatically. Most of changes can be applied </a:t>
            </a:r>
            <a:r>
              <a:rPr lang="pl-PL" dirty="0" smtClean="0"/>
              <a:t>at Java </a:t>
            </a:r>
            <a:r>
              <a:rPr lang="pl-PL" dirty="0" smtClean="0"/>
              <a:t>level</a:t>
            </a:r>
          </a:p>
          <a:p>
            <a:r>
              <a:rPr lang="pl-PL" dirty="0" smtClean="0"/>
              <a:t>Adding/removing/updating edges do not require to modify code at persistance layer (there aren’t any binded entities or foreign key rules by default)</a:t>
            </a:r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5113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Advantages of graph versus relational database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3577"/>
            <a:ext cx="8280920" cy="5547791"/>
          </a:xfrm>
        </p:spPr>
        <p:txBody>
          <a:bodyPr/>
          <a:lstStyle/>
          <a:p>
            <a:r>
              <a:rPr lang="pl-PL" dirty="0" smtClean="0"/>
              <a:t>Edges are individual links between vertices, they’re significantly faster to traverse through than using relational database queries where JOIN operation is used</a:t>
            </a:r>
          </a:p>
          <a:p>
            <a:r>
              <a:rPr lang="pl-PL" dirty="0" smtClean="0"/>
              <a:t>Fast start to use graph database at simplest level</a:t>
            </a:r>
          </a:p>
          <a:p>
            <a:r>
              <a:rPr lang="pl-PL" dirty="0" smtClean="0"/>
              <a:t>Persistance can be handled a bit later in project when conditions are understood better allowing </a:t>
            </a:r>
            <a:r>
              <a:rPr lang="pl-PL" dirty="0" smtClean="0"/>
              <a:t>database to </a:t>
            </a:r>
            <a:r>
              <a:rPr lang="pl-PL" dirty="0" smtClean="0"/>
              <a:t>be more tailored to business needs</a:t>
            </a:r>
          </a:p>
          <a:p>
            <a:r>
              <a:rPr lang="pl-PL" dirty="0" smtClean="0"/>
              <a:t>Graph database scales better as more data is added in</a:t>
            </a:r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9754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Disadvanteges of graph versus relational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3577"/>
            <a:ext cx="8280920" cy="5547791"/>
          </a:xfrm>
        </p:spPr>
        <p:txBody>
          <a:bodyPr/>
          <a:lstStyle/>
          <a:p>
            <a:r>
              <a:rPr lang="pl-PL" dirty="0" smtClean="0"/>
              <a:t>Relational databases are more mature and understood</a:t>
            </a:r>
          </a:p>
          <a:p>
            <a:r>
              <a:rPr lang="pl-PL" dirty="0" smtClean="0"/>
              <a:t>Schema provides strong validation of data structure</a:t>
            </a:r>
          </a:p>
          <a:p>
            <a:r>
              <a:rPr lang="pl-PL" dirty="0" smtClean="0"/>
              <a:t>Better ACID support (</a:t>
            </a:r>
            <a:r>
              <a:rPr lang="en-GB" dirty="0"/>
              <a:t>atomicity, consistency, isolation, </a:t>
            </a:r>
            <a:r>
              <a:rPr lang="en-GB" dirty="0" smtClean="0"/>
              <a:t>durability</a:t>
            </a:r>
            <a:r>
              <a:rPr lang="pl-PL" dirty="0" smtClean="0"/>
              <a:t>)</a:t>
            </a:r>
          </a:p>
          <a:p>
            <a:r>
              <a:rPr lang="pl-PL" dirty="0" smtClean="0"/>
              <a:t>If data does not change, up-front effort with relational database may pay off later</a:t>
            </a:r>
          </a:p>
          <a:p>
            <a:r>
              <a:rPr lang="pl-PL" dirty="0" smtClean="0"/>
              <a:t>It is hard to understand data that’s already inside graph database as schema is not present. This may be addressed by individual providers but in different ways too</a:t>
            </a:r>
          </a:p>
          <a:p>
            <a:r>
              <a:rPr lang="pl-PL" dirty="0" smtClean="0"/>
              <a:t>Frameworks like Hibernate, SpringData provide more functionality and cover than TinkerPop</a:t>
            </a:r>
          </a:p>
        </p:txBody>
      </p:sp>
    </p:spTree>
    <p:extLst>
      <p:ext uri="{BB962C8B-B14F-4D97-AF65-F5344CB8AC3E}">
        <p14:creationId xmlns:p14="http://schemas.microsoft.com/office/powerpoint/2010/main" val="268883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Graph databases API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3577"/>
            <a:ext cx="8280920" cy="5547791"/>
          </a:xfrm>
        </p:spPr>
        <p:txBody>
          <a:bodyPr/>
          <a:lstStyle/>
          <a:p>
            <a:r>
              <a:rPr lang="pl-PL" dirty="0" smtClean="0"/>
              <a:t>Many graph databases have common API to work with: Apache TinkerPop</a:t>
            </a:r>
          </a:p>
          <a:p>
            <a:pPr lvl="1"/>
            <a:r>
              <a:rPr lang="pl-PL" dirty="0"/>
              <a:t>http://tinkerpop.apache.org/</a:t>
            </a:r>
            <a:endParaRPr lang="pl-PL" dirty="0" smtClean="0"/>
          </a:p>
          <a:p>
            <a:r>
              <a:rPr lang="pl-PL" dirty="0" smtClean="0"/>
              <a:t>Not all graph databases implement it in same way or support all methods</a:t>
            </a:r>
          </a:p>
          <a:p>
            <a:r>
              <a:rPr lang="pl-PL" dirty="0" smtClean="0"/>
              <a:t>Different vendors work with different library version, usually it is v3</a:t>
            </a:r>
          </a:p>
          <a:p>
            <a:r>
              <a:rPr lang="pl-PL" dirty="0" smtClean="0"/>
              <a:t>For some of graph database providers, TinkerPop is native language to interact with their db</a:t>
            </a:r>
          </a:p>
          <a:p>
            <a:r>
              <a:rPr lang="pl-PL" dirty="0" smtClean="0"/>
              <a:t>TinkerPop can be executed directly on database engine, and through Java API or </a:t>
            </a:r>
            <a:r>
              <a:rPr lang="pl-PL" dirty="0" smtClean="0"/>
              <a:t>any other </a:t>
            </a:r>
            <a:r>
              <a:rPr lang="pl-PL" dirty="0" smtClean="0"/>
              <a:t>supported </a:t>
            </a:r>
            <a:r>
              <a:rPr lang="pl-PL" dirty="0" smtClean="0"/>
              <a:t>language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689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Graph databases API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3577"/>
            <a:ext cx="8280920" cy="5547791"/>
          </a:xfrm>
        </p:spPr>
        <p:txBody>
          <a:bodyPr/>
          <a:lstStyle/>
          <a:p>
            <a:r>
              <a:rPr lang="pl-PL" dirty="0"/>
              <a:t>TinkerPop </a:t>
            </a:r>
            <a:r>
              <a:rPr lang="pl-PL" dirty="0" smtClean="0"/>
              <a:t>main access is Traversal API.</a:t>
            </a:r>
          </a:p>
          <a:p>
            <a:r>
              <a:rPr lang="pl-PL" dirty="0" smtClean="0"/>
              <a:t>This </a:t>
            </a:r>
            <a:r>
              <a:rPr lang="pl-PL" dirty="0"/>
              <a:t>generates </a:t>
            </a:r>
            <a:r>
              <a:rPr lang="pl-PL" dirty="0" smtClean="0"/>
              <a:t>commands route </a:t>
            </a:r>
            <a:r>
              <a:rPr lang="pl-PL" dirty="0"/>
              <a:t>that is submitted to DB engine and is processed by </a:t>
            </a:r>
            <a:r>
              <a:rPr lang="pl-PL" dirty="0" smtClean="0"/>
              <a:t>it. Some simpler methods can be executed without Traversal API, but these are not always supported and may be less efficient on remote access</a:t>
            </a:r>
          </a:p>
          <a:p>
            <a:r>
              <a:rPr lang="pl-PL" dirty="0" smtClean="0"/>
              <a:t>Complex fetching always requires use of Travelsal API</a:t>
            </a:r>
          </a:p>
          <a:p>
            <a:r>
              <a:rPr lang="pl-PL" dirty="0" smtClean="0"/>
              <a:t>Vertex can </a:t>
            </a:r>
            <a:r>
              <a:rPr lang="pl-PL" dirty="0"/>
              <a:t>be given a label (equivalent to table name) so search can be narrowed and expected </a:t>
            </a:r>
            <a:r>
              <a:rPr lang="pl-PL" dirty="0" smtClean="0"/>
              <a:t>properties organised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25074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voxx 2014 - Responsive Web Design - Pawel Maslej">
  <a:themeElements>
    <a:clrScheme name="Custom 1">
      <a:dk1>
        <a:srgbClr val="020000"/>
      </a:dk1>
      <a:lt1>
        <a:srgbClr val="FFFFFF"/>
      </a:lt1>
      <a:dk2>
        <a:srgbClr val="343E48"/>
      </a:dk2>
      <a:lt2>
        <a:srgbClr val="808080"/>
      </a:lt2>
      <a:accent1>
        <a:srgbClr val="00B3E3"/>
      </a:accent1>
      <a:accent2>
        <a:srgbClr val="020000"/>
      </a:accent2>
      <a:accent3>
        <a:srgbClr val="FFFFFF"/>
      </a:accent3>
      <a:accent4>
        <a:srgbClr val="000000"/>
      </a:accent4>
      <a:accent5>
        <a:srgbClr val="677F99"/>
      </a:accent5>
      <a:accent6>
        <a:srgbClr val="00B3E3"/>
      </a:accent6>
      <a:hlink>
        <a:srgbClr val="00B3E3"/>
      </a:hlink>
      <a:folHlink>
        <a:srgbClr val="343E4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rgbClr val="003366"/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>
    <a:extraClrScheme>
      <a:clrScheme name="Lhasa slide light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hasa slide light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hasa slide light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hasa slide light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hasa slide light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hasa slide light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hasa slide light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hasa_Light_Science_Theme">
  <a:themeElements>
    <a:clrScheme name="Custom 1">
      <a:dk1>
        <a:srgbClr val="020000"/>
      </a:dk1>
      <a:lt1>
        <a:srgbClr val="FFFFFF"/>
      </a:lt1>
      <a:dk2>
        <a:srgbClr val="343E48"/>
      </a:dk2>
      <a:lt2>
        <a:srgbClr val="808080"/>
      </a:lt2>
      <a:accent1>
        <a:srgbClr val="00B3E3"/>
      </a:accent1>
      <a:accent2>
        <a:srgbClr val="020000"/>
      </a:accent2>
      <a:accent3>
        <a:srgbClr val="FFFFFF"/>
      </a:accent3>
      <a:accent4>
        <a:srgbClr val="000000"/>
      </a:accent4>
      <a:accent5>
        <a:srgbClr val="677F99"/>
      </a:accent5>
      <a:accent6>
        <a:srgbClr val="00B3E3"/>
      </a:accent6>
      <a:hlink>
        <a:srgbClr val="00B3E3"/>
      </a:hlink>
      <a:folHlink>
        <a:srgbClr val="343E4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rgbClr val="003366"/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>
    <a:extraClrScheme>
      <a:clrScheme name="Lhasa slide light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hasa slide light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hasa slide light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hasa slide light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hasa slide light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hasa slide light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hasa slide light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Devoxx 2014 - Responsive Web Design - Pawel Maslej</Template>
  <TotalTime>0</TotalTime>
  <Words>869</Words>
  <Application>Microsoft Office PowerPoint</Application>
  <PresentationFormat>On-screen Show (4:3)</PresentationFormat>
  <Paragraphs>134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Tahoma</vt:lpstr>
      <vt:lpstr>Devoxx 2014 - Responsive Web Design - Pawel Maslej</vt:lpstr>
      <vt:lpstr>2_Lhasa_Light_Science_Theme</vt:lpstr>
      <vt:lpstr>Graph Databases</vt:lpstr>
      <vt:lpstr>What is NoSQL?</vt:lpstr>
      <vt:lpstr>Why NoSQL databases?</vt:lpstr>
      <vt:lpstr>What is graph database?</vt:lpstr>
      <vt:lpstr>Advantages of graph versus relational database (1)</vt:lpstr>
      <vt:lpstr>Advantages of graph versus relational database (2)</vt:lpstr>
      <vt:lpstr>Disadvanteges of graph versus relational database</vt:lpstr>
      <vt:lpstr>Graph databases API (1)</vt:lpstr>
      <vt:lpstr>Graph databases API (2)</vt:lpstr>
      <vt:lpstr>Demo project</vt:lpstr>
      <vt:lpstr>My experience with graph database using OrientDB (1)</vt:lpstr>
      <vt:lpstr>My own experience with graph database using OrientDB (2)</vt:lpstr>
      <vt:lpstr>My own experience with graph database using OrientDB (2)</vt:lpstr>
      <vt:lpstr>OrientDB performance (early Axiom adoption)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2014-06-26T08:11:25Z</dcterms:created>
  <dcterms:modified xsi:type="dcterms:W3CDTF">2019-07-05T08:44:40Z</dcterms:modified>
</cp:coreProperties>
</file>