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0" r:id="rId7"/>
    <p:sldId id="267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68" r:id="rId16"/>
    <p:sldId id="269" r:id="rId17"/>
    <p:sldId id="277" r:id="rId18"/>
    <p:sldId id="278" r:id="rId19"/>
    <p:sldId id="279" r:id="rId20"/>
    <p:sldId id="280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err="1"/>
              <a:t>Mycar</a:t>
            </a:r>
            <a:r>
              <a:rPr lang="en-IN" sz="2800" dirty="0"/>
              <a:t> Dream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Name : Dijender Saini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Roll Number : DDA1610016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12232"/>
            <a:ext cx="11168742" cy="4586955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Final model arrived at after 19 refinements</a:t>
            </a:r>
          </a:p>
          <a:p>
            <a:r>
              <a:rPr lang="en-IN" sz="2400" dirty="0" smtClean="0"/>
              <a:t>Final model </a:t>
            </a:r>
          </a:p>
          <a:p>
            <a:pPr marL="457200" lvl="1" indent="0">
              <a:buNone/>
            </a:pPr>
            <a:r>
              <a:rPr lang="en-IN" sz="1600" dirty="0"/>
              <a:t>lm(formula = MPG ~ Weight + </a:t>
            </a:r>
            <a:endParaRPr lang="en-IN" sz="1600" dirty="0" smtClean="0"/>
          </a:p>
          <a:p>
            <a:pPr marL="457200" lvl="1" indent="0">
              <a:buNone/>
            </a:pPr>
            <a:r>
              <a:rPr lang="en-IN" sz="1600" dirty="0" smtClean="0"/>
              <a:t>carModelBin2013orLater </a:t>
            </a:r>
            <a:r>
              <a:rPr lang="en-IN" sz="1600" dirty="0"/>
              <a:t>+ </a:t>
            </a:r>
            <a:endParaRPr lang="en-IN" sz="1600" dirty="0" smtClean="0"/>
          </a:p>
          <a:p>
            <a:pPr marL="457200" lvl="1" indent="0">
              <a:buNone/>
            </a:pPr>
            <a:r>
              <a:rPr lang="en-IN" sz="1600" dirty="0" smtClean="0"/>
              <a:t>carModelBinBetween2006.2008 </a:t>
            </a:r>
            <a:r>
              <a:rPr lang="en-IN" sz="1600" dirty="0"/>
              <a:t>+ </a:t>
            </a:r>
            <a:endParaRPr lang="en-IN" sz="1600" dirty="0" smtClean="0"/>
          </a:p>
          <a:p>
            <a:pPr marL="457200" lvl="1" indent="0">
              <a:buNone/>
            </a:pPr>
            <a:r>
              <a:rPr lang="en-IN" sz="1600" dirty="0" smtClean="0"/>
              <a:t>carModelBinBetween2009.2012</a:t>
            </a:r>
            <a:r>
              <a:rPr lang="en-IN" sz="1600" dirty="0"/>
              <a:t>, </a:t>
            </a:r>
            <a:endParaRPr lang="en-IN" sz="1600" dirty="0" smtClean="0"/>
          </a:p>
          <a:p>
            <a:pPr marL="457200" lvl="1" indent="0">
              <a:buNone/>
            </a:pPr>
            <a:r>
              <a:rPr lang="en-IN" sz="1600" dirty="0" smtClean="0"/>
              <a:t>data </a:t>
            </a:r>
            <a:r>
              <a:rPr lang="en-IN" sz="1600" dirty="0"/>
              <a:t>= </a:t>
            </a:r>
            <a:r>
              <a:rPr lang="en-IN" sz="1600" dirty="0" err="1"/>
              <a:t>carmileage.train</a:t>
            </a:r>
            <a:r>
              <a:rPr lang="en-IN" sz="1600" dirty="0" smtClean="0"/>
              <a:t>)</a:t>
            </a:r>
          </a:p>
          <a:p>
            <a:r>
              <a:rPr lang="en-IN" sz="2400" dirty="0" smtClean="0"/>
              <a:t>Number of variables: 4</a:t>
            </a:r>
          </a:p>
          <a:p>
            <a:r>
              <a:rPr lang="en-IN" sz="2400" dirty="0" smtClean="0"/>
              <a:t>R-Squared value</a:t>
            </a:r>
            <a:r>
              <a:rPr lang="en-IN" sz="2400" dirty="0"/>
              <a:t>: </a:t>
            </a:r>
            <a:r>
              <a:rPr lang="en-IN" sz="2400" dirty="0" smtClean="0"/>
              <a:t>0.8258</a:t>
            </a:r>
          </a:p>
          <a:p>
            <a:r>
              <a:rPr lang="en-IN" sz="2400" dirty="0" smtClean="0"/>
              <a:t>Regression formula:</a:t>
            </a:r>
          </a:p>
          <a:p>
            <a:pPr marL="457200" lvl="1" indent="0">
              <a:buNone/>
            </a:pPr>
            <a:r>
              <a:rPr lang="en-IN" sz="2000" dirty="0"/>
              <a:t>EstimatedMpg = 48.0014310 + (-0.0065884*Weight) + (-7.5540290*carModelBin2013orLater) </a:t>
            </a:r>
          </a:p>
          <a:p>
            <a:pPr marL="457200" lvl="1" indent="0">
              <a:buNone/>
            </a:pPr>
            <a:r>
              <a:rPr lang="en-IN" sz="2000" dirty="0" smtClean="0"/>
              <a:t>+ </a:t>
            </a:r>
            <a:r>
              <a:rPr lang="en-IN" sz="2000" dirty="0"/>
              <a:t>(-4.2541915*carModelBinBetween2006.2008)</a:t>
            </a:r>
          </a:p>
          <a:p>
            <a:pPr marL="457200" lvl="1" indent="0">
              <a:buNone/>
            </a:pPr>
            <a:r>
              <a:rPr lang="en-IN" sz="2000" dirty="0" smtClean="0"/>
              <a:t>+ </a:t>
            </a:r>
            <a:r>
              <a:rPr lang="en-IN" sz="2000" dirty="0"/>
              <a:t>(-7.1354110*carModelBinBetween2009.2012)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Final Model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86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 Constraint#1: </a:t>
            </a:r>
            <a:r>
              <a:rPr lang="en-US" sz="2400" dirty="0"/>
              <a:t>The model should not contain more than 5 variables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Result: Model contains 4 variables</a:t>
            </a:r>
          </a:p>
          <a:p>
            <a:pPr marL="457200" lvl="1" indent="0">
              <a:buNone/>
            </a:pPr>
            <a:endParaRPr lang="en-IN" sz="20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Constraint#2: </a:t>
            </a:r>
            <a:r>
              <a:rPr lang="en-US" sz="2400" dirty="0"/>
              <a:t>According to the business needs, set the VIF to </a:t>
            </a:r>
            <a:r>
              <a:rPr lang="en-US" sz="2400" dirty="0" smtClean="0"/>
              <a:t>2.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Result: VIF of all variables is less than 2 as seen in the result below</a:t>
            </a:r>
            <a:endParaRPr lang="en-US" sz="2000" dirty="0"/>
          </a:p>
          <a:p>
            <a:endParaRPr lang="en-IN" sz="2400" dirty="0" smtClean="0"/>
          </a:p>
          <a:p>
            <a:r>
              <a:rPr lang="en-IN" sz="2400" dirty="0" smtClean="0"/>
              <a:t>Constraint#3:</a:t>
            </a:r>
            <a:r>
              <a:rPr lang="en-US" sz="2400" dirty="0"/>
              <a:t> The model should be highly predictive in nature </a:t>
            </a:r>
            <a:r>
              <a:rPr lang="en-US" sz="2400" dirty="0" err="1"/>
              <a:t>i.e</a:t>
            </a:r>
            <a:r>
              <a:rPr lang="en-US" sz="2400" dirty="0"/>
              <a:t> it should show 80% (R squared) of accuracy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Result: Model has R-square value </a:t>
            </a:r>
            <a:r>
              <a:rPr lang="en-US" sz="2000" dirty="0"/>
              <a:t>of </a:t>
            </a:r>
            <a:r>
              <a:rPr lang="en-US" sz="2000" dirty="0" smtClean="0"/>
              <a:t> 0.8258. Which means model shows 82.5% accuracy on the training dataset for predicting MPG of a car.</a:t>
            </a:r>
            <a:endParaRPr lang="en-US" sz="2000" dirty="0"/>
          </a:p>
          <a:p>
            <a:pPr lvl="1"/>
            <a:endParaRPr lang="en-IN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Examination of Model </a:t>
            </a:r>
            <a:r>
              <a:rPr lang="en-IN" sz="2800" dirty="0"/>
              <a:t>A</a:t>
            </a:r>
            <a:r>
              <a:rPr lang="en-IN" sz="2800" dirty="0" smtClean="0"/>
              <a:t>gainst </a:t>
            </a:r>
            <a:r>
              <a:rPr lang="en-IN" sz="2800" dirty="0"/>
              <a:t>C</a:t>
            </a:r>
            <a:r>
              <a:rPr lang="en-IN" sz="2800" dirty="0" smtClean="0"/>
              <a:t>onstraints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31771"/>
              </p:ext>
            </p:extLst>
          </p:nvPr>
        </p:nvGraphicFramePr>
        <p:xfrm>
          <a:off x="2586789" y="3741821"/>
          <a:ext cx="60706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761"/>
                <a:gridCol w="1535897"/>
                <a:gridCol w="1967471"/>
                <a:gridCol w="1967471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Weight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carModelBin2013orLater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carModelBinBetween2006.2008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carModelBinBetween2009.2012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1.704937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1.634272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1.832217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2864"/>
            <a:ext cx="11168742" cy="4346324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 </a:t>
            </a:r>
            <a:r>
              <a:rPr lang="en-US" sz="2400" dirty="0" smtClean="0"/>
              <a:t>Manual calculation of R-Squared value</a:t>
            </a:r>
          </a:p>
          <a:p>
            <a:pPr lvl="1"/>
            <a:r>
              <a:rPr lang="en-US" sz="2000" dirty="0" smtClean="0"/>
              <a:t> Apply regression model to calculate estimated MPG </a:t>
            </a:r>
          </a:p>
          <a:p>
            <a:pPr marL="914400" lvl="2" indent="0">
              <a:buNone/>
            </a:pPr>
            <a:r>
              <a:rPr lang="en-IN" sz="1600" dirty="0"/>
              <a:t>EstimatedMpg = 48.0014310 + (-0.0065884*Weight) + (-7.5540290*carModelBin2013orLater) </a:t>
            </a:r>
          </a:p>
          <a:p>
            <a:pPr marL="914400" lvl="2" indent="0">
              <a:buNone/>
            </a:pPr>
            <a:r>
              <a:rPr lang="en-IN" sz="1600" dirty="0"/>
              <a:t> + (-4.2541915*carModelBinBetween2006.2008)</a:t>
            </a:r>
          </a:p>
          <a:p>
            <a:pPr marL="914400" lvl="2" indent="0">
              <a:buNone/>
            </a:pPr>
            <a:r>
              <a:rPr lang="en-IN" sz="1600" dirty="0"/>
              <a:t> + (-7.1354110*carModelBinBetween2009.2012</a:t>
            </a:r>
            <a:r>
              <a:rPr lang="en-IN" sz="1600" dirty="0" smtClean="0"/>
              <a:t>)</a:t>
            </a:r>
          </a:p>
          <a:p>
            <a:pPr marL="914400" lvl="2" indent="0">
              <a:buNone/>
            </a:pPr>
            <a:endParaRPr lang="en-IN" sz="1600" dirty="0"/>
          </a:p>
          <a:p>
            <a:pPr lvl="1"/>
            <a:r>
              <a:rPr lang="en-US" sz="2000" dirty="0" smtClean="0"/>
              <a:t>Calculate Error Square and Sum of Squares using the estimated and actual MPG values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Calculate R-Square :</a:t>
            </a:r>
          </a:p>
          <a:p>
            <a:pPr lvl="2"/>
            <a:r>
              <a:rPr lang="en-US" sz="1600" dirty="0" smtClean="0"/>
              <a:t>1-(Sum of Error Square/Sum of Sum of Squares)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 smtClean="0"/>
              <a:t>Result : R-Square</a:t>
            </a:r>
            <a:r>
              <a:rPr lang="en-US" sz="2000" dirty="0"/>
              <a:t>: </a:t>
            </a:r>
            <a:r>
              <a:rPr lang="en-US" sz="2000" dirty="0" smtClean="0"/>
              <a:t>0.8114772(81.1% accuracy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Correlation between actual MPG and Estimated MPG: 0.900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1600" dirty="0" smtClean="0"/>
              <a:t> </a:t>
            </a:r>
            <a:endParaRPr lang="en-IN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Examination of Model Against Test dataset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03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16768"/>
            <a:ext cx="11168742" cy="4382419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 </a:t>
            </a:r>
            <a:r>
              <a:rPr lang="en-US" sz="2400" dirty="0" smtClean="0"/>
              <a:t> Using R function lm on the test data using variables in the model</a:t>
            </a:r>
          </a:p>
          <a:p>
            <a:pPr marL="457200" lvl="1" indent="0">
              <a:buNone/>
            </a:pPr>
            <a:r>
              <a:rPr lang="en-US" sz="1400" dirty="0"/>
              <a:t>lm(formula = MPG ~ Weight + </a:t>
            </a:r>
          </a:p>
          <a:p>
            <a:pPr marL="457200" lvl="1" indent="0">
              <a:buNone/>
            </a:pPr>
            <a:r>
              <a:rPr lang="en-US" sz="1400" dirty="0"/>
              <a:t>                  carModelBin2013orLater + 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	 </a:t>
            </a:r>
            <a:r>
              <a:rPr lang="en-US" sz="1400" dirty="0" smtClean="0"/>
              <a:t>       carModelBinBetween2006.2008 </a:t>
            </a:r>
            <a:r>
              <a:rPr lang="en-US" sz="1400" dirty="0"/>
              <a:t>+ </a:t>
            </a:r>
          </a:p>
          <a:p>
            <a:pPr marL="457200" lvl="1" indent="0">
              <a:buNone/>
            </a:pPr>
            <a:r>
              <a:rPr lang="en-US" sz="1400" dirty="0"/>
              <a:t>                  carModelBinBetween2009.2012,</a:t>
            </a:r>
          </a:p>
          <a:p>
            <a:pPr marL="457200" lvl="1" indent="0">
              <a:buNone/>
            </a:pPr>
            <a:r>
              <a:rPr lang="en-US" sz="1400" dirty="0"/>
              <a:t>                data = </a:t>
            </a:r>
            <a:r>
              <a:rPr lang="en-US" sz="1400" dirty="0" err="1"/>
              <a:t>carmileage.test</a:t>
            </a:r>
            <a:r>
              <a:rPr lang="en-US" sz="1400" dirty="0" smtClean="0"/>
              <a:t>)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dirty="0" smtClean="0"/>
              <a:t>Summary function yields the details of the model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Result : R-Square</a:t>
            </a:r>
            <a:r>
              <a:rPr lang="en-US" sz="2000" dirty="0"/>
              <a:t>: </a:t>
            </a:r>
            <a:r>
              <a:rPr lang="en-US" sz="2000" dirty="0" smtClean="0"/>
              <a:t>0.811(81.1% accuracy)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VIF values 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1600" dirty="0" smtClean="0"/>
              <a:t> </a:t>
            </a:r>
            <a:endParaRPr lang="en-IN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Examination of Model Against Test dataset</a:t>
            </a: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78777"/>
              </p:ext>
            </p:extLst>
          </p:nvPr>
        </p:nvGraphicFramePr>
        <p:xfrm>
          <a:off x="2177716" y="5257799"/>
          <a:ext cx="60706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761"/>
                <a:gridCol w="1535897"/>
                <a:gridCol w="1967471"/>
                <a:gridCol w="1967471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Weight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carModelBin2013orLater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carModelBinBetween2006.2008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carModelBinBetween2009.2012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1.14858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1.621131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1.659832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1.812924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 Constraint#1: </a:t>
            </a:r>
            <a:r>
              <a:rPr lang="en-US" sz="2400" dirty="0"/>
              <a:t>The model should not contain more than 5 variables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Result: Model contains 4 variables</a:t>
            </a:r>
          </a:p>
          <a:p>
            <a:pPr marL="457200" lvl="1" indent="0">
              <a:buNone/>
            </a:pPr>
            <a:endParaRPr lang="en-IN" sz="20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Constraint#2: </a:t>
            </a:r>
            <a:r>
              <a:rPr lang="en-US" sz="2400" dirty="0"/>
              <a:t>According to the business needs, set the VIF to </a:t>
            </a:r>
            <a:r>
              <a:rPr lang="en-US" sz="2400" dirty="0" smtClean="0"/>
              <a:t>2.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Result: VIF of all variables is less than 2 as seen in the result below</a:t>
            </a:r>
            <a:endParaRPr lang="en-US" sz="2000" dirty="0"/>
          </a:p>
          <a:p>
            <a:endParaRPr lang="en-IN" sz="2400" dirty="0" smtClean="0"/>
          </a:p>
          <a:p>
            <a:r>
              <a:rPr lang="en-IN" sz="2400" dirty="0" smtClean="0"/>
              <a:t>Constraint#3:</a:t>
            </a:r>
            <a:r>
              <a:rPr lang="en-US" sz="2400" dirty="0"/>
              <a:t> The model should be highly predictive in nature </a:t>
            </a:r>
            <a:r>
              <a:rPr lang="en-US" sz="2400" dirty="0" err="1"/>
              <a:t>i.e</a:t>
            </a:r>
            <a:r>
              <a:rPr lang="en-US" sz="2400" dirty="0"/>
              <a:t> it should show 80% (R squared) of accuracy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Result: Model has R-square value </a:t>
            </a:r>
            <a:r>
              <a:rPr lang="en-US" sz="2000" dirty="0"/>
              <a:t>of </a:t>
            </a:r>
            <a:r>
              <a:rPr lang="en-US" sz="2000" dirty="0" smtClean="0"/>
              <a:t> </a:t>
            </a:r>
            <a:r>
              <a:rPr lang="en-US" sz="2000" dirty="0"/>
              <a:t>0.811</a:t>
            </a:r>
            <a:r>
              <a:rPr lang="en-US" sz="2000" dirty="0" smtClean="0"/>
              <a:t>. Which means model shows 81.1% accuracy on the test dataset for predicting MPG of a car.</a:t>
            </a:r>
            <a:endParaRPr lang="en-US" sz="2000" dirty="0"/>
          </a:p>
          <a:p>
            <a:pPr lvl="1"/>
            <a:endParaRPr lang="en-IN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Examination of Model Against Constraints for Test Data</a:t>
            </a:r>
            <a:endParaRPr lang="en-IN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60338"/>
              </p:ext>
            </p:extLst>
          </p:nvPr>
        </p:nvGraphicFramePr>
        <p:xfrm>
          <a:off x="2454442" y="3814010"/>
          <a:ext cx="6070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761"/>
                <a:gridCol w="1535897"/>
                <a:gridCol w="1967471"/>
                <a:gridCol w="1967471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Weight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carModelBin2013orLater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carModelBinBetween2006.2008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carModelBinBetween2009.2012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1.14858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1.621131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1.659832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1.812924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Plotting Error(MPG-Estimated MPG) Vs. MPG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496219"/>
            <a:ext cx="11069052" cy="50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Plotting MPG Vs. </a:t>
            </a:r>
            <a:r>
              <a:rPr lang="en-IN" sz="2800" dirty="0" err="1" smtClean="0"/>
              <a:t>EstimatedMPG</a:t>
            </a:r>
            <a:r>
              <a:rPr lang="en-IN" sz="2800" dirty="0" smtClean="0"/>
              <a:t> For Each Car Company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5" y="1410933"/>
            <a:ext cx="11550315" cy="54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Model plot -1 </a:t>
            </a:r>
            <a:r>
              <a:rPr lang="en-IN" sz="2800" dirty="0"/>
              <a:t>F</a:t>
            </a:r>
            <a:r>
              <a:rPr lang="en-IN" sz="2800" dirty="0" smtClean="0"/>
              <a:t>rom Test </a:t>
            </a:r>
            <a:r>
              <a:rPr lang="en-IN" sz="2800" dirty="0"/>
              <a:t>D</a:t>
            </a:r>
            <a:r>
              <a:rPr lang="en-IN" sz="2800" dirty="0" smtClean="0"/>
              <a:t>ataset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1" y="1320812"/>
            <a:ext cx="11428571" cy="52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Model plot </a:t>
            </a:r>
            <a:r>
              <a:rPr lang="en-IN" sz="2800" dirty="0" smtClean="0"/>
              <a:t>- 2 </a:t>
            </a:r>
            <a:r>
              <a:rPr lang="en-IN" sz="2800" dirty="0"/>
              <a:t>From Test 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2" y="1496218"/>
            <a:ext cx="11428571" cy="49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 smtClean="0"/>
              <a:t> </a:t>
            </a:r>
            <a:r>
              <a:rPr lang="en-IN" sz="2800" dirty="0"/>
              <a:t>Model plot </a:t>
            </a:r>
            <a:r>
              <a:rPr lang="en-IN" sz="2800" dirty="0" smtClean="0"/>
              <a:t>- 3 </a:t>
            </a:r>
            <a:r>
              <a:rPr lang="en-IN" sz="2800" dirty="0"/>
              <a:t>From Test 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1496218"/>
            <a:ext cx="11428571" cy="50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To estimate mileage of a car based on the given features.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Business Constraints:</a:t>
            </a:r>
          </a:p>
          <a:p>
            <a:r>
              <a:rPr lang="en-US" sz="2400" dirty="0"/>
              <a:t>The model should not contain more than 5 variables.</a:t>
            </a:r>
          </a:p>
          <a:p>
            <a:r>
              <a:rPr lang="en-US" sz="2400" dirty="0" smtClean="0"/>
              <a:t>According </a:t>
            </a:r>
            <a:r>
              <a:rPr lang="en-US" sz="2400" dirty="0"/>
              <a:t>to the business needs, set the VIF to 2.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model should be highly predictive in nature </a:t>
            </a:r>
            <a:r>
              <a:rPr lang="en-US" sz="2400" dirty="0" err="1"/>
              <a:t>i.e</a:t>
            </a:r>
            <a:r>
              <a:rPr lang="en-US" sz="2400" dirty="0"/>
              <a:t> it should show 80% (R squared) of accuracy.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Business Requirement &amp; Constraints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 smtClean="0"/>
              <a:t> </a:t>
            </a:r>
            <a:r>
              <a:rPr lang="en-IN" sz="2800" dirty="0"/>
              <a:t>Model plot </a:t>
            </a:r>
            <a:r>
              <a:rPr lang="en-IN" sz="2800" dirty="0" smtClean="0"/>
              <a:t>- 4 </a:t>
            </a:r>
            <a:r>
              <a:rPr lang="en-IN" sz="2800" dirty="0"/>
              <a:t>From Test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1467854"/>
            <a:ext cx="11428571" cy="51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model below estimates the MPG of a car with accuracy of more than </a:t>
            </a:r>
            <a:r>
              <a:rPr lang="en-IN" dirty="0" smtClean="0"/>
              <a:t>80% </a:t>
            </a:r>
            <a:r>
              <a:rPr lang="en-IN" dirty="0" smtClean="0"/>
              <a:t>and therefore it is </a:t>
            </a:r>
            <a: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accepted</a:t>
            </a:r>
            <a:r>
              <a:rPr lang="en-IN" dirty="0" smtClean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Conclusion 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236494" y="3140242"/>
            <a:ext cx="4620127" cy="16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EstimatedMpg </a:t>
            </a:r>
            <a:r>
              <a:rPr lang="en-IN" dirty="0"/>
              <a:t>= 48.0014310 + </a:t>
            </a:r>
          </a:p>
          <a:p>
            <a:r>
              <a:rPr lang="en-IN" dirty="0"/>
              <a:t>(-0.0065884*Weight) + </a:t>
            </a:r>
          </a:p>
          <a:p>
            <a:r>
              <a:rPr lang="en-IN" dirty="0"/>
              <a:t>(-7.5540290*carModelBin2013orLater) +</a:t>
            </a:r>
          </a:p>
          <a:p>
            <a:r>
              <a:rPr lang="en-IN" dirty="0"/>
              <a:t>(-4.2541915*carModelBinBetween2006.2008)+ </a:t>
            </a:r>
          </a:p>
          <a:p>
            <a:r>
              <a:rPr lang="en-IN" dirty="0"/>
              <a:t>(-7.1354110*carModelBinBetween2009.2012)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Problem Solving Methodology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9491770" y="1777247"/>
            <a:ext cx="2070577" cy="95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Divide Entire Dataset Into Training and Testing sets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9491770" y="3324744"/>
            <a:ext cx="2070577" cy="88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 Model Using Training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44162" y="4982109"/>
            <a:ext cx="1955131" cy="73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Analyze How to Refine the Model 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6301824" y="3010064"/>
            <a:ext cx="2189747" cy="15159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Meets Requirements and Constraints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94440" y="1813488"/>
            <a:ext cx="2104381" cy="89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Requirements and Constraints 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690256" y="1777247"/>
            <a:ext cx="2189747" cy="95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Examine Data/Understand Format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470411" y="1777247"/>
            <a:ext cx="2430951" cy="95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Preparation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Variables Formatting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Data Cleaning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Variables Transformation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 flipV="1">
            <a:off x="2598821" y="2253141"/>
            <a:ext cx="1091435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1"/>
          </p:cNvCxnSpPr>
          <p:nvPr/>
        </p:nvCxnSpPr>
        <p:spPr>
          <a:xfrm>
            <a:off x="5629490" y="2223708"/>
            <a:ext cx="840921" cy="2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</p:cNvCxnSpPr>
          <p:nvPr/>
        </p:nvCxnSpPr>
        <p:spPr>
          <a:xfrm>
            <a:off x="8901362" y="2253141"/>
            <a:ext cx="590408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9" idx="0"/>
          </p:cNvCxnSpPr>
          <p:nvPr/>
        </p:nvCxnSpPr>
        <p:spPr>
          <a:xfrm>
            <a:off x="10527059" y="2729035"/>
            <a:ext cx="0" cy="59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2" idx="3"/>
          </p:cNvCxnSpPr>
          <p:nvPr/>
        </p:nvCxnSpPr>
        <p:spPr>
          <a:xfrm flipH="1">
            <a:off x="8491571" y="3768053"/>
            <a:ext cx="1000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2"/>
            <a:endCxn id="10" idx="1"/>
          </p:cNvCxnSpPr>
          <p:nvPr/>
        </p:nvCxnSpPr>
        <p:spPr>
          <a:xfrm rot="16200000" flipH="1">
            <a:off x="7508701" y="4414040"/>
            <a:ext cx="823458" cy="1047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9" idx="2"/>
          </p:cNvCxnSpPr>
          <p:nvPr/>
        </p:nvCxnSpPr>
        <p:spPr>
          <a:xfrm flipV="1">
            <a:off x="10399293" y="4211361"/>
            <a:ext cx="127766" cy="1138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25109" y="3324744"/>
            <a:ext cx="2104381" cy="88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 the Model on Test Dataset</a:t>
            </a:r>
            <a:endParaRPr lang="en-US" sz="1400" dirty="0"/>
          </a:p>
        </p:txBody>
      </p:sp>
      <p:sp>
        <p:nvSpPr>
          <p:cNvPr id="62" name="Flowchart: Decision 61"/>
          <p:cNvSpPr/>
          <p:nvPr/>
        </p:nvSpPr>
        <p:spPr>
          <a:xfrm>
            <a:off x="3470107" y="4515594"/>
            <a:ext cx="2189747" cy="15159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Meets Requirements and Constraints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462785" y="4824550"/>
            <a:ext cx="2104381" cy="89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 the Model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57" idx="2"/>
            <a:endCxn id="62" idx="0"/>
          </p:cNvCxnSpPr>
          <p:nvPr/>
        </p:nvCxnSpPr>
        <p:spPr>
          <a:xfrm flipH="1">
            <a:off x="4564981" y="4211361"/>
            <a:ext cx="12319" cy="30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2" idx="2"/>
          </p:cNvCxnSpPr>
          <p:nvPr/>
        </p:nvCxnSpPr>
        <p:spPr>
          <a:xfrm rot="5400000" flipH="1" flipV="1">
            <a:off x="6836014" y="3445860"/>
            <a:ext cx="314680" cy="4856746"/>
          </a:xfrm>
          <a:prstGeom prst="bentConnector4">
            <a:avLst>
              <a:gd name="adj1" fmla="val -72645"/>
              <a:gd name="adj2" fmla="val 99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1"/>
            <a:endCxn id="63" idx="3"/>
          </p:cNvCxnSpPr>
          <p:nvPr/>
        </p:nvCxnSpPr>
        <p:spPr>
          <a:xfrm flipH="1" flipV="1">
            <a:off x="2567166" y="5273583"/>
            <a:ext cx="902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1"/>
            <a:endCxn id="57" idx="3"/>
          </p:cNvCxnSpPr>
          <p:nvPr/>
        </p:nvCxnSpPr>
        <p:spPr>
          <a:xfrm flipH="1" flipV="1">
            <a:off x="5629490" y="3768053"/>
            <a:ext cx="672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17966" y="4989113"/>
            <a:ext cx="378134" cy="28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96062" y="5949237"/>
            <a:ext cx="378134" cy="28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91772" y="3529152"/>
            <a:ext cx="378134" cy="28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78509" y="4846878"/>
            <a:ext cx="378134" cy="28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11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Data Dictionary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92338" y="2493169"/>
          <a:ext cx="7594600" cy="3067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0"/>
                <a:gridCol w="6197600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Variables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Description 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Mpg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</a:rPr>
                        <a:t>Mileage per gallon (continuous variable)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Cylinders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Number of cylinders in car (multi-valued discrete)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Displacement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Volume of fuel inside the engine i.e size of engine (continuous 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Horsepower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picks up of the car (continuous)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Weight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Weight of car (continuous)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Acceleration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Acceleration of car (continuous)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Model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Year when the car launched (multi-valued discrete)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Origin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Origin of car (multi-valued discrete)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Car 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Name of car company (unique for each instance)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Data Cleansing/Preparation Activities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Check for missing values</a:t>
            </a:r>
          </a:p>
          <a:p>
            <a:pPr lvl="1"/>
            <a:r>
              <a:rPr lang="en-IN" sz="1800" dirty="0" smtClean="0"/>
              <a:t>No missing values were found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sz="2200" dirty="0" smtClean="0"/>
              <a:t>Variable formatting</a:t>
            </a:r>
          </a:p>
          <a:p>
            <a:pPr lvl="1"/>
            <a:r>
              <a:rPr lang="en-IN" sz="1800" dirty="0" smtClean="0"/>
              <a:t>Change factor variables to factors</a:t>
            </a:r>
          </a:p>
          <a:p>
            <a:pPr lvl="2"/>
            <a:r>
              <a:rPr lang="en-IN" sz="1600" dirty="0" smtClean="0"/>
              <a:t>Change Origin and Cylinders to factor variables</a:t>
            </a:r>
          </a:p>
          <a:p>
            <a:pPr lvl="1"/>
            <a:r>
              <a:rPr lang="en-IN" sz="1800" dirty="0" smtClean="0"/>
              <a:t>Change non-factor variables to appropriate type</a:t>
            </a:r>
          </a:p>
          <a:p>
            <a:pPr lvl="2"/>
            <a:r>
              <a:rPr lang="en-IN" sz="1600" dirty="0" smtClean="0"/>
              <a:t>Change Horsepower to numeric from factor</a:t>
            </a:r>
          </a:p>
          <a:p>
            <a:pPr marL="914400" lvl="2" indent="0">
              <a:buNone/>
            </a:pPr>
            <a:endParaRPr lang="en-IN" sz="1600" dirty="0" smtClean="0"/>
          </a:p>
          <a:p>
            <a:r>
              <a:rPr lang="en-IN" sz="2200" dirty="0" smtClean="0"/>
              <a:t>Outlier Treatment</a:t>
            </a:r>
          </a:p>
          <a:p>
            <a:pPr lvl="1"/>
            <a:r>
              <a:rPr lang="en-IN" sz="1800" dirty="0" smtClean="0"/>
              <a:t>Outlier found only in Acceleration variable</a:t>
            </a:r>
            <a:endParaRPr lang="en-IN" sz="1800" dirty="0"/>
          </a:p>
          <a:p>
            <a:pPr lvl="1"/>
            <a:r>
              <a:rPr lang="en-IN" sz="1800" dirty="0" smtClean="0"/>
              <a:t>Capped outliers on upper side to Upper Hinge + 1.5X IQR</a:t>
            </a:r>
          </a:p>
          <a:p>
            <a:pPr lvl="1"/>
            <a:r>
              <a:rPr lang="en-IN" sz="1800" dirty="0"/>
              <a:t>Capped outliers on </a:t>
            </a:r>
            <a:r>
              <a:rPr lang="en-IN" sz="1800" dirty="0" smtClean="0"/>
              <a:t>lower side </a:t>
            </a:r>
            <a:r>
              <a:rPr lang="en-IN" sz="1800" dirty="0"/>
              <a:t>to </a:t>
            </a:r>
            <a:r>
              <a:rPr lang="en-IN" sz="1800" dirty="0" smtClean="0"/>
              <a:t>Lower </a:t>
            </a:r>
            <a:r>
              <a:rPr lang="en-IN" sz="1800" dirty="0"/>
              <a:t>Hinge </a:t>
            </a:r>
            <a:r>
              <a:rPr lang="en-IN" sz="1800" dirty="0" smtClean="0"/>
              <a:t>- </a:t>
            </a:r>
            <a:r>
              <a:rPr lang="en-IN" sz="1800" dirty="0"/>
              <a:t>1.5X IQR</a:t>
            </a:r>
          </a:p>
          <a:p>
            <a:pPr lvl="1"/>
            <a:endParaRPr lang="en-IN" sz="1800" dirty="0" smtClean="0"/>
          </a:p>
          <a:p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Data Cleansing/Preparation Activities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/>
              <a:t>Feature Extraction/Standardization</a:t>
            </a:r>
          </a:p>
          <a:p>
            <a:pPr lvl="1"/>
            <a:r>
              <a:rPr lang="en-IN" sz="1800" dirty="0" smtClean="0"/>
              <a:t>Car Company Name feature extracted from car name</a:t>
            </a:r>
          </a:p>
          <a:p>
            <a:pPr lvl="1"/>
            <a:r>
              <a:rPr lang="en-IN" sz="1800" dirty="0" smtClean="0"/>
              <a:t>Standardized</a:t>
            </a:r>
            <a:endParaRPr lang="en-IN" sz="1800" dirty="0"/>
          </a:p>
          <a:p>
            <a:r>
              <a:rPr lang="en-IN" sz="2200" dirty="0" smtClean="0"/>
              <a:t>Binning/Bucketing</a:t>
            </a:r>
          </a:p>
          <a:p>
            <a:pPr lvl="1"/>
            <a:r>
              <a:rPr lang="en-US" sz="1800" dirty="0" smtClean="0"/>
              <a:t>Model </a:t>
            </a:r>
            <a:r>
              <a:rPr lang="en-US" sz="1800" dirty="0"/>
              <a:t>year is </a:t>
            </a:r>
            <a:r>
              <a:rPr lang="en-US" sz="1800" dirty="0" smtClean="0"/>
              <a:t>bucketed/binned </a:t>
            </a:r>
            <a:r>
              <a:rPr lang="en-US" sz="1800" dirty="0"/>
              <a:t>into these </a:t>
            </a:r>
            <a:r>
              <a:rPr lang="en-US" sz="1800" dirty="0" smtClean="0"/>
              <a:t>categorical values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2005orEarlier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Between2006-2008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Between2009-2012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2013orLater</a:t>
            </a:r>
          </a:p>
          <a:p>
            <a:pPr marL="914400" lvl="2" indent="0">
              <a:buNone/>
            </a:pPr>
            <a:endParaRPr lang="en-IN" sz="1200" dirty="0" smtClean="0"/>
          </a:p>
          <a:p>
            <a:r>
              <a:rPr lang="en-IN" sz="2200" dirty="0" smtClean="0"/>
              <a:t>Creation of Dummy Variables</a:t>
            </a:r>
          </a:p>
          <a:p>
            <a:pPr lvl="1"/>
            <a:r>
              <a:rPr lang="en-IN" sz="1600" dirty="0" smtClean="0"/>
              <a:t> </a:t>
            </a:r>
            <a:r>
              <a:rPr lang="en-IN" sz="1800" dirty="0" smtClean="0"/>
              <a:t>Car Company</a:t>
            </a:r>
          </a:p>
          <a:p>
            <a:pPr lvl="1"/>
            <a:r>
              <a:rPr lang="en-IN" sz="1800" dirty="0" smtClean="0"/>
              <a:t>Cylinders</a:t>
            </a:r>
          </a:p>
          <a:p>
            <a:pPr lvl="1"/>
            <a:r>
              <a:rPr lang="en-IN" sz="1800" dirty="0" smtClean="0"/>
              <a:t>Car Model Year(Bucketed)</a:t>
            </a:r>
          </a:p>
          <a:p>
            <a:pPr lvl="1"/>
            <a:r>
              <a:rPr lang="en-IN" sz="1800" dirty="0" smtClean="0"/>
              <a:t>Origin</a:t>
            </a:r>
            <a:endParaRPr lang="en-IN" sz="1800" dirty="0"/>
          </a:p>
          <a:p>
            <a:pPr lvl="1"/>
            <a:endParaRPr lang="en-IN" sz="1800" dirty="0" smtClean="0"/>
          </a:p>
          <a:p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553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Training and Test Data </a:t>
            </a:r>
            <a:r>
              <a:rPr lang="en-IN" sz="2800" dirty="0"/>
              <a:t>S</a:t>
            </a:r>
            <a:r>
              <a:rPr lang="en-IN" sz="2800" dirty="0" smtClean="0"/>
              <a:t>ets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Entire data set divided into Training and Test data sets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 smtClean="0"/>
              <a:t>Ratio of division </a:t>
            </a:r>
          </a:p>
          <a:p>
            <a:pPr lvl="1"/>
            <a:r>
              <a:rPr lang="en-IN" sz="1600" dirty="0" smtClean="0"/>
              <a:t>70% Training data</a:t>
            </a:r>
          </a:p>
          <a:p>
            <a:pPr lvl="1"/>
            <a:r>
              <a:rPr lang="en-IN" sz="1600" dirty="0" smtClean="0"/>
              <a:t>30 % Test data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Modelling is done using the training data set</a:t>
            </a:r>
          </a:p>
          <a:p>
            <a:r>
              <a:rPr lang="en-IN" sz="1800" dirty="0" smtClean="0"/>
              <a:t>All variables used in creation of first model using lm function in R</a:t>
            </a:r>
          </a:p>
          <a:p>
            <a:r>
              <a:rPr lang="en-IN" sz="1800" dirty="0" smtClean="0"/>
              <a:t>Resulting model fed to </a:t>
            </a:r>
            <a:r>
              <a:rPr lang="en-IN" sz="1800" dirty="0" err="1" smtClean="0"/>
              <a:t>stepAIC</a:t>
            </a:r>
            <a:r>
              <a:rPr lang="en-IN" sz="1800" dirty="0" smtClean="0"/>
              <a:t> function for model refinement.</a:t>
            </a:r>
          </a:p>
          <a:p>
            <a:r>
              <a:rPr lang="en-IN" sz="1800" dirty="0" smtClean="0"/>
              <a:t>Model obtained after refinement by </a:t>
            </a:r>
            <a:r>
              <a:rPr lang="en-IN" sz="1800" dirty="0" err="1" smtClean="0"/>
              <a:t>stepAIC</a:t>
            </a:r>
            <a:endParaRPr lang="en-IN" sz="1800" dirty="0" smtClean="0"/>
          </a:p>
          <a:p>
            <a:pPr marL="457200" lvl="1" indent="0">
              <a:buNone/>
            </a:pPr>
            <a:r>
              <a:rPr lang="en-IN" sz="1400" dirty="0"/>
              <a:t>lm(formula = MPG ~ Weight + Acceleration + Cylinders4 + Cylinders5 + </a:t>
            </a:r>
          </a:p>
          <a:p>
            <a:pPr marL="457200" lvl="1" indent="0">
              <a:buNone/>
            </a:pPr>
            <a:r>
              <a:rPr lang="en-IN" sz="1400" dirty="0"/>
              <a:t>    Cylinders6 + Cylinders8 + carModelBin2013orLater + carModelBinBetween2006.2008 + </a:t>
            </a:r>
          </a:p>
          <a:p>
            <a:pPr marL="457200" lvl="1" indent="0">
              <a:buNone/>
            </a:pPr>
            <a:r>
              <a:rPr lang="en-IN" sz="1400" dirty="0"/>
              <a:t>    carModelBinBetween2009.2012 + </a:t>
            </a:r>
            <a:r>
              <a:rPr lang="en-IN" sz="1400" dirty="0" err="1"/>
              <a:t>carCompanycadillac</a:t>
            </a:r>
            <a:r>
              <a:rPr lang="en-IN" sz="1400" dirty="0"/>
              <a:t> + </a:t>
            </a:r>
            <a:r>
              <a:rPr lang="en-IN" sz="1400" dirty="0" err="1"/>
              <a:t>carCompanydatsun</a:t>
            </a:r>
            <a:r>
              <a:rPr lang="en-IN" sz="1400" dirty="0"/>
              <a:t> + </a:t>
            </a:r>
          </a:p>
          <a:p>
            <a:pPr marL="457200" lvl="1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carCompanyfiat</a:t>
            </a:r>
            <a:r>
              <a:rPr lang="en-IN" sz="1400" dirty="0"/>
              <a:t> + </a:t>
            </a:r>
            <a:r>
              <a:rPr lang="en-IN" sz="1400" dirty="0" err="1"/>
              <a:t>carCompanyhonda</a:t>
            </a:r>
            <a:r>
              <a:rPr lang="en-IN" sz="1400" dirty="0"/>
              <a:t> + </a:t>
            </a:r>
            <a:r>
              <a:rPr lang="en-IN" sz="1400" dirty="0" err="1"/>
              <a:t>carCompanymazda</a:t>
            </a:r>
            <a:r>
              <a:rPr lang="en-IN" sz="1400" dirty="0"/>
              <a:t> + </a:t>
            </a:r>
            <a:r>
              <a:rPr lang="en-IN" sz="1400" dirty="0" err="1"/>
              <a:t>carCompanymercedes</a:t>
            </a:r>
            <a:r>
              <a:rPr lang="en-IN" sz="1400" dirty="0"/>
              <a:t> + </a:t>
            </a:r>
          </a:p>
          <a:p>
            <a:pPr marL="457200" lvl="1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carCompanyoldsmobile</a:t>
            </a:r>
            <a:r>
              <a:rPr lang="en-IN" sz="1400" dirty="0"/>
              <a:t> + </a:t>
            </a:r>
            <a:r>
              <a:rPr lang="en-IN" sz="1400" dirty="0" err="1"/>
              <a:t>carCompanyplymouth</a:t>
            </a:r>
            <a:r>
              <a:rPr lang="en-IN" sz="1400" dirty="0"/>
              <a:t> + </a:t>
            </a:r>
            <a:r>
              <a:rPr lang="en-IN" sz="1400" dirty="0" err="1"/>
              <a:t>carCompanypontiac</a:t>
            </a:r>
            <a:r>
              <a:rPr lang="en-IN" sz="1400" dirty="0"/>
              <a:t> + </a:t>
            </a:r>
          </a:p>
          <a:p>
            <a:pPr marL="457200" lvl="1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carCompanyrenault</a:t>
            </a:r>
            <a:r>
              <a:rPr lang="en-IN" sz="1400" dirty="0"/>
              <a:t> + </a:t>
            </a:r>
            <a:r>
              <a:rPr lang="en-IN" sz="1400" dirty="0" err="1"/>
              <a:t>carCompanytriumph</a:t>
            </a:r>
            <a:r>
              <a:rPr lang="en-IN" sz="1400" dirty="0"/>
              <a:t> + </a:t>
            </a:r>
            <a:r>
              <a:rPr lang="en-IN" sz="1400" dirty="0" err="1"/>
              <a:t>carCompanyvolkswagen</a:t>
            </a:r>
            <a:r>
              <a:rPr lang="en-IN" sz="1400" dirty="0"/>
              <a:t>, </a:t>
            </a:r>
          </a:p>
          <a:p>
            <a:pPr marL="457200" lvl="1" indent="0">
              <a:buNone/>
            </a:pPr>
            <a:r>
              <a:rPr lang="en-IN" sz="1400" dirty="0"/>
              <a:t>    data = </a:t>
            </a:r>
            <a:r>
              <a:rPr lang="en-IN" sz="1400" dirty="0" err="1"/>
              <a:t>carmileage.train</a:t>
            </a:r>
            <a:r>
              <a:rPr lang="en-IN" sz="1400" dirty="0" smtClean="0"/>
              <a:t>)</a:t>
            </a:r>
          </a:p>
          <a:p>
            <a:r>
              <a:rPr lang="en-IN" sz="1800" dirty="0" smtClean="0"/>
              <a:t>Number of variables: 21</a:t>
            </a:r>
          </a:p>
          <a:p>
            <a:r>
              <a:rPr lang="en-IN" sz="1800" dirty="0"/>
              <a:t>R-squared value</a:t>
            </a:r>
            <a:r>
              <a:rPr lang="en-IN" sz="1800" dirty="0" smtClean="0"/>
              <a:t>: 0.8598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Modelling Process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Model refined by using p-Value(relevance) of the variables and </a:t>
            </a:r>
            <a:r>
              <a:rPr lang="en-IN" sz="2400" dirty="0"/>
              <a:t>their </a:t>
            </a:r>
            <a:r>
              <a:rPr lang="en-IN" sz="2400" dirty="0" err="1" smtClean="0"/>
              <a:t>collinearity</a:t>
            </a:r>
            <a:endParaRPr lang="en-IN" sz="2400" dirty="0" smtClean="0"/>
          </a:p>
          <a:p>
            <a:r>
              <a:rPr lang="en-IN" sz="2400" dirty="0" smtClean="0"/>
              <a:t>summary(model) is used for examining the p-Value </a:t>
            </a:r>
          </a:p>
          <a:p>
            <a:r>
              <a:rPr lang="en-IN" sz="2400" dirty="0" err="1"/>
              <a:t>v</a:t>
            </a:r>
            <a:r>
              <a:rPr lang="en-IN" sz="2400" dirty="0" err="1" smtClean="0"/>
              <a:t>if</a:t>
            </a:r>
            <a:r>
              <a:rPr lang="en-IN" sz="2400" dirty="0" smtClean="0"/>
              <a:t>(model) is used to see the </a:t>
            </a:r>
            <a:r>
              <a:rPr lang="en-IN" sz="2400" dirty="0"/>
              <a:t>multi </a:t>
            </a:r>
            <a:r>
              <a:rPr lang="en-IN" sz="2400" dirty="0" err="1"/>
              <a:t>collinearity</a:t>
            </a:r>
            <a:r>
              <a:rPr lang="en-IN" sz="2400" dirty="0"/>
              <a:t> </a:t>
            </a:r>
            <a:r>
              <a:rPr lang="en-IN" sz="2400" dirty="0" smtClean="0"/>
              <a:t>of the variables</a:t>
            </a:r>
          </a:p>
          <a:p>
            <a:r>
              <a:rPr lang="en-IN" sz="2400" dirty="0" smtClean="0"/>
              <a:t> Keep business constraints in mind at all times</a:t>
            </a:r>
          </a:p>
          <a:p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Model Refinement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97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1020</Words>
  <Application>Microsoft Office PowerPoint</Application>
  <PresentationFormat>Widescreen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Mycar Dream Assignment  SUBMISSION </vt:lpstr>
      <vt:lpstr> Business Requirement &amp; Constraints</vt:lpstr>
      <vt:lpstr>Problem Solving Methodology</vt:lpstr>
      <vt:lpstr> Data Dictionary</vt:lpstr>
      <vt:lpstr> Data Cleansing/Preparation Activities</vt:lpstr>
      <vt:lpstr> Data Cleansing/Preparation Activities</vt:lpstr>
      <vt:lpstr> Training and Test Data Sets</vt:lpstr>
      <vt:lpstr> Modelling Process</vt:lpstr>
      <vt:lpstr> Model Refinement</vt:lpstr>
      <vt:lpstr> Final Model</vt:lpstr>
      <vt:lpstr> Examination of Model Against Constraints</vt:lpstr>
      <vt:lpstr> Examination of Model Against Test dataset</vt:lpstr>
      <vt:lpstr> Examination of Model Against Test dataset</vt:lpstr>
      <vt:lpstr> Examination of Model Against Constraints for Test Data</vt:lpstr>
      <vt:lpstr> Plotting Error(MPG-Estimated MPG) Vs. MPG</vt:lpstr>
      <vt:lpstr> Plotting MPG Vs. EstimatedMPG For Each Car Company</vt:lpstr>
      <vt:lpstr> Model plot -1 From Test Dataset</vt:lpstr>
      <vt:lpstr> Model plot - 2 From Test Dataset</vt:lpstr>
      <vt:lpstr> Model plot - 3 From Test Dataset</vt:lpstr>
      <vt:lpstr> Model plot - 4 From Test Dataset</vt:lpstr>
      <vt:lpstr> 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Dijender</cp:lastModifiedBy>
  <cp:revision>57</cp:revision>
  <dcterms:created xsi:type="dcterms:W3CDTF">2016-06-09T08:16:28Z</dcterms:created>
  <dcterms:modified xsi:type="dcterms:W3CDTF">2016-09-18T11:31:06Z</dcterms:modified>
</cp:coreProperties>
</file>