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9" r:id="rId7"/>
    <p:sldId id="267" r:id="rId8"/>
    <p:sldId id="280" r:id="rId9"/>
    <p:sldId id="270" r:id="rId10"/>
    <p:sldId id="281" r:id="rId11"/>
    <p:sldId id="271" r:id="rId12"/>
    <p:sldId id="282" r:id="rId13"/>
    <p:sldId id="273" r:id="rId14"/>
    <p:sldId id="283" r:id="rId15"/>
    <p:sldId id="274" r:id="rId16"/>
    <p:sldId id="284" r:id="rId17"/>
    <p:sldId id="275" r:id="rId18"/>
    <p:sldId id="285" r:id="rId19"/>
    <p:sldId id="276" r:id="rId20"/>
    <p:sldId id="286" r:id="rId21"/>
    <p:sldId id="277" r:id="rId22"/>
    <p:sldId id="287" r:id="rId23"/>
    <p:sldId id="278" r:id="rId24"/>
    <p:sldId id="288" r:id="rId25"/>
    <p:sldId id="27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Retail-Giant Sales Forecasting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379495"/>
            <a:ext cx="6138856" cy="194626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r>
              <a:rPr lang="en-IN" sz="1800" dirty="0" err="1" smtClean="0"/>
              <a:t>Nageswara</a:t>
            </a:r>
            <a:r>
              <a:rPr lang="en-IN" sz="1800" dirty="0" smtClean="0"/>
              <a:t> </a:t>
            </a:r>
            <a:r>
              <a:rPr lang="en-IN" sz="1800" dirty="0"/>
              <a:t>Reddy </a:t>
            </a:r>
            <a:r>
              <a:rPr lang="en-IN" sz="1800" dirty="0" err="1"/>
              <a:t>Kakarla</a:t>
            </a:r>
            <a:r>
              <a:rPr lang="en-IN" sz="1800" dirty="0"/>
              <a:t> </a:t>
            </a:r>
            <a:r>
              <a:rPr lang="en-IN" sz="1800" dirty="0" smtClean="0"/>
              <a:t>- DDA1610191</a:t>
            </a:r>
          </a:p>
          <a:p>
            <a:pPr algn="l"/>
            <a:r>
              <a:rPr lang="en-IN" sz="1800" dirty="0" smtClean="0"/>
              <a:t>Dijender Saini – DDA1610016</a:t>
            </a:r>
          </a:p>
          <a:p>
            <a:pPr algn="l"/>
            <a:r>
              <a:rPr lang="en-IN" sz="1800" dirty="0" err="1" smtClean="0"/>
              <a:t>Vikas</a:t>
            </a:r>
            <a:r>
              <a:rPr lang="en-IN" sz="1800" dirty="0" smtClean="0"/>
              <a:t> </a:t>
            </a:r>
            <a:r>
              <a:rPr lang="en-IN" sz="1800" dirty="0" err="1" smtClean="0"/>
              <a:t>Rai</a:t>
            </a:r>
            <a:r>
              <a:rPr lang="en-IN" sz="1800" dirty="0" smtClean="0"/>
              <a:t> – </a:t>
            </a:r>
          </a:p>
          <a:p>
            <a:pPr algn="l"/>
            <a:r>
              <a:rPr lang="en-IN" sz="1800" dirty="0" smtClean="0"/>
              <a:t>PV </a:t>
            </a:r>
            <a:r>
              <a:rPr lang="en-IN" sz="1800" dirty="0" err="1" smtClean="0"/>
              <a:t>Snehil</a:t>
            </a:r>
            <a:r>
              <a:rPr lang="en-IN" sz="1800" dirty="0" smtClean="0"/>
              <a:t> -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EU Consumer Profit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5" y="1973179"/>
            <a:ext cx="10419347" cy="45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EU Consumer Profit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05" y="1854200"/>
            <a:ext cx="5450305" cy="434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86" y="2149234"/>
            <a:ext cx="5488920" cy="385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EU Consumer Quantity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16" y="1854200"/>
            <a:ext cx="9950116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EU Consumer Quantity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12" y="1949116"/>
            <a:ext cx="5606714" cy="4250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21" y="2365667"/>
            <a:ext cx="5404700" cy="32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Corporate Profit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24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1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Corporate Profit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8" y="1854200"/>
            <a:ext cx="5534526" cy="4344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4" y="2197361"/>
            <a:ext cx="5642810" cy="36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Corporate Quantity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887" y="1741488"/>
            <a:ext cx="9420026" cy="4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7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Corporate Quantity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12" y="1854200"/>
            <a:ext cx="5510462" cy="4344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37" y="2122890"/>
            <a:ext cx="5017167" cy="36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7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 EU Corporate Profit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24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8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 EU Corporate Profit(Check)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54" y="1854200"/>
            <a:ext cx="5534526" cy="434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80" y="2161799"/>
            <a:ext cx="5702968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84422"/>
            <a:ext cx="11168742" cy="4608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Data Highlights:  </a:t>
            </a:r>
          </a:p>
          <a:p>
            <a:r>
              <a:rPr lang="en-IN" sz="2000" dirty="0" smtClean="0"/>
              <a:t>Sales transaction data is available for four(4) years</a:t>
            </a:r>
          </a:p>
          <a:p>
            <a:r>
              <a:rPr lang="en-IN" sz="2000" dirty="0" smtClean="0"/>
              <a:t>Each data point is a transaction</a:t>
            </a:r>
          </a:p>
          <a:p>
            <a:r>
              <a:rPr lang="en-IN" sz="2000" dirty="0" smtClean="0"/>
              <a:t>Attributes of Interest:</a:t>
            </a:r>
          </a:p>
          <a:p>
            <a:pPr lvl="1"/>
            <a:r>
              <a:rPr lang="en-IN" sz="1600" dirty="0" smtClean="0"/>
              <a:t>Segment</a:t>
            </a:r>
          </a:p>
          <a:p>
            <a:pPr lvl="1"/>
            <a:r>
              <a:rPr lang="en-IN" sz="1600" dirty="0" smtClean="0"/>
              <a:t>Market</a:t>
            </a:r>
          </a:p>
          <a:p>
            <a:pPr lvl="1"/>
            <a:r>
              <a:rPr lang="en-IN" sz="1600" dirty="0" smtClean="0"/>
              <a:t>Quantity sold</a:t>
            </a:r>
          </a:p>
          <a:p>
            <a:pPr lvl="1"/>
            <a:r>
              <a:rPr lang="en-IN" sz="1600" dirty="0" smtClean="0"/>
              <a:t>Value of the sale</a:t>
            </a:r>
          </a:p>
          <a:p>
            <a:pPr lvl="1"/>
            <a:r>
              <a:rPr lang="en-IN" sz="1600" dirty="0" smtClean="0"/>
              <a:t>Profit made on the sale</a:t>
            </a:r>
          </a:p>
          <a:p>
            <a:r>
              <a:rPr lang="en-IN" sz="2000" dirty="0" smtClean="0"/>
              <a:t>We have multiple markets and segments so we would focus on only top 5</a:t>
            </a:r>
          </a:p>
          <a:p>
            <a:pPr lvl="1"/>
            <a:r>
              <a:rPr lang="en-IN" sz="1600" dirty="0" smtClean="0"/>
              <a:t>Criteria for selection</a:t>
            </a:r>
          </a:p>
          <a:p>
            <a:pPr lvl="2"/>
            <a:r>
              <a:rPr lang="en-IN" sz="1200" dirty="0" smtClean="0"/>
              <a:t>Maximum profit</a:t>
            </a:r>
          </a:p>
          <a:p>
            <a:pPr lvl="2"/>
            <a:r>
              <a:rPr lang="en-IN" sz="1200" dirty="0" smtClean="0"/>
              <a:t>Consistent profit (based on profit %age month on month)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Objective: To Forecast </a:t>
            </a:r>
            <a:r>
              <a:rPr lang="en-IN" sz="2800" dirty="0"/>
              <a:t>S</a:t>
            </a:r>
            <a:r>
              <a:rPr lang="en-IN" sz="2800" dirty="0" smtClean="0"/>
              <a:t>ales and Demand </a:t>
            </a:r>
            <a:r>
              <a:rPr lang="en-IN" sz="2800" dirty="0"/>
              <a:t>F</a:t>
            </a:r>
            <a:r>
              <a:rPr lang="en-IN" sz="2800" dirty="0" smtClean="0"/>
              <a:t>or </a:t>
            </a:r>
            <a:r>
              <a:rPr lang="en-IN" sz="2800" dirty="0"/>
              <a:t>N</a:t>
            </a:r>
            <a:r>
              <a:rPr lang="en-IN" sz="2800" dirty="0" smtClean="0"/>
              <a:t>ext 6 Months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EU Corporate Quantity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24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6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EU Corporate Quantity(Check)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6" y="1854200"/>
            <a:ext cx="5702968" cy="4344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8" y="2270752"/>
            <a:ext cx="5723176" cy="35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LATAM Consumer Profit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24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LATAM Consumer Profit(Check)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90" y="1854200"/>
            <a:ext cx="5474368" cy="434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94" y="2316001"/>
            <a:ext cx="5342021" cy="35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LATAM Consumer Quantity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24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LATAM Consumer Quantity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42" y="1854200"/>
            <a:ext cx="5835316" cy="4344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8" y="2418347"/>
            <a:ext cx="5721016" cy="31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6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Sales across all analysed market segments have shown seasonal behaviour</a:t>
            </a:r>
          </a:p>
          <a:p>
            <a:r>
              <a:rPr lang="en-US" sz="2000" dirty="0" smtClean="0"/>
              <a:t>Segments that have shown linear increasing trend in quantity sold:</a:t>
            </a:r>
          </a:p>
          <a:p>
            <a:pPr lvl="1"/>
            <a:r>
              <a:rPr lang="en-US" sz="1600" dirty="0" smtClean="0"/>
              <a:t>EU Consumer</a:t>
            </a:r>
          </a:p>
          <a:p>
            <a:pPr lvl="1"/>
            <a:r>
              <a:rPr lang="en-US" sz="1600" dirty="0" smtClean="0"/>
              <a:t>EU Corporate </a:t>
            </a:r>
          </a:p>
          <a:p>
            <a:pPr lvl="1"/>
            <a:r>
              <a:rPr lang="en-US" sz="1600" dirty="0" smtClean="0"/>
              <a:t>APAC Corporate</a:t>
            </a:r>
          </a:p>
          <a:p>
            <a:pPr lvl="1"/>
            <a:r>
              <a:rPr lang="en-US" sz="1600" dirty="0" smtClean="0"/>
              <a:t>LATAM Consumer</a:t>
            </a:r>
          </a:p>
          <a:p>
            <a:r>
              <a:rPr lang="en-US" sz="2000" dirty="0" smtClean="0"/>
              <a:t>All other trends show </a:t>
            </a:r>
            <a:r>
              <a:rPr lang="en-US" sz="2000" dirty="0" smtClean="0"/>
              <a:t>moderate</a:t>
            </a:r>
            <a:r>
              <a:rPr lang="en-US" sz="2000" dirty="0" smtClean="0"/>
              <a:t> cyclic behavior</a:t>
            </a:r>
          </a:p>
          <a:p>
            <a:r>
              <a:rPr lang="en-US" sz="2000" dirty="0" smtClean="0"/>
              <a:t>LATAM </a:t>
            </a:r>
            <a:r>
              <a:rPr lang="en-US" sz="2000" dirty="0"/>
              <a:t>Consumer quantity of sale has reached a plateau </a:t>
            </a:r>
            <a:r>
              <a:rPr lang="en-US" sz="2000" dirty="0" smtClean="0"/>
              <a:t>after a linear increase </a:t>
            </a:r>
          </a:p>
          <a:p>
            <a:pPr lvl="1"/>
            <a:r>
              <a:rPr lang="en-US" sz="1600" dirty="0" smtClean="0"/>
              <a:t>focus </a:t>
            </a:r>
            <a:r>
              <a:rPr lang="en-US" sz="1600" dirty="0"/>
              <a:t>on increasing the quantity of sales</a:t>
            </a:r>
            <a:endParaRPr lang="en-IN" sz="16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 Problem Solving </a:t>
            </a:r>
            <a:r>
              <a:rPr lang="en-IN" sz="2800" dirty="0" smtClean="0"/>
              <a:t>A</a:t>
            </a:r>
            <a:r>
              <a:rPr lang="en-IN" sz="2800" dirty="0" smtClean="0"/>
              <a:t>pproach Flow Chart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85800" y="2153653"/>
            <a:ext cx="1743265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Business Problem Understanding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02487" y="2153653"/>
            <a:ext cx="183046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Understanding 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496425" y="2126699"/>
            <a:ext cx="187274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Data Cleansing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Feature Engineering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0045680" y="2126697"/>
            <a:ext cx="1528011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US" sz="1200" dirty="0" smtClean="0"/>
              <a:t>est market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Most Profitable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Most Consistent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0045680" y="3392921"/>
            <a:ext cx="1528011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Preparing Time Series data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 Quantity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32563" y="3392920"/>
            <a:ext cx="1528011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Prepare Model that Closely Represents </a:t>
            </a:r>
            <a:r>
              <a:rPr lang="en-US" sz="1200" dirty="0"/>
              <a:t>T</a:t>
            </a:r>
            <a:r>
              <a:rPr lang="en-US" sz="1200" dirty="0" smtClean="0"/>
              <a:t>rend and Seasonality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476595" y="3392921"/>
            <a:ext cx="185120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Decompose and see the shape of trend and seasonality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53354" y="3383091"/>
            <a:ext cx="183046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Smoothen the Curve </a:t>
            </a:r>
            <a:r>
              <a:rPr lang="en-US" sz="1400" dirty="0"/>
              <a:t>U</a:t>
            </a:r>
            <a:r>
              <a:rPr lang="en-US" sz="1400" dirty="0" smtClean="0"/>
              <a:t>sing Simple avg. or Weighted 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932647" y="2126698"/>
            <a:ext cx="1528011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Consolidate data on Month for Analysis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743231" y="4908021"/>
            <a:ext cx="183046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the model to predict future Quantity and Profit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21609" y="4928966"/>
            <a:ext cx="183046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is accepted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98605" y="4691482"/>
            <a:ext cx="183046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for Residue using ARIMA</a:t>
            </a:r>
            <a:endParaRPr lang="en-US" sz="1400" dirty="0"/>
          </a:p>
        </p:txBody>
      </p:sp>
      <p:sp>
        <p:nvSpPr>
          <p:cNvPr id="4" name="Diamond 3"/>
          <p:cNvSpPr/>
          <p:nvPr/>
        </p:nvSpPr>
        <p:spPr>
          <a:xfrm>
            <a:off x="3253595" y="4632187"/>
            <a:ext cx="1558203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Residue is pure noise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205204" y="6039985"/>
            <a:ext cx="183046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 the model on test data and perform other tests</a:t>
            </a:r>
            <a:endParaRPr lang="en-US" sz="1400" dirty="0"/>
          </a:p>
        </p:txBody>
      </p:sp>
      <p:sp>
        <p:nvSpPr>
          <p:cNvPr id="20" name="Diamond 19"/>
          <p:cNvSpPr/>
          <p:nvPr/>
        </p:nvSpPr>
        <p:spPr>
          <a:xfrm>
            <a:off x="4963023" y="4632187"/>
            <a:ext cx="1558203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Tests Look Good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4" idx="2"/>
            <a:endCxn id="19" idx="1"/>
          </p:cNvCxnSpPr>
          <p:nvPr/>
        </p:nvCxnSpPr>
        <p:spPr>
          <a:xfrm>
            <a:off x="4032697" y="5698987"/>
            <a:ext cx="1172507" cy="72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4" idx="1"/>
          </p:cNvCxnSpPr>
          <p:nvPr/>
        </p:nvCxnSpPr>
        <p:spPr>
          <a:xfrm>
            <a:off x="2429065" y="5076493"/>
            <a:ext cx="824530" cy="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</p:cNvCxnSpPr>
          <p:nvPr/>
        </p:nvCxnSpPr>
        <p:spPr>
          <a:xfrm flipH="1" flipV="1">
            <a:off x="4017717" y="4162941"/>
            <a:ext cx="14980" cy="469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7" idx="0"/>
          </p:cNvCxnSpPr>
          <p:nvPr/>
        </p:nvCxnSpPr>
        <p:spPr>
          <a:xfrm flipH="1">
            <a:off x="1513835" y="3777931"/>
            <a:ext cx="1618728" cy="91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0" idx="2"/>
          </p:cNvCxnSpPr>
          <p:nvPr/>
        </p:nvCxnSpPr>
        <p:spPr>
          <a:xfrm flipH="1" flipV="1">
            <a:off x="5742125" y="5698987"/>
            <a:ext cx="38441" cy="31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0"/>
          </p:cNvCxnSpPr>
          <p:nvPr/>
        </p:nvCxnSpPr>
        <p:spPr>
          <a:xfrm flipH="1" flipV="1">
            <a:off x="4030379" y="4243181"/>
            <a:ext cx="1711746" cy="389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15" idx="1"/>
          </p:cNvCxnSpPr>
          <p:nvPr/>
        </p:nvCxnSpPr>
        <p:spPr>
          <a:xfrm>
            <a:off x="6521226" y="5165587"/>
            <a:ext cx="700383" cy="14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4" idx="1"/>
          </p:cNvCxnSpPr>
          <p:nvPr/>
        </p:nvCxnSpPr>
        <p:spPr>
          <a:xfrm flipV="1">
            <a:off x="9052069" y="5293032"/>
            <a:ext cx="691162" cy="2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3"/>
            <a:endCxn id="6" idx="1"/>
          </p:cNvCxnSpPr>
          <p:nvPr/>
        </p:nvCxnSpPr>
        <p:spPr>
          <a:xfrm>
            <a:off x="2429065" y="2538664"/>
            <a:ext cx="67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7" idx="1"/>
          </p:cNvCxnSpPr>
          <p:nvPr/>
        </p:nvCxnSpPr>
        <p:spPr>
          <a:xfrm flipV="1">
            <a:off x="4932947" y="2511710"/>
            <a:ext cx="563478" cy="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13" idx="1"/>
          </p:cNvCxnSpPr>
          <p:nvPr/>
        </p:nvCxnSpPr>
        <p:spPr>
          <a:xfrm flipV="1">
            <a:off x="7369169" y="2511709"/>
            <a:ext cx="56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3"/>
            <a:endCxn id="8" idx="1"/>
          </p:cNvCxnSpPr>
          <p:nvPr/>
        </p:nvCxnSpPr>
        <p:spPr>
          <a:xfrm flipV="1">
            <a:off x="9460658" y="2511708"/>
            <a:ext cx="585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  <a:endCxn id="9" idx="0"/>
          </p:cNvCxnSpPr>
          <p:nvPr/>
        </p:nvCxnSpPr>
        <p:spPr>
          <a:xfrm>
            <a:off x="10809686" y="2896718"/>
            <a:ext cx="0" cy="4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1"/>
            <a:endCxn id="11" idx="3"/>
          </p:cNvCxnSpPr>
          <p:nvPr/>
        </p:nvCxnSpPr>
        <p:spPr>
          <a:xfrm flipH="1">
            <a:off x="9327795" y="3777932"/>
            <a:ext cx="71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1"/>
            <a:endCxn id="12" idx="3"/>
          </p:cNvCxnSpPr>
          <p:nvPr/>
        </p:nvCxnSpPr>
        <p:spPr>
          <a:xfrm flipH="1" flipV="1">
            <a:off x="6983814" y="3768102"/>
            <a:ext cx="492781" cy="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1"/>
            <a:endCxn id="10" idx="3"/>
          </p:cNvCxnSpPr>
          <p:nvPr/>
        </p:nvCxnSpPr>
        <p:spPr>
          <a:xfrm flipH="1">
            <a:off x="4660574" y="3768102"/>
            <a:ext cx="492780" cy="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43352" y="4322804"/>
            <a:ext cx="298783" cy="3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83555" y="4139052"/>
            <a:ext cx="298783" cy="3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36881" y="4928966"/>
            <a:ext cx="298783" cy="3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87469" y="5822871"/>
            <a:ext cx="298783" cy="3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sz="2800" dirty="0" smtClean="0"/>
              <a:t>Selection of Top 5 Market Segments: By Total Profit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496218"/>
            <a:ext cx="11158152" cy="50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9" y="1854199"/>
            <a:ext cx="8434137" cy="28501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76790" y="640080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 smtClean="0"/>
              <a:t> </a:t>
            </a:r>
            <a:r>
              <a:rPr lang="en-IN" sz="2800" dirty="0" smtClean="0"/>
              <a:t>Selection of Top 5 Market Segments: By Consistent Profit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9180095" y="1840832"/>
            <a:ext cx="2815389" cy="24303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1. APAC Consumer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2. EU Consumer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3. APAC Corporate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4. EU Corporate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5. LATAM Consumer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57232"/>
              </p:ext>
            </p:extLst>
          </p:nvPr>
        </p:nvGraphicFramePr>
        <p:xfrm>
          <a:off x="881264" y="5062327"/>
          <a:ext cx="8826501" cy="1381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6"/>
                <a:gridCol w="596471"/>
                <a:gridCol w="736070"/>
                <a:gridCol w="888361"/>
                <a:gridCol w="621853"/>
                <a:gridCol w="1294469"/>
                <a:gridCol w="1586359"/>
                <a:gridCol w="2617492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Market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Segment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Total Profit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Sales Amount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# of Sales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Avg Monthly Profit%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Avg. Monthly Profit %age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Coeff. Of Variance of Monthly Profit  %age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APAC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Consumer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222817.56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1816753.7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5699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12.264599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12.42859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0.8269013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Consumer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188687.707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1529716.24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12.334818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13.25015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1.2684336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Consumer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134119.209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1161401.34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11.54805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12.49422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1.4948927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APAC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Corporate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129737.235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1078466.31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12.02979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19.37571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0.7694441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Corporate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123393.98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920008.28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13.412268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28.8629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1.0044941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LATAM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Consumer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120632.932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1133847.03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5321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10.63926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15.19867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1.1512127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Consumer Profit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24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Consumer Profit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12" y="1854200"/>
            <a:ext cx="5859378" cy="4344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90" y="2237874"/>
            <a:ext cx="5354053" cy="3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Consumer Quantity</a:t>
            </a:r>
            <a:br>
              <a:rPr lang="en-IN" sz="2800" dirty="0" smtClean="0"/>
            </a:br>
            <a:r>
              <a:rPr lang="en-IN" sz="2000" dirty="0" smtClean="0"/>
              <a:t>Decomposition Chart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692" y="1854200"/>
            <a:ext cx="9420028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015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Model Plot : APAC Consumer Quantity</a:t>
            </a:r>
            <a:br>
              <a:rPr lang="en-IN" sz="2800" dirty="0" smtClean="0"/>
            </a:br>
            <a:r>
              <a:rPr lang="en-IN" sz="2000" dirty="0" smtClean="0"/>
              <a:t>Curve fitting</a:t>
            </a:r>
            <a:br>
              <a:rPr lang="en-IN" sz="2000" dirty="0" smtClean="0"/>
            </a:br>
            <a:r>
              <a:rPr lang="en-IN" sz="2000" dirty="0" smtClean="0"/>
              <a:t>Residue analysis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911630" cy="43442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854927"/>
            <a:ext cx="5814690" cy="4076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74" y="1854927"/>
            <a:ext cx="5482173" cy="43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525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Lucida Sans</vt:lpstr>
      <vt:lpstr>Times New Roman</vt:lpstr>
      <vt:lpstr>Office Theme</vt:lpstr>
      <vt:lpstr>Retail-Giant Sales Forecasting Case Study   SUBMISSION </vt:lpstr>
      <vt:lpstr> Objective: To Forecast Sales and Demand For Next 6 Months</vt:lpstr>
      <vt:lpstr>  Problem Solving Approach Flow Chart</vt:lpstr>
      <vt:lpstr> Selection of Top 5 Market Segments: By Total Profit</vt:lpstr>
      <vt:lpstr>PowerPoint Presentation</vt:lpstr>
      <vt:lpstr> Model Plot : APAC Consumer Profit Decomposition Chart</vt:lpstr>
      <vt:lpstr> Model Plot : APAC Consumer Profit Curve fitting Residue analysis </vt:lpstr>
      <vt:lpstr> Model Plot : APAC Consumer Quantity Decomposition Chart</vt:lpstr>
      <vt:lpstr> Model Plot : APAC Consumer Quantity Curve fitting Residue analysis </vt:lpstr>
      <vt:lpstr> Model Plot : EU Consumer Profit Decomposition Chart</vt:lpstr>
      <vt:lpstr> Model Plot : EU Consumer Profit Curve fitting Residue analysis </vt:lpstr>
      <vt:lpstr> Model Plot : EU Consumer Quantity Decomposition Chart</vt:lpstr>
      <vt:lpstr> Model Plot : EU Consumer Quantity Curve fitting Residue analysis </vt:lpstr>
      <vt:lpstr> Model Plot : APAC Corporate Profit Decomposition Chart</vt:lpstr>
      <vt:lpstr> Model Plot : APAC Corporate Profit Curve fitting Residue analysis </vt:lpstr>
      <vt:lpstr> Model Plot : APAC Corporate Quantity Decomposition Chart</vt:lpstr>
      <vt:lpstr> Model Plot : APAC Corporate Quantity Curve fitting Residue analysis </vt:lpstr>
      <vt:lpstr> Model Plot :  EU Corporate Profit Decomposition Chart</vt:lpstr>
      <vt:lpstr> Model Plot :  EU Corporate Profit(Check) Curve fitting Residue analysis </vt:lpstr>
      <vt:lpstr> Model Plot : EU Corporate Quantity Decomposition Chart</vt:lpstr>
      <vt:lpstr> Model Plot : EU Corporate Quantity(Check) Curve fitting Residue analysis </vt:lpstr>
      <vt:lpstr> Model Plot : LATAM Consumer Profit Decomposition Chart</vt:lpstr>
      <vt:lpstr> Model Plot : LATAM Consumer Profit(Check) Curve fitting Residue analysis </vt:lpstr>
      <vt:lpstr> Model Plot : LATAM Consumer Quantity Decomposition Chart</vt:lpstr>
      <vt:lpstr> Model Plot : LATAM Consumer Quantity Curve fitting Residue analysis </vt:lpstr>
      <vt:lpstr>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Dijender</cp:lastModifiedBy>
  <cp:revision>51</cp:revision>
  <dcterms:created xsi:type="dcterms:W3CDTF">2016-06-09T08:16:28Z</dcterms:created>
  <dcterms:modified xsi:type="dcterms:W3CDTF">2016-12-24T14:06:27Z</dcterms:modified>
</cp:coreProperties>
</file>