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9401CF-2976-45F3-A9D0-E3F76AC4EBDF}">
  <a:tblStyle styleId="{7A9401CF-2976-45F3-A9D0-E3F76AC4EB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大家好我們是第13組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3fa31e07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3fa31e0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20f556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d20f556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這是我們這個work主要的架構，我們是想嘗試不同stance的claim以及對應的target去讓model學習claim的stance，來觀察說target對於stance detection這個任務的影響。  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先簡單介紹一下我們做的任務，立場分析，希望去辨別一段文字對於某個目標所闡述的立場，（舉例來說有個目標是墮胎的合法性，底下就可能存在著支持與不支持的言論）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dbc2b10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dbc2b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這是我們這個model主要的架構，就是我們會先把target 跟claim這兩</a:t>
            </a:r>
            <a:r>
              <a:rPr lang="en">
                <a:solidFill>
                  <a:srgbClr val="FF0000"/>
                </a:solidFill>
              </a:rPr>
              <a:t>個sentence</a:t>
            </a:r>
            <a:r>
              <a:rPr lang="en"/>
              <a:t>各自做tokenizer並在最後把他們串起來，丟入我們所使用的四個model，有BERT, BigBird, RoBERTa, Longformer，並從output的CLS token得到stance的分類結果。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d20f5568e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d20f5568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/>
              <a:t>接下來，這邊是我們所使用的3個dataset，以及他們各自的target，像是希拉蕊，墮胎的合法性...等，我們發現target的面向是滿多元的，並且後面的幾欄我們又統計了target跟claim合併起來的長度，然後可以得知我們使用的這幾個資料集的文本長度都屬於比較短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––––––––––––––––––––––––––––––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是不是可以簡單說明「這幾個資料集的文本長度都比較短」就好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以及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targets?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(dataset class : twitter?..?)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是不是可以加stance label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Bigbird在文本長度較長的任務當中會進步比較多，而我們這次是屬於文本長度較短的任務。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d72c05aa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3d72c05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接下來是我們實驗的部分，總共有兩個表格，分別是5-fold 跟 target-wise，然後這個表格是先使用5-Fold Cross Validation，我們可以發現這個task在所有的model上面表現都算是還不錯的，特別是在RoBERTa上面。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總共會有兩個表格，Cross-validation跟Target-wise。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d72c05a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3d72c05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這裡就是</a:t>
            </a:r>
            <a:r>
              <a:rPr lang="en"/>
              <a:t>target-wise</a:t>
            </a:r>
            <a:r>
              <a:rPr lang="en"/>
              <a:t>的表現結果，主要就是讓model在training時沒有看過的target上面做預測，可以明顯地發結果相較於5-fold差了很多，並且我們發現BigBird上的表現除了</a:t>
            </a:r>
            <a:r>
              <a:rPr lang="en">
                <a:solidFill>
                  <a:schemeClr val="dk1"/>
                </a:solidFill>
              </a:rPr>
              <a:t>第二個</a:t>
            </a:r>
            <a:r>
              <a:rPr lang="en"/>
              <a:t>資料集以外，表現都不錯。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然後根據我們期末報告的paper，</a:t>
            </a:r>
            <a:r>
              <a:rPr lang="en">
                <a:solidFill>
                  <a:srgbClr val="FF0000"/>
                </a:solidFill>
              </a:rPr>
              <a:t>原先以為BigBird只有在文本長度較長的任務中 相較於其他model好</a:t>
            </a:r>
            <a:r>
              <a:rPr lang="en"/>
              <a:t>，可是我們這次把BigBird拿到文本長度較短的任務上使用，也不會有太差的結果，甚至在target wise的task上面，都有達到前幾名的結果。而且在5-fold上都有穩定不錯的表現。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＃而且特別的是在SemEval 上面是BERT的表現比較好，不過可能也是因為SemEval的target跟claim加起來的平均長度較短，然後task也比較簡單？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—-------------------------------------------------------------------------------------------------------------------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Bigbird在文本長度較長的任務當中會進步比較多，而我們這次是屬於文本長度較短的任務。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總共會有兩個表格，Cross-validation跟Target-wise。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3fa31e07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3fa31e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這裡是我們從testing set抓出幾個模型預測的結果，我們的target就像表格顯示的這樣，像是：氣候變遷是一個真正的問題，對應到claim是某個人覺得地球暖化很嚴重，然後他的stance就是favor。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—----------------––––––––––-----------------------------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（可以更清楚的說明這裡是展示我們預測的結果）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d20f5568e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d20f556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這裡是我們做出一個讓使用者輸入特定的target跟claim來預測stance的結果展示，主要使用了BigBird，這一頁是在Covid19上面的結果。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self-constructed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need</a:t>
            </a:r>
            <a:r>
              <a:rPr lang="en"/>
              <a:t>s</a:t>
            </a:r>
            <a:r>
              <a:rPr lang="en"/>
              <a:t> </a:t>
            </a:r>
            <a:r>
              <a:rPr lang="en"/>
              <a:t>go to</a:t>
            </a:r>
            <a:r>
              <a:rPr lang="en"/>
              <a:t> school</a:t>
            </a:r>
            <a:r>
              <a:rPr lang="en"/>
              <a:t> in order</a:t>
            </a:r>
            <a:r>
              <a:rPr lang="en"/>
              <a:t> to get better education.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one wants their kids stay at home all 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may be easily distracted during homeschooling.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4fe403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4fe40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這一頁是在Semeval上面的結果。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77200" y="1991850"/>
            <a:ext cx="5589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0" lang="en" sz="3220">
                <a:solidFill>
                  <a:schemeClr val="accent2"/>
                </a:solidFill>
              </a:rPr>
              <a:t>Final Project</a:t>
            </a:r>
            <a:endParaRPr b="0" sz="3220">
              <a:solidFill>
                <a:schemeClr val="accent2"/>
              </a:solidFill>
            </a:endParaRPr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1777200" y="2764650"/>
            <a:ext cx="55896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0" lang="en" sz="1420">
                <a:solidFill>
                  <a:schemeClr val="accent2"/>
                </a:solidFill>
              </a:rPr>
              <a:t>Group 13 – 曾宇廷 陳品君 張奕廷</a:t>
            </a:r>
            <a:endParaRPr b="0" sz="142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Stance Detection</a:t>
            </a:r>
            <a:endParaRPr sz="2600"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3213300" y="1626750"/>
            <a:ext cx="2717400" cy="39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Legalization of Abortion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241825" y="2806825"/>
            <a:ext cx="3232800" cy="9897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RT @GuyForChrist: God is the author of life and nobody has the right to take it. #SemST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0" name="Google Shape;80;p13"/>
          <p:cNvCxnSpPr>
            <a:stCxn id="79" idx="0"/>
            <a:endCxn id="78" idx="2"/>
          </p:cNvCxnSpPr>
          <p:nvPr/>
        </p:nvCxnSpPr>
        <p:spPr>
          <a:xfrm flipH="1" rot="5400000">
            <a:off x="5322375" y="1270975"/>
            <a:ext cx="785400" cy="2286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Google Shape;81;p13"/>
          <p:cNvSpPr/>
          <p:nvPr/>
        </p:nvSpPr>
        <p:spPr>
          <a:xfrm>
            <a:off x="669375" y="2806825"/>
            <a:ext cx="4125900" cy="9897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cannot believe there are still people in this century who opposed to women having rights over their own bodies! #disgusted #SemST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2" name="Google Shape;82;p13"/>
          <p:cNvCxnSpPr>
            <a:stCxn id="78" idx="2"/>
            <a:endCxn id="81" idx="0"/>
          </p:cNvCxnSpPr>
          <p:nvPr/>
        </p:nvCxnSpPr>
        <p:spPr>
          <a:xfrm rot="5400000">
            <a:off x="3259500" y="1494450"/>
            <a:ext cx="785400" cy="18396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3" name="Google Shape;83;p13"/>
          <p:cNvSpPr txBox="1"/>
          <p:nvPr/>
        </p:nvSpPr>
        <p:spPr>
          <a:xfrm rot="-785514">
            <a:off x="3053914" y="2171496"/>
            <a:ext cx="648968" cy="400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Favor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3"/>
          <p:cNvSpPr txBox="1"/>
          <p:nvPr/>
        </p:nvSpPr>
        <p:spPr>
          <a:xfrm rot="628717">
            <a:off x="5647361" y="2171404"/>
            <a:ext cx="875908" cy="400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Against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213300" y="1226550"/>
            <a:ext cx="7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Target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69375" y="2406750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Claim 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598625" y="2406750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Claim 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Model Architecture</a:t>
            </a:r>
            <a:endParaRPr sz="2600"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38" y="1073375"/>
            <a:ext cx="6516524" cy="40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86150" y="117625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Dataset</a:t>
            </a:r>
            <a:endParaRPr sz="26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786200" y="11762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{7A9401CF-2976-45F3-A9D0-E3F76AC4EBDF}</a:tableStyleId>
              </a:tblPr>
              <a:tblGrid>
                <a:gridCol w="913175"/>
                <a:gridCol w="3010275"/>
                <a:gridCol w="1216050"/>
                <a:gridCol w="1216050"/>
                <a:gridCol w="1216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Dataset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Targets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vg</a:t>
                      </a: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</a:t>
                      </a: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seq_len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max</a:t>
                      </a: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_seq_len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min</a:t>
                      </a: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_seq_len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IBM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55 targets in total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accen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Ex: This house would ban gambling</a:t>
                      </a:r>
                      <a:endParaRPr i="1">
                        <a:solidFill>
                          <a:schemeClr val="accent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21.57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</a:tr>
              <a:tr h="137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SemEval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36576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Hillary Clinton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36576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Feminist Movement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36576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Legalization of Abortion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36576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Atheism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36576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Climate Change is a Real Concern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18.83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Covid19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Face_masks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Fauci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School_closures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317500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Source Sans Pro"/>
                        <a:buChar char="●"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Stay_at_home_orders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29.12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98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Experimental Results</a:t>
            </a:r>
            <a:endParaRPr sz="260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786200" y="1753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{7A9401CF-2976-45F3-A9D0-E3F76AC4EBDF}</a:tableStyleId>
              </a:tblPr>
              <a:tblGrid>
                <a:gridCol w="1164825"/>
                <a:gridCol w="1037025"/>
                <a:gridCol w="1073950"/>
                <a:gridCol w="1073950"/>
                <a:gridCol w="1073950"/>
                <a:gridCol w="1073950"/>
                <a:gridCol w="10739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5-Fold </a:t>
                      </a:r>
                      <a:r>
                        <a:rPr b="1" lang="en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Cross-</a:t>
                      </a:r>
                      <a:endParaRPr b="1"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Validation</a:t>
                      </a:r>
                      <a:r>
                        <a:rPr b="1" lang="en" sz="11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(%)</a:t>
                      </a:r>
                      <a:endParaRPr b="1" sz="11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IBM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SemEval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Covid-19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Model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BERT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86.34±1.43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86.13±1.46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94.65±0.82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94.4±0.89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77.95±1.06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77.36±1.11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RoBERTa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93.9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±1.33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93.8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±1.36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95.28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±0.77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95.15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±0.81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79.21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±1.45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78.63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±1.53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Longformer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90.27±5.34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90.17±5.36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94.61±1.16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94.37±1.23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74.93±4.84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73.71±6.21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BigBird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93.48±0.97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93.42±0.96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93.34±1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92.96±1.2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75.52±1.87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74.58±1.75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Experimental Results</a:t>
            </a:r>
            <a:endParaRPr sz="26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786188" y="1753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{7A9401CF-2976-45F3-A9D0-E3F76AC4EBDF}</a:tableStyleId>
              </a:tblPr>
              <a:tblGrid>
                <a:gridCol w="1164825"/>
                <a:gridCol w="1037025"/>
                <a:gridCol w="1073950"/>
                <a:gridCol w="1073950"/>
                <a:gridCol w="1073950"/>
                <a:gridCol w="1073950"/>
                <a:gridCol w="1073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Target-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Wise (%)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IBM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SemEval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Covid-19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Model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F1-score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BERT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57.72±4.89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56.18±5.57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51.31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±9.78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46.13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±7.59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55.38±14.7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46.21±17.7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RoBERTa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70.88±6.76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69.82±7.26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46.86±9.73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41.21±9.66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54.96±14.3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50.7±9.96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Longformer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56.85±5.76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43.88±11.06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43.44±10.9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37.94±8.77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50.08±13.2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47.03±10.2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BigBird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74.9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±4.9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74.55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±4.95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42.8±8.15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37.43±4.74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55.38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±17.7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50.99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±15.0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Examples - samples from test set</a:t>
            </a:r>
            <a:endParaRPr sz="260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786138" y="1410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{7A9401CF-2976-45F3-A9D0-E3F76AC4EBDF}</a:tableStyleId>
              </a:tblPr>
              <a:tblGrid>
                <a:gridCol w="899550"/>
                <a:gridCol w="1429025"/>
                <a:gridCol w="3234400"/>
                <a:gridCol w="1004350"/>
                <a:gridCol w="100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Dataset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Target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Claim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Prediction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Label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Covid19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Face masks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@NCGOP Morons.  You should be advocating for getting rid of the masks, not selling them.  #NoMasks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Against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Against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School closures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This is so stupid. Someone has to fricking get corona virus in order for the school to close 🙄  #CloseTheSchools</a:t>
                      </a:r>
                      <a:endParaRPr sz="12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Favor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Favor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SemEval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Atheism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Exodus 20:3-4 You shall have no other gods before Me. You shall not make for yourself an image in the form of anything.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Against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Against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Climate Change 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 a Real Concern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I can literally sense the global warming NOW.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Favor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Favor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Demo Result</a:t>
            </a:r>
            <a:endParaRPr sz="26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Predictions by Big Bird on Covid19</a:t>
            </a:r>
            <a:endParaRPr b="1" sz="1400"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550" y="1839394"/>
            <a:ext cx="6564899" cy="127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550" y="3404395"/>
            <a:ext cx="6564901" cy="974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231800" y="4438300"/>
            <a:ext cx="16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Wrong Prediction!</a:t>
            </a:r>
            <a:endParaRPr b="1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231800" y="3921100"/>
            <a:ext cx="6685500" cy="51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Demo Result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Predictions by Big Bird on SemEval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356" y="1691600"/>
            <a:ext cx="5666293" cy="15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350" y="3352987"/>
            <a:ext cx="5666300" cy="142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