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3F81-A464-4E45-900A-7B54EC99C47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88C1-6ACB-41CB-924C-AF6EAD7B0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1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3F81-A464-4E45-900A-7B54EC99C47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88C1-6ACB-41CB-924C-AF6EAD7B0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7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3F81-A464-4E45-900A-7B54EC99C47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88C1-6ACB-41CB-924C-AF6EAD7B0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4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3F81-A464-4E45-900A-7B54EC99C47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88C1-6ACB-41CB-924C-AF6EAD7B0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2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3F81-A464-4E45-900A-7B54EC99C47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88C1-6ACB-41CB-924C-AF6EAD7B0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3F81-A464-4E45-900A-7B54EC99C47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88C1-6ACB-41CB-924C-AF6EAD7B0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81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3F81-A464-4E45-900A-7B54EC99C47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88C1-6ACB-41CB-924C-AF6EAD7B0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2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3F81-A464-4E45-900A-7B54EC99C47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88C1-6ACB-41CB-924C-AF6EAD7B0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10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3F81-A464-4E45-900A-7B54EC99C47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88C1-6ACB-41CB-924C-AF6EAD7B0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0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3F81-A464-4E45-900A-7B54EC99C47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88C1-6ACB-41CB-924C-AF6EAD7B0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5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3F81-A464-4E45-900A-7B54EC99C47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88C1-6ACB-41CB-924C-AF6EAD7B0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6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B3F81-A464-4E45-900A-7B54EC99C47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588C1-6ACB-41CB-924C-AF6EAD7B0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9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b="1" dirty="0" err="1"/>
              <a:t>Perbedaan</a:t>
            </a:r>
            <a:r>
              <a:rPr lang="en-US" sz="5000" b="1" dirty="0"/>
              <a:t> COBIT 4.1, COBIT 5 </a:t>
            </a:r>
            <a:r>
              <a:rPr lang="en-US" sz="5000" b="1" dirty="0" err="1"/>
              <a:t>dan</a:t>
            </a:r>
            <a:r>
              <a:rPr lang="en-US" sz="5000" b="1" dirty="0"/>
              <a:t> COBIT 2019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Nama</a:t>
            </a:r>
            <a:r>
              <a:rPr lang="en-US" b="1" dirty="0"/>
              <a:t> </a:t>
            </a:r>
            <a:r>
              <a:rPr lang="en-US" b="1" dirty="0" err="1"/>
              <a:t>Kelompok</a:t>
            </a:r>
            <a:endParaRPr lang="en-US" dirty="0"/>
          </a:p>
          <a:p>
            <a:pPr lvl="0"/>
            <a:r>
              <a:rPr lang="en-US" dirty="0"/>
              <a:t>Fransiskus Andika Setiawan – 2022020002</a:t>
            </a:r>
          </a:p>
          <a:p>
            <a:pPr lvl="0"/>
            <a:r>
              <a:rPr lang="en-US" dirty="0" err="1"/>
              <a:t>Okky</a:t>
            </a:r>
            <a:r>
              <a:rPr lang="en-US" dirty="0"/>
              <a:t> </a:t>
            </a:r>
            <a:r>
              <a:rPr lang="en-US" dirty="0" err="1"/>
              <a:t>Oktavia</a:t>
            </a:r>
            <a:r>
              <a:rPr lang="en-US" dirty="0"/>
              <a:t> </a:t>
            </a:r>
            <a:r>
              <a:rPr lang="en-US" dirty="0" err="1"/>
              <a:t>Lubis</a:t>
            </a:r>
            <a:r>
              <a:rPr lang="en-US" dirty="0"/>
              <a:t> - 2022020003</a:t>
            </a:r>
          </a:p>
          <a:p>
            <a:pPr lvl="0"/>
            <a:r>
              <a:rPr lang="en-US" dirty="0" err="1"/>
              <a:t>Feri</a:t>
            </a:r>
            <a:r>
              <a:rPr lang="en-US" dirty="0"/>
              <a:t> </a:t>
            </a:r>
            <a:r>
              <a:rPr lang="en-US" dirty="0" err="1"/>
              <a:t>Pakpahan</a:t>
            </a:r>
            <a:r>
              <a:rPr lang="en-US" dirty="0"/>
              <a:t> – 2022020001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07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COBIT 4.1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1800" dirty="0"/>
              <a:t>COBIT </a:t>
            </a:r>
            <a:r>
              <a:rPr lang="en-US" sz="1800" dirty="0" err="1"/>
              <a:t>versi</a:t>
            </a:r>
            <a:r>
              <a:rPr lang="en-US" sz="1800" dirty="0"/>
              <a:t> 4.1 </a:t>
            </a:r>
            <a:r>
              <a:rPr lang="en-US" sz="1800" dirty="0" err="1"/>
              <a:t>merupakan</a:t>
            </a:r>
            <a:r>
              <a:rPr lang="en-US" sz="1800" dirty="0"/>
              <a:t> model standard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pengelolaan</a:t>
            </a:r>
            <a:r>
              <a:rPr lang="en-US" sz="1800" dirty="0"/>
              <a:t> IT yang </a:t>
            </a:r>
            <a:r>
              <a:rPr lang="en-US" sz="1800" dirty="0" err="1"/>
              <a:t>sudah</a:t>
            </a:r>
            <a:r>
              <a:rPr lang="en-US" sz="1800" dirty="0"/>
              <a:t> </a:t>
            </a:r>
            <a:r>
              <a:rPr lang="en-US" sz="1800" dirty="0" err="1"/>
              <a:t>mendapatkan</a:t>
            </a:r>
            <a:r>
              <a:rPr lang="en-US" sz="1800" dirty="0"/>
              <a:t> </a:t>
            </a:r>
            <a:r>
              <a:rPr lang="en-US" sz="1800" dirty="0" err="1"/>
              <a:t>pengakuan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luas</a:t>
            </a:r>
            <a:r>
              <a:rPr lang="en-US" sz="1800" dirty="0"/>
              <a:t> yang </a:t>
            </a:r>
            <a:r>
              <a:rPr lang="en-US" sz="1800" dirty="0" err="1"/>
              <a:t>dikembangkan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Information Technology Government Institute (ITGI) </a:t>
            </a:r>
            <a:r>
              <a:rPr lang="en-US" sz="1800" dirty="0" err="1"/>
              <a:t>dari</a:t>
            </a:r>
            <a:r>
              <a:rPr lang="en-US" sz="1800" dirty="0"/>
              <a:t> information System Audit and Control Association (ISACA).</a:t>
            </a:r>
          </a:p>
          <a:p>
            <a:pPr lvl="0" algn="just"/>
            <a:r>
              <a:rPr lang="en-US" sz="1800" dirty="0" err="1"/>
              <a:t>Menurut</a:t>
            </a:r>
            <a:r>
              <a:rPr lang="en-US" sz="1800" dirty="0"/>
              <a:t> IT Government Institute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tahun</a:t>
            </a:r>
            <a:r>
              <a:rPr lang="en-US" sz="1800" dirty="0"/>
              <a:t> 2007 </a:t>
            </a:r>
            <a:r>
              <a:rPr lang="en-US" sz="1800" dirty="0" err="1"/>
              <a:t>menyatakan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COBIT </a:t>
            </a:r>
            <a:r>
              <a:rPr lang="en-US" sz="1800" dirty="0" err="1"/>
              <a:t>versi</a:t>
            </a:r>
            <a:r>
              <a:rPr lang="en-US" sz="1800" dirty="0"/>
              <a:t> 4.1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diuraikan</a:t>
            </a:r>
            <a:r>
              <a:rPr lang="en-US" sz="1800" dirty="0"/>
              <a:t> good practices, domain-domain </a:t>
            </a:r>
            <a:r>
              <a:rPr lang="en-US" sz="1800" dirty="0" err="1"/>
              <a:t>dan</a:t>
            </a:r>
            <a:r>
              <a:rPr lang="en-US" sz="1800" dirty="0"/>
              <a:t> proses </a:t>
            </a:r>
            <a:r>
              <a:rPr lang="en-US" sz="1800" dirty="0" err="1"/>
              <a:t>kerja</a:t>
            </a:r>
            <a:r>
              <a:rPr lang="en-US" sz="1800" dirty="0"/>
              <a:t> TI yang </a:t>
            </a:r>
            <a:r>
              <a:rPr lang="en-US" sz="1800" dirty="0" err="1"/>
              <a:t>ada</a:t>
            </a:r>
            <a:r>
              <a:rPr lang="en-US" sz="1800" dirty="0"/>
              <a:t>.</a:t>
            </a:r>
          </a:p>
          <a:p>
            <a:pPr algn="just"/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menyebutkan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spesifik</a:t>
            </a:r>
            <a:r>
              <a:rPr lang="en-US" sz="1800" dirty="0"/>
              <a:t> 7 </a:t>
            </a:r>
            <a:r>
              <a:rPr lang="en-US" sz="1800" dirty="0" err="1"/>
              <a:t>enablerdalam</a:t>
            </a:r>
            <a:r>
              <a:rPr lang="en-US" sz="1800" dirty="0"/>
              <a:t> </a:t>
            </a:r>
            <a:r>
              <a:rPr lang="en-US" sz="1800" dirty="0" err="1"/>
              <a:t>implementasinya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879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COBIT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 algn="just"/>
            <a:r>
              <a:rPr lang="en-US" dirty="0" err="1"/>
              <a:t>Menawarkan</a:t>
            </a:r>
            <a:r>
              <a:rPr lang="en-US" dirty="0"/>
              <a:t> </a:t>
            </a:r>
            <a:r>
              <a:rPr lang="en-US" dirty="0" err="1"/>
              <a:t>pedoman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kelola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yang </a:t>
            </a:r>
            <a:r>
              <a:rPr lang="en-US" dirty="0" err="1"/>
              <a:t>memigrasi</a:t>
            </a:r>
            <a:r>
              <a:rPr lang="en-US" dirty="0"/>
              <a:t> </a:t>
            </a:r>
            <a:r>
              <a:rPr lang="en-US" dirty="0" err="1"/>
              <a:t>beban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cloud. COBIT 5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seperangkat</a:t>
            </a:r>
            <a:r>
              <a:rPr lang="en-US" dirty="0"/>
              <a:t> </a:t>
            </a:r>
            <a:r>
              <a:rPr lang="en-US" dirty="0" err="1"/>
              <a:t>pedoman</a:t>
            </a:r>
            <a:r>
              <a:rPr lang="en-US" dirty="0"/>
              <a:t> yang </a:t>
            </a:r>
            <a:r>
              <a:rPr lang="en-US" dirty="0" err="1"/>
              <a:t>sempit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 yang </a:t>
            </a:r>
            <a:r>
              <a:rPr lang="en-US" dirty="0" err="1"/>
              <a:t>berlaku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di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bertahun-tahun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Evolusi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COBIT 4.1 yang di </a:t>
            </a: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b="1" dirty="0"/>
              <a:t>Val IT 2.0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/>
              <a:t>Risk IT</a:t>
            </a:r>
            <a:endParaRPr lang="en-US" dirty="0"/>
          </a:p>
          <a:p>
            <a:pPr lvl="0" algn="just"/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penekanan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enabler. COBIT 5 </a:t>
            </a:r>
            <a:r>
              <a:rPr lang="en-US" dirty="0" err="1"/>
              <a:t>menyebutkan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7 enabler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implementasinya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Mendefinisikan</a:t>
            </a:r>
            <a:r>
              <a:rPr lang="en-US" dirty="0"/>
              <a:t> model </a:t>
            </a:r>
            <a:r>
              <a:rPr lang="en-US" dirty="0" err="1"/>
              <a:t>referensi</a:t>
            </a:r>
            <a:r>
              <a:rPr lang="en-US" dirty="0"/>
              <a:t> proses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domain governance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proses </a:t>
            </a:r>
            <a:r>
              <a:rPr lang="en-US" dirty="0" err="1"/>
              <a:t>baru</a:t>
            </a:r>
            <a:r>
              <a:rPr lang="en-US" dirty="0"/>
              <a:t> yang </a:t>
            </a:r>
            <a:r>
              <a:rPr lang="en-US" dirty="0" err="1"/>
              <a:t>dimodifikasi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proses lama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aktifitas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end to end.</a:t>
            </a:r>
          </a:p>
          <a:p>
            <a:pPr lvl="0" algn="just"/>
            <a:r>
              <a:rPr lang="en-US" dirty="0" err="1"/>
              <a:t>Terdapat</a:t>
            </a:r>
            <a:r>
              <a:rPr lang="en-US" dirty="0"/>
              <a:t> proses-proses </a:t>
            </a:r>
            <a:r>
              <a:rPr lang="en-US" dirty="0" err="1"/>
              <a:t>baru</a:t>
            </a:r>
            <a:r>
              <a:rPr lang="en-US" dirty="0"/>
              <a:t> yang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modifikasi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proses yang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proses-proses </a:t>
            </a:r>
            <a:r>
              <a:rPr lang="en-US" dirty="0" err="1"/>
              <a:t>pada</a:t>
            </a:r>
            <a:r>
              <a:rPr lang="en-US" dirty="0"/>
              <a:t> COBIT 5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holistic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aktifitas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IT </a:t>
            </a:r>
            <a:r>
              <a:rPr lang="en-US" dirty="0" err="1"/>
              <a:t>secara</a:t>
            </a:r>
            <a:r>
              <a:rPr lang="en-US" dirty="0"/>
              <a:t> end to end.</a:t>
            </a:r>
          </a:p>
          <a:p>
            <a:pPr lvl="0" algn="just"/>
            <a:r>
              <a:rPr lang="en-US" dirty="0"/>
              <a:t>COBIT 5 </a:t>
            </a:r>
            <a:r>
              <a:rPr lang="en-US" dirty="0" err="1"/>
              <a:t>didasarkan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5 </a:t>
            </a: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kelola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TI.</a:t>
            </a:r>
          </a:p>
          <a:p>
            <a:pPr lvl="0" algn="just"/>
            <a:r>
              <a:rPr lang="en-US" dirty="0" err="1"/>
              <a:t>Pemenuhan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stakeholder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visi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misi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pPr lvl="0" algn="just"/>
            <a:r>
              <a:rPr lang="en-US" dirty="0" err="1" smtClean="0"/>
              <a:t>mengintegrasikan</a:t>
            </a:r>
            <a:r>
              <a:rPr lang="en-US" dirty="0" smtClean="0"/>
              <a:t> </a:t>
            </a:r>
            <a:r>
              <a:rPr lang="en-US" dirty="0" err="1"/>
              <a:t>konten</a:t>
            </a:r>
            <a:r>
              <a:rPr lang="en-US" dirty="0"/>
              <a:t> COBIT 4.1, Risk IT </a:t>
            </a:r>
            <a:r>
              <a:rPr lang="en-US" dirty="0" err="1"/>
              <a:t>dan</a:t>
            </a:r>
            <a:r>
              <a:rPr lang="en-US" dirty="0"/>
              <a:t> Val IT. </a:t>
            </a:r>
            <a:r>
              <a:rPr lang="en-US" dirty="0" err="1"/>
              <a:t>Sehingga</a:t>
            </a:r>
            <a:r>
              <a:rPr lang="en-US" dirty="0"/>
              <a:t> proses-proses </a:t>
            </a:r>
            <a:r>
              <a:rPr lang="en-US" dirty="0" err="1"/>
              <a:t>pada</a:t>
            </a:r>
            <a:r>
              <a:rPr lang="en-US" dirty="0"/>
              <a:t> COBIT 5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holistik</a:t>
            </a:r>
            <a:r>
              <a:rPr lang="en-US" dirty="0"/>
              <a:t>,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aktifitas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IT </a:t>
            </a:r>
            <a:r>
              <a:rPr lang="en-US" dirty="0" err="1"/>
              <a:t>secara</a:t>
            </a:r>
            <a:r>
              <a:rPr lang="en-US" dirty="0"/>
              <a:t> end-to-end.</a:t>
            </a:r>
          </a:p>
        </p:txBody>
      </p:sp>
    </p:spTree>
    <p:extLst>
      <p:ext uri="{BB962C8B-B14F-4D97-AF65-F5344CB8AC3E}">
        <p14:creationId xmlns:p14="http://schemas.microsoft.com/office/powerpoint/2010/main" val="105595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COBIT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 algn="just"/>
            <a:r>
              <a:rPr lang="en-US" dirty="0" err="1" smtClean="0"/>
              <a:t>Meliputi</a:t>
            </a:r>
            <a:r>
              <a:rPr lang="en-US" dirty="0" smtClean="0"/>
              <a:t> Enterprise End-to-End </a:t>
            </a:r>
            <a:r>
              <a:rPr lang="en-US" dirty="0" err="1" smtClean="0"/>
              <a:t>Menganggap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tata</a:t>
            </a:r>
            <a:r>
              <a:rPr lang="en-US" dirty="0" smtClean="0"/>
              <a:t> </a:t>
            </a:r>
            <a:r>
              <a:rPr lang="en-US" dirty="0" err="1" smtClean="0"/>
              <a:t>kelola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TI enabler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Prinsip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 err="1" smtClean="0"/>
              <a:t>Menerapkan</a:t>
            </a:r>
            <a:r>
              <a:rPr lang="en-US" dirty="0" smtClean="0"/>
              <a:t> </a:t>
            </a:r>
            <a:r>
              <a:rPr lang="en-US" dirty="0" err="1" smtClean="0"/>
              <a:t>Singel</a:t>
            </a:r>
            <a:r>
              <a:rPr lang="en-US" dirty="0" smtClean="0"/>
              <a:t> Framework yang </a:t>
            </a:r>
            <a:r>
              <a:rPr lang="en-US" dirty="0" err="1" smtClean="0"/>
              <a:t>Terpadu</a:t>
            </a:r>
            <a:r>
              <a:rPr lang="en-US" dirty="0" smtClean="0"/>
              <a:t> COBIT 5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menyesuaikan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tata</a:t>
            </a:r>
            <a:r>
              <a:rPr lang="en-US" dirty="0" smtClean="0"/>
              <a:t> </a:t>
            </a:r>
            <a:r>
              <a:rPr lang="en-US" dirty="0" err="1" smtClean="0"/>
              <a:t>kelola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TI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perusahan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 err="1" smtClean="0"/>
              <a:t>Mengaktifkan</a:t>
            </a:r>
            <a:r>
              <a:rPr lang="en-US" dirty="0" smtClean="0"/>
              <a:t> </a:t>
            </a:r>
            <a:r>
              <a:rPr lang="en-US" dirty="0" err="1" smtClean="0"/>
              <a:t>Pendekatan</a:t>
            </a:r>
            <a:r>
              <a:rPr lang="en-US" dirty="0" smtClean="0"/>
              <a:t> </a:t>
            </a:r>
            <a:r>
              <a:rPr lang="en-US" dirty="0" err="1" smtClean="0"/>
              <a:t>Holistik</a:t>
            </a:r>
            <a:r>
              <a:rPr lang="en-US" dirty="0" smtClean="0"/>
              <a:t> COBIT 5 </a:t>
            </a:r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set enabler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pelaksanaan</a:t>
            </a:r>
            <a:r>
              <a:rPr lang="en-US" dirty="0" smtClean="0"/>
              <a:t> </a:t>
            </a:r>
            <a:r>
              <a:rPr lang="en-US" dirty="0" err="1" smtClean="0"/>
              <a:t>tata</a:t>
            </a:r>
            <a:r>
              <a:rPr lang="en-US" dirty="0" smtClean="0"/>
              <a:t> </a:t>
            </a:r>
            <a:r>
              <a:rPr lang="en-US" dirty="0" err="1" smtClean="0"/>
              <a:t>kelola</a:t>
            </a:r>
            <a:r>
              <a:rPr lang="en-US" dirty="0" smtClean="0"/>
              <a:t> yang </a:t>
            </a:r>
            <a:r>
              <a:rPr lang="en-US" dirty="0" err="1" smtClean="0"/>
              <a:t>komprehensif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TI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endParaRPr lang="en-US" dirty="0" smtClean="0"/>
          </a:p>
          <a:p>
            <a:pPr lvl="0" algn="just"/>
            <a:r>
              <a:rPr lang="en-US" dirty="0" err="1" smtClean="0"/>
              <a:t>Terdapat</a:t>
            </a:r>
            <a:r>
              <a:rPr lang="en-US" dirty="0" smtClean="0"/>
              <a:t> 7 enabler.</a:t>
            </a:r>
          </a:p>
          <a:p>
            <a:pPr lvl="0" algn="just"/>
            <a:r>
              <a:rPr lang="en-US" dirty="0" err="1" smtClean="0"/>
              <a:t>Kerangka</a:t>
            </a:r>
            <a:r>
              <a:rPr lang="en-US" dirty="0" smtClean="0"/>
              <a:t> COBIT 5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yang </a:t>
            </a:r>
            <a:r>
              <a:rPr lang="en-US" dirty="0" err="1" smtClean="0"/>
              <a:t>jelas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tata</a:t>
            </a:r>
            <a:r>
              <a:rPr lang="en-US" dirty="0" smtClean="0"/>
              <a:t> </a:t>
            </a:r>
            <a:r>
              <a:rPr lang="en-US" dirty="0" err="1" smtClean="0"/>
              <a:t>kelola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. Tata </a:t>
            </a:r>
            <a:r>
              <a:rPr lang="en-US" dirty="0" err="1" smtClean="0"/>
              <a:t>kelola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dewan</a:t>
            </a:r>
            <a:r>
              <a:rPr lang="en-US" dirty="0" smtClean="0"/>
              <a:t> </a:t>
            </a:r>
            <a:r>
              <a:rPr lang="en-US" dirty="0" err="1" smtClean="0"/>
              <a:t>direksi</a:t>
            </a:r>
            <a:r>
              <a:rPr lang="en-US" dirty="0" smtClean="0"/>
              <a:t> yang </a:t>
            </a:r>
            <a:r>
              <a:rPr lang="en-US" dirty="0" err="1" smtClean="0"/>
              <a:t>dipimpin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pemilik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manajer</a:t>
            </a:r>
            <a:r>
              <a:rPr lang="en-US" dirty="0" smtClean="0"/>
              <a:t> </a:t>
            </a:r>
            <a:r>
              <a:rPr lang="en-US" dirty="0" err="1" smtClean="0"/>
              <a:t>eksekutif</a:t>
            </a:r>
            <a:r>
              <a:rPr lang="en-US" dirty="0" smtClean="0"/>
              <a:t> yang </a:t>
            </a:r>
            <a:r>
              <a:rPr lang="en-US" dirty="0" err="1" smtClean="0"/>
              <a:t>dipimpin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direktur</a:t>
            </a:r>
            <a:r>
              <a:rPr lang="en-US" dirty="0" smtClean="0"/>
              <a:t> </a:t>
            </a:r>
            <a:r>
              <a:rPr lang="en-US" dirty="0" err="1" smtClean="0"/>
              <a:t>operasional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</a:t>
            </a:r>
            <a:r>
              <a:rPr lang="en-US" dirty="0" err="1" smtClean="0"/>
              <a:t>operasional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 smtClean="0"/>
              <a:t>COBIT 5 </a:t>
            </a:r>
            <a:r>
              <a:rPr lang="en-US" dirty="0" err="1" smtClean="0"/>
              <a:t>mendefinisikan</a:t>
            </a:r>
            <a:r>
              <a:rPr lang="en-US" dirty="0" smtClean="0"/>
              <a:t> model </a:t>
            </a:r>
            <a:r>
              <a:rPr lang="en-US" dirty="0" err="1" smtClean="0"/>
              <a:t>referensi</a:t>
            </a:r>
            <a:r>
              <a:rPr lang="en-US" dirty="0" smtClean="0"/>
              <a:t> proses yang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tambahan</a:t>
            </a:r>
            <a:r>
              <a:rPr lang="en-US" dirty="0" smtClean="0"/>
              <a:t> domain governance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proses </a:t>
            </a:r>
            <a:r>
              <a:rPr lang="en-US" dirty="0" err="1" smtClean="0"/>
              <a:t>baik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sekali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ataupun</a:t>
            </a:r>
            <a:r>
              <a:rPr lang="en-US" dirty="0" smtClean="0"/>
              <a:t> </a:t>
            </a:r>
            <a:r>
              <a:rPr lang="en-US" dirty="0" err="1" smtClean="0"/>
              <a:t>modifikasi</a:t>
            </a:r>
            <a:r>
              <a:rPr lang="en-US" dirty="0" smtClean="0"/>
              <a:t> proses lama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mencakup</a:t>
            </a:r>
            <a:r>
              <a:rPr lang="en-US" dirty="0" smtClean="0"/>
              <a:t> </a:t>
            </a:r>
            <a:r>
              <a:rPr lang="en-US" dirty="0" err="1" smtClean="0"/>
              <a:t>aktifitas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end-to-end. </a:t>
            </a:r>
            <a:r>
              <a:rPr lang="en-US" dirty="0" err="1" smtClean="0"/>
              <a:t>Keempat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disinggung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,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COBIT 5 </a:t>
            </a:r>
            <a:r>
              <a:rPr lang="en-US" dirty="0" err="1" smtClean="0"/>
              <a:t>terdapat</a:t>
            </a:r>
            <a:r>
              <a:rPr lang="en-US" dirty="0" smtClean="0"/>
              <a:t> proses-proses </a:t>
            </a:r>
            <a:r>
              <a:rPr lang="en-US" dirty="0" err="1" smtClean="0"/>
              <a:t>baru</a:t>
            </a:r>
            <a:r>
              <a:rPr lang="en-US" dirty="0" smtClean="0"/>
              <a:t> yang </a:t>
            </a:r>
            <a:r>
              <a:rPr lang="en-US" dirty="0" err="1" smtClean="0"/>
              <a:t>sebelumnya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di COBIT 4.1,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modifikasi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proses-proses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 di COBIT 4.1.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dikatakan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model </a:t>
            </a:r>
            <a:r>
              <a:rPr lang="en-US" dirty="0" err="1" smtClean="0"/>
              <a:t>referensi</a:t>
            </a:r>
            <a:r>
              <a:rPr lang="en-US" dirty="0" smtClean="0"/>
              <a:t> proses COBIT 5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sebenarnya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27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COBIT 2019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4140"/>
          </a:xfrm>
        </p:spPr>
        <p:txBody>
          <a:bodyPr>
            <a:noAutofit/>
          </a:bodyPr>
          <a:lstStyle/>
          <a:p>
            <a:pPr lvl="0" algn="just"/>
            <a:r>
              <a:rPr lang="en-US" sz="1800" dirty="0"/>
              <a:t>Area </a:t>
            </a:r>
            <a:r>
              <a:rPr lang="en-US" sz="1800" dirty="0" err="1"/>
              <a:t>fokus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faktor</a:t>
            </a:r>
            <a:r>
              <a:rPr lang="en-US" sz="1800" dirty="0"/>
              <a:t> </a:t>
            </a:r>
            <a:r>
              <a:rPr lang="en-US" sz="1800" dirty="0" err="1"/>
              <a:t>desain</a:t>
            </a:r>
            <a:r>
              <a:rPr lang="en-US" sz="1800" dirty="0"/>
              <a:t> </a:t>
            </a:r>
            <a:r>
              <a:rPr lang="en-US" sz="1800" dirty="0" err="1"/>
              <a:t>memungkinkan</a:t>
            </a:r>
            <a:r>
              <a:rPr lang="en-US" sz="1800" dirty="0"/>
              <a:t> </a:t>
            </a:r>
            <a:r>
              <a:rPr lang="en-US" sz="1800" dirty="0" err="1"/>
              <a:t>organisasi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menetapkan</a:t>
            </a:r>
            <a:r>
              <a:rPr lang="en-US" sz="1800" dirty="0"/>
              <a:t> </a:t>
            </a:r>
            <a:r>
              <a:rPr lang="en-US" sz="1800" dirty="0" err="1"/>
              <a:t>manajemen</a:t>
            </a:r>
            <a:r>
              <a:rPr lang="en-US" sz="1800" dirty="0"/>
              <a:t> </a:t>
            </a:r>
            <a:r>
              <a:rPr lang="en-US" sz="1800" dirty="0" err="1"/>
              <a:t>risiko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protokol</a:t>
            </a:r>
            <a:r>
              <a:rPr lang="en-US" sz="1800" dirty="0"/>
              <a:t> </a:t>
            </a:r>
            <a:r>
              <a:rPr lang="en-US" sz="1800" dirty="0" err="1"/>
              <a:t>tata</a:t>
            </a:r>
            <a:r>
              <a:rPr lang="en-US" sz="1800" dirty="0"/>
              <a:t> </a:t>
            </a:r>
            <a:r>
              <a:rPr lang="en-US" sz="1800" dirty="0" err="1"/>
              <a:t>kelola</a:t>
            </a:r>
            <a:r>
              <a:rPr lang="en-US" sz="1800" dirty="0"/>
              <a:t> </a:t>
            </a:r>
            <a:r>
              <a:rPr lang="en-US" sz="1800" dirty="0" err="1"/>
              <a:t>berdasarkan</a:t>
            </a:r>
            <a:r>
              <a:rPr lang="en-US" sz="1800" dirty="0"/>
              <a:t> </a:t>
            </a:r>
            <a:r>
              <a:rPr lang="en-US" sz="1800" dirty="0" err="1"/>
              <a:t>persyaratan</a:t>
            </a:r>
            <a:r>
              <a:rPr lang="en-US" sz="1800" dirty="0"/>
              <a:t> </a:t>
            </a:r>
            <a:r>
              <a:rPr lang="en-US" sz="1800" dirty="0" err="1"/>
              <a:t>unik</a:t>
            </a:r>
            <a:r>
              <a:rPr lang="en-US" sz="1800" dirty="0"/>
              <a:t> </a:t>
            </a:r>
            <a:r>
              <a:rPr lang="en-US" sz="1800" dirty="0" err="1"/>
              <a:t>mereka</a:t>
            </a:r>
            <a:r>
              <a:rPr lang="en-US" sz="1800" dirty="0"/>
              <a:t>.</a:t>
            </a:r>
          </a:p>
          <a:p>
            <a:pPr lvl="0" algn="just"/>
            <a:r>
              <a:rPr lang="en-US" sz="1800" dirty="0"/>
              <a:t>COBIT 19 </a:t>
            </a:r>
            <a:r>
              <a:rPr lang="en-US" sz="1800" dirty="0" err="1"/>
              <a:t>selaras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manajemen</a:t>
            </a:r>
            <a:r>
              <a:rPr lang="en-US" sz="1800" dirty="0"/>
              <a:t> </a:t>
            </a:r>
            <a:r>
              <a:rPr lang="en-US" sz="1800" dirty="0" err="1"/>
              <a:t>risiko</a:t>
            </a:r>
            <a:r>
              <a:rPr lang="en-US" sz="1800" dirty="0"/>
              <a:t> global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standar</a:t>
            </a:r>
            <a:r>
              <a:rPr lang="en-US" sz="1800" dirty="0"/>
              <a:t> </a:t>
            </a:r>
            <a:r>
              <a:rPr lang="en-US" sz="1800" dirty="0" err="1"/>
              <a:t>keamanan</a:t>
            </a:r>
            <a:r>
              <a:rPr lang="en-US" sz="1800" dirty="0"/>
              <a:t>, </a:t>
            </a:r>
            <a:r>
              <a:rPr lang="en-US" sz="1800" dirty="0" err="1"/>
              <a:t>kerangka</a:t>
            </a:r>
            <a:r>
              <a:rPr lang="en-US" sz="1800" dirty="0"/>
              <a:t> </a:t>
            </a:r>
            <a:r>
              <a:rPr lang="en-US" sz="1800" dirty="0" err="1"/>
              <a:t>kerja</a:t>
            </a:r>
            <a:r>
              <a:rPr lang="en-US" sz="1800" dirty="0"/>
              <a:t>,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protokol</a:t>
            </a:r>
            <a:r>
              <a:rPr lang="en-US" sz="1800" dirty="0"/>
              <a:t>.</a:t>
            </a:r>
          </a:p>
          <a:p>
            <a:pPr lvl="0" algn="just"/>
            <a:r>
              <a:rPr lang="en-US" sz="1800" dirty="0" err="1"/>
              <a:t>Pembaruan</a:t>
            </a:r>
            <a:r>
              <a:rPr lang="en-US" sz="1800" dirty="0"/>
              <a:t> </a:t>
            </a:r>
            <a:r>
              <a:rPr lang="en-US" sz="1800" dirty="0" err="1"/>
              <a:t>berkala</a:t>
            </a:r>
            <a:r>
              <a:rPr lang="en-US" sz="1800" dirty="0"/>
              <a:t> </a:t>
            </a:r>
            <a:r>
              <a:rPr lang="en-US" sz="1800" dirty="0" err="1"/>
              <a:t>memastikan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/>
              <a:t>pedoman</a:t>
            </a:r>
            <a:r>
              <a:rPr lang="en-US" sz="1800" dirty="0"/>
              <a:t> </a:t>
            </a:r>
            <a:r>
              <a:rPr lang="en-US" sz="1800" dirty="0" err="1"/>
              <a:t>kerangka</a:t>
            </a:r>
            <a:r>
              <a:rPr lang="en-US" sz="1800" dirty="0"/>
              <a:t> </a:t>
            </a:r>
            <a:r>
              <a:rPr lang="en-US" sz="1800" dirty="0" err="1"/>
              <a:t>kerja</a:t>
            </a:r>
            <a:r>
              <a:rPr lang="en-US" sz="1800" dirty="0"/>
              <a:t> </a:t>
            </a:r>
            <a:r>
              <a:rPr lang="en-US" sz="1800" dirty="0" err="1"/>
              <a:t>bekerja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efektif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teknologi</a:t>
            </a:r>
            <a:r>
              <a:rPr lang="en-US" sz="1800" dirty="0"/>
              <a:t> </a:t>
            </a:r>
            <a:r>
              <a:rPr lang="en-US" sz="1800" dirty="0" err="1"/>
              <a:t>generasi</a:t>
            </a:r>
            <a:r>
              <a:rPr lang="en-US" sz="1800" dirty="0"/>
              <a:t> </a:t>
            </a:r>
            <a:r>
              <a:rPr lang="en-US" sz="1800" dirty="0" err="1"/>
              <a:t>berikutnya</a:t>
            </a:r>
            <a:r>
              <a:rPr lang="en-US" sz="1800" dirty="0"/>
              <a:t> yang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cepat</a:t>
            </a:r>
            <a:r>
              <a:rPr lang="en-US" sz="1800" dirty="0"/>
              <a:t> </a:t>
            </a:r>
            <a:r>
              <a:rPr lang="en-US" sz="1800" dirty="0" err="1"/>
              <a:t>diadopsi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skala</a:t>
            </a:r>
            <a:r>
              <a:rPr lang="en-US" sz="1800" dirty="0"/>
              <a:t> di </a:t>
            </a:r>
            <a:r>
              <a:rPr lang="en-US" sz="1800" dirty="0" err="1"/>
              <a:t>semua</a:t>
            </a:r>
            <a:r>
              <a:rPr lang="en-US" sz="1800" dirty="0"/>
              <a:t> </a:t>
            </a:r>
            <a:r>
              <a:rPr lang="en-US" sz="1800" dirty="0" err="1"/>
              <a:t>vertikal</a:t>
            </a:r>
            <a:r>
              <a:rPr lang="en-US" sz="1800" dirty="0"/>
              <a:t> </a:t>
            </a:r>
            <a:r>
              <a:rPr lang="en-US" sz="1800" dirty="0" err="1"/>
              <a:t>industri</a:t>
            </a:r>
            <a:r>
              <a:rPr lang="en-US" sz="1800" dirty="0"/>
              <a:t>.</a:t>
            </a:r>
          </a:p>
          <a:p>
            <a:pPr lvl="0" algn="just"/>
            <a:r>
              <a:rPr lang="en-US" sz="1800" dirty="0" err="1"/>
              <a:t>Panduan</a:t>
            </a:r>
            <a:r>
              <a:rPr lang="en-US" sz="1800" dirty="0"/>
              <a:t> </a:t>
            </a:r>
            <a:r>
              <a:rPr lang="en-US" sz="1800" dirty="0" err="1"/>
              <a:t>mengikuti</a:t>
            </a:r>
            <a:r>
              <a:rPr lang="en-US" sz="1800" dirty="0"/>
              <a:t> </a:t>
            </a:r>
            <a:r>
              <a:rPr lang="en-US" sz="1800" dirty="0" err="1"/>
              <a:t>pendekatan</a:t>
            </a:r>
            <a:r>
              <a:rPr lang="en-US" sz="1800" dirty="0"/>
              <a:t> yang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preskriptif</a:t>
            </a:r>
            <a:r>
              <a:rPr lang="en-US" sz="1800" dirty="0"/>
              <a:t>, </a:t>
            </a:r>
            <a:r>
              <a:rPr lang="en-US" sz="1800" dirty="0" err="1"/>
              <a:t>terutama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mendukung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banyak</a:t>
            </a:r>
            <a:r>
              <a:rPr lang="en-US" sz="1800" dirty="0"/>
              <a:t> </a:t>
            </a:r>
            <a:r>
              <a:rPr lang="en-US" sz="1800" dirty="0" err="1"/>
              <a:t>perangkat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teknologi</a:t>
            </a:r>
            <a:r>
              <a:rPr lang="en-US" sz="1800" dirty="0"/>
              <a:t> yang </a:t>
            </a:r>
            <a:r>
              <a:rPr lang="en-US" sz="1800" dirty="0" err="1"/>
              <a:t>tersedia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tata</a:t>
            </a:r>
            <a:r>
              <a:rPr lang="en-US" sz="1800" dirty="0"/>
              <a:t> </a:t>
            </a:r>
            <a:r>
              <a:rPr lang="en-US" sz="1800" dirty="0" err="1"/>
              <a:t>kelola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manajemen</a:t>
            </a:r>
            <a:r>
              <a:rPr lang="en-US" sz="1800" dirty="0"/>
              <a:t> </a:t>
            </a:r>
            <a:r>
              <a:rPr lang="en-US" sz="1800" dirty="0" err="1"/>
              <a:t>risiko</a:t>
            </a:r>
            <a:r>
              <a:rPr lang="en-US" sz="1800" dirty="0" smtClean="0"/>
              <a:t>.</a:t>
            </a:r>
          </a:p>
          <a:p>
            <a:pPr lvl="0" algn="just"/>
            <a:r>
              <a:rPr lang="en-US" sz="1800" dirty="0" smtClean="0"/>
              <a:t>Model </a:t>
            </a:r>
            <a:r>
              <a:rPr lang="en-US" sz="1800" dirty="0" err="1" smtClean="0"/>
              <a:t>sumber</a:t>
            </a:r>
            <a:r>
              <a:rPr lang="en-US" sz="1800" dirty="0" smtClean="0"/>
              <a:t> </a:t>
            </a:r>
            <a:r>
              <a:rPr lang="en-US" sz="1800" dirty="0" err="1" smtClean="0"/>
              <a:t>terbuka</a:t>
            </a:r>
            <a:r>
              <a:rPr lang="en-US" sz="1800" dirty="0" smtClean="0"/>
              <a:t> yang </a:t>
            </a:r>
            <a:r>
              <a:rPr lang="en-US" sz="1800" dirty="0" err="1" smtClean="0"/>
              <a:t>diperkaya</a:t>
            </a:r>
            <a:r>
              <a:rPr lang="en-US" sz="1800" dirty="0" smtClean="0"/>
              <a:t> </a:t>
            </a:r>
            <a:r>
              <a:rPr lang="en-US" sz="1800" dirty="0" err="1" smtClean="0"/>
              <a:t>memastikan</a:t>
            </a:r>
            <a:r>
              <a:rPr lang="en-US" sz="1800" dirty="0" smtClean="0"/>
              <a:t> </a:t>
            </a:r>
            <a:r>
              <a:rPr lang="en-US" sz="1800" dirty="0" err="1" smtClean="0"/>
              <a:t>bahwa</a:t>
            </a:r>
            <a:r>
              <a:rPr lang="en-US" sz="1800" dirty="0" smtClean="0"/>
              <a:t> </a:t>
            </a:r>
            <a:r>
              <a:rPr lang="en-US" sz="1800" dirty="0" err="1" smtClean="0"/>
              <a:t>umpan</a:t>
            </a:r>
            <a:r>
              <a:rPr lang="en-US" sz="1800" dirty="0" smtClean="0"/>
              <a:t> </a:t>
            </a:r>
            <a:r>
              <a:rPr lang="en-US" sz="1800" dirty="0" err="1" smtClean="0"/>
              <a:t>balik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</a:t>
            </a:r>
            <a:r>
              <a:rPr lang="en-US" sz="1800" dirty="0" err="1" smtClean="0"/>
              <a:t>komunitas</a:t>
            </a:r>
            <a:r>
              <a:rPr lang="en-US" sz="1800" dirty="0" smtClean="0"/>
              <a:t> </a:t>
            </a:r>
            <a:r>
              <a:rPr lang="en-US" sz="1800" dirty="0" err="1" smtClean="0"/>
              <a:t>tata</a:t>
            </a:r>
            <a:r>
              <a:rPr lang="en-US" sz="1800" dirty="0" smtClean="0"/>
              <a:t> </a:t>
            </a:r>
            <a:r>
              <a:rPr lang="en-US" sz="1800" dirty="0" err="1" smtClean="0"/>
              <a:t>kelola</a:t>
            </a:r>
            <a:r>
              <a:rPr lang="en-US" sz="1800" dirty="0" smtClean="0"/>
              <a:t> global </a:t>
            </a:r>
            <a:r>
              <a:rPr lang="en-US" sz="1800" dirty="0" err="1" smtClean="0"/>
              <a:t>dimasukkan</a:t>
            </a:r>
            <a:r>
              <a:rPr lang="en-US" sz="1800" dirty="0" smtClean="0"/>
              <a:t> </a:t>
            </a:r>
            <a:r>
              <a:rPr lang="en-US" sz="1800" dirty="0" err="1" smtClean="0"/>
              <a:t>ke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 smtClean="0"/>
              <a:t>pembaruan</a:t>
            </a:r>
            <a:r>
              <a:rPr lang="en-US" sz="1800" dirty="0" smtClean="0"/>
              <a:t> </a:t>
            </a:r>
            <a:r>
              <a:rPr lang="en-US" sz="1800" dirty="0" err="1" smtClean="0"/>
              <a:t>kerangka</a:t>
            </a:r>
            <a:r>
              <a:rPr lang="en-US" sz="1800" dirty="0" smtClean="0"/>
              <a:t> </a:t>
            </a:r>
            <a:r>
              <a:rPr lang="en-US" sz="1800" dirty="0" err="1" smtClean="0"/>
              <a:t>kerja</a:t>
            </a:r>
            <a:r>
              <a:rPr lang="en-US" sz="1800" dirty="0" smtClean="0"/>
              <a:t> </a:t>
            </a:r>
            <a:r>
              <a:rPr lang="en-US" sz="1800" dirty="0" err="1" smtClean="0"/>
              <a:t>versi</a:t>
            </a:r>
            <a:r>
              <a:rPr lang="en-US" sz="1800" dirty="0" smtClean="0"/>
              <a:t> </a:t>
            </a:r>
            <a:r>
              <a:rPr lang="en-US" sz="1800" dirty="0" err="1" smtClean="0"/>
              <a:t>mendatang</a:t>
            </a:r>
            <a:r>
              <a:rPr lang="en-US" sz="1800" dirty="0" smtClean="0"/>
              <a:t>. Saran </a:t>
            </a:r>
            <a:r>
              <a:rPr lang="en-US" sz="1800" dirty="0" err="1" smtClean="0"/>
              <a:t>komunitas</a:t>
            </a:r>
            <a:r>
              <a:rPr lang="en-US" sz="1800" dirty="0" smtClean="0"/>
              <a:t> </a:t>
            </a:r>
            <a:r>
              <a:rPr lang="en-US" sz="1800" dirty="0" err="1" smtClean="0"/>
              <a:t>akan</a:t>
            </a:r>
            <a:r>
              <a:rPr lang="en-US" sz="1800" dirty="0" smtClean="0"/>
              <a:t> </a:t>
            </a:r>
            <a:r>
              <a:rPr lang="en-US" sz="1800" dirty="0" err="1" smtClean="0"/>
              <a:t>dievaluasi</a:t>
            </a:r>
            <a:r>
              <a:rPr lang="en-US" sz="1800" dirty="0" smtClean="0"/>
              <a:t> </a:t>
            </a:r>
            <a:r>
              <a:rPr lang="en-US" sz="1800" dirty="0" err="1" smtClean="0"/>
              <a:t>oleh</a:t>
            </a:r>
            <a:r>
              <a:rPr lang="en-US" sz="1800" dirty="0" smtClean="0"/>
              <a:t> </a:t>
            </a:r>
            <a:r>
              <a:rPr lang="en-US" sz="1800" dirty="0" err="1" smtClean="0"/>
              <a:t>Komite</a:t>
            </a:r>
            <a:r>
              <a:rPr lang="en-US" sz="1800" dirty="0" smtClean="0"/>
              <a:t> </a:t>
            </a:r>
            <a:r>
              <a:rPr lang="en-US" sz="1800" dirty="0" err="1" smtClean="0"/>
              <a:t>Pengarah</a:t>
            </a:r>
            <a:r>
              <a:rPr lang="en-US" sz="1800" dirty="0" smtClean="0"/>
              <a:t> </a:t>
            </a:r>
            <a:r>
              <a:rPr lang="en-US" sz="1800" dirty="0" err="1" smtClean="0"/>
              <a:t>ahli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memastikan</a:t>
            </a:r>
            <a:r>
              <a:rPr lang="en-US" sz="1800" dirty="0" smtClean="0"/>
              <a:t> </a:t>
            </a:r>
            <a:r>
              <a:rPr lang="en-US" sz="1800" dirty="0" err="1" smtClean="0"/>
              <a:t>rilis</a:t>
            </a:r>
            <a:r>
              <a:rPr lang="en-US" sz="1800" dirty="0" smtClean="0"/>
              <a:t> update yang </a:t>
            </a:r>
            <a:r>
              <a:rPr lang="en-US" sz="1800" dirty="0" err="1" smtClean="0"/>
              <a:t>konsisten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berkualitas</a:t>
            </a:r>
            <a:r>
              <a:rPr lang="en-US" sz="1800" dirty="0" smtClean="0"/>
              <a:t> </a:t>
            </a:r>
            <a:r>
              <a:rPr lang="en-US" sz="1800" dirty="0" err="1" smtClean="0"/>
              <a:t>tinggi</a:t>
            </a:r>
            <a:r>
              <a:rPr lang="en-US" sz="1800" dirty="0" smtClean="0"/>
              <a:t>.</a:t>
            </a:r>
          </a:p>
          <a:p>
            <a:pPr lvl="0" algn="just"/>
            <a:r>
              <a:rPr lang="en-US" sz="1800" dirty="0" err="1" smtClean="0"/>
              <a:t>Fokus</a:t>
            </a:r>
            <a:r>
              <a:rPr lang="en-US" sz="1800" dirty="0" smtClean="0"/>
              <a:t> </a:t>
            </a:r>
            <a:r>
              <a:rPr lang="en-US" sz="1800" dirty="0" err="1" smtClean="0"/>
              <a:t>kuat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teknologi</a:t>
            </a:r>
            <a:r>
              <a:rPr lang="en-US" sz="1800" dirty="0" smtClean="0"/>
              <a:t> </a:t>
            </a:r>
            <a:r>
              <a:rPr lang="en-US" sz="1800" dirty="0" err="1" smtClean="0"/>
              <a:t>baru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metodologi</a:t>
            </a:r>
            <a:r>
              <a:rPr lang="en-US" sz="1800" dirty="0" smtClean="0"/>
              <a:t> SDLC , </a:t>
            </a:r>
            <a:r>
              <a:rPr lang="en-US" sz="1800" dirty="0" err="1" smtClean="0"/>
              <a:t>termasuk</a:t>
            </a:r>
            <a:r>
              <a:rPr lang="en-US" sz="1800" dirty="0" smtClean="0"/>
              <a:t> </a:t>
            </a:r>
            <a:r>
              <a:rPr lang="en-US" sz="1800" dirty="0" err="1" smtClean="0"/>
              <a:t>konsep</a:t>
            </a:r>
            <a:r>
              <a:rPr lang="en-US" sz="1800" dirty="0" smtClean="0"/>
              <a:t> </a:t>
            </a:r>
            <a:r>
              <a:rPr lang="en-US" sz="1800" dirty="0" err="1" smtClean="0"/>
              <a:t>DevOps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Agile </a:t>
            </a:r>
            <a:r>
              <a:rPr lang="en-US" sz="1800" dirty="0" err="1" smtClean="0"/>
              <a:t>serta</a:t>
            </a:r>
            <a:r>
              <a:rPr lang="en-US" sz="1800" dirty="0" smtClean="0"/>
              <a:t> </a:t>
            </a:r>
            <a:r>
              <a:rPr lang="en-US" sz="1800" dirty="0" err="1" smtClean="0"/>
              <a:t>praktik</a:t>
            </a:r>
            <a:r>
              <a:rPr lang="en-US" sz="1800" dirty="0" smtClean="0"/>
              <a:t> </a:t>
            </a:r>
            <a:r>
              <a:rPr lang="en-US" sz="1800" dirty="0" err="1" smtClean="0"/>
              <a:t>operasional</a:t>
            </a:r>
            <a:r>
              <a:rPr lang="en-US" sz="1800" dirty="0" smtClean="0"/>
              <a:t> di </a:t>
            </a:r>
            <a:r>
              <a:rPr lang="en-US" sz="1800" dirty="0" err="1" smtClean="0"/>
              <a:t>organisasi</a:t>
            </a:r>
            <a:r>
              <a:rPr lang="en-US" sz="1800" dirty="0" smtClean="0"/>
              <a:t> yang </a:t>
            </a:r>
            <a:r>
              <a:rPr lang="en-US" sz="1800" dirty="0" err="1" smtClean="0"/>
              <a:t>mendukung</a:t>
            </a:r>
            <a:r>
              <a:rPr lang="en-US" sz="1800" dirty="0" smtClean="0"/>
              <a:t> TI </a:t>
            </a:r>
            <a:r>
              <a:rPr lang="en-US" sz="1800" dirty="0" err="1" smtClean="0"/>
              <a:t>seperti</a:t>
            </a:r>
            <a:r>
              <a:rPr lang="en-US" sz="1800" dirty="0" smtClean="0"/>
              <a:t> </a:t>
            </a:r>
            <a:r>
              <a:rPr lang="en-US" sz="1800" dirty="0" err="1" smtClean="0"/>
              <a:t>operasi</a:t>
            </a:r>
            <a:r>
              <a:rPr lang="en-US" sz="1800" dirty="0" smtClean="0"/>
              <a:t> di </a:t>
            </a:r>
            <a:r>
              <a:rPr lang="en-US" sz="1800" dirty="0" err="1" smtClean="0"/>
              <a:t>luar</a:t>
            </a:r>
            <a:r>
              <a:rPr lang="en-US" sz="1800" dirty="0" smtClean="0"/>
              <a:t> </a:t>
            </a:r>
            <a:r>
              <a:rPr lang="en-US" sz="1800" dirty="0" err="1" smtClean="0"/>
              <a:t>lokasi</a:t>
            </a:r>
            <a:r>
              <a:rPr lang="en-US" sz="1800" dirty="0" smtClean="0"/>
              <a:t>, outsourcing, </a:t>
            </a:r>
            <a:r>
              <a:rPr lang="en-US" sz="1800" dirty="0" err="1" smtClean="0"/>
              <a:t>konektivitas</a:t>
            </a:r>
            <a:r>
              <a:rPr lang="en-US" sz="1800" dirty="0" smtClean="0"/>
              <a:t>,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sistem</a:t>
            </a:r>
            <a:r>
              <a:rPr lang="en-US" sz="1800" dirty="0" smtClean="0"/>
              <a:t> </a:t>
            </a:r>
            <a:r>
              <a:rPr lang="en-US" sz="1800" dirty="0" err="1" smtClean="0"/>
              <a:t>berbasis</a:t>
            </a:r>
            <a:r>
              <a:rPr lang="en-US" sz="1800" dirty="0" smtClean="0"/>
              <a:t> cloud.</a:t>
            </a:r>
          </a:p>
          <a:p>
            <a:pPr lvl="0"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0619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COBIT 2019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4140"/>
          </a:xfrm>
        </p:spPr>
        <p:txBody>
          <a:bodyPr>
            <a:noAutofit/>
          </a:bodyPr>
          <a:lstStyle/>
          <a:p>
            <a:pPr lvl="0" algn="just"/>
            <a:r>
              <a:rPr lang="en-US" sz="1800" dirty="0" err="1" smtClean="0"/>
              <a:t>Perbarui</a:t>
            </a:r>
            <a:r>
              <a:rPr lang="en-US" sz="1800" dirty="0" smtClean="0"/>
              <a:t> area </a:t>
            </a:r>
            <a:r>
              <a:rPr lang="en-US" sz="1800" dirty="0" err="1" smtClean="0"/>
              <a:t>cakupan</a:t>
            </a:r>
            <a:r>
              <a:rPr lang="en-US" sz="1800" dirty="0" smtClean="0"/>
              <a:t> </a:t>
            </a:r>
            <a:r>
              <a:rPr lang="en-US" sz="1800" dirty="0" err="1" smtClean="0"/>
              <a:t>sekarang</a:t>
            </a:r>
            <a:r>
              <a:rPr lang="en-US" sz="1800" dirty="0" smtClean="0"/>
              <a:t> </a:t>
            </a:r>
            <a:r>
              <a:rPr lang="en-US" sz="1800" dirty="0" err="1" smtClean="0"/>
              <a:t>termasuk</a:t>
            </a:r>
            <a:r>
              <a:rPr lang="en-US" sz="1800" dirty="0" smtClean="0"/>
              <a:t> proses </a:t>
            </a:r>
            <a:r>
              <a:rPr lang="en-US" sz="1800" dirty="0" err="1" smtClean="0"/>
              <a:t>baru</a:t>
            </a:r>
            <a:r>
              <a:rPr lang="en-US" sz="1800" dirty="0" smtClean="0"/>
              <a:t> yang </a:t>
            </a:r>
            <a:r>
              <a:rPr lang="en-US" sz="1800" dirty="0" err="1" smtClean="0"/>
              <a:t>berlaku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proyek</a:t>
            </a:r>
            <a:r>
              <a:rPr lang="en-US" sz="1800" dirty="0" smtClean="0"/>
              <a:t>, </a:t>
            </a:r>
            <a:r>
              <a:rPr lang="en-US" sz="1800" dirty="0" err="1" smtClean="0"/>
              <a:t>informasi</a:t>
            </a:r>
            <a:r>
              <a:rPr lang="en-US" sz="1800" dirty="0" smtClean="0"/>
              <a:t> </a:t>
            </a:r>
            <a:r>
              <a:rPr lang="en-US" sz="1800" dirty="0" err="1" smtClean="0"/>
              <a:t>bisnis</a:t>
            </a:r>
            <a:r>
              <a:rPr lang="en-US" sz="1800" dirty="0" smtClean="0"/>
              <a:t>,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peraturan</a:t>
            </a:r>
            <a:r>
              <a:rPr lang="en-US" sz="1800" dirty="0" smtClean="0"/>
              <a:t> global </a:t>
            </a:r>
            <a:r>
              <a:rPr lang="en-US" sz="1800" dirty="0" err="1" smtClean="0"/>
              <a:t>atau</a:t>
            </a:r>
            <a:r>
              <a:rPr lang="en-US" sz="1800" dirty="0" smtClean="0"/>
              <a:t> </a:t>
            </a:r>
            <a:r>
              <a:rPr lang="en-US" sz="1800" dirty="0" err="1" smtClean="0"/>
              <a:t>kerangka</a:t>
            </a:r>
            <a:r>
              <a:rPr lang="en-US" sz="1800" dirty="0" smtClean="0"/>
              <a:t> </a:t>
            </a:r>
            <a:r>
              <a:rPr lang="en-US" sz="1800" dirty="0" err="1" smtClean="0"/>
              <a:t>kerja</a:t>
            </a:r>
            <a:r>
              <a:rPr lang="en-US" sz="1800" dirty="0" smtClean="0"/>
              <a:t> </a:t>
            </a:r>
            <a:r>
              <a:rPr lang="en-US" sz="1800" dirty="0" err="1" smtClean="0"/>
              <a:t>kepatuhan</a:t>
            </a:r>
            <a:r>
              <a:rPr lang="en-US" sz="1800" dirty="0" smtClean="0"/>
              <a:t>. </a:t>
            </a:r>
            <a:r>
              <a:rPr lang="en-US" sz="1800" dirty="0" err="1" smtClean="0"/>
              <a:t>Sementara</a:t>
            </a:r>
            <a:r>
              <a:rPr lang="en-US" sz="1800" dirty="0" smtClean="0"/>
              <a:t> </a:t>
            </a:r>
            <a:r>
              <a:rPr lang="en-US" sz="1800" dirty="0" err="1" smtClean="0"/>
              <a:t>Sasaran</a:t>
            </a:r>
            <a:r>
              <a:rPr lang="en-US" sz="1800" dirty="0" smtClean="0"/>
              <a:t> Tata </a:t>
            </a:r>
            <a:r>
              <a:rPr lang="en-US" sz="1800" dirty="0" err="1" smtClean="0"/>
              <a:t>Kelola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Sasaran</a:t>
            </a:r>
            <a:r>
              <a:rPr lang="en-US" sz="1800" dirty="0" smtClean="0"/>
              <a:t> </a:t>
            </a:r>
            <a:r>
              <a:rPr lang="en-US" sz="1800" dirty="0" err="1" smtClean="0"/>
              <a:t>Manajemen</a:t>
            </a:r>
            <a:r>
              <a:rPr lang="en-US" sz="1800" dirty="0" smtClean="0"/>
              <a:t> </a:t>
            </a:r>
            <a:r>
              <a:rPr lang="en-US" sz="1800" dirty="0" err="1" smtClean="0"/>
              <a:t>mengikuti</a:t>
            </a:r>
            <a:r>
              <a:rPr lang="en-US" sz="1800" dirty="0" smtClean="0"/>
              <a:t> </a:t>
            </a:r>
            <a:r>
              <a:rPr lang="en-US" sz="1800" dirty="0" err="1" smtClean="0"/>
              <a:t>klasifikasi</a:t>
            </a:r>
            <a:r>
              <a:rPr lang="en-US" sz="1800" dirty="0" smtClean="0"/>
              <a:t> yang </a:t>
            </a:r>
            <a:r>
              <a:rPr lang="en-US" sz="1800" dirty="0" err="1" smtClean="0"/>
              <a:t>sama</a:t>
            </a:r>
            <a:r>
              <a:rPr lang="en-US" sz="1800" dirty="0" smtClean="0"/>
              <a:t> </a:t>
            </a:r>
            <a:r>
              <a:rPr lang="en-US" sz="1800" dirty="0" err="1" smtClean="0"/>
              <a:t>seperti</a:t>
            </a:r>
            <a:r>
              <a:rPr lang="en-US" sz="1800" dirty="0" smtClean="0"/>
              <a:t> </a:t>
            </a:r>
            <a:r>
              <a:rPr lang="en-US" sz="1800" dirty="0" err="1" smtClean="0"/>
              <a:t>sebelumnya</a:t>
            </a:r>
            <a:r>
              <a:rPr lang="en-US" sz="1800" dirty="0" smtClean="0"/>
              <a:t>, proses </a:t>
            </a:r>
            <a:r>
              <a:rPr lang="en-US" sz="1800" dirty="0" err="1" smtClean="0"/>
              <a:t>baru</a:t>
            </a:r>
            <a:r>
              <a:rPr lang="en-US" sz="1800" dirty="0" smtClean="0"/>
              <a:t> </a:t>
            </a:r>
            <a:r>
              <a:rPr lang="en-US" sz="1800" dirty="0" err="1" smtClean="0"/>
              <a:t>telah</a:t>
            </a:r>
            <a:r>
              <a:rPr lang="en-US" sz="1800" dirty="0" smtClean="0"/>
              <a:t> </a:t>
            </a:r>
            <a:r>
              <a:rPr lang="en-US" sz="1800" dirty="0" err="1" smtClean="0"/>
              <a:t>diperkenalkan</a:t>
            </a:r>
            <a:r>
              <a:rPr lang="en-US" sz="1800" dirty="0" smtClean="0"/>
              <a:t> (</a:t>
            </a:r>
            <a:r>
              <a:rPr lang="en-US" sz="1800" dirty="0" err="1" smtClean="0"/>
              <a:t>atau</a:t>
            </a:r>
            <a:r>
              <a:rPr lang="en-US" sz="1800" dirty="0" smtClean="0"/>
              <a:t> </a:t>
            </a:r>
            <a:r>
              <a:rPr lang="en-US" sz="1800" dirty="0" err="1" smtClean="0"/>
              <a:t>diperbarui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COBIT 5). </a:t>
            </a:r>
            <a:r>
              <a:rPr lang="en-US" sz="1800" dirty="0" err="1" smtClean="0"/>
              <a:t>Secara</a:t>
            </a:r>
            <a:r>
              <a:rPr lang="en-US" sz="1800" dirty="0" smtClean="0"/>
              <a:t> </a:t>
            </a:r>
            <a:r>
              <a:rPr lang="en-US" sz="1800" dirty="0" err="1" smtClean="0"/>
              <a:t>khusus</a:t>
            </a:r>
            <a:r>
              <a:rPr lang="en-US" sz="1800" dirty="0" smtClean="0"/>
              <a:t>, </a:t>
            </a:r>
            <a:r>
              <a:rPr lang="en-US" sz="1800" dirty="0" err="1" smtClean="0"/>
              <a:t>komponen</a:t>
            </a:r>
            <a:r>
              <a:rPr lang="en-US" sz="1800" dirty="0" smtClean="0"/>
              <a:t> </a:t>
            </a:r>
            <a:r>
              <a:rPr lang="en-US" sz="1800" dirty="0" err="1" smtClean="0"/>
              <a:t>Kelola</a:t>
            </a:r>
            <a:r>
              <a:rPr lang="en-US" sz="1800" dirty="0" smtClean="0"/>
              <a:t> Program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Proyek</a:t>
            </a:r>
            <a:r>
              <a:rPr lang="en-US" sz="1800" dirty="0" smtClean="0"/>
              <a:t> </a:t>
            </a:r>
            <a:r>
              <a:rPr lang="en-US" sz="1800" dirty="0" err="1" smtClean="0"/>
              <a:t>dibagi</a:t>
            </a:r>
            <a:r>
              <a:rPr lang="en-US" sz="1800" dirty="0" smtClean="0"/>
              <a:t> </a:t>
            </a:r>
            <a:r>
              <a:rPr lang="en-US" sz="1800" dirty="0" err="1" smtClean="0"/>
              <a:t>menjadi</a:t>
            </a:r>
            <a:r>
              <a:rPr lang="en-US" sz="1800" dirty="0" smtClean="0"/>
              <a:t> Program </a:t>
            </a:r>
            <a:r>
              <a:rPr lang="en-US" sz="1800" dirty="0" err="1" smtClean="0"/>
              <a:t>Terkelola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Proyek</a:t>
            </a:r>
            <a:r>
              <a:rPr lang="en-US" sz="1800" dirty="0" smtClean="0"/>
              <a:t> </a:t>
            </a:r>
            <a:r>
              <a:rPr lang="en-US" sz="1800" dirty="0" err="1" smtClean="0"/>
              <a:t>Terkelola</a:t>
            </a:r>
            <a:r>
              <a:rPr lang="en-US" sz="1800" dirty="0" smtClean="0"/>
              <a:t>. </a:t>
            </a:r>
            <a:r>
              <a:rPr lang="en-US" sz="1800" dirty="0" err="1" smtClean="0"/>
              <a:t>Selain</a:t>
            </a:r>
            <a:r>
              <a:rPr lang="en-US" sz="1800" dirty="0" smtClean="0"/>
              <a:t> </a:t>
            </a:r>
            <a:r>
              <a:rPr lang="en-US" sz="1800" dirty="0" err="1" smtClean="0"/>
              <a:t>itu</a:t>
            </a:r>
            <a:r>
              <a:rPr lang="en-US" sz="1800" dirty="0" smtClean="0"/>
              <a:t>, </a:t>
            </a:r>
            <a:r>
              <a:rPr lang="en-US" sz="1800" dirty="0" err="1" smtClean="0"/>
              <a:t>Memantau</a:t>
            </a:r>
            <a:r>
              <a:rPr lang="en-US" sz="1800" dirty="0" smtClean="0"/>
              <a:t>, </a:t>
            </a:r>
            <a:r>
              <a:rPr lang="en-US" sz="1800" dirty="0" err="1" smtClean="0"/>
              <a:t>Mengevaluasi</a:t>
            </a:r>
            <a:r>
              <a:rPr lang="en-US" sz="1800" dirty="0" smtClean="0"/>
              <a:t>,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Menilai</a:t>
            </a:r>
            <a:r>
              <a:rPr lang="en-US" sz="1800" dirty="0" smtClean="0"/>
              <a:t> </a:t>
            </a:r>
            <a:r>
              <a:rPr lang="en-US" sz="1800" dirty="0" err="1" smtClean="0"/>
              <a:t>Sistem</a:t>
            </a:r>
            <a:r>
              <a:rPr lang="en-US" sz="1800" dirty="0" smtClean="0"/>
              <a:t> </a:t>
            </a:r>
            <a:r>
              <a:rPr lang="en-US" sz="1800" dirty="0" err="1" smtClean="0"/>
              <a:t>Pengendalian</a:t>
            </a:r>
            <a:r>
              <a:rPr lang="en-US" sz="1800" dirty="0" smtClean="0"/>
              <a:t> Internal </a:t>
            </a:r>
            <a:r>
              <a:rPr lang="en-US" sz="1800" dirty="0" err="1" smtClean="0"/>
              <a:t>sekarang</a:t>
            </a:r>
            <a:r>
              <a:rPr lang="en-US" sz="1800" dirty="0" smtClean="0"/>
              <a:t> </a:t>
            </a:r>
            <a:r>
              <a:rPr lang="en-US" sz="1800" dirty="0" err="1" smtClean="0"/>
              <a:t>menjadi</a:t>
            </a:r>
            <a:r>
              <a:rPr lang="en-US" sz="1800" dirty="0" smtClean="0"/>
              <a:t> </a:t>
            </a:r>
            <a:r>
              <a:rPr lang="en-US" sz="1800" dirty="0" err="1" smtClean="0"/>
              <a:t>Sistem</a:t>
            </a:r>
            <a:r>
              <a:rPr lang="en-US" sz="1800" dirty="0" smtClean="0"/>
              <a:t> </a:t>
            </a:r>
            <a:r>
              <a:rPr lang="en-US" sz="1800" dirty="0" err="1" smtClean="0"/>
              <a:t>Pengendalian</a:t>
            </a:r>
            <a:r>
              <a:rPr lang="en-US" sz="1800" dirty="0" smtClean="0"/>
              <a:t> Internal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Penjaminan</a:t>
            </a:r>
            <a:r>
              <a:rPr lang="en-US" sz="1800" dirty="0" smtClean="0"/>
              <a:t> </a:t>
            </a:r>
            <a:r>
              <a:rPr lang="en-US" sz="1800" dirty="0" err="1" smtClean="0"/>
              <a:t>Terkelola</a:t>
            </a:r>
            <a:r>
              <a:rPr lang="en-US" sz="1800" dirty="0" smtClean="0"/>
              <a:t>. </a:t>
            </a:r>
            <a:r>
              <a:rPr lang="en-US" sz="1800" dirty="0" err="1" smtClean="0"/>
              <a:t>Ini</a:t>
            </a:r>
            <a:r>
              <a:rPr lang="en-US" sz="1800" dirty="0" smtClean="0"/>
              <a:t> </a:t>
            </a:r>
            <a:r>
              <a:rPr lang="en-US" sz="1800" dirty="0" err="1" smtClean="0"/>
              <a:t>menjadikan</a:t>
            </a:r>
            <a:r>
              <a:rPr lang="en-US" sz="1800" dirty="0" smtClean="0"/>
              <a:t> total proses COBIT </a:t>
            </a:r>
            <a:r>
              <a:rPr lang="en-US" sz="1800" dirty="0" err="1" smtClean="0"/>
              <a:t>dari</a:t>
            </a:r>
            <a:r>
              <a:rPr lang="en-US" sz="1800" dirty="0" smtClean="0"/>
              <a:t> 37 </a:t>
            </a:r>
            <a:r>
              <a:rPr lang="en-US" sz="1800" dirty="0" err="1" smtClean="0"/>
              <a:t>menjadi</a:t>
            </a:r>
            <a:r>
              <a:rPr lang="en-US" sz="1800" dirty="0" smtClean="0"/>
              <a:t> 40.</a:t>
            </a:r>
          </a:p>
        </p:txBody>
      </p:sp>
    </p:spTree>
    <p:extLst>
      <p:ext uri="{BB962C8B-B14F-4D97-AF65-F5344CB8AC3E}">
        <p14:creationId xmlns:p14="http://schemas.microsoft.com/office/powerpoint/2010/main" val="143017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747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Perbedaan COBIT 4.1, COBIT 5 dan COBIT 2019</vt:lpstr>
      <vt:lpstr>COBIT 4.1</vt:lpstr>
      <vt:lpstr>COBIT 5</vt:lpstr>
      <vt:lpstr>COBIT 5</vt:lpstr>
      <vt:lpstr>COBIT 2019</vt:lpstr>
      <vt:lpstr>COBIT 2019</vt:lpstr>
    </vt:vector>
  </TitlesOfParts>
  <Company>HP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Perbedaan COBIT 4.1, COBIT 5 dan COBIT 2019</dc:title>
  <dc:creator>Fransiskus Andika Setiawan</dc:creator>
  <cp:lastModifiedBy>Fransiskus Andika Setiawan</cp:lastModifiedBy>
  <cp:revision>2</cp:revision>
  <dcterms:created xsi:type="dcterms:W3CDTF">2020-11-12T05:21:24Z</dcterms:created>
  <dcterms:modified xsi:type="dcterms:W3CDTF">2020-11-12T07:00:08Z</dcterms:modified>
</cp:coreProperties>
</file>