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3" r:id="rId4"/>
    <p:sldId id="257" r:id="rId5"/>
    <p:sldId id="261" r:id="rId6"/>
    <p:sldId id="258" r:id="rId7"/>
    <p:sldId id="259" r:id="rId8"/>
    <p:sldId id="262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5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0CC6-8707-4153-A1DE-02E8A9636D80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5139-685C-4495-BFCD-D680B6A66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395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0CC6-8707-4153-A1DE-02E8A9636D80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5139-685C-4495-BFCD-D680B6A66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27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0CC6-8707-4153-A1DE-02E8A9636D80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5139-685C-4495-BFCD-D680B6A66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725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0CC6-8707-4153-A1DE-02E8A9636D80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5139-685C-4495-BFCD-D680B6A66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68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0CC6-8707-4153-A1DE-02E8A9636D80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5139-685C-4495-BFCD-D680B6A66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599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0CC6-8707-4153-A1DE-02E8A9636D80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5139-685C-4495-BFCD-D680B6A66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440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0CC6-8707-4153-A1DE-02E8A9636D80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5139-685C-4495-BFCD-D680B6A66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344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0CC6-8707-4153-A1DE-02E8A9636D80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5139-685C-4495-BFCD-D680B6A66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04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0CC6-8707-4153-A1DE-02E8A9636D80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5139-685C-4495-BFCD-D680B6A66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7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0CC6-8707-4153-A1DE-02E8A9636D80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5139-685C-4495-BFCD-D680B6A66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08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0CC6-8707-4153-A1DE-02E8A9636D80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5139-685C-4495-BFCD-D680B6A66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783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60CC6-8707-4153-A1DE-02E8A9636D80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25139-685C-4495-BFCD-D680B6A66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80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32568"/>
            <a:ext cx="9144000" cy="2387600"/>
          </a:xfrm>
        </p:spPr>
        <p:txBody>
          <a:bodyPr/>
          <a:lstStyle/>
          <a:p>
            <a:r>
              <a:rPr lang="en-US" b="1" dirty="0" smtClean="0"/>
              <a:t>COBIT 4.1 </a:t>
            </a:r>
            <a:r>
              <a:rPr lang="en-US" b="1" dirty="0" err="1" smtClean="0"/>
              <a:t>vs</a:t>
            </a:r>
            <a:r>
              <a:rPr lang="en-US" b="1" dirty="0" smtClean="0"/>
              <a:t> COBIT 5 </a:t>
            </a:r>
            <a:r>
              <a:rPr lang="en-US" b="1" dirty="0" err="1" smtClean="0"/>
              <a:t>vs</a:t>
            </a:r>
            <a:r>
              <a:rPr lang="en-US" b="1" dirty="0" smtClean="0"/>
              <a:t> COBIT 2019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60863"/>
            <a:ext cx="9144000" cy="1655762"/>
          </a:xfrm>
        </p:spPr>
        <p:txBody>
          <a:bodyPr>
            <a:normAutofit/>
          </a:bodyPr>
          <a:lstStyle/>
          <a:p>
            <a:r>
              <a:rPr lang="en-US" sz="1800" dirty="0" err="1" smtClean="0"/>
              <a:t>Nama</a:t>
            </a:r>
            <a:r>
              <a:rPr lang="en-US" sz="1800" dirty="0" smtClean="0"/>
              <a:t> </a:t>
            </a:r>
            <a:r>
              <a:rPr lang="en-US" sz="1800" dirty="0" err="1" smtClean="0"/>
              <a:t>Kelompok</a:t>
            </a:r>
            <a:r>
              <a:rPr lang="en-US" sz="1800" dirty="0" smtClean="0"/>
              <a:t>:</a:t>
            </a:r>
          </a:p>
          <a:p>
            <a:pPr lvl="0"/>
            <a:r>
              <a:rPr lang="en-US" sz="1800" dirty="0" err="1" smtClean="0"/>
              <a:t>Feri</a:t>
            </a:r>
            <a:r>
              <a:rPr lang="en-US" sz="1800" dirty="0" smtClean="0"/>
              <a:t> </a:t>
            </a:r>
            <a:r>
              <a:rPr lang="en-US" sz="1800" dirty="0" err="1" smtClean="0"/>
              <a:t>Pakpahan</a:t>
            </a:r>
            <a:r>
              <a:rPr lang="en-US" sz="1800" dirty="0" smtClean="0"/>
              <a:t> (2022020001)</a:t>
            </a:r>
          </a:p>
          <a:p>
            <a:r>
              <a:rPr lang="en-US" sz="1800" dirty="0" smtClean="0"/>
              <a:t>Fransiskus Andika Setiawan (2022020002)</a:t>
            </a:r>
          </a:p>
          <a:p>
            <a:pPr lvl="0"/>
            <a:r>
              <a:rPr lang="en-US" sz="1800" dirty="0" err="1" smtClean="0"/>
              <a:t>Okky</a:t>
            </a:r>
            <a:r>
              <a:rPr lang="en-US" sz="1800" dirty="0" smtClean="0"/>
              <a:t> </a:t>
            </a:r>
            <a:r>
              <a:rPr lang="en-US" sz="1800" dirty="0" err="1" smtClean="0"/>
              <a:t>Oktavia</a:t>
            </a:r>
            <a:r>
              <a:rPr lang="en-US" sz="1800" dirty="0" smtClean="0"/>
              <a:t> </a:t>
            </a:r>
            <a:r>
              <a:rPr lang="en-US" sz="1800" dirty="0" err="1" smtClean="0"/>
              <a:t>Lubis</a:t>
            </a:r>
            <a:r>
              <a:rPr lang="en-US" sz="1800" dirty="0" smtClean="0"/>
              <a:t> (2022020003)</a:t>
            </a:r>
          </a:p>
          <a:p>
            <a:endParaRPr lang="en-US" sz="1800" dirty="0" smtClean="0"/>
          </a:p>
          <a:p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 rot="18860289">
            <a:off x="-984473" y="-331898"/>
            <a:ext cx="2838186" cy="1528933"/>
          </a:xfrm>
          <a:custGeom>
            <a:avLst/>
            <a:gdLst>
              <a:gd name="connsiteX0" fmla="*/ 0 w 6055567"/>
              <a:gd name="connsiteY0" fmla="*/ 0 h 1539551"/>
              <a:gd name="connsiteX1" fmla="*/ 6055567 w 6055567"/>
              <a:gd name="connsiteY1" fmla="*/ 0 h 1539551"/>
              <a:gd name="connsiteX2" fmla="*/ 6055567 w 6055567"/>
              <a:gd name="connsiteY2" fmla="*/ 1539551 h 1539551"/>
              <a:gd name="connsiteX3" fmla="*/ 0 w 6055567"/>
              <a:gd name="connsiteY3" fmla="*/ 1539551 h 1539551"/>
              <a:gd name="connsiteX4" fmla="*/ 0 w 6055567"/>
              <a:gd name="connsiteY4" fmla="*/ 0 h 1539551"/>
              <a:gd name="connsiteX0" fmla="*/ 0 w 6055567"/>
              <a:gd name="connsiteY0" fmla="*/ 171 h 1539722"/>
              <a:gd name="connsiteX1" fmla="*/ 2921591 w 6055567"/>
              <a:gd name="connsiteY1" fmla="*/ 0 h 1539722"/>
              <a:gd name="connsiteX2" fmla="*/ 6055567 w 6055567"/>
              <a:gd name="connsiteY2" fmla="*/ 171 h 1539722"/>
              <a:gd name="connsiteX3" fmla="*/ 6055567 w 6055567"/>
              <a:gd name="connsiteY3" fmla="*/ 1539722 h 1539722"/>
              <a:gd name="connsiteX4" fmla="*/ 0 w 6055567"/>
              <a:gd name="connsiteY4" fmla="*/ 1539722 h 1539722"/>
              <a:gd name="connsiteX5" fmla="*/ 0 w 6055567"/>
              <a:gd name="connsiteY5" fmla="*/ 171 h 1539722"/>
              <a:gd name="connsiteX0" fmla="*/ 0 w 6055567"/>
              <a:gd name="connsiteY0" fmla="*/ 171 h 1539722"/>
              <a:gd name="connsiteX1" fmla="*/ 2921591 w 6055567"/>
              <a:gd name="connsiteY1" fmla="*/ 0 h 1539722"/>
              <a:gd name="connsiteX2" fmla="*/ 6055567 w 6055567"/>
              <a:gd name="connsiteY2" fmla="*/ 171 h 1539722"/>
              <a:gd name="connsiteX3" fmla="*/ 6055567 w 6055567"/>
              <a:gd name="connsiteY3" fmla="*/ 1539722 h 1539722"/>
              <a:gd name="connsiteX4" fmla="*/ 1631248 w 6055567"/>
              <a:gd name="connsiteY4" fmla="*/ 1516565 h 1539722"/>
              <a:gd name="connsiteX5" fmla="*/ 0 w 6055567"/>
              <a:gd name="connsiteY5" fmla="*/ 1539722 h 1539722"/>
              <a:gd name="connsiteX6" fmla="*/ 0 w 6055567"/>
              <a:gd name="connsiteY6" fmla="*/ 171 h 1539722"/>
              <a:gd name="connsiteX0" fmla="*/ 0 w 6055567"/>
              <a:gd name="connsiteY0" fmla="*/ 171 h 1539722"/>
              <a:gd name="connsiteX1" fmla="*/ 2921591 w 6055567"/>
              <a:gd name="connsiteY1" fmla="*/ 0 h 1539722"/>
              <a:gd name="connsiteX2" fmla="*/ 6055567 w 6055567"/>
              <a:gd name="connsiteY2" fmla="*/ 171 h 1539722"/>
              <a:gd name="connsiteX3" fmla="*/ 6055567 w 6055567"/>
              <a:gd name="connsiteY3" fmla="*/ 1539722 h 1539722"/>
              <a:gd name="connsiteX4" fmla="*/ 1631248 w 6055567"/>
              <a:gd name="connsiteY4" fmla="*/ 1516565 h 1539722"/>
              <a:gd name="connsiteX5" fmla="*/ 2903671 w 6055567"/>
              <a:gd name="connsiteY5" fmla="*/ 7760 h 1539722"/>
              <a:gd name="connsiteX6" fmla="*/ 0 w 6055567"/>
              <a:gd name="connsiteY6" fmla="*/ 171 h 1539722"/>
              <a:gd name="connsiteX0" fmla="*/ 1220234 w 4424319"/>
              <a:gd name="connsiteY0" fmla="*/ 39917 h 1539722"/>
              <a:gd name="connsiteX1" fmla="*/ 1290343 w 4424319"/>
              <a:gd name="connsiteY1" fmla="*/ 0 h 1539722"/>
              <a:gd name="connsiteX2" fmla="*/ 4424319 w 4424319"/>
              <a:gd name="connsiteY2" fmla="*/ 171 h 1539722"/>
              <a:gd name="connsiteX3" fmla="*/ 4424319 w 4424319"/>
              <a:gd name="connsiteY3" fmla="*/ 1539722 h 1539722"/>
              <a:gd name="connsiteX4" fmla="*/ 0 w 4424319"/>
              <a:gd name="connsiteY4" fmla="*/ 1516565 h 1539722"/>
              <a:gd name="connsiteX5" fmla="*/ 1272423 w 4424319"/>
              <a:gd name="connsiteY5" fmla="*/ 7760 h 1539722"/>
              <a:gd name="connsiteX6" fmla="*/ 1220234 w 4424319"/>
              <a:gd name="connsiteY6" fmla="*/ 39917 h 1539722"/>
              <a:gd name="connsiteX0" fmla="*/ 1220234 w 4424319"/>
              <a:gd name="connsiteY0" fmla="*/ 39917 h 1539722"/>
              <a:gd name="connsiteX1" fmla="*/ 1290343 w 4424319"/>
              <a:gd name="connsiteY1" fmla="*/ 0 h 1539722"/>
              <a:gd name="connsiteX2" fmla="*/ 4424319 w 4424319"/>
              <a:gd name="connsiteY2" fmla="*/ 171 h 1539722"/>
              <a:gd name="connsiteX3" fmla="*/ 4424319 w 4424319"/>
              <a:gd name="connsiteY3" fmla="*/ 1539722 h 1539722"/>
              <a:gd name="connsiteX4" fmla="*/ 2838186 w 4424319"/>
              <a:gd name="connsiteY4" fmla="*/ 1528933 h 1539722"/>
              <a:gd name="connsiteX5" fmla="*/ 0 w 4424319"/>
              <a:gd name="connsiteY5" fmla="*/ 1516565 h 1539722"/>
              <a:gd name="connsiteX6" fmla="*/ 1272423 w 4424319"/>
              <a:gd name="connsiteY6" fmla="*/ 7760 h 1539722"/>
              <a:gd name="connsiteX7" fmla="*/ 1220234 w 4424319"/>
              <a:gd name="connsiteY7" fmla="*/ 39917 h 1539722"/>
              <a:gd name="connsiteX0" fmla="*/ 1220234 w 4424319"/>
              <a:gd name="connsiteY0" fmla="*/ 39917 h 1539722"/>
              <a:gd name="connsiteX1" fmla="*/ 1290343 w 4424319"/>
              <a:gd name="connsiteY1" fmla="*/ 0 h 1539722"/>
              <a:gd name="connsiteX2" fmla="*/ 1371853 w 4424319"/>
              <a:gd name="connsiteY2" fmla="*/ 14554 h 1539722"/>
              <a:gd name="connsiteX3" fmla="*/ 4424319 w 4424319"/>
              <a:gd name="connsiteY3" fmla="*/ 171 h 1539722"/>
              <a:gd name="connsiteX4" fmla="*/ 4424319 w 4424319"/>
              <a:gd name="connsiteY4" fmla="*/ 1539722 h 1539722"/>
              <a:gd name="connsiteX5" fmla="*/ 2838186 w 4424319"/>
              <a:gd name="connsiteY5" fmla="*/ 1528933 h 1539722"/>
              <a:gd name="connsiteX6" fmla="*/ 0 w 4424319"/>
              <a:gd name="connsiteY6" fmla="*/ 1516565 h 1539722"/>
              <a:gd name="connsiteX7" fmla="*/ 1272423 w 4424319"/>
              <a:gd name="connsiteY7" fmla="*/ 7760 h 1539722"/>
              <a:gd name="connsiteX8" fmla="*/ 1220234 w 4424319"/>
              <a:gd name="connsiteY8" fmla="*/ 39917 h 1539722"/>
              <a:gd name="connsiteX0" fmla="*/ 1220234 w 4424319"/>
              <a:gd name="connsiteY0" fmla="*/ 39917 h 1528933"/>
              <a:gd name="connsiteX1" fmla="*/ 1290343 w 4424319"/>
              <a:gd name="connsiteY1" fmla="*/ 0 h 1528933"/>
              <a:gd name="connsiteX2" fmla="*/ 1371853 w 4424319"/>
              <a:gd name="connsiteY2" fmla="*/ 14554 h 1528933"/>
              <a:gd name="connsiteX3" fmla="*/ 4424319 w 4424319"/>
              <a:gd name="connsiteY3" fmla="*/ 171 h 1528933"/>
              <a:gd name="connsiteX4" fmla="*/ 1413029 w 4424319"/>
              <a:gd name="connsiteY4" fmla="*/ 14302 h 1528933"/>
              <a:gd name="connsiteX5" fmla="*/ 2838186 w 4424319"/>
              <a:gd name="connsiteY5" fmla="*/ 1528933 h 1528933"/>
              <a:gd name="connsiteX6" fmla="*/ 0 w 4424319"/>
              <a:gd name="connsiteY6" fmla="*/ 1516565 h 1528933"/>
              <a:gd name="connsiteX7" fmla="*/ 1272423 w 4424319"/>
              <a:gd name="connsiteY7" fmla="*/ 7760 h 1528933"/>
              <a:gd name="connsiteX8" fmla="*/ 1220234 w 4424319"/>
              <a:gd name="connsiteY8" fmla="*/ 39917 h 1528933"/>
              <a:gd name="connsiteX0" fmla="*/ 1220234 w 2838186"/>
              <a:gd name="connsiteY0" fmla="*/ 39917 h 1528933"/>
              <a:gd name="connsiteX1" fmla="*/ 1290343 w 2838186"/>
              <a:gd name="connsiteY1" fmla="*/ 0 h 1528933"/>
              <a:gd name="connsiteX2" fmla="*/ 1371853 w 2838186"/>
              <a:gd name="connsiteY2" fmla="*/ 14554 h 1528933"/>
              <a:gd name="connsiteX3" fmla="*/ 1449391 w 2838186"/>
              <a:gd name="connsiteY3" fmla="*/ 40676 h 1528933"/>
              <a:gd name="connsiteX4" fmla="*/ 1413029 w 2838186"/>
              <a:gd name="connsiteY4" fmla="*/ 14302 h 1528933"/>
              <a:gd name="connsiteX5" fmla="*/ 2838186 w 2838186"/>
              <a:gd name="connsiteY5" fmla="*/ 1528933 h 1528933"/>
              <a:gd name="connsiteX6" fmla="*/ 0 w 2838186"/>
              <a:gd name="connsiteY6" fmla="*/ 1516565 h 1528933"/>
              <a:gd name="connsiteX7" fmla="*/ 1272423 w 2838186"/>
              <a:gd name="connsiteY7" fmla="*/ 7760 h 1528933"/>
              <a:gd name="connsiteX8" fmla="*/ 1220234 w 2838186"/>
              <a:gd name="connsiteY8" fmla="*/ 39917 h 1528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38186" h="1528933">
                <a:moveTo>
                  <a:pt x="1220234" y="39917"/>
                </a:moveTo>
                <a:lnTo>
                  <a:pt x="1290343" y="0"/>
                </a:lnTo>
                <a:lnTo>
                  <a:pt x="1371853" y="14554"/>
                </a:lnTo>
                <a:lnTo>
                  <a:pt x="1449391" y="40676"/>
                </a:lnTo>
                <a:lnTo>
                  <a:pt x="1413029" y="14302"/>
                </a:lnTo>
                <a:lnTo>
                  <a:pt x="2838186" y="1528933"/>
                </a:lnTo>
                <a:lnTo>
                  <a:pt x="0" y="1516565"/>
                </a:lnTo>
                <a:lnTo>
                  <a:pt x="1272423" y="7760"/>
                </a:lnTo>
                <a:lnTo>
                  <a:pt x="1220234" y="39917"/>
                </a:lnTo>
                <a:close/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93951" y="2825157"/>
            <a:ext cx="1621258" cy="189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67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COBIT 4.1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/>
              <a:t>COBIT 4.1</a:t>
            </a:r>
          </a:p>
          <a:p>
            <a:pPr marL="0" indent="0">
              <a:buNone/>
            </a:pPr>
            <a:r>
              <a:rPr lang="en-US" sz="1800" dirty="0" err="1" smtClean="0"/>
              <a:t>Pada</a:t>
            </a:r>
            <a:r>
              <a:rPr lang="en-US" sz="1800" dirty="0" smtClean="0"/>
              <a:t> COBIT 4 </a:t>
            </a:r>
            <a:r>
              <a:rPr lang="en-US" sz="1800" dirty="0" err="1" smtClean="0"/>
              <a:t>Memiliki</a:t>
            </a:r>
            <a:r>
              <a:rPr lang="en-US" sz="1800" dirty="0" smtClean="0"/>
              <a:t> 4 Domain:</a:t>
            </a:r>
          </a:p>
          <a:p>
            <a:pPr marL="342900" indent="-342900">
              <a:buAutoNum type="arabicParenBoth"/>
            </a:pPr>
            <a:r>
              <a:rPr lang="en-US" sz="1800" dirty="0" err="1" smtClean="0"/>
              <a:t>Merencanakan</a:t>
            </a:r>
            <a:r>
              <a:rPr lang="en-US" sz="1800" dirty="0" smtClean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 smtClean="0"/>
              <a:t>mengorganisasikan</a:t>
            </a:r>
            <a:endParaRPr lang="en-US" sz="1800" dirty="0" smtClean="0"/>
          </a:p>
          <a:p>
            <a:pPr marL="342900" indent="-342900">
              <a:buAutoNum type="arabicParenBoth"/>
            </a:pPr>
            <a:r>
              <a:rPr lang="en-US" sz="1800" dirty="0" err="1" smtClean="0"/>
              <a:t>Memperoleh</a:t>
            </a:r>
            <a:r>
              <a:rPr lang="en-US" sz="1800" dirty="0" smtClean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 smtClean="0"/>
              <a:t>mengimplementasikan</a:t>
            </a:r>
            <a:endParaRPr lang="en-US" sz="1800" dirty="0" smtClean="0"/>
          </a:p>
          <a:p>
            <a:pPr marL="342900" indent="-342900">
              <a:buAutoNum type="arabicParenBoth"/>
            </a:pPr>
            <a:r>
              <a:rPr lang="en-US" sz="1800" dirty="0" err="1" smtClean="0"/>
              <a:t>Melaksanakan</a:t>
            </a:r>
            <a:r>
              <a:rPr lang="en-US" sz="1800" dirty="0" smtClean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 smtClean="0"/>
              <a:t>mendukung</a:t>
            </a:r>
            <a:endParaRPr lang="en-US" sz="1800" dirty="0" smtClean="0"/>
          </a:p>
          <a:p>
            <a:pPr marL="342900" indent="-342900">
              <a:buAutoNum type="arabicParenBoth"/>
            </a:pPr>
            <a:r>
              <a:rPr lang="en-US" sz="1800" dirty="0" err="1" smtClean="0"/>
              <a:t>Memonitor</a:t>
            </a:r>
            <a:r>
              <a:rPr lang="en-US" sz="1800" dirty="0" smtClean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 smtClean="0"/>
              <a:t>mengevaluasi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8227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COBIT 4.1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729" y="1825626"/>
            <a:ext cx="7157341" cy="4351338"/>
          </a:xfrm>
        </p:spPr>
      </p:pic>
      <p:sp>
        <p:nvSpPr>
          <p:cNvPr id="5" name="TextBox 4"/>
          <p:cNvSpPr txBox="1"/>
          <p:nvPr/>
        </p:nvSpPr>
        <p:spPr>
          <a:xfrm>
            <a:off x="1016415" y="1825626"/>
            <a:ext cx="349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COBIT 5 GOAL CASCADE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6445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COBIT 5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/>
              <a:t>COBIT 5 </a:t>
            </a:r>
          </a:p>
          <a:p>
            <a:pPr marL="0" indent="0">
              <a:buNone/>
            </a:pPr>
            <a:r>
              <a:rPr lang="en-US" sz="1800" dirty="0" err="1" smtClean="0"/>
              <a:t>Pada</a:t>
            </a:r>
            <a:r>
              <a:rPr lang="en-US" sz="1800" dirty="0" smtClean="0"/>
              <a:t> COBIT 5 </a:t>
            </a:r>
            <a:r>
              <a:rPr lang="en-US" sz="1800" dirty="0" err="1" smtClean="0"/>
              <a:t>Memiliki</a:t>
            </a:r>
            <a:r>
              <a:rPr lang="en-US" sz="1800" dirty="0" smtClean="0"/>
              <a:t> 5 Principles:</a:t>
            </a:r>
          </a:p>
          <a:p>
            <a:pPr marL="0" indent="0">
              <a:buNone/>
            </a:pPr>
            <a:r>
              <a:rPr lang="en-US" sz="1900" dirty="0" smtClean="0"/>
              <a:t>(1) </a:t>
            </a:r>
            <a:r>
              <a:rPr lang="en-US" sz="1900" dirty="0" err="1" smtClean="0"/>
              <a:t>memenuhi</a:t>
            </a:r>
            <a:r>
              <a:rPr lang="en-US" sz="1900" dirty="0" smtClean="0"/>
              <a:t> </a:t>
            </a:r>
            <a:r>
              <a:rPr lang="en-US" sz="1900" dirty="0" err="1" smtClean="0"/>
              <a:t>kebutuhan</a:t>
            </a:r>
            <a:r>
              <a:rPr lang="en-US" sz="1900" dirty="0" smtClean="0"/>
              <a:t> para </a:t>
            </a:r>
            <a:r>
              <a:rPr lang="en-US" sz="1900" dirty="0" err="1" smtClean="0"/>
              <a:t>pemangku</a:t>
            </a:r>
            <a:r>
              <a:rPr lang="en-US" sz="1900" dirty="0" smtClean="0"/>
              <a:t> </a:t>
            </a:r>
            <a:r>
              <a:rPr lang="en-US" sz="1900" dirty="0" err="1" smtClean="0"/>
              <a:t>kepentingan</a:t>
            </a:r>
            <a:r>
              <a:rPr lang="en-US" sz="1900" dirty="0" smtClean="0"/>
              <a:t> (stakeholder)</a:t>
            </a:r>
          </a:p>
          <a:p>
            <a:pPr marL="0" indent="0">
              <a:buNone/>
            </a:pPr>
            <a:r>
              <a:rPr lang="en-US" sz="1900" dirty="0" smtClean="0"/>
              <a:t>(2) </a:t>
            </a:r>
            <a:r>
              <a:rPr lang="en-US" sz="1900" dirty="0" err="1" smtClean="0"/>
              <a:t>mencakup</a:t>
            </a:r>
            <a:r>
              <a:rPr lang="en-US" sz="1900" dirty="0" smtClean="0"/>
              <a:t> </a:t>
            </a:r>
            <a:r>
              <a:rPr lang="en-US" sz="1900" dirty="0" err="1" smtClean="0"/>
              <a:t>organisasi</a:t>
            </a:r>
            <a:r>
              <a:rPr lang="en-US" sz="1900" dirty="0" smtClean="0"/>
              <a:t> </a:t>
            </a:r>
            <a:r>
              <a:rPr lang="en-US" sz="1900" dirty="0" err="1" smtClean="0"/>
              <a:t>secara</a:t>
            </a:r>
            <a:r>
              <a:rPr lang="en-US" sz="1900" dirty="0" smtClean="0"/>
              <a:t> </a:t>
            </a:r>
            <a:r>
              <a:rPr lang="en-US" sz="1900" dirty="0" err="1" smtClean="0"/>
              <a:t>menyeluruh</a:t>
            </a:r>
            <a:r>
              <a:rPr lang="en-US" sz="1900" dirty="0" smtClean="0"/>
              <a:t> (end-to-end)</a:t>
            </a:r>
          </a:p>
          <a:p>
            <a:pPr marL="0" indent="0">
              <a:buNone/>
            </a:pPr>
            <a:r>
              <a:rPr lang="en-US" sz="1900" dirty="0" smtClean="0"/>
              <a:t>(3) </a:t>
            </a:r>
            <a:r>
              <a:rPr lang="en-US" sz="1900" dirty="0" err="1" smtClean="0"/>
              <a:t>menerapkan</a:t>
            </a:r>
            <a:r>
              <a:rPr lang="en-US" sz="1900" dirty="0" smtClean="0"/>
              <a:t> </a:t>
            </a:r>
            <a:r>
              <a:rPr lang="en-US" sz="1900" dirty="0" err="1" smtClean="0"/>
              <a:t>satu</a:t>
            </a:r>
            <a:r>
              <a:rPr lang="en-US" sz="1900" dirty="0" smtClean="0"/>
              <a:t> framework </a:t>
            </a:r>
            <a:r>
              <a:rPr lang="en-US" sz="1900" dirty="0" err="1" smtClean="0"/>
              <a:t>tunggal</a:t>
            </a:r>
            <a:r>
              <a:rPr lang="en-US" sz="1900" dirty="0" smtClean="0"/>
              <a:t> yang </a:t>
            </a:r>
            <a:r>
              <a:rPr lang="en-US" sz="1900" dirty="0" err="1" smtClean="0"/>
              <a:t>terpadu</a:t>
            </a:r>
            <a:endParaRPr lang="en-US" sz="1900" dirty="0" smtClean="0"/>
          </a:p>
          <a:p>
            <a:pPr marL="0" indent="0">
              <a:buNone/>
            </a:pPr>
            <a:r>
              <a:rPr lang="en-US" sz="1900" dirty="0" smtClean="0"/>
              <a:t>(4) </a:t>
            </a:r>
            <a:r>
              <a:rPr lang="en-US" sz="1900" dirty="0" err="1" smtClean="0"/>
              <a:t>memungkinkan</a:t>
            </a:r>
            <a:r>
              <a:rPr lang="en-US" sz="1900" dirty="0" smtClean="0"/>
              <a:t> </a:t>
            </a:r>
            <a:r>
              <a:rPr lang="en-US" sz="1900" dirty="0" err="1" smtClean="0"/>
              <a:t>pendekatan</a:t>
            </a:r>
            <a:r>
              <a:rPr lang="en-US" sz="1900" dirty="0" smtClean="0"/>
              <a:t> yang </a:t>
            </a:r>
            <a:r>
              <a:rPr lang="en-US" sz="1900" dirty="0" err="1" smtClean="0"/>
              <a:t>holistik</a:t>
            </a:r>
            <a:endParaRPr lang="en-US" sz="1900" dirty="0" smtClean="0"/>
          </a:p>
          <a:p>
            <a:pPr marL="0" indent="0">
              <a:buNone/>
            </a:pPr>
            <a:r>
              <a:rPr lang="en-US" sz="1900" dirty="0" smtClean="0"/>
              <a:t>(5) </a:t>
            </a:r>
            <a:r>
              <a:rPr lang="en-US" sz="1900" dirty="0" err="1" smtClean="0"/>
              <a:t>memisahkan</a:t>
            </a:r>
            <a:r>
              <a:rPr lang="en-US" sz="1900" dirty="0" smtClean="0"/>
              <a:t> </a:t>
            </a:r>
            <a:r>
              <a:rPr lang="en-US" sz="1900" dirty="0" err="1" smtClean="0"/>
              <a:t>tata</a:t>
            </a:r>
            <a:r>
              <a:rPr lang="en-US" sz="1900" dirty="0" smtClean="0"/>
              <a:t> </a:t>
            </a:r>
            <a:r>
              <a:rPr lang="en-US" sz="1900" dirty="0" err="1" smtClean="0"/>
              <a:t>kelola</a:t>
            </a:r>
            <a:r>
              <a:rPr lang="en-US" sz="1900" dirty="0" smtClean="0"/>
              <a:t> </a:t>
            </a:r>
            <a:r>
              <a:rPr lang="en-US" sz="1900" dirty="0" err="1" smtClean="0"/>
              <a:t>dengan</a:t>
            </a:r>
            <a:r>
              <a:rPr lang="en-US" sz="1900" dirty="0" smtClean="0"/>
              <a:t> </a:t>
            </a:r>
            <a:r>
              <a:rPr lang="en-US" sz="1900" dirty="0" err="1" smtClean="0"/>
              <a:t>manajemen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93827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COBIT 5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999" y="1825626"/>
            <a:ext cx="7646801" cy="4351338"/>
          </a:xfrm>
        </p:spPr>
      </p:pic>
      <p:sp>
        <p:nvSpPr>
          <p:cNvPr id="5" name="TextBox 4"/>
          <p:cNvSpPr txBox="1"/>
          <p:nvPr/>
        </p:nvSpPr>
        <p:spPr>
          <a:xfrm>
            <a:off x="1016415" y="1825626"/>
            <a:ext cx="349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COBIT 5 GOAL CASCADE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835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COBIT 2019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b="1" dirty="0" smtClean="0"/>
              <a:t>COBIT 2019</a:t>
            </a:r>
          </a:p>
          <a:p>
            <a:pPr marL="0" indent="0" algn="just">
              <a:buNone/>
            </a:pPr>
            <a:r>
              <a:rPr lang="en-US" sz="1800" dirty="0" err="1" smtClean="0"/>
              <a:t>Pada</a:t>
            </a:r>
            <a:r>
              <a:rPr lang="en-US" sz="1800" dirty="0" smtClean="0"/>
              <a:t> COBIT 2019 </a:t>
            </a:r>
            <a:r>
              <a:rPr lang="en-US" sz="1800" dirty="0" err="1" smtClean="0"/>
              <a:t>ada</a:t>
            </a:r>
            <a:r>
              <a:rPr lang="en-US" sz="1800" dirty="0" smtClean="0"/>
              <a:t> principles yang </a:t>
            </a:r>
            <a:r>
              <a:rPr lang="en-US" sz="1800" dirty="0" err="1" smtClean="0"/>
              <a:t>diperbarui</a:t>
            </a:r>
            <a:r>
              <a:rPr lang="en-US" sz="1800" dirty="0" smtClean="0"/>
              <a:t>. </a:t>
            </a:r>
            <a:r>
              <a:rPr lang="en-US" sz="1800" dirty="0" err="1" smtClean="0"/>
              <a:t>Terdapat</a:t>
            </a:r>
            <a:r>
              <a:rPr lang="en-US" sz="1800" dirty="0" smtClean="0"/>
              <a:t> </a:t>
            </a:r>
            <a:r>
              <a:rPr lang="en-US" sz="1800" dirty="0" err="1" smtClean="0"/>
              <a:t>dua</a:t>
            </a:r>
            <a:r>
              <a:rPr lang="en-US" sz="1800" dirty="0" smtClean="0"/>
              <a:t> </a:t>
            </a:r>
            <a:r>
              <a:rPr lang="en-US" sz="1800" dirty="0" err="1" smtClean="0"/>
              <a:t>sistem</a:t>
            </a:r>
            <a:r>
              <a:rPr lang="en-US" sz="1800" dirty="0" smtClean="0"/>
              <a:t> </a:t>
            </a:r>
            <a:r>
              <a:rPr lang="en-US" sz="1800" dirty="0" err="1" smtClean="0"/>
              <a:t>klasifikasi</a:t>
            </a:r>
            <a:r>
              <a:rPr lang="en-US" sz="1800" dirty="0" smtClean="0"/>
              <a:t> </a:t>
            </a:r>
            <a:r>
              <a:rPr lang="en-US" sz="1800" dirty="0" err="1" smtClean="0"/>
              <a:t>besar</a:t>
            </a:r>
            <a:r>
              <a:rPr lang="en-US" sz="1800" dirty="0" smtClean="0"/>
              <a:t> </a:t>
            </a:r>
            <a:r>
              <a:rPr lang="en-US" sz="1800" dirty="0" err="1" smtClean="0"/>
              <a:t>dimana</a:t>
            </a:r>
            <a:r>
              <a:rPr lang="en-US" sz="1800" dirty="0" smtClean="0"/>
              <a:t>  </a:t>
            </a:r>
            <a:r>
              <a:rPr lang="en-US" sz="1800" dirty="0" err="1" smtClean="0"/>
              <a:t>prinsip</a:t>
            </a:r>
            <a:r>
              <a:rPr lang="en-US" sz="1800" dirty="0" smtClean="0"/>
              <a:t> COBIT 5 </a:t>
            </a:r>
            <a:r>
              <a:rPr lang="en-US" sz="1800" dirty="0" err="1" smtClean="0"/>
              <a:t>dikategorikan</a:t>
            </a:r>
            <a:r>
              <a:rPr lang="en-US" sz="1800" dirty="0" smtClean="0"/>
              <a:t> </a:t>
            </a:r>
            <a:r>
              <a:rPr lang="en-US" sz="1800" dirty="0" err="1" smtClean="0"/>
              <a:t>ke</a:t>
            </a:r>
            <a:r>
              <a:rPr lang="en-US" sz="1800" dirty="0" smtClean="0"/>
              <a:t> </a:t>
            </a:r>
            <a:r>
              <a:rPr lang="en-US" sz="1800" dirty="0" err="1" smtClean="0"/>
              <a:t>dalam</a:t>
            </a:r>
            <a:r>
              <a:rPr lang="en-US" sz="1800" dirty="0" smtClean="0"/>
              <a:t> governance system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</a:t>
            </a:r>
            <a:r>
              <a:rPr lang="en-US" sz="1800" dirty="0" err="1" smtClean="0"/>
              <a:t>dua</a:t>
            </a:r>
            <a:r>
              <a:rPr lang="en-US" sz="1800" dirty="0" smtClean="0"/>
              <a:t> principles </a:t>
            </a:r>
            <a:r>
              <a:rPr lang="en-US" sz="1800" dirty="0" err="1" smtClean="0"/>
              <a:t>tambahan</a:t>
            </a:r>
            <a:r>
              <a:rPr lang="en-US" sz="1800" dirty="0" smtClean="0"/>
              <a:t> </a:t>
            </a:r>
            <a:r>
              <a:rPr lang="en-US" sz="1800" dirty="0" err="1" smtClean="0"/>
              <a:t>baru</a:t>
            </a:r>
            <a:r>
              <a:rPr lang="en-US" sz="1800" dirty="0" smtClean="0"/>
              <a:t>. </a:t>
            </a:r>
            <a:r>
              <a:rPr lang="en-US" sz="1800" dirty="0" err="1" smtClean="0"/>
              <a:t>Klasifikasi</a:t>
            </a:r>
            <a:r>
              <a:rPr lang="en-US" sz="1800" dirty="0" smtClean="0"/>
              <a:t> </a:t>
            </a:r>
            <a:r>
              <a:rPr lang="en-US" sz="1800" dirty="0" err="1" smtClean="0"/>
              <a:t>baru</a:t>
            </a:r>
            <a:r>
              <a:rPr lang="en-US" sz="1800" dirty="0" smtClean="0"/>
              <a:t>, </a:t>
            </a:r>
            <a:r>
              <a:rPr lang="en-US" sz="1800" dirty="0" err="1" smtClean="0"/>
              <a:t>lainnya</a:t>
            </a:r>
            <a:r>
              <a:rPr lang="en-US" sz="1800" dirty="0" smtClean="0"/>
              <a:t> </a:t>
            </a:r>
            <a:r>
              <a:rPr lang="en-US" sz="1800" dirty="0" err="1" smtClean="0"/>
              <a:t>ialah</a:t>
            </a:r>
            <a:r>
              <a:rPr lang="en-US" sz="1800" dirty="0" smtClean="0"/>
              <a:t> </a:t>
            </a:r>
            <a:r>
              <a:rPr lang="en-US" sz="1800" dirty="0" err="1" smtClean="0"/>
              <a:t>kerangka</a:t>
            </a:r>
            <a:r>
              <a:rPr lang="en-US" sz="1800" dirty="0" smtClean="0"/>
              <a:t> </a:t>
            </a:r>
            <a:r>
              <a:rPr lang="en-US" sz="1800" dirty="0" err="1" smtClean="0"/>
              <a:t>kerja</a:t>
            </a:r>
            <a:r>
              <a:rPr lang="en-US" sz="1800" dirty="0" smtClean="0"/>
              <a:t> </a:t>
            </a:r>
            <a:r>
              <a:rPr lang="en-US" sz="1800" dirty="0" err="1" smtClean="0"/>
              <a:t>tata</a:t>
            </a:r>
            <a:r>
              <a:rPr lang="en-US" sz="1800" dirty="0" smtClean="0"/>
              <a:t> </a:t>
            </a:r>
            <a:r>
              <a:rPr lang="en-US" sz="1800" dirty="0" err="1" smtClean="0"/>
              <a:t>kelola</a:t>
            </a:r>
            <a:r>
              <a:rPr lang="en-US" sz="1800" dirty="0" smtClean="0"/>
              <a:t>. Ada pun </a:t>
            </a:r>
            <a:r>
              <a:rPr lang="en-US" sz="1800" dirty="0" err="1" smtClean="0"/>
              <a:t>prinsip-prinsipnya</a:t>
            </a:r>
            <a:r>
              <a:rPr lang="en-US" sz="1800" dirty="0" smtClean="0"/>
              <a:t> </a:t>
            </a:r>
            <a:r>
              <a:rPr lang="en-US" sz="1800" dirty="0" err="1" smtClean="0"/>
              <a:t>yakni</a:t>
            </a:r>
            <a:r>
              <a:rPr lang="en-US" sz="1800" dirty="0" smtClean="0"/>
              <a:t>: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800" dirty="0" err="1" smtClean="0"/>
              <a:t>Sistem</a:t>
            </a:r>
            <a:r>
              <a:rPr lang="en-US" sz="1800" dirty="0" smtClean="0"/>
              <a:t> Tata </a:t>
            </a:r>
            <a:r>
              <a:rPr lang="en-US" sz="1800" dirty="0" err="1" smtClean="0"/>
              <a:t>Kelola</a:t>
            </a:r>
            <a:r>
              <a:rPr lang="en-US" sz="1800" dirty="0" smtClean="0"/>
              <a:t> (</a:t>
            </a:r>
            <a:r>
              <a:rPr lang="en-US" sz="1800" dirty="0" err="1" smtClean="0"/>
              <a:t>Givernance</a:t>
            </a:r>
            <a:r>
              <a:rPr lang="en-US" sz="1800" dirty="0" smtClean="0"/>
              <a:t> System)</a:t>
            </a:r>
          </a:p>
          <a:p>
            <a:pPr marL="0" indent="0" algn="just">
              <a:buNone/>
            </a:pPr>
            <a:r>
              <a:rPr lang="en-US" sz="1800" dirty="0" smtClean="0"/>
              <a:t>(1) </a:t>
            </a:r>
            <a:r>
              <a:rPr lang="en-US" sz="1800" dirty="0" err="1" smtClean="0"/>
              <a:t>memenuhi</a:t>
            </a:r>
            <a:r>
              <a:rPr lang="en-US" sz="1800" dirty="0" smtClean="0"/>
              <a:t> </a:t>
            </a:r>
            <a:r>
              <a:rPr lang="en-US" sz="1800" dirty="0" err="1" smtClean="0"/>
              <a:t>kebutuhan</a:t>
            </a:r>
            <a:r>
              <a:rPr lang="en-US" sz="1800" dirty="0" smtClean="0"/>
              <a:t> para </a:t>
            </a:r>
            <a:r>
              <a:rPr lang="en-US" sz="1800" dirty="0" err="1" smtClean="0"/>
              <a:t>pemangku</a:t>
            </a:r>
            <a:r>
              <a:rPr lang="en-US" sz="1800" dirty="0" smtClean="0"/>
              <a:t> </a:t>
            </a:r>
            <a:r>
              <a:rPr lang="en-US" sz="1800" dirty="0" err="1" smtClean="0"/>
              <a:t>kepentingan</a:t>
            </a:r>
            <a:r>
              <a:rPr lang="en-US" sz="1800" dirty="0" smtClean="0"/>
              <a:t> (stakeholder)</a:t>
            </a:r>
          </a:p>
          <a:p>
            <a:pPr marL="0" indent="0" algn="just">
              <a:buNone/>
            </a:pPr>
            <a:r>
              <a:rPr lang="en-US" sz="1800" dirty="0" smtClean="0"/>
              <a:t>(2) </a:t>
            </a:r>
            <a:r>
              <a:rPr lang="en-US" sz="1800" dirty="0" err="1" smtClean="0"/>
              <a:t>mencakup</a:t>
            </a:r>
            <a:r>
              <a:rPr lang="en-US" sz="1800" dirty="0" smtClean="0"/>
              <a:t> </a:t>
            </a:r>
            <a:r>
              <a:rPr lang="en-US" sz="1800" dirty="0" err="1" smtClean="0"/>
              <a:t>organisasi</a:t>
            </a:r>
            <a:r>
              <a:rPr lang="en-US" sz="1800" dirty="0" smtClean="0"/>
              <a:t> </a:t>
            </a:r>
            <a:r>
              <a:rPr lang="en-US" sz="1800" dirty="0" err="1" smtClean="0"/>
              <a:t>secara</a:t>
            </a:r>
            <a:r>
              <a:rPr lang="en-US" sz="1800" dirty="0" smtClean="0"/>
              <a:t> </a:t>
            </a:r>
            <a:r>
              <a:rPr lang="en-US" sz="1800" dirty="0" err="1" smtClean="0"/>
              <a:t>menyeluruh</a:t>
            </a:r>
            <a:r>
              <a:rPr lang="en-US" sz="1800" dirty="0" smtClean="0"/>
              <a:t> (end-to-end)</a:t>
            </a:r>
          </a:p>
          <a:p>
            <a:pPr marL="0" indent="0" algn="just">
              <a:buNone/>
            </a:pPr>
            <a:r>
              <a:rPr lang="en-US" sz="1800" dirty="0" smtClean="0"/>
              <a:t>(3) </a:t>
            </a:r>
            <a:r>
              <a:rPr lang="en-US" sz="1800" dirty="0" err="1" smtClean="0"/>
              <a:t>menerapkan</a:t>
            </a:r>
            <a:r>
              <a:rPr lang="en-US" sz="1800" dirty="0" smtClean="0"/>
              <a:t> </a:t>
            </a:r>
            <a:r>
              <a:rPr lang="en-US" sz="1800" dirty="0" err="1" smtClean="0"/>
              <a:t>satu</a:t>
            </a:r>
            <a:r>
              <a:rPr lang="en-US" sz="1800" dirty="0" smtClean="0"/>
              <a:t> framework </a:t>
            </a:r>
            <a:r>
              <a:rPr lang="en-US" sz="1800" dirty="0" err="1" smtClean="0"/>
              <a:t>tunggal</a:t>
            </a:r>
            <a:r>
              <a:rPr lang="en-US" sz="1800" dirty="0" smtClean="0"/>
              <a:t> yang </a:t>
            </a:r>
            <a:r>
              <a:rPr lang="en-US" sz="1800" dirty="0" err="1" smtClean="0"/>
              <a:t>terpadu</a:t>
            </a:r>
            <a:endParaRPr lang="en-US" sz="1800" dirty="0" smtClean="0"/>
          </a:p>
          <a:p>
            <a:pPr marL="0" indent="0" algn="just">
              <a:buNone/>
            </a:pPr>
            <a:r>
              <a:rPr lang="en-US" sz="1800" dirty="0" smtClean="0"/>
              <a:t>(4) </a:t>
            </a:r>
            <a:r>
              <a:rPr lang="en-US" sz="1800" dirty="0" err="1" smtClean="0"/>
              <a:t>memungkinkan</a:t>
            </a:r>
            <a:r>
              <a:rPr lang="en-US" sz="1800" dirty="0" smtClean="0"/>
              <a:t> </a:t>
            </a:r>
            <a:r>
              <a:rPr lang="en-US" sz="1800" dirty="0" err="1" smtClean="0"/>
              <a:t>pendekatan</a:t>
            </a:r>
            <a:r>
              <a:rPr lang="en-US" sz="1800" dirty="0" smtClean="0"/>
              <a:t> yang </a:t>
            </a:r>
            <a:r>
              <a:rPr lang="en-US" sz="1800" dirty="0" err="1" smtClean="0"/>
              <a:t>holistik</a:t>
            </a:r>
            <a:endParaRPr lang="en-US" sz="1800" dirty="0" smtClean="0"/>
          </a:p>
          <a:p>
            <a:pPr marL="0" indent="0" algn="just">
              <a:buNone/>
            </a:pPr>
            <a:r>
              <a:rPr lang="en-US" sz="1800" dirty="0" smtClean="0"/>
              <a:t>(5) </a:t>
            </a:r>
            <a:r>
              <a:rPr lang="en-US" sz="1800" dirty="0" err="1" smtClean="0"/>
              <a:t>memisahkan</a:t>
            </a:r>
            <a:r>
              <a:rPr lang="en-US" sz="1800" dirty="0" smtClean="0"/>
              <a:t> </a:t>
            </a:r>
            <a:r>
              <a:rPr lang="en-US" sz="1800" dirty="0" err="1" smtClean="0"/>
              <a:t>tata</a:t>
            </a:r>
            <a:r>
              <a:rPr lang="en-US" sz="1800" dirty="0" smtClean="0"/>
              <a:t> </a:t>
            </a:r>
            <a:r>
              <a:rPr lang="en-US" sz="1800" dirty="0" err="1" smtClean="0"/>
              <a:t>kelola</a:t>
            </a:r>
            <a:r>
              <a:rPr lang="en-US" sz="1800" dirty="0" smtClean="0"/>
              <a:t>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</a:t>
            </a:r>
            <a:r>
              <a:rPr lang="en-US" sz="1800" dirty="0" err="1" smtClean="0"/>
              <a:t>manajemen</a:t>
            </a:r>
            <a:endParaRPr lang="en-US" sz="1800" dirty="0" smtClean="0"/>
          </a:p>
          <a:p>
            <a:pPr marL="0" indent="0" algn="just">
              <a:buNone/>
            </a:pPr>
            <a:r>
              <a:rPr lang="en-US" sz="1800" dirty="0" smtClean="0"/>
              <a:t>(6) </a:t>
            </a:r>
            <a:r>
              <a:rPr lang="en-US" sz="1800" dirty="0" err="1" smtClean="0"/>
              <a:t>penerapan</a:t>
            </a:r>
            <a:r>
              <a:rPr lang="en-US" sz="1800" dirty="0" smtClean="0"/>
              <a:t> </a:t>
            </a:r>
            <a:r>
              <a:rPr lang="en-US" sz="1800" dirty="0" err="1" smtClean="0"/>
              <a:t>sistem</a:t>
            </a:r>
            <a:r>
              <a:rPr lang="en-US" sz="1800" dirty="0" smtClean="0"/>
              <a:t> </a:t>
            </a:r>
            <a:r>
              <a:rPr lang="en-US" sz="1800" dirty="0" err="1" smtClean="0"/>
              <a:t>tata</a:t>
            </a:r>
            <a:r>
              <a:rPr lang="en-US" sz="1800" dirty="0" smtClean="0"/>
              <a:t> </a:t>
            </a:r>
            <a:r>
              <a:rPr lang="en-US" sz="1800" dirty="0" err="1" smtClean="0"/>
              <a:t>kelola</a:t>
            </a:r>
            <a:r>
              <a:rPr lang="en-US" sz="1800" dirty="0" smtClean="0"/>
              <a:t> yang </a:t>
            </a:r>
            <a:r>
              <a:rPr lang="en-US" sz="1800" dirty="0" err="1" smtClean="0"/>
              <a:t>dinamis</a:t>
            </a:r>
            <a:endParaRPr lang="en-US" sz="1800" dirty="0" smtClean="0"/>
          </a:p>
          <a:p>
            <a:pPr marL="0" indent="0" algn="just">
              <a:buNone/>
            </a:pPr>
            <a:r>
              <a:rPr lang="en-US" sz="1800" dirty="0" smtClean="0"/>
              <a:t>(7) </a:t>
            </a:r>
            <a:r>
              <a:rPr lang="en-US" sz="1800" dirty="0" err="1" smtClean="0"/>
              <a:t>dapat</a:t>
            </a:r>
            <a:r>
              <a:rPr lang="en-US" sz="1800" dirty="0" smtClean="0"/>
              <a:t> </a:t>
            </a:r>
            <a:r>
              <a:rPr lang="en-US" sz="1800" dirty="0" err="1" smtClean="0"/>
              <a:t>disesuaikan</a:t>
            </a:r>
            <a:r>
              <a:rPr lang="en-US" sz="1800" dirty="0" smtClean="0"/>
              <a:t>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</a:t>
            </a:r>
            <a:r>
              <a:rPr lang="en-US" sz="1800" dirty="0" err="1" smtClean="0"/>
              <a:t>kebutuhan</a:t>
            </a:r>
            <a:r>
              <a:rPr lang="en-US" sz="1800" dirty="0" smtClean="0"/>
              <a:t> </a:t>
            </a:r>
            <a:r>
              <a:rPr lang="en-US" sz="1800" dirty="0" err="1" smtClean="0"/>
              <a:t>organisasi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0329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dirty="0" smtClean="0"/>
              <a:t> </a:t>
            </a:r>
            <a:r>
              <a:rPr lang="nn-NO" sz="1800" dirty="0"/>
              <a:t>Prinsip untuk kerangka kerja tata kelola (governance framework</a:t>
            </a:r>
            <a:r>
              <a:rPr lang="nn-NO" sz="1800" dirty="0" smtClean="0"/>
              <a:t>)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(1) </a:t>
            </a:r>
            <a:r>
              <a:rPr lang="en-US" sz="1800" dirty="0" err="1" smtClean="0"/>
              <a:t>Berbasis</a:t>
            </a:r>
            <a:r>
              <a:rPr lang="en-US" sz="1800" dirty="0" smtClean="0"/>
              <a:t> </a:t>
            </a:r>
            <a:r>
              <a:rPr lang="en-US" sz="1800" dirty="0"/>
              <a:t>model </a:t>
            </a:r>
            <a:r>
              <a:rPr lang="en-US" sz="1800" dirty="0" err="1"/>
              <a:t>konseptual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(2) </a:t>
            </a:r>
            <a:r>
              <a:rPr lang="en-US" sz="1800" dirty="0" err="1" smtClean="0"/>
              <a:t>Bersifat</a:t>
            </a:r>
            <a:r>
              <a:rPr lang="en-US" sz="1800" dirty="0" smtClean="0"/>
              <a:t> </a:t>
            </a:r>
            <a:r>
              <a:rPr lang="en-US" sz="1800" dirty="0" err="1"/>
              <a:t>terbuka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 smtClean="0"/>
              <a:t>fleksibel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(3) </a:t>
            </a:r>
            <a:r>
              <a:rPr lang="en-US" sz="1800" dirty="0" err="1" smtClean="0"/>
              <a:t>Selaras</a:t>
            </a:r>
            <a:r>
              <a:rPr lang="en-US" sz="1800" dirty="0" smtClean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standard-standard </a:t>
            </a:r>
            <a:r>
              <a:rPr lang="en-US" sz="1800" dirty="0" err="1"/>
              <a:t>besar</a:t>
            </a:r>
            <a:r>
              <a:rPr lang="en-US" sz="1800" dirty="0"/>
              <a:t> </a:t>
            </a:r>
            <a:r>
              <a:rPr lang="en-US" sz="1800" dirty="0" err="1"/>
              <a:t>lainnya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500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/>
              <a:t>COBIT 2019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40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COBIT 2019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225" y="1825626"/>
            <a:ext cx="4992349" cy="4351338"/>
          </a:xfrm>
        </p:spPr>
      </p:pic>
      <p:sp>
        <p:nvSpPr>
          <p:cNvPr id="5" name="TextBox 4"/>
          <p:cNvSpPr txBox="1"/>
          <p:nvPr/>
        </p:nvSpPr>
        <p:spPr>
          <a:xfrm>
            <a:off x="1016415" y="1825626"/>
            <a:ext cx="349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COBIT 5 GOAL CASCADE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1178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Kesimpulan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600" dirty="0" err="1" smtClean="0"/>
              <a:t>Prinsip-prinsip</a:t>
            </a:r>
            <a:r>
              <a:rPr lang="en-US" sz="1600" dirty="0" smtClean="0"/>
              <a:t> </a:t>
            </a:r>
            <a:r>
              <a:rPr lang="en-US" sz="1600" dirty="0" err="1"/>
              <a:t>baru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kerangka</a:t>
            </a:r>
            <a:r>
              <a:rPr lang="en-US" sz="1600" dirty="0"/>
              <a:t> </a:t>
            </a:r>
            <a:r>
              <a:rPr lang="en-US" sz="1600" dirty="0" err="1"/>
              <a:t>kerja</a:t>
            </a:r>
            <a:r>
              <a:rPr lang="en-US" sz="1600" dirty="0"/>
              <a:t> COBIT 2019 </a:t>
            </a:r>
            <a:r>
              <a:rPr lang="en-US" sz="1600" dirty="0" err="1"/>
              <a:t>menunujukkan</a:t>
            </a:r>
            <a:r>
              <a:rPr lang="en-US" sz="1600" dirty="0"/>
              <a:t> </a:t>
            </a:r>
            <a:r>
              <a:rPr lang="en-US" sz="1600" dirty="0" err="1"/>
              <a:t>bahwa</a:t>
            </a:r>
            <a:r>
              <a:rPr lang="en-US" sz="1600" dirty="0"/>
              <a:t> COBIT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ingin</a:t>
            </a:r>
            <a:r>
              <a:rPr lang="en-US" sz="1600" dirty="0"/>
              <a:t> </a:t>
            </a:r>
            <a:r>
              <a:rPr lang="en-US" sz="1600" dirty="0" err="1"/>
              <a:t>menjadi</a:t>
            </a:r>
            <a:r>
              <a:rPr lang="en-US" sz="1600" dirty="0"/>
              <a:t> </a:t>
            </a:r>
            <a:r>
              <a:rPr lang="en-US" sz="1600" dirty="0" err="1"/>
              <a:t>kerangka</a:t>
            </a:r>
            <a:r>
              <a:rPr lang="en-US" sz="1600" dirty="0"/>
              <a:t> </a:t>
            </a:r>
            <a:r>
              <a:rPr lang="en-US" sz="1600" dirty="0" err="1"/>
              <a:t>kerja</a:t>
            </a:r>
            <a:r>
              <a:rPr lang="en-US" sz="1600" dirty="0"/>
              <a:t> </a:t>
            </a:r>
            <a:r>
              <a:rPr lang="en-US" sz="1600" dirty="0" err="1"/>
              <a:t>kaku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statis</a:t>
            </a:r>
            <a:r>
              <a:rPr lang="en-US" sz="1600" dirty="0"/>
              <a:t> yang “</a:t>
            </a:r>
            <a:r>
              <a:rPr lang="en-US" sz="1600" dirty="0" err="1"/>
              <a:t>memaksa</a:t>
            </a:r>
            <a:r>
              <a:rPr lang="en-US" sz="1600" dirty="0"/>
              <a:t>” </a:t>
            </a:r>
            <a:r>
              <a:rPr lang="en-US" sz="1600" dirty="0" err="1"/>
              <a:t>organisasi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mengikutinya</a:t>
            </a:r>
            <a:r>
              <a:rPr lang="en-US" sz="1600" dirty="0"/>
              <a:t> </a:t>
            </a:r>
            <a:r>
              <a:rPr lang="en-US" sz="1600" dirty="0" err="1"/>
              <a:t>apa</a:t>
            </a:r>
            <a:r>
              <a:rPr lang="en-US" sz="1600" dirty="0"/>
              <a:t> </a:t>
            </a:r>
            <a:r>
              <a:rPr lang="en-US" sz="1600" dirty="0" err="1"/>
              <a:t>adanya</a:t>
            </a:r>
            <a:r>
              <a:rPr lang="en-US" sz="1600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266340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304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COBIT 4.1 vs COBIT 5 vs COBIT 2019</vt:lpstr>
      <vt:lpstr>COBIT 4.1</vt:lpstr>
      <vt:lpstr>COBIT 4.1</vt:lpstr>
      <vt:lpstr>COBIT 5</vt:lpstr>
      <vt:lpstr>COBIT 5</vt:lpstr>
      <vt:lpstr>COBIT 2019 </vt:lpstr>
      <vt:lpstr>PowerPoint Presentation</vt:lpstr>
      <vt:lpstr>COBIT 2019</vt:lpstr>
      <vt:lpstr>Kesimpulan</vt:lpstr>
    </vt:vector>
  </TitlesOfParts>
  <Company>HP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Fransiskus Andika Setiawan</dc:creator>
  <cp:lastModifiedBy>Fransiskus Andika Setiawan</cp:lastModifiedBy>
  <cp:revision>7</cp:revision>
  <dcterms:created xsi:type="dcterms:W3CDTF">2020-11-13T23:56:27Z</dcterms:created>
  <dcterms:modified xsi:type="dcterms:W3CDTF">2020-11-14T00:37:55Z</dcterms:modified>
</cp:coreProperties>
</file>