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78" r:id="rId6"/>
    <p:sldId id="271" r:id="rId7"/>
    <p:sldId id="275" r:id="rId8"/>
    <p:sldId id="279" r:id="rId9"/>
    <p:sldId id="280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15.07.2019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smtClean="0"/>
              <a:t>- </a:t>
            </a:r>
            <a:r>
              <a:rPr lang="en-US" sz="2000" smtClean="0"/>
              <a:t>…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evaluated so far?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In Lecture-3 we defined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groupCh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So far we consider case when: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We evaluated partial derivatives for one examples: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We can take all partial derivatives and write them into long vector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US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groupCh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complete gradient?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is real complete gradient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3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mini-batch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Lets’ evaluate </a:t>
            </a:r>
            <a:r>
              <a:rPr lang="en-US" dirty="0"/>
              <a:t>gradient not for complete loss function, which is objective  to </a:t>
            </a:r>
            <a:r>
              <a:rPr lang="en-US" dirty="0" smtClean="0"/>
              <a:t>minimize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it via compute it for each observation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for some </a:t>
            </a:r>
            <a:r>
              <a:rPr lang="en-US" dirty="0" smtClean="0"/>
              <a:t>subset.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In this case it’s </a:t>
            </a:r>
            <a:r>
              <a:rPr lang="en-US" b="1" dirty="0"/>
              <a:t>mini-batch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Whole pass over the complete available data is called </a:t>
            </a:r>
            <a:r>
              <a:rPr lang="en-US" b="1" dirty="0" smtClean="0"/>
              <a:t>“</a:t>
            </a:r>
            <a:r>
              <a:rPr lang="en-US" b="1" dirty="0" err="1" smtClean="0"/>
              <a:t>epoc</a:t>
            </a:r>
            <a:r>
              <a:rPr lang="en-US" b="1" dirty="0" smtClean="0"/>
              <a:t>”</a:t>
            </a:r>
            <a:r>
              <a:rPr lang="en-US" dirty="0" smtClean="0"/>
              <a:t>. Does not matter what algorithm we use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Variants of gradient descend algorithms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u="sng" dirty="0"/>
                  <a:t>Batched steepest-descend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          In </a:t>
                </a:r>
                <a:r>
                  <a:rPr lang="en-US" dirty="0"/>
                  <a:t>batched mode we include all train data.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r>
                  <a:rPr lang="en-US" u="sng" dirty="0"/>
                  <a:t>Online steepest-descend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          Take one </a:t>
                </a:r>
                <a:r>
                  <a:rPr lang="en-US" dirty="0"/>
                  <a:t>train example at each time.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          Minuses</a:t>
                </a:r>
                <a:r>
                  <a:rPr lang="en-US" dirty="0"/>
                  <a:t>: Depend of order of observation. Estimation of gradient based on one observation is not so </a:t>
                </a:r>
                <a:r>
                  <a:rPr lang="en-US" dirty="0" smtClean="0"/>
                  <a:t>reach. </a:t>
                </a:r>
                <a:r>
                  <a:rPr lang="en-US" dirty="0"/>
                  <a:t> 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r>
                  <a:rPr lang="en-US" u="sng" dirty="0"/>
                  <a:t>Iterative online steepest-descend with momentum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Store </a:t>
                </a:r>
                <a:r>
                  <a:rPr lang="en-US" dirty="0"/>
                  <a:t>previous weights(parameters) which we’re finding. And setup </a:t>
                </a:r>
                <a:r>
                  <a:rPr lang="en-US" b="1" dirty="0"/>
                  <a:t>gradient</a:t>
                </a:r>
                <a:r>
                  <a:rPr lang="en-US" dirty="0"/>
                  <a:t> to zero.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Evaluate </a:t>
                </a:r>
                <a:r>
                  <a:rPr lang="en-US" dirty="0"/>
                  <a:t>gradient </a:t>
                </a:r>
                <a:r>
                  <a:rPr lang="en-US" dirty="0" smtClean="0"/>
                  <a:t>, </a:t>
                </a:r>
                <a:r>
                  <a:rPr lang="en-US" dirty="0"/>
                  <a:t>but which contains one train example at each time.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Replace </a:t>
                </a:r>
                <a:r>
                  <a:rPr lang="en-US" b="1" dirty="0"/>
                  <a:t>gradient</a:t>
                </a:r>
                <a:r>
                  <a:rPr lang="en-US" dirty="0"/>
                  <a:t> with convex combination of evaluate gradient from previous step and current </a:t>
                </a:r>
                <a:r>
                  <a:rPr lang="en-US" b="1" dirty="0"/>
                  <a:t>gradient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𝑔</m:t>
                    </m:r>
                    <m:r>
                      <a:rPr lang="en-US" i="1"/>
                      <m:t>=</m:t>
                    </m:r>
                    <m:r>
                      <a:rPr lang="en-US" i="1"/>
                      <m:t>𝑎</m:t>
                    </m:r>
                    <m:r>
                      <a:rPr lang="en-US" i="1"/>
                      <m:t>∙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𝑔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/>
                      <m:t>+(1−</m:t>
                    </m:r>
                    <m:r>
                      <a:rPr lang="en-US" i="1"/>
                      <m:t>𝑎</m:t>
                    </m:r>
                    <m:r>
                      <a:rPr lang="en-US" i="1"/>
                      <m:t>)∙</m:t>
                    </m:r>
                    <m:r>
                      <a:rPr lang="en-US" i="1"/>
                      <m:t>𝑔</m:t>
                    </m:r>
                  </m:oMath>
                </a14:m>
                <a:r>
                  <a:rPr lang="en-US" dirty="0"/>
                  <a:t>  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0≤</m:t>
                    </m:r>
                    <m:r>
                      <a:rPr lang="en-US" i="1"/>
                      <m:t>𝑎</m:t>
                    </m:r>
                    <m:r>
                      <a:rPr lang="en-US" i="1"/>
                      <m:t>≤1</m:t>
                    </m:r>
                  </m:oMath>
                </a14:m>
                <a:r>
                  <a:rPr lang="en-US" dirty="0"/>
                  <a:t>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r="-667" b="-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3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properties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𝑘𝑓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′(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Properties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is a vector which consist of partial derivatives</a:t>
                </a:r>
              </a:p>
              <a:p>
                <a:endParaRPr lang="en-US" dirty="0"/>
              </a:p>
              <a:p>
                <a:r>
                  <a:rPr lang="en-US" dirty="0" smtClean="0"/>
                  <a:t>Similar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Similar to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∇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i="1">
                            <a:latin typeface="Cambria Math"/>
                            <a:ea typeface="Cambria Math"/>
                          </a:rPr>
                          <m:t>𝛻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5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numerially</a:t>
            </a:r>
            <a:r>
              <a:rPr lang="en-US" dirty="0" smtClean="0"/>
              <a:t> evaluate derivative?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(1) for first derivative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Approach </a:t>
            </a:r>
            <a:r>
              <a:rPr lang="en-US" dirty="0" smtClean="0"/>
              <a:t>(2) </a:t>
            </a:r>
            <a:r>
              <a:rPr lang="en-US" dirty="0"/>
              <a:t>for first derivative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543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4114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34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err="1"/>
              <a:t>numerially</a:t>
            </a:r>
            <a:r>
              <a:rPr lang="en-US" dirty="0"/>
              <a:t> </a:t>
            </a:r>
            <a:r>
              <a:rPr lang="en-US" dirty="0" smtClean="0"/>
              <a:t>second derivative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Numerically we can evaluate second derivative in the following way:</a:t>
            </a:r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356992"/>
            <a:ext cx="503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3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to compute partial derivatives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single layer network and for single observation we have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r>
                            <a:rPr lang="en-US" sz="23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𝑑𝑟</m:t>
                          </m:r>
                        </m:den>
                      </m:f>
                      <m:r>
                        <a:rPr lang="en-US" sz="230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i="1">
                              <a:latin typeface="Cambria Math"/>
                            </a:rPr>
                            <m:t>−</m:t>
                          </m:r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</m:t>
                              </m:r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groupChr>
                              <m:d>
                                <m:d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300" dirty="0"/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300" i="1">
                              <a:latin typeface="Cambria Math"/>
                            </a:rPr>
                          </m:ctrlPr>
                        </m:d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3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2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23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3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endParaRPr lang="en-US" sz="23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/>
                          </a:rPr>
                          <m:t>𝜕</m:t>
                        </m:r>
                        <m:r>
                          <a:rPr lang="en-US" sz="23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3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3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300" b="0" i="1" smtClean="0">
                        <a:latin typeface="Cambria Math"/>
                      </a:rPr>
                      <m:t>=</m:t>
                    </m:r>
                    <m:r>
                      <a:rPr lang="en-US" sz="2300" i="1">
                        <a:latin typeface="Cambria Math"/>
                      </a:rPr>
                      <m:t>"</m:t>
                    </m:r>
                    <m:r>
                      <a:rPr lang="en-US" sz="2300" i="1">
                        <a:latin typeface="Cambria Math"/>
                      </a:rPr>
                      <m:t>𝑒𝑟𝑟𝑜𝑟</m:t>
                    </m:r>
                    <m:r>
                      <a:rPr lang="en-US" sz="2300" i="1">
                        <a:latin typeface="Cambria Math"/>
                      </a:rPr>
                      <m:t>"∙"</m:t>
                    </m:r>
                    <m:r>
                      <a:rPr lang="en-US" sz="2300" i="1">
                        <a:latin typeface="Cambria Math"/>
                      </a:rPr>
                      <m:t>𝑜𝑢𝑡𝑝𝑢𝑡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𝑜𝑓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𝑡h𝑒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𝑚</m:t>
                    </m:r>
                    <m:r>
                      <a:rPr lang="en-US" sz="2300" i="1">
                        <a:latin typeface="Cambria Math"/>
                      </a:rPr>
                      <m:t>′</m:t>
                    </m:r>
                    <m:r>
                      <a:rPr lang="en-US" sz="2300" i="1">
                        <a:latin typeface="Cambria Math"/>
                      </a:rPr>
                      <m:t>𝑡h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𝑖𝑛𝑡𝑒𝑟𝑛𝑎𝑙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𝑛𝑜𝑑𝑒</m:t>
                    </m:r>
                    <m:r>
                      <a:rPr lang="en-US" sz="2300" i="1">
                        <a:latin typeface="Cambria Math"/>
                      </a:rPr>
                      <m:t>"</m:t>
                    </m:r>
                  </m:oMath>
                </a14:m>
                <a:r>
                  <a:rPr lang="en-US" sz="2300" dirty="0"/>
                  <a:t> </a:t>
                </a:r>
                <a:endParaRPr lang="ru-RU" sz="2300" dirty="0"/>
              </a:p>
              <a:p>
                <a:pPr marL="118872" indent="0">
                  <a:buNone/>
                </a:pPr>
                <a:endParaRPr lang="en-US" sz="230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to compute partial derivatives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single layer network and for single observation we have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r>
                          <a:rPr lang="en-US" sz="26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𝑑𝐿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 smtClean="0">
                            <a:latin typeface="Cambria Math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26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sz="26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sz="2600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600" dirty="0"/>
                      <m:t>)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6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𝐹</m:t>
                            </m:r>
                          </m:e>
                        </m:groupChr>
                        <m:d>
                          <m:d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</m:oMath>
                </a14:m>
                <a:endParaRPr lang="en-US" sz="1900" dirty="0" smtClean="0"/>
              </a:p>
              <a:p>
                <a:pPr marL="118872" indent="0">
                  <a:buNone/>
                </a:pPr>
                <a:endParaRPr lang="en-US" sz="18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𝑗𝑚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1−</m:t>
                          </m:r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b="-7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6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Prediction Schema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)(1−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5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about computation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118872" indent="0">
                  <a:buNone/>
                </a:pPr>
                <a:r>
                  <a:rPr lang="en-US" dirty="0"/>
                  <a:t>1. Parallel computation is possible for all nodes in one layer </a:t>
                </a:r>
                <a:r>
                  <a:rPr lang="en-US" dirty="0" smtClean="0"/>
                  <a:t>. They </a:t>
                </a:r>
                <a:r>
                  <a:rPr lang="en-US" dirty="0"/>
                  <a:t>all are completely independent during forward phase (and backward phase too)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. If accuracy need not be very high then we can try instead of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  <m:sup>
                        <m:r>
                          <a:rPr lang="en-US" i="1"/>
                          <m:t>(</m:t>
                        </m:r>
                        <m:r>
                          <a:rPr lang="en-US" i="1"/>
                          <m:t>𝑙</m:t>
                        </m:r>
                        <m:r>
                          <a:rPr lang="en-US" i="1"/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compute it’s more easy surrogate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. Computation is deterministic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27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9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5668</TotalTime>
  <Words>1311</Words>
  <Application>Microsoft Office PowerPoint</Application>
  <PresentationFormat>Экран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Модульная</vt:lpstr>
      <vt:lpstr>Topics: - …</vt:lpstr>
      <vt:lpstr>Derivative properties</vt:lpstr>
      <vt:lpstr>Gradient Properties</vt:lpstr>
      <vt:lpstr>How numerially evaluate derivative?</vt:lpstr>
      <vt:lpstr>How numerially second derivative?</vt:lpstr>
      <vt:lpstr>Derivative to compute partial derivatives</vt:lpstr>
      <vt:lpstr>Derivative to compute partial derivatives</vt:lpstr>
      <vt:lpstr>Our Prediction Schema</vt:lpstr>
      <vt:lpstr>Remarks about computation</vt:lpstr>
      <vt:lpstr>What we evaluated so far?</vt:lpstr>
      <vt:lpstr>What about complete gradient?</vt:lpstr>
      <vt:lpstr>What is mini-batch</vt:lpstr>
      <vt:lpstr>Variants of gradient descend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370</cp:revision>
  <dcterms:created xsi:type="dcterms:W3CDTF">2018-12-08T12:00:24Z</dcterms:created>
  <dcterms:modified xsi:type="dcterms:W3CDTF">2019-07-15T07:37:41Z</dcterms:modified>
</cp:coreProperties>
</file>