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310" r:id="rId4"/>
    <p:sldId id="320" r:id="rId5"/>
    <p:sldId id="339" r:id="rId6"/>
    <p:sldId id="340" r:id="rId7"/>
    <p:sldId id="338" r:id="rId8"/>
    <p:sldId id="341" r:id="rId9"/>
    <p:sldId id="344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 – Neural Nets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14.07.2019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1. Plot some graphics in Python.</a:t>
            </a:r>
            <a:br>
              <a:rPr lang="en-US" sz="2000" dirty="0" smtClean="0"/>
            </a:br>
            <a:r>
              <a:rPr lang="en-US" sz="2000" dirty="0" smtClean="0"/>
              <a:t>Talk about single derivative for function of one argument.</a:t>
            </a:r>
            <a:br>
              <a:rPr lang="en-US" sz="2000" dirty="0" smtClean="0"/>
            </a:br>
            <a:r>
              <a:rPr lang="en-US" sz="2000" dirty="0" smtClean="0"/>
              <a:t>Derive things relative to derivative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2. Plot some graphics in Google Chrome Web Browser of 2 variables</a:t>
            </a:r>
            <a:br>
              <a:rPr lang="en-US" sz="2000" dirty="0" smtClean="0"/>
            </a:br>
            <a:r>
              <a:rPr lang="en-US" sz="2000" dirty="0"/>
              <a:t>Talk about single derivative for function of one argument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>Play with photo of Neo from Matrix.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3. Single Layer Neural Net – it’s construction. Various Transfer functions.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4. Talk about derivatives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need to select specific function?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parameters to be learned.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optimization it called variables, but in Machine Learning the variables which are needed to be find by learning procedure called parameters.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function class have at least continuous space of parameters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 b="-3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6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this call Neural Network, where is a Network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worked in this area look not into formula described this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into graph interpretation of the model they draw a graph and say “network”.</a:t>
            </a:r>
            <a:endParaRPr lang="ru-RU" dirty="0"/>
          </a:p>
          <a:p>
            <a:endParaRPr lang="en-US" dirty="0" smtClean="0"/>
          </a:p>
          <a:p>
            <a:r>
              <a:rPr lang="en-US" dirty="0" smtClean="0"/>
              <a:t>Without loss of generality we can work with </a:t>
            </a:r>
            <a:r>
              <a:rPr lang="en-US" dirty="0" err="1" smtClean="0"/>
              <a:t>Alegebraic</a:t>
            </a:r>
            <a:r>
              <a:rPr lang="en-US" dirty="0" smtClean="0"/>
              <a:t> form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60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of some Transfer Functions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456821"/>
                  </p:ext>
                </p:extLst>
              </p:nvPr>
            </p:nvGraphicFramePr>
            <p:xfrm>
              <a:off x="395536" y="1700808"/>
              <a:ext cx="8136904" cy="46827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192"/>
                    <a:gridCol w="3695844"/>
                    <a:gridCol w="2712868"/>
                  </a:tblGrid>
                  <a:tr h="2880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Function name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Algebraic expression for transfer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Evaluated</a:t>
                          </a:r>
                          <a:r>
                            <a:rPr lang="en-US" sz="1600" baseline="0" dirty="0" smtClean="0">
                              <a:effectLst/>
                            </a:rPr>
                            <a:t>  derivative (</a:t>
                          </a:r>
                          <a:r>
                            <a:rPr lang="en-US" sz="1600" dirty="0" smtClean="0">
                              <a:effectLst/>
                            </a:rPr>
                            <a:t>gradient)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6785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Sigmod or Logistic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ru-RU" sz="16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16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>
                                              <a:effectLst/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>
                                              <a:effectLst/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)(1−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))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10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Identity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530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RELU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⁡(0,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 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0,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not</m:t>
                                        </m:r>
                                        <m: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esist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=0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2439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Hyperbolic tangent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sinh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cosh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ru-RU" sz="16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(−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sz="16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16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(−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ru-RU" sz="16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−2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ru-RU" sz="16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−2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′(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)=1−</m:t>
                              </m:r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0831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Parametric Relu (PreLU)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6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6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&gt;0</m:t>
                                      </m:r>
                                    </m:e>
                                    <m:e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𝑎𝑧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1600">
                                          <a:effectLst/>
                                          <a:latin typeface="Cambria Math"/>
                                        </a:rPr>
                                        <m:t>≤0</m:t>
                                      </m:r>
                                    </m:e>
                                    <m:e/>
                                  </m:eqArr>
                                </m:e>
                              </m:d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&gt;0</m:t>
                                        </m:r>
                                      </m:e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not</m:t>
                                        </m:r>
                                        <m: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effectLst/>
                                            <a:latin typeface="Cambria Math"/>
                                          </a:rPr>
                                          <m:t>exis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𝑧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/>
                                          </a:rPr>
                                          <m:t>=0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456821"/>
                  </p:ext>
                </p:extLst>
              </p:nvPr>
            </p:nvGraphicFramePr>
            <p:xfrm>
              <a:off x="395536" y="1700808"/>
              <a:ext cx="8136904" cy="46497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192"/>
                    <a:gridCol w="3695844"/>
                    <a:gridCol w="2712868"/>
                  </a:tblGrid>
                  <a:tr h="5443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Function name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Algebraic expression for transfer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Evaluated</a:t>
                          </a:r>
                          <a:r>
                            <a:rPr lang="en-US" sz="1600" baseline="0" dirty="0" smtClean="0">
                              <a:effectLst/>
                            </a:rPr>
                            <a:t>  derivative (</a:t>
                          </a:r>
                          <a:r>
                            <a:rPr lang="en-US" sz="1600" dirty="0" smtClean="0">
                              <a:effectLst/>
                            </a:rPr>
                            <a:t>gradient)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443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Sigmod or Logistic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105556" r="-73432" b="-64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105556" b="-648889"/>
                          </a:stretch>
                        </a:blipFill>
                      </a:tcPr>
                    </a:tc>
                  </a:tr>
                  <a:tr h="2810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Identity function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402174" r="-73432" b="-11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402174" b="-1169565"/>
                          </a:stretch>
                        </a:blipFill>
                      </a:tcPr>
                    </a:tc>
                  </a:tr>
                  <a:tr h="9530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RELU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148077" r="-73432" b="-2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148077" b="-244872"/>
                          </a:stretch>
                        </a:blipFill>
                      </a:tcPr>
                    </a:tc>
                  </a:tr>
                  <a:tr h="12439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Hyperbolic tangent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189706" r="-73432" b="-87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189706" b="-87255"/>
                          </a:stretch>
                        </a:blipFill>
                      </a:tcPr>
                    </a:tc>
                  </a:tr>
                  <a:tr h="10831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Parametric Relu (PreLU)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7030" t="-332022" r="-73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225" t="-3320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243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Sigmoid Function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700808"/>
                <a:ext cx="8136904" cy="1057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𝑠𝑖𝑔𝑚𝑜𝑖𝑑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𝑠𝑖𝑔𝑚𝑜𝑖𝑑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)(1−</m:t>
                    </m:r>
                    <m:r>
                      <a:rPr lang="en-US" i="1">
                        <a:latin typeface="Cambria Math"/>
                      </a:rPr>
                      <m:t>𝑠𝑖𝑔𝑚𝑜𝑖𝑑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136904" cy="1057597"/>
              </a:xfrm>
              <a:prstGeom prst="rect">
                <a:avLst/>
              </a:prstGeom>
              <a:blipFill rotWithShape="1">
                <a:blip r:embed="rId2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7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About Derivative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On the Board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8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 series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sz="2400" dirty="0" smtClean="0"/>
                  <a:t>Named for the English mathematician </a:t>
                </a:r>
                <a:r>
                  <a:rPr lang="en-US" sz="2400" i="1" dirty="0" smtClean="0"/>
                  <a:t>Taylor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(1685-1731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400" dirty="0" smtClean="0"/>
                  <a:t>We can control </a:t>
                </a:r>
                <a:r>
                  <a:rPr lang="en-US" sz="2400" b="1" dirty="0" smtClean="0"/>
                  <a:t>p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b="1" dirty="0" smtClean="0"/>
                  <a:t>n</a:t>
                </a:r>
                <a:r>
                  <a:rPr lang="en-US" sz="2400" dirty="0" smtClean="0"/>
                  <a:t>. But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𝑓𝑟𝑜𝑚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[0,1]</m:t>
                    </m:r>
                  </m:oMath>
                </a14:m>
                <a:r>
                  <a:rPr lang="en-US" sz="2400" dirty="0" smtClean="0"/>
                  <a:t> is not our control.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400" dirty="0" smtClean="0"/>
                  <a:t> is take derivative to function k times</a:t>
                </a:r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latin typeface="Cambria Math"/>
                      </a:rPr>
                      <m:t>: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1" i="1" smtClean="0">
                        <a:latin typeface="Cambria Math"/>
                      </a:rPr>
                      <m:t>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2400" dirty="0" smtClean="0"/>
              </a:p>
              <a:p>
                <a:pPr marL="633222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𝑝𝑛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7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Apply Taylor Series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Original sigmoid function looks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ru-RU" dirty="0"/>
                  <a:t> 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Now </a:t>
                </a:r>
                <a:r>
                  <a:rPr lang="en-US" dirty="0"/>
                  <a:t>let’s use simple algebra to understand some symmetry properties: </a:t>
                </a:r>
                <a:endParaRPr lang="en-US" dirty="0" smtClean="0"/>
              </a:p>
              <a:p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ru-R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ru-R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𝑓</m:t>
                    </m:r>
                    <m:r>
                      <a:rPr lang="ru-RU" i="1">
                        <a:latin typeface="Cambria Math"/>
                      </a:rPr>
                      <m:t>(−</m:t>
                    </m:r>
                    <m:r>
                      <a:rPr lang="ru-RU" i="1">
                        <a:latin typeface="Cambria Math"/>
                      </a:rPr>
                      <m:t>𝑥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ru-RU" dirty="0"/>
              </a:p>
              <a:p>
                <a:r>
                  <a:rPr lang="en-US" dirty="0" smtClean="0"/>
                  <a:t>In principle </a:t>
                </a:r>
                <a:r>
                  <a:rPr lang="en-US" dirty="0"/>
                  <a:t>we can replace exponent with it’s Taylor expansion near </a:t>
                </a:r>
                <a:r>
                  <a:rPr lang="en-US" dirty="0" smtClean="0"/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via </a:t>
                </a:r>
                <a:r>
                  <a:rPr lang="en-US" dirty="0"/>
                  <a:t>considering only two first </a:t>
                </a:r>
                <a:r>
                  <a:rPr lang="en-US" dirty="0" smtClean="0"/>
                  <a:t>terms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1+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1!</m:t>
                                </m:r>
                              </m:den>
                            </m:f>
                            <m:r>
                              <a:rPr lang="ru-RU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ru-RU" i="1">
                                <a:latin typeface="Cambria Math"/>
                              </a:rPr>
                              <m:t>+…</m:t>
                            </m:r>
                          </m:e>
                        </m:d>
                      </m:den>
                    </m:f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864221"/>
            <a:ext cx="8964488" cy="3154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Script: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#!/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usr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/bin/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python3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test_sigmoid.py, Konstantin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Burlachenko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pyplot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y_aprox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compute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compute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y_aprox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arange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0.1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C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4AA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yapr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y_aprox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xi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yapr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title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'Sigmoid and it approximation'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legend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'Sigmoid'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'Sigmoid approximation'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show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9583"/>
            <a:ext cx="3456384" cy="308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 smtClean="0"/>
              <a:t>Example of Apply Taylor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1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 some graphics in Python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python3</a:t>
            </a:r>
          </a:p>
          <a:p>
            <a:pPr marL="118872" indent="0">
              <a:buNone/>
            </a:pPr>
            <a:r>
              <a:rPr lang="en-US" dirty="0" smtClean="0"/>
              <a:t># L2_plot_snippet.py 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import sys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np.arange</a:t>
            </a:r>
            <a:r>
              <a:rPr lang="en-US" dirty="0" smtClean="0"/>
              <a:t>(0.0, 10.0, 0.1)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smtClean="0"/>
              <a:t>beta = 2.0</a:t>
            </a:r>
          </a:p>
          <a:p>
            <a:pPr marL="118872" indent="0">
              <a:buNone/>
            </a:pPr>
            <a:r>
              <a:rPr lang="en-US" dirty="0" smtClean="0"/>
              <a:t>y1 = (beta-1.0)*0.5*x*x + (2.0-beta)*</a:t>
            </a:r>
            <a:r>
              <a:rPr lang="en-US" dirty="0" err="1" smtClean="0"/>
              <a:t>np.abs</a:t>
            </a:r>
            <a:r>
              <a:rPr lang="en-US" dirty="0" smtClean="0"/>
              <a:t>(x)</a:t>
            </a:r>
          </a:p>
          <a:p>
            <a:pPr marL="11887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(x, y1, 'g-', label='EN beta=' + </a:t>
            </a:r>
            <a:r>
              <a:rPr lang="en-US" dirty="0" err="1" smtClean="0"/>
              <a:t>str</a:t>
            </a:r>
            <a:r>
              <a:rPr lang="en-US" dirty="0" smtClean="0"/>
              <a:t>(beta))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smtClean="0"/>
              <a:t>beta = 1.6</a:t>
            </a:r>
          </a:p>
          <a:p>
            <a:pPr marL="118872" indent="0">
              <a:buNone/>
            </a:pPr>
            <a:r>
              <a:rPr lang="en-US" dirty="0" smtClean="0"/>
              <a:t>y2 = (beta-1.0)*0.5*x*x + (2.0-beta)*</a:t>
            </a:r>
            <a:r>
              <a:rPr lang="en-US" dirty="0" err="1" smtClean="0"/>
              <a:t>np.abs</a:t>
            </a:r>
            <a:r>
              <a:rPr lang="en-US" dirty="0" smtClean="0"/>
              <a:t>(x)</a:t>
            </a:r>
          </a:p>
          <a:p>
            <a:pPr marL="11887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(x, y2, 'r-', label='EN beta=' + </a:t>
            </a:r>
            <a:r>
              <a:rPr lang="en-US" dirty="0" err="1" smtClean="0"/>
              <a:t>str</a:t>
            </a:r>
            <a:r>
              <a:rPr lang="en-US" dirty="0" smtClean="0"/>
              <a:t>(beta))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smtClean="0"/>
              <a:t>beta = 1.1</a:t>
            </a:r>
          </a:p>
          <a:p>
            <a:pPr marL="118872" indent="0">
              <a:buNone/>
            </a:pPr>
            <a:r>
              <a:rPr lang="en-US" dirty="0" smtClean="0"/>
              <a:t>y3 = (beta-1.0)*0.5*x*x + (2.0-beta)*</a:t>
            </a:r>
            <a:r>
              <a:rPr lang="en-US" dirty="0" err="1" smtClean="0"/>
              <a:t>np.abs</a:t>
            </a:r>
            <a:r>
              <a:rPr lang="en-US" dirty="0" smtClean="0"/>
              <a:t>(x)</a:t>
            </a:r>
          </a:p>
          <a:p>
            <a:pPr marL="11887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(x, y3, 'b-', label='EN beta=' + </a:t>
            </a:r>
            <a:r>
              <a:rPr lang="en-US" dirty="0" err="1" smtClean="0"/>
              <a:t>str</a:t>
            </a:r>
            <a:r>
              <a:rPr lang="en-US" dirty="0" smtClean="0"/>
              <a:t>(beta))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yMin</a:t>
            </a:r>
            <a:r>
              <a:rPr lang="en-US" dirty="0" smtClean="0"/>
              <a:t> = </a:t>
            </a:r>
            <a:r>
              <a:rPr lang="en-US" dirty="0" err="1" smtClean="0"/>
              <a:t>np.min</a:t>
            </a:r>
            <a:r>
              <a:rPr lang="en-US" dirty="0" smtClean="0"/>
              <a:t>(</a:t>
            </a:r>
            <a:r>
              <a:rPr lang="en-US" dirty="0" err="1" smtClean="0"/>
              <a:t>np.concatenate</a:t>
            </a:r>
            <a:r>
              <a:rPr lang="en-US" dirty="0" smtClean="0"/>
              <a:t>( (y1, y2, y3) ))</a:t>
            </a:r>
          </a:p>
          <a:p>
            <a:pPr marL="118872" indent="0">
              <a:buNone/>
            </a:pPr>
            <a:r>
              <a:rPr lang="en-US" dirty="0" err="1" smtClean="0"/>
              <a:t>yMax</a:t>
            </a:r>
            <a:r>
              <a:rPr lang="en-US" dirty="0" smtClean="0"/>
              <a:t> = </a:t>
            </a:r>
            <a:r>
              <a:rPr lang="en-US" dirty="0" err="1" smtClean="0"/>
              <a:t>np.max</a:t>
            </a:r>
            <a:r>
              <a:rPr lang="en-US" dirty="0" smtClean="0"/>
              <a:t>(</a:t>
            </a:r>
            <a:r>
              <a:rPr lang="en-US" dirty="0" err="1" smtClean="0"/>
              <a:t>np.concatenate</a:t>
            </a:r>
            <a:r>
              <a:rPr lang="en-US" dirty="0" smtClean="0"/>
              <a:t>( (y1, y2, y3) ))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r>
              <a:rPr lang="en-US" dirty="0" err="1" smtClean="0"/>
              <a:t>plt.xlim</a:t>
            </a:r>
            <a:r>
              <a:rPr lang="en-US" dirty="0" smtClean="0"/>
              <a:t>(x[0], x[-1])</a:t>
            </a:r>
          </a:p>
          <a:p>
            <a:pPr marL="118872" indent="0">
              <a:buNone/>
            </a:pPr>
            <a:r>
              <a:rPr lang="en-US" dirty="0" err="1" smtClean="0"/>
              <a:t>plt.ylim</a:t>
            </a:r>
            <a:r>
              <a:rPr lang="en-US" dirty="0" smtClean="0"/>
              <a:t>(x[0], x[-1])</a:t>
            </a:r>
          </a:p>
          <a:p>
            <a:pPr marL="118872" indent="0">
              <a:buNone/>
            </a:pPr>
            <a:r>
              <a:rPr lang="en-US" dirty="0" err="1" smtClean="0"/>
              <a:t>plt.gca</a:t>
            </a:r>
            <a:r>
              <a:rPr lang="en-US" dirty="0" smtClean="0"/>
              <a:t>().</a:t>
            </a:r>
            <a:r>
              <a:rPr lang="en-US" dirty="0" err="1" smtClean="0"/>
              <a:t>set_aspect</a:t>
            </a:r>
            <a:r>
              <a:rPr lang="en-US" dirty="0" smtClean="0"/>
              <a:t>('equal', adjustable='box')</a:t>
            </a:r>
          </a:p>
          <a:p>
            <a:pPr marL="118872" indent="0">
              <a:buNone/>
            </a:pPr>
            <a:r>
              <a:rPr lang="en-US" dirty="0" smtClean="0"/>
              <a:t>#=====================================================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118872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('y(x)')</a:t>
            </a:r>
          </a:p>
          <a:p>
            <a:pPr marL="118872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='upper left')</a:t>
            </a:r>
          </a:p>
          <a:p>
            <a:pPr marL="118872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(True)</a:t>
            </a:r>
          </a:p>
          <a:p>
            <a:pPr marL="118872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('Example scalar functions')</a:t>
            </a:r>
          </a:p>
          <a:p>
            <a:pPr marL="118872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Plot some graphics in </a:t>
            </a:r>
            <a:r>
              <a:rPr lang="en-US" sz="4800" dirty="0" smtClean="0"/>
              <a:t>Google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5" y="1681851"/>
            <a:ext cx="8892480" cy="44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4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Functions, points, curves, discontinuity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384376" cy="469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07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functions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defined set of real number, etc. at the beginning</a:t>
                </a:r>
              </a:p>
              <a:p>
                <a:endParaRPr lang="en-US" dirty="0"/>
              </a:p>
              <a:p>
                <a:r>
                  <a:rPr lang="en-US" dirty="0" smtClean="0"/>
                  <a:t>But we can consider sets of more complicated objects like functions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then we can take this two functions and consider a set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4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enumerating functions directly we can do one trick to consider infinite set of functions</a:t>
            </a:r>
          </a:p>
          <a:p>
            <a:endParaRPr lang="en-US" dirty="0" smtClean="0"/>
          </a:p>
          <a:p>
            <a:r>
              <a:rPr lang="en-US" dirty="0" smtClean="0"/>
              <a:t>We have a form F(X,W)=Y where X is variable, but W is something which encode selection of function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9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What we want – </a:t>
            </a:r>
            <a:br>
              <a:rPr lang="en-US" sz="4800" dirty="0" smtClean="0"/>
            </a:br>
            <a:r>
              <a:rPr lang="en-US" sz="4800" dirty="0" smtClean="0"/>
              <a:t>we want to approximate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772816"/>
            <a:ext cx="389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72" indent="0">
              <a:buNone/>
            </a:pPr>
            <a:r>
              <a:rPr lang="en-US" b="1" i="1" u="sng" dirty="0" smtClean="0"/>
              <a:t>1-st step </a:t>
            </a:r>
            <a:r>
              <a:rPr lang="en-US" b="1" i="1" u="sng" dirty="0"/>
              <a:t>Model (or pattern) structure</a:t>
            </a:r>
            <a:endParaRPr lang="en-US" b="1" i="1" u="sng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55576" y="2142148"/>
                <a:ext cx="7992888" cy="120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is real function, which </a:t>
                </a:r>
                <a:r>
                  <a:rPr lang="en-US" b="1" i="1" dirty="0" smtClean="0">
                    <a:latin typeface="Cambria Math"/>
                  </a:rPr>
                  <a:t>we don’t know,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but we want to know it very much, because it help us to make  a decision.</a:t>
                </a:r>
              </a:p>
              <a:p>
                <a:pPr marL="118872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 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ℱ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i="1" dirty="0"/>
                  <a:t>  </a:t>
                </a:r>
                <a:r>
                  <a:rPr lang="en-US" i="1" dirty="0" smtClean="0"/>
                  <a:t>instead we construct class(or set) </a:t>
                </a:r>
                <a:r>
                  <a:rPr lang="en-US" i="1" dirty="0"/>
                  <a:t>of functions</a:t>
                </a:r>
                <a:r>
                  <a:rPr lang="en-US" i="1" dirty="0" smtClean="0"/>
                  <a:t>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42148"/>
                <a:ext cx="7992888" cy="1207767"/>
              </a:xfrm>
              <a:prstGeom prst="rect">
                <a:avLst/>
              </a:prstGeom>
              <a:blipFill rotWithShape="1">
                <a:blip r:embed="rId2"/>
                <a:stretch>
                  <a:fillRect t="-3015" b="-7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96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Model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sz="28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sz="2800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  <a:p>
                <a:pPr marL="118872" indent="0">
                  <a:buNone/>
                </a:pPr>
                <a:r>
                  <a:rPr lang="en-US" dirty="0" smtClean="0"/>
                  <a:t>is </a:t>
                </a:r>
                <a:r>
                  <a:rPr lang="en-US" dirty="0"/>
                  <a:t>example of single layer Neural Network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/>
                  <a:t> is called </a:t>
                </a:r>
                <a:r>
                  <a:rPr lang="en-US" u="sng" dirty="0"/>
                  <a:t>activation</a:t>
                </a:r>
                <a:r>
                  <a:rPr lang="en-US" dirty="0"/>
                  <a:t>  function or </a:t>
                </a:r>
                <a:r>
                  <a:rPr lang="en-US" u="sng" dirty="0"/>
                  <a:t>transfer</a:t>
                </a:r>
                <a:r>
                  <a:rPr lang="en-US" dirty="0"/>
                  <a:t> function or </a:t>
                </a:r>
                <a:r>
                  <a:rPr lang="en-US" u="sng" dirty="0"/>
                  <a:t>squashing</a:t>
                </a:r>
                <a:r>
                  <a:rPr lang="en-US" dirty="0"/>
                  <a:t> </a:t>
                </a:r>
                <a:r>
                  <a:rPr lang="en-US" dirty="0" smtClean="0"/>
                  <a:t>function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- is weight matrix for first layer.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- is bias term for first layer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/>
                  <a:t> – is weight matrix for output layer.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– is bias term for output layer.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b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Model - Massaging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 smtClean="0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compress this formula we can assume that:</a:t>
                </a:r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 (assumption)</a:t>
                </a:r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 (assumption)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So </a:t>
                </a:r>
                <a:r>
                  <a:rPr lang="en-US" dirty="0"/>
                  <a:t>we can more compactly write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ru-RU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groupCh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4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5482</TotalTime>
  <Words>1505</Words>
  <Application>Microsoft Office PowerPoint</Application>
  <PresentationFormat>Экран (4:3)</PresentationFormat>
  <Paragraphs>183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Модульная</vt:lpstr>
      <vt:lpstr>Topics: 1. Plot some graphics in Python. Talk about single derivative for function of one argument. Derive things relative to derivative  2. Plot some graphics in Google Chrome Web Browser of 2 variables Talk about single derivative for function of one argument.  Play with photo of Neo from Matrix.  3. Single Layer Neural Net – it’s construction. Various Transfer functions.  4. Talk about derivatives  </vt:lpstr>
      <vt:lpstr>Plot some graphics in Python</vt:lpstr>
      <vt:lpstr>Plot some graphics in Google</vt:lpstr>
      <vt:lpstr>Functions, points, curves, discontinuity</vt:lpstr>
      <vt:lpstr>Set of functions</vt:lpstr>
      <vt:lpstr>Function class</vt:lpstr>
      <vt:lpstr>What we want –  we want to approximate</vt:lpstr>
      <vt:lpstr>Structure Model</vt:lpstr>
      <vt:lpstr>Structure Model - Massaging</vt:lpstr>
      <vt:lpstr>What we need to select specific function?</vt:lpstr>
      <vt:lpstr>Why this call Neural Network, where is a Network?</vt:lpstr>
      <vt:lpstr>Derivative of some Transfer Functions</vt:lpstr>
      <vt:lpstr>Derivative of Sigmoid Function</vt:lpstr>
      <vt:lpstr>Discussion About Derivative</vt:lpstr>
      <vt:lpstr>Taylor series</vt:lpstr>
      <vt:lpstr>Example of Apply Taylor Series</vt:lpstr>
      <vt:lpstr>Example of Apply Taylor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341</cp:revision>
  <dcterms:created xsi:type="dcterms:W3CDTF">2018-12-08T12:00:24Z</dcterms:created>
  <dcterms:modified xsi:type="dcterms:W3CDTF">2019-07-14T16:25:37Z</dcterms:modified>
</cp:coreProperties>
</file>