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72" r:id="rId7"/>
    <p:sldId id="271" r:id="rId8"/>
    <p:sldId id="275" r:id="rId9"/>
    <p:sldId id="27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14.07.2019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 </a:t>
            </a:r>
            <a:r>
              <a:rPr lang="en-US" sz="2000" dirty="0" smtClean="0"/>
              <a:t>Our prediction schema</a:t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 smtClean="0"/>
              <a:t>K-fold </a:t>
            </a:r>
            <a:r>
              <a:rPr lang="en-US" sz="2000" dirty="0" smtClean="0"/>
              <a:t>cross-validation</a:t>
            </a:r>
            <a:br>
              <a:rPr lang="en-US" sz="2000" dirty="0" smtClean="0"/>
            </a:br>
            <a:r>
              <a:rPr lang="en-US" sz="2000" dirty="0" smtClean="0"/>
              <a:t>- Forward and Backward phase</a:t>
            </a:r>
            <a:br>
              <a:rPr lang="en-US" sz="2000" dirty="0" smtClean="0"/>
            </a:br>
            <a:r>
              <a:rPr lang="en-US" sz="2000" dirty="0" smtClean="0"/>
              <a:t>- Chain </a:t>
            </a:r>
            <a:r>
              <a:rPr lang="en-US" sz="2000" dirty="0" smtClean="0"/>
              <a:t>Rule (on board)</a:t>
            </a:r>
            <a:br>
              <a:rPr lang="en-US" sz="2000" dirty="0" smtClean="0"/>
            </a:br>
            <a:r>
              <a:rPr lang="en-US" sz="2000" dirty="0" smtClean="0"/>
              <a:t>- Derivation how compute partial derivatives </a:t>
            </a:r>
            <a:r>
              <a:rPr lang="en-US" sz="2000" smtClean="0"/>
              <a:t>for quadratic Loss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Source code with which you figure </a:t>
            </a:r>
            <a:r>
              <a:rPr lang="en-US" sz="2000" smtClean="0"/>
              <a:t>out </a:t>
            </a:r>
            <a:r>
              <a:rPr lang="en-US" sz="2000" smtClean="0"/>
              <a:t>“What </a:t>
            </a:r>
            <a:r>
              <a:rPr lang="en-US" sz="2000" dirty="0" smtClean="0"/>
              <a:t>it </a:t>
            </a:r>
            <a:r>
              <a:rPr lang="en-US" sz="2000" smtClean="0"/>
              <a:t>do</a:t>
            </a:r>
            <a:r>
              <a:rPr lang="en-US" sz="2000" smtClean="0"/>
              <a:t>?”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Prediction Schema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always.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And </a:t>
                </a:r>
                <a:r>
                  <a:rPr lang="en-US" dirty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=0=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)(1−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 fold </a:t>
            </a:r>
            <a:r>
              <a:rPr lang="en-US" dirty="0" smtClean="0"/>
              <a:t>cross-validation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One way to mitigate problems with simple cross-validation is use K-fold cross-validation.</a:t>
                </a:r>
                <a:endParaRPr lang="ru-RU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This </a:t>
                </a:r>
                <a:r>
                  <a:rPr lang="en-US" sz="1600" dirty="0"/>
                  <a:t>technic allow to have a data manipulating schema when number of observation is not very big or even limited and we can not make train set and test set as big as we want</a:t>
                </a:r>
                <a:r>
                  <a:rPr lang="en-US" sz="1600" dirty="0" smtClean="0"/>
                  <a:t>.</a:t>
                </a:r>
              </a:p>
              <a:p>
                <a:pPr marL="118872" indent="0">
                  <a:buNone/>
                </a:pPr>
                <a:endParaRPr lang="ru-RU" sz="1600" dirty="0"/>
              </a:p>
              <a:p>
                <a:r>
                  <a:rPr lang="en-US" sz="1600" b="1" dirty="0" smtClean="0"/>
                  <a:t>Algorithm</a:t>
                </a:r>
                <a:r>
                  <a:rPr lang="en-US" sz="1600" b="1" dirty="0"/>
                  <a:t>:</a:t>
                </a:r>
                <a:endParaRPr lang="ru-RU" sz="1600" b="1" dirty="0"/>
              </a:p>
              <a:p>
                <a:pPr marL="118872" indent="0">
                  <a:buNone/>
                </a:pPr>
                <a:r>
                  <a:rPr lang="en-US" sz="1600" b="1" dirty="0"/>
                  <a:t>1.</a:t>
                </a:r>
                <a:r>
                  <a:rPr lang="en-US" sz="1600" dirty="0"/>
                  <a:t> Split available data into K disjoint folds(or groups, or subsets):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which are in the union gives original available data. For example typical case K = 10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b="1" dirty="0" smtClean="0"/>
              </a:p>
              <a:p>
                <a:pPr marL="118872" indent="0">
                  <a:buNone/>
                </a:pPr>
                <a:r>
                  <a:rPr lang="en-US" sz="1600" b="1" dirty="0" smtClean="0"/>
                  <a:t>2</a:t>
                </a:r>
                <a:r>
                  <a:rPr lang="en-US" sz="1600" b="1" dirty="0"/>
                  <a:t>.</a:t>
                </a:r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1,</m:t>
                        </m:r>
                        <m:r>
                          <a:rPr lang="en-US" sz="1600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600" dirty="0"/>
                  <a:t> :</a:t>
                </a:r>
                <a:endParaRPr lang="ru-RU" sz="1600" dirty="0"/>
              </a:p>
              <a:p>
                <a:pPr marL="118872" indent="0">
                  <a:buNone/>
                </a:pPr>
                <a:r>
                  <a:rPr lang="en-US" sz="1600" dirty="0" smtClean="0"/>
                  <a:t>Train </a:t>
                </a:r>
                <a:r>
                  <a:rPr lang="en-US" sz="1600" dirty="0"/>
                  <a:t>each Predictor (or Model) on 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600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and evaluate empirical loss on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b="1" dirty="0" smtClean="0"/>
              </a:p>
              <a:p>
                <a:pPr marL="118872" indent="0">
                  <a:buNone/>
                </a:pPr>
                <a:r>
                  <a:rPr lang="en-US" sz="1600" b="1" dirty="0" smtClean="0"/>
                  <a:t>3</a:t>
                </a:r>
                <a:r>
                  <a:rPr lang="en-US" sz="1600" b="1" dirty="0"/>
                  <a:t>.</a:t>
                </a:r>
                <a:r>
                  <a:rPr lang="en-US" sz="1600" dirty="0"/>
                  <a:t> For each predictor average empirical loss on all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It is an estimation of generalization error.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dirty="0" smtClean="0"/>
              </a:p>
              <a:p>
                <a:pPr marL="118872" indent="0">
                  <a:buNone/>
                </a:pPr>
                <a:r>
                  <a:rPr lang="en-US" sz="1600" dirty="0" smtClean="0"/>
                  <a:t>Here </a:t>
                </a:r>
                <a:r>
                  <a:rPr lang="en-US" sz="1600" dirty="0"/>
                  <a:t>cross-validation estimate the performance of the actual predicting.</a:t>
                </a:r>
                <a:endParaRPr lang="ru-RU" sz="1600" dirty="0"/>
              </a:p>
              <a:p>
                <a:pPr marL="118872" indent="0">
                  <a:buNone/>
                </a:pPr>
                <a:r>
                  <a:rPr lang="en-US" sz="1600" b="1" dirty="0"/>
                  <a:t>4</a:t>
                </a:r>
                <a:r>
                  <a:rPr lang="en-US" sz="1600" dirty="0"/>
                  <a:t>.Select a model with lowest generalization error. One possible way of doing things if there are several models with small generalization error - select “simplest” one</a:t>
                </a:r>
                <a:endParaRPr lang="ru-RU" sz="1600" dirty="0"/>
              </a:p>
              <a:p>
                <a:pPr marL="118872" indent="0">
                  <a:buNone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2" b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forward propagation?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out model and </a:t>
                </a:r>
                <a:r>
                  <a:rPr lang="en-US" dirty="0" err="1" smtClean="0"/>
                  <a:t>subsitute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dirty="0" smtClean="0"/>
                  <a:t> and evaluate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B050"/>
                            </a:solidFill>
                          </a:rPr>
                          <m:t>x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need store some intermediate results then do it</a:t>
                </a:r>
              </a:p>
              <a:p>
                <a:endParaRPr lang="en-US" dirty="0"/>
              </a:p>
              <a:p>
                <a:r>
                  <a:rPr lang="en-US" dirty="0" smtClean="0"/>
                  <a:t>Motivation video with “Do it”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Loss function for regression for NN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groupCh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and even more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multiplier can be omitted.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 </a:t>
                </a:r>
                <a:r>
                  <a:rPr lang="en-US" dirty="0"/>
                  <a:t>also people who create neural networks approximations </a:t>
                </a:r>
                <a:r>
                  <a:rPr lang="en-US" dirty="0" smtClean="0"/>
                  <a:t>consider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groupCh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differentiable function negative gradient show a direction to fastest local descend of function value if choose direction from unit norm sphere where norm is Euclidian norm.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board discuss Chain Rule</a:t>
            </a:r>
          </a:p>
          <a:p>
            <a:r>
              <a:rPr lang="en-US" dirty="0" smtClean="0"/>
              <a:t>Gradients</a:t>
            </a:r>
          </a:p>
          <a:p>
            <a:r>
              <a:rPr lang="en-US" dirty="0" smtClean="0"/>
              <a:t>Linearity of apply derivative</a:t>
            </a:r>
          </a:p>
          <a:p>
            <a:r>
              <a:rPr lang="en-US" dirty="0" smtClean="0"/>
              <a:t>Difference between Gradient and </a:t>
            </a:r>
            <a:r>
              <a:rPr lang="en-US" dirty="0" err="1" smtClean="0"/>
              <a:t>Jacobian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to compute partial derivatives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single layer network and for single observation we have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r>
                            <a:rPr lang="en-US" sz="23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𝑑𝐿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𝑑𝑟</m:t>
                          </m:r>
                        </m:den>
                      </m:f>
                      <m:r>
                        <a:rPr lang="en-US" sz="230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ru-RU" sz="2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r>
                            <a:rPr lang="en-US" sz="2300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300" i="1">
                              <a:latin typeface="Cambria Math"/>
                            </a:rPr>
                            <m:t>−</m:t>
                          </m:r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−</m:t>
                              </m:r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groupChr>
                              <m:d>
                                <m:d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300" dirty="0"/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2300" i="1">
                              <a:latin typeface="Cambria Math"/>
                            </a:rPr>
                          </m:ctrlPr>
                        </m:d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3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2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3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23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3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3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3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:endParaRPr lang="en-US" sz="23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/>
                          </a:rPr>
                          <m:t>𝜕</m:t>
                        </m:r>
                        <m:r>
                          <a:rPr lang="en-US" sz="23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3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3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300" b="0" i="1" smtClean="0">
                        <a:latin typeface="Cambria Math"/>
                      </a:rPr>
                      <m:t>=</m:t>
                    </m:r>
                    <m:r>
                      <a:rPr lang="en-US" sz="2300" i="1">
                        <a:latin typeface="Cambria Math"/>
                      </a:rPr>
                      <m:t>"</m:t>
                    </m:r>
                    <m:r>
                      <a:rPr lang="en-US" sz="2300" i="1">
                        <a:latin typeface="Cambria Math"/>
                      </a:rPr>
                      <m:t>𝑒𝑟𝑟𝑜𝑟</m:t>
                    </m:r>
                    <m:r>
                      <a:rPr lang="en-US" sz="2300" i="1">
                        <a:latin typeface="Cambria Math"/>
                      </a:rPr>
                      <m:t>"∙"</m:t>
                    </m:r>
                    <m:r>
                      <a:rPr lang="en-US" sz="2300" i="1">
                        <a:latin typeface="Cambria Math"/>
                      </a:rPr>
                      <m:t>𝑜𝑢𝑡𝑝𝑢𝑡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𝑜𝑓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𝑡h𝑒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𝑚</m:t>
                    </m:r>
                    <m:r>
                      <a:rPr lang="en-US" sz="2300" i="1">
                        <a:latin typeface="Cambria Math"/>
                      </a:rPr>
                      <m:t>′</m:t>
                    </m:r>
                    <m:r>
                      <a:rPr lang="en-US" sz="2300" i="1">
                        <a:latin typeface="Cambria Math"/>
                      </a:rPr>
                      <m:t>𝑡h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𝑖𝑛𝑡𝑒𝑟𝑛𝑎𝑙</m:t>
                    </m:r>
                    <m:r>
                      <a:rPr lang="en-US" sz="2300" i="1">
                        <a:latin typeface="Cambria Math"/>
                      </a:rPr>
                      <m:t> </m:t>
                    </m:r>
                    <m:r>
                      <a:rPr lang="en-US" sz="2300" i="1">
                        <a:latin typeface="Cambria Math"/>
                      </a:rPr>
                      <m:t>𝑛𝑜𝑑𝑒</m:t>
                    </m:r>
                    <m:r>
                      <a:rPr lang="en-US" sz="2300" i="1">
                        <a:latin typeface="Cambria Math"/>
                      </a:rPr>
                      <m:t>"</m:t>
                    </m:r>
                  </m:oMath>
                </a14:m>
                <a:r>
                  <a:rPr lang="en-US" sz="2300" dirty="0"/>
                  <a:t> </a:t>
                </a:r>
                <a:endParaRPr lang="ru-RU" sz="2300" dirty="0"/>
              </a:p>
              <a:p>
                <a:pPr marL="118872" indent="0">
                  <a:buNone/>
                </a:pPr>
                <a:endParaRPr lang="en-US" sz="230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to compute partial derivatives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single layer network and for single observation we have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r>
                          <a:rPr lang="en-US" sz="2600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𝑑𝐿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𝑑𝑟</m:t>
                        </m:r>
                      </m:den>
                    </m:f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 smtClean="0">
                            <a:latin typeface="Cambria Math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26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−</m:t>
                    </m:r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sz="26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sz="2600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600" dirty="0"/>
                      <m:t>)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−</m:t>
                            </m:r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groupChr>
                            <m:d>
                              <m:d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600" dirty="0"/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𝐹</m:t>
                            </m:r>
                          </m:e>
                        </m:groupChr>
                        <m:d>
                          <m:d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</m:den>
                    </m:f>
                  </m:oMath>
                </a14:m>
                <a:endParaRPr lang="en-US" sz="1900" dirty="0" smtClean="0"/>
              </a:p>
              <a:p>
                <a:pPr marL="118872" indent="0">
                  <a:buNone/>
                </a:pPr>
                <a:endParaRPr lang="en-US" sz="1800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𝑗𝑚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∙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ru-RU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1−</m:t>
                          </m:r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b="-7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6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L4_single_nn_compute_gradient_of_loss.py</a:t>
            </a:r>
          </a:p>
          <a:p>
            <a:pPr marL="118872" indent="0">
              <a:buNone/>
            </a:pPr>
            <a:r>
              <a:rPr lang="en-US" dirty="0" smtClean="0"/>
              <a:t>- Read it and fill comments (In Russian </a:t>
            </a:r>
            <a:r>
              <a:rPr lang="en-US" smtClean="0"/>
              <a:t>on English)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5638</TotalTime>
  <Words>1039</Words>
  <Application>Microsoft Office PowerPoint</Application>
  <PresentationFormat>Экран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Topics: - Our prediction schema - K-fold cross-validation - Forward and Backward phase - Chain Rule (on board) - Derivation how compute partial derivatives for quadratic Loss - Source code with which you figure out “What it do?”</vt:lpstr>
      <vt:lpstr>Our Prediction Schema</vt:lpstr>
      <vt:lpstr>K fold cross-validation</vt:lpstr>
      <vt:lpstr>What is forward propagation?</vt:lpstr>
      <vt:lpstr>Loss function for regression for NN</vt:lpstr>
      <vt:lpstr>Chain Rule </vt:lpstr>
      <vt:lpstr>Derivative to compute partial derivatives</vt:lpstr>
      <vt:lpstr>Derivative to compute partial derivatives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365</cp:revision>
  <dcterms:created xsi:type="dcterms:W3CDTF">2018-12-08T12:00:24Z</dcterms:created>
  <dcterms:modified xsi:type="dcterms:W3CDTF">2019-07-14T16:20:12Z</dcterms:modified>
</cp:coreProperties>
</file>