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85" r:id="rId3"/>
    <p:sldId id="293" r:id="rId4"/>
    <p:sldId id="294" r:id="rId5"/>
    <p:sldId id="296" r:id="rId6"/>
    <p:sldId id="295" r:id="rId7"/>
    <p:sldId id="297" r:id="rId8"/>
    <p:sldId id="298" r:id="rId9"/>
    <p:sldId id="299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671"/>
    <a:srgbClr val="FFEB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82950" autoAdjust="0"/>
  </p:normalViewPr>
  <p:slideViewPr>
    <p:cSldViewPr>
      <p:cViewPr>
        <p:scale>
          <a:sx n="79" d="100"/>
          <a:sy n="79" d="100"/>
        </p:scale>
        <p:origin x="-1502" y="34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268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D86B32-7720-4E33-AEC2-2812AF876771}" type="datetimeFigureOut">
              <a:rPr lang="ru-RU" smtClean="0"/>
              <a:t>20.07.2019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53305-7E1E-44A2-9A3D-B0912FB457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731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8DE1-8FDF-4BCB-A3B7-6F8759560322}" type="datetime1">
              <a:rPr lang="ru-RU" smtClean="0"/>
              <a:t>20.07.2019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025C1-72CB-4A1F-A8AC-B45C976D14DA}" type="datetime1">
              <a:rPr lang="ru-RU" smtClean="0"/>
              <a:t>20.07.2019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165C-13C9-4C27-A82E-E3C6741693A8}" type="datetime1">
              <a:rPr lang="ru-RU" smtClean="0"/>
              <a:t>20.07.2019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D225-7630-400E-9350-F5D70BD70F68}" type="datetime1">
              <a:rPr lang="ru-RU" smtClean="0"/>
              <a:t>20.07.2019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0BE65-D3BA-4FA0-8125-6B380BF223DC}" type="datetime1">
              <a:rPr lang="ru-RU" smtClean="0"/>
              <a:t>20.07.2019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E2707-F769-4C43-8952-AC653C0BDDA6}" type="datetime1">
              <a:rPr lang="ru-RU" smtClean="0"/>
              <a:t>20.07.2019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FF384-C075-44CC-8D23-746DFC5DBF55}" type="datetime1">
              <a:rPr lang="ru-RU" smtClean="0"/>
              <a:t>20.07.2019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E0FD-1E0F-4668-BFC0-E7FE22CF2AD9}" type="datetime1">
              <a:rPr lang="ru-RU" smtClean="0"/>
              <a:t>20.07.2019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2CC7-CBE4-47AB-80F7-E5752325A98D}" type="datetime1">
              <a:rPr lang="ru-RU" smtClean="0"/>
              <a:t>20.07.2019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28FB-F08E-474D-B17D-BA9FC5E2F0AD}" type="datetime1">
              <a:rPr lang="ru-RU" smtClean="0"/>
              <a:t>20.07.2019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A0389193-55B4-4083-9191-162D1608658B}" type="datetime1">
              <a:rPr lang="ru-RU" smtClean="0"/>
              <a:t>20.07.2019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17E02B0-0265-49A4-BCE2-6B79637AD387}" type="datetime1">
              <a:rPr lang="ru-RU" smtClean="0"/>
              <a:t>20.07.2019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2592288"/>
          </a:xfrm>
        </p:spPr>
        <p:txBody>
          <a:bodyPr>
            <a:noAutofit/>
          </a:bodyPr>
          <a:lstStyle/>
          <a:p>
            <a:r>
              <a:rPr lang="en-US" sz="2000" u="sng" dirty="0" smtClean="0"/>
              <a:t>Topics:</a:t>
            </a:r>
            <a:br>
              <a:rPr lang="en-US" sz="2000" u="sng" dirty="0" smtClean="0"/>
            </a:br>
            <a:r>
              <a:rPr lang="en-US" sz="2000" dirty="0" smtClean="0"/>
              <a:t>-</a:t>
            </a:r>
            <a:r>
              <a:rPr lang="ru-RU" sz="2000" dirty="0" smtClean="0"/>
              <a:t> </a:t>
            </a:r>
            <a:r>
              <a:rPr lang="en-US" sz="2000" dirty="0" smtClean="0"/>
              <a:t>Multilayer Neural Net</a:t>
            </a:r>
            <a:r>
              <a:rPr lang="en-US" sz="2000" dirty="0"/>
              <a:t> </a:t>
            </a:r>
            <a:r>
              <a:rPr lang="en-US" sz="2000" dirty="0" smtClean="0"/>
              <a:t>Forward Propagation</a:t>
            </a:r>
            <a:br>
              <a:rPr lang="en-US" sz="2000" dirty="0" smtClean="0"/>
            </a:br>
            <a:r>
              <a:rPr lang="en-US" sz="2000" dirty="0" smtClean="0"/>
              <a:t>- Back propagation</a:t>
            </a:r>
            <a:br>
              <a:rPr lang="en-US" sz="2000" dirty="0" smtClean="0"/>
            </a:br>
            <a:r>
              <a:rPr lang="en-US" sz="2000" dirty="0"/>
              <a:t>- </a:t>
            </a:r>
            <a:r>
              <a:rPr lang="en-US" sz="2000" dirty="0" err="1" smtClean="0"/>
              <a:t>Kullback-Leibler</a:t>
            </a:r>
            <a:r>
              <a:rPr lang="en-US" sz="2000" dirty="0" smtClean="0"/>
              <a:t> divergence</a:t>
            </a:r>
            <a:endParaRPr lang="ru-RU" sz="20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74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Multilayer Neural Network.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How </a:t>
            </a:r>
            <a:r>
              <a:rPr lang="en-US" dirty="0"/>
              <a:t>it looks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2</a:t>
            </a:fld>
            <a:endParaRPr lang="ru-RU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772816"/>
            <a:ext cx="5591175" cy="488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662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Multilayer Neural Network. </a:t>
            </a:r>
            <a:br>
              <a:rPr lang="en-US" dirty="0"/>
            </a:br>
            <a:r>
              <a:rPr lang="en-US" dirty="0"/>
              <a:t>Forward propagation.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118872" indent="0">
                  <a:buNone/>
                </a:pPr>
                <a:r>
                  <a:rPr lang="en-US" b="1" i="1" dirty="0" smtClean="0">
                    <a:latin typeface="Cambria Math"/>
                  </a:rPr>
                  <a:t>Currently:</a:t>
                </a:r>
              </a:p>
              <a:p>
                <a:pPr marL="118872" indent="0">
                  <a:buNone/>
                </a:pPr>
                <a:r>
                  <a:rPr lang="en-US" i="1" dirty="0" smtClean="0">
                    <a:latin typeface="Cambria Math"/>
                  </a:rPr>
                  <a:t> </a:t>
                </a:r>
                <a:r>
                  <a:rPr lang="en-US" b="1" i="1" dirty="0" smtClean="0">
                    <a:solidFill>
                      <a:srgbClr val="FF0000"/>
                    </a:solidFill>
                    <a:latin typeface="Cambria Math"/>
                  </a:rPr>
                  <a:t>X </a:t>
                </a:r>
                <a:r>
                  <a:rPr lang="en-US" i="1" dirty="0" smtClean="0">
                    <a:latin typeface="Cambria Math"/>
                  </a:rPr>
                  <a:t>is a input  matrix </a:t>
                </a:r>
              </a:p>
              <a:p>
                <a:pPr marL="118872" indent="0">
                  <a:buNone/>
                </a:pPr>
                <a:r>
                  <a:rPr lang="en-US" i="1" dirty="0" smtClean="0">
                    <a:latin typeface="Cambria Math"/>
                  </a:rPr>
                  <a:t>(it contains examples by columns)</a:t>
                </a:r>
              </a:p>
              <a:p>
                <a:pPr marL="118872" indent="0">
                  <a:buNone/>
                </a:pPr>
                <a:r>
                  <a:rPr lang="en-US" i="1" dirty="0" smtClean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𝒁</m:t>
                        </m:r>
                      </m:e>
                      <m:sup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[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𝒍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i="1" dirty="0" smtClean="0">
                    <a:latin typeface="Cambria Math"/>
                  </a:rPr>
                  <a:t> is intermediate vector </a:t>
                </a:r>
              </a:p>
              <a:p>
                <a:pPr marL="118872" indent="0">
                  <a:buNone/>
                </a:pPr>
                <a:r>
                  <a:rPr lang="en-US" i="1" dirty="0" smtClean="0">
                    <a:latin typeface="Cambria Math"/>
                  </a:rPr>
                  <a:t>(intermediate column for each example)</a:t>
                </a:r>
              </a:p>
              <a:p>
                <a:pPr marL="118872" indent="0">
                  <a:buNone/>
                </a:pPr>
                <a:r>
                  <a:rPr lang="en-US" i="1" dirty="0" smtClean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𝑨</m:t>
                        </m:r>
                      </m:e>
                      <m:sup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[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𝒍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i="1" dirty="0" smtClean="0">
                    <a:latin typeface="Cambria Math"/>
                  </a:rPr>
                  <a:t> </a:t>
                </a:r>
                <a:r>
                  <a:rPr lang="en-US" i="1" dirty="0">
                    <a:latin typeface="Cambria Math"/>
                  </a:rPr>
                  <a:t>is </a:t>
                </a:r>
                <a:r>
                  <a:rPr lang="en-US" i="1" dirty="0" smtClean="0">
                    <a:latin typeface="Cambria Math"/>
                  </a:rPr>
                  <a:t>activation values from layer l </a:t>
                </a:r>
              </a:p>
              <a:p>
                <a:pPr marL="118872" indent="0">
                  <a:buNone/>
                </a:pPr>
                <a:r>
                  <a:rPr lang="en-US" i="1" dirty="0">
                    <a:latin typeface="Cambria Math"/>
                  </a:rPr>
                  <a:t>(intermediate column for each example)</a:t>
                </a:r>
              </a:p>
              <a:p>
                <a:pPr marL="118872" indent="0">
                  <a:buNone/>
                </a:pPr>
                <a:endParaRPr lang="en-US" i="1" dirty="0" smtClean="0">
                  <a:latin typeface="Cambria Math"/>
                </a:endParaRPr>
              </a:p>
              <a:p>
                <a:pPr marL="118872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𝒁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[</m:t>
                        </m:r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  <m:r>
                          <a:rPr lang="en-US" b="1" i="1">
                            <a:latin typeface="Cambria Math"/>
                          </a:rPr>
                          <m:t>]</m:t>
                        </m:r>
                      </m:sup>
                    </m:sSup>
                    <m:r>
                      <a:rPr lang="en-US" b="1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ru-RU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𝑾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[</m:t>
                        </m:r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  <m:r>
                          <a:rPr lang="en-US" b="1" i="1">
                            <a:latin typeface="Cambria Math"/>
                          </a:rPr>
                          <m:t>]</m:t>
                        </m:r>
                      </m:sup>
                    </m:sSup>
                    <m:r>
                      <a:rPr lang="en-US" b="1" i="1" smtClean="0">
                        <a:latin typeface="Cambria Math"/>
                      </a:rPr>
                      <m:t>𝑿</m:t>
                    </m:r>
                    <m:r>
                      <a:rPr lang="en-US" b="1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𝒃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[</m:t>
                        </m:r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  <m:r>
                          <a:rPr lang="en-US" b="1" i="1" smtClean="0">
                            <a:latin typeface="Cambria Math"/>
                          </a:rPr>
                          <m:t>]</m:t>
                        </m:r>
                      </m:sup>
                    </m:sSup>
                    <m:r>
                      <a:rPr lang="en-US" b="1" i="1" smtClean="0">
                        <a:latin typeface="Cambria Math"/>
                        <a:ea typeface="Cambria Math"/>
                      </a:rPr>
                      <m:t>∙</m:t>
                    </m:r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:r>
                  <a:rPr lang="en-US" b="1" dirty="0" smtClean="0"/>
                  <a:t>     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𝒁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[</m:t>
                        </m:r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  <m:r>
                          <a:rPr lang="en-US" b="1" i="1">
                            <a:latin typeface="Cambria Math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b="1" dirty="0" smtClean="0"/>
                  <a:t> is matrix)</a:t>
                </a:r>
                <a:endParaRPr lang="en-US" b="1" dirty="0"/>
              </a:p>
              <a:p>
                <a:pPr marL="118872" indent="0">
                  <a:buNone/>
                </a:pPr>
                <a:endParaRPr lang="en-US" b="1" i="1" dirty="0">
                  <a:latin typeface="Cambria Math"/>
                </a:endParaRPr>
              </a:p>
              <a:p>
                <a:pPr marL="118872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[</m:t>
                        </m:r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  <m:r>
                          <a:rPr lang="en-US" b="1" i="1">
                            <a:latin typeface="Cambria Math"/>
                          </a:rPr>
                          <m:t>]</m:t>
                        </m:r>
                      </m:sup>
                    </m:sSup>
                    <m:r>
                      <a:rPr lang="en-US" b="1" i="1">
                        <a:latin typeface="Cambria Math"/>
                      </a:rPr>
                      <m:t>=</m:t>
                    </m:r>
                    <m:r>
                      <a:rPr lang="en-US" b="1" i="1">
                        <a:latin typeface="Cambria Math"/>
                      </a:rPr>
                      <m:t>𝒈</m:t>
                    </m:r>
                    <m:r>
                      <a:rPr lang="en-US" b="1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ru-RU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𝒁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[</m:t>
                        </m:r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  <m:r>
                          <a:rPr lang="en-US" b="1" i="1">
                            <a:latin typeface="Cambria Math"/>
                          </a:rPr>
                          <m:t>]</m:t>
                        </m:r>
                      </m:sup>
                    </m:sSup>
                    <m:r>
                      <a:rPr lang="en-US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b="1" dirty="0" smtClean="0"/>
                  <a:t>           </a:t>
                </a:r>
                <a:r>
                  <a:rPr lang="en-US" b="1" dirty="0" smtClean="0"/>
                  <a:t>         </a:t>
                </a:r>
                <a:r>
                  <a:rPr lang="en-US" b="1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𝑨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[</m:t>
                        </m:r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  <m:r>
                          <a:rPr lang="en-US" b="1" i="1">
                            <a:latin typeface="Cambria Math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b="1" dirty="0"/>
                  <a:t> is </a:t>
                </a:r>
                <a:r>
                  <a:rPr lang="en-US" b="1" dirty="0" smtClean="0"/>
                  <a:t>matrix. G() is applied </a:t>
                </a:r>
                <a:r>
                  <a:rPr lang="en-US" b="1" dirty="0" err="1" smtClean="0"/>
                  <a:t>elementwise</a:t>
                </a:r>
                <a:r>
                  <a:rPr lang="en-US" b="1" dirty="0" smtClean="0"/>
                  <a:t>)</a:t>
                </a:r>
                <a:endParaRPr lang="en-US" b="1" dirty="0"/>
              </a:p>
              <a:p>
                <a:pPr marL="118872" indent="0">
                  <a:buNone/>
                </a:pPr>
                <a:endParaRPr lang="en-US" b="1" i="1" dirty="0"/>
              </a:p>
              <a:p>
                <a:pPr marL="118872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𝒁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[</m:t>
                        </m:r>
                        <m:r>
                          <a:rPr lang="en-US" b="1" i="1">
                            <a:latin typeface="Cambria Math"/>
                          </a:rPr>
                          <m:t>𝒍</m:t>
                        </m:r>
                        <m:r>
                          <a:rPr lang="en-US" b="1" i="1">
                            <a:latin typeface="Cambria Math"/>
                          </a:rPr>
                          <m:t>]</m:t>
                        </m:r>
                      </m:sup>
                    </m:sSup>
                    <m:r>
                      <a:rPr lang="en-US" b="1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ru-RU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𝑾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[</m:t>
                        </m:r>
                        <m:r>
                          <a:rPr lang="en-US" b="1" i="1">
                            <a:latin typeface="Cambria Math"/>
                          </a:rPr>
                          <m:t>𝒍</m:t>
                        </m:r>
                        <m:r>
                          <a:rPr lang="en-US" b="1" i="1">
                            <a:latin typeface="Cambria Math"/>
                          </a:rPr>
                          <m:t>]</m:t>
                        </m:r>
                      </m:sup>
                    </m:sSup>
                    <m:sSup>
                      <m:sSupPr>
                        <m:ctrlPr>
                          <a:rPr lang="ru-RU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[</m:t>
                        </m:r>
                        <m:r>
                          <a:rPr lang="en-US" b="1" i="1">
                            <a:latin typeface="Cambria Math"/>
                          </a:rPr>
                          <m:t>𝒍</m:t>
                        </m:r>
                        <m:r>
                          <a:rPr lang="en-US" b="1" i="1">
                            <a:latin typeface="Cambria Math"/>
                          </a:rPr>
                          <m:t>−</m:t>
                        </m:r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  <m:r>
                          <a:rPr lang="en-US" b="1" i="1">
                            <a:latin typeface="Cambria Math"/>
                          </a:rPr>
                          <m:t>]</m:t>
                        </m:r>
                      </m:sup>
                    </m:sSup>
                    <m:r>
                      <a:rPr lang="en-US" b="1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𝒃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[</m:t>
                        </m:r>
                        <m:r>
                          <a:rPr lang="en-US" b="1" i="1" smtClean="0">
                            <a:latin typeface="Cambria Math"/>
                          </a:rPr>
                          <m:t>𝒍</m:t>
                        </m:r>
                        <m:r>
                          <a:rPr lang="en-US" b="1" i="1" smtClean="0">
                            <a:latin typeface="Cambria Math"/>
                          </a:rPr>
                          <m:t>]</m:t>
                        </m:r>
                      </m:sup>
                    </m:sSup>
                    <m:r>
                      <a:rPr lang="en-US" b="1" i="1">
                        <a:latin typeface="Cambria Math"/>
                        <a:ea typeface="Cambria Math"/>
                      </a:rPr>
                      <m:t>∙</m:t>
                    </m:r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b="1" dirty="0" smtClean="0"/>
                  <a:t>   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𝒁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[</m:t>
                        </m:r>
                        <m:r>
                          <a:rPr lang="en-US" b="1" i="1" smtClean="0">
                            <a:latin typeface="Cambria Math"/>
                          </a:rPr>
                          <m:t>𝒍</m:t>
                        </m:r>
                        <m:r>
                          <a:rPr lang="en-US" b="1" i="1">
                            <a:latin typeface="Cambria Math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b="1" dirty="0"/>
                  <a:t> is </a:t>
                </a:r>
                <a:r>
                  <a:rPr lang="en-US" b="1" dirty="0" smtClean="0"/>
                  <a:t>matrix)</a:t>
                </a:r>
                <a:endParaRPr lang="en-US" b="1" dirty="0"/>
              </a:p>
              <a:p>
                <a:pPr marL="118872" indent="0">
                  <a:buNone/>
                </a:pPr>
                <a:endParaRPr lang="en-US" b="1" i="1" dirty="0"/>
              </a:p>
              <a:p>
                <a:pPr marL="118872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[</m:t>
                        </m:r>
                        <m:r>
                          <a:rPr lang="en-US" b="1" i="1">
                            <a:latin typeface="Cambria Math"/>
                          </a:rPr>
                          <m:t>𝒍</m:t>
                        </m:r>
                        <m:r>
                          <a:rPr lang="en-US" b="1" i="1">
                            <a:latin typeface="Cambria Math"/>
                          </a:rPr>
                          <m:t>]</m:t>
                        </m:r>
                      </m:sup>
                    </m:sSup>
                    <m:r>
                      <a:rPr lang="en-US" b="1" i="1">
                        <a:latin typeface="Cambria Math"/>
                      </a:rPr>
                      <m:t>=</m:t>
                    </m:r>
                    <m:r>
                      <a:rPr lang="en-US" b="1" i="1">
                        <a:latin typeface="Cambria Math"/>
                      </a:rPr>
                      <m:t>𝒈</m:t>
                    </m:r>
                    <m:r>
                      <a:rPr lang="en-US" b="1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ru-RU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𝒁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[</m:t>
                        </m:r>
                        <m:r>
                          <a:rPr lang="en-US" b="1" i="1">
                            <a:latin typeface="Cambria Math"/>
                          </a:rPr>
                          <m:t>𝒍</m:t>
                        </m:r>
                        <m:r>
                          <a:rPr lang="en-US" b="1" i="1">
                            <a:latin typeface="Cambria Math"/>
                          </a:rPr>
                          <m:t>]</m:t>
                        </m:r>
                      </m:sup>
                    </m:sSup>
                    <m:r>
                      <a:rPr lang="en-US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b="1" dirty="0" smtClean="0"/>
                  <a:t>                              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𝑨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[</m:t>
                        </m:r>
                        <m:r>
                          <a:rPr lang="en-US" b="1" i="1">
                            <a:latin typeface="Cambria Math"/>
                          </a:rPr>
                          <m:t>𝒍</m:t>
                        </m:r>
                        <m:r>
                          <a:rPr lang="en-US" b="1" i="1">
                            <a:latin typeface="Cambria Math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b="1" dirty="0"/>
                  <a:t> is </a:t>
                </a:r>
                <a:r>
                  <a:rPr lang="en-US" b="1" dirty="0" smtClean="0"/>
                  <a:t>matrix)</a:t>
                </a:r>
                <a:endParaRPr lang="en-US" b="1" dirty="0"/>
              </a:p>
              <a:p>
                <a:pPr marL="118872" indent="0">
                  <a:buNone/>
                </a:pPr>
                <a:endParaRPr lang="en-US" b="1" dirty="0"/>
              </a:p>
              <a:p>
                <a:pPr marL="118872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186" r="-3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40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Equation to perform back-propagation for this notation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[</m:t>
                        </m:r>
                        <m:r>
                          <a:rPr lang="en-US" b="0" i="1" smtClean="0">
                            <a:latin typeface="Cambria Math"/>
                          </a:rPr>
                          <m:t>𝑙</m:t>
                        </m:r>
                        <m:r>
                          <a:rPr lang="en-US" b="0" i="1" smtClean="0">
                            <a:latin typeface="Cambria Math"/>
                          </a:rPr>
                          <m:t>]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[</m:t>
                        </m:r>
                        <m:r>
                          <a:rPr lang="en-US" b="0" i="1" smtClean="0">
                            <a:latin typeface="Cambria Math"/>
                          </a:rPr>
                          <m:t>𝑙</m:t>
                        </m:r>
                        <m:r>
                          <a:rPr lang="en-US" b="0" i="1" smtClean="0">
                            <a:latin typeface="Cambria Math"/>
                          </a:rPr>
                          <m:t>]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 </a:t>
                </a:r>
                <a:r>
                  <a:rPr lang="en-US" dirty="0" smtClean="0"/>
                  <a:t>(</a:t>
                </a:r>
                <a:r>
                  <a:rPr lang="en-US" i="1" dirty="0" err="1" smtClean="0"/>
                  <a:t>E</a:t>
                </a:r>
                <a:r>
                  <a:rPr lang="en-US" i="1" dirty="0" err="1" smtClean="0"/>
                  <a:t>lementwise</a:t>
                </a:r>
                <a:r>
                  <a:rPr lang="en-US" i="1" dirty="0" smtClean="0"/>
                  <a:t> </a:t>
                </a:r>
                <a:r>
                  <a:rPr lang="en-US" i="1" dirty="0" smtClean="0"/>
                  <a:t>multiplication</a:t>
                </a:r>
                <a:r>
                  <a:rPr lang="en-US" dirty="0" smtClean="0"/>
                  <a:t>)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𝑑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[</m:t>
                        </m:r>
                        <m:r>
                          <a:rPr lang="en-US" i="1">
                            <a:latin typeface="Cambria Math"/>
                          </a:rPr>
                          <m:t>𝑙</m:t>
                        </m:r>
                        <m:r>
                          <a:rPr lang="en-US" i="1">
                            <a:latin typeface="Cambria Math"/>
                          </a:rPr>
                          <m:t>]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𝑑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𝑍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[</m:t>
                        </m:r>
                        <m:r>
                          <a:rPr lang="en-US" i="1">
                            <a:latin typeface="Cambria Math"/>
                          </a:rPr>
                          <m:t>𝑙</m:t>
                        </m:r>
                        <m:r>
                          <a:rPr lang="en-US" i="1">
                            <a:latin typeface="Cambria Math"/>
                          </a:rPr>
                          <m:t>]</m:t>
                        </m:r>
                      </m:sup>
                    </m:sSup>
                    <m:r>
                      <a:rPr lang="en-US" i="1">
                        <a:latin typeface="Cambria Math"/>
                        <a:ea typeface="Cambria Math"/>
                      </a:rPr>
                      <m:t>∙1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𝑑</m:t>
                    </m:r>
                    <m:r>
                      <a:rPr lang="en-US" i="1" smtClean="0">
                        <a:latin typeface="Cambria Math"/>
                      </a:rPr>
                      <m:t>𝑊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𝑑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[</m:t>
                        </m:r>
                        <m:r>
                          <a:rPr lang="en-US" i="1">
                            <a:latin typeface="Cambria Math"/>
                          </a:rPr>
                          <m:t>𝑙</m:t>
                        </m:r>
                        <m:r>
                          <a:rPr lang="en-US" i="1">
                            <a:latin typeface="Cambria Math"/>
                          </a:rPr>
                          <m:t>]</m:t>
                        </m:r>
                      </m:sup>
                    </m:sSup>
                    <m:r>
                      <a:rPr lang="en-US" i="1" smtClean="0">
                        <a:latin typeface="Cambria Math"/>
                        <a:ea typeface="Cambria Math"/>
                      </a:rPr>
                      <m:t>∙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𝑙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 smtClean="0"/>
                  <a:t> </a:t>
                </a:r>
              </a:p>
              <a:p>
                <a:pPr marL="118872" indent="0">
                  <a:buNone/>
                </a:pPr>
                <a:endParaRPr lang="en-US" dirty="0" smtClean="0"/>
              </a:p>
              <a:p>
                <a:pPr marL="118872" indent="0">
                  <a:buNone/>
                </a:pPr>
                <a:r>
                  <a:rPr lang="en-US" dirty="0" smtClean="0"/>
                  <a:t>if l=1 then instead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p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𝑙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 smtClean="0"/>
                  <a:t> take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𝑑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[</m:t>
                        </m:r>
                        <m:r>
                          <a:rPr lang="en-US" b="0" i="1" smtClean="0">
                            <a:latin typeface="Cambria Math"/>
                          </a:rPr>
                          <m:t>𝑙</m:t>
                        </m:r>
                        <m:r>
                          <a:rPr lang="en-US" b="0" i="1" smtClean="0">
                            <a:latin typeface="Cambria Math"/>
                          </a:rPr>
                          <m:t>−1]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𝑑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[</m:t>
                        </m:r>
                        <m:r>
                          <a:rPr lang="en-US" b="0" i="1" smtClean="0">
                            <a:latin typeface="Cambria Math"/>
                          </a:rPr>
                          <m:t>𝑙</m:t>
                        </m:r>
                        <m:r>
                          <a:rPr lang="en-US" b="0" i="1" smtClean="0">
                            <a:latin typeface="Cambria Math"/>
                          </a:rPr>
                          <m:t>]</m:t>
                        </m:r>
                      </m:sup>
                    </m:sSup>
                  </m:oMath>
                </a14:m>
                <a:endParaRPr lang="en-US" b="0" dirty="0" smtClean="0"/>
              </a:p>
              <a:p>
                <a:pPr marL="118872" indent="0">
                  <a:buNone/>
                </a:pPr>
                <a:endParaRPr lang="en-US" dirty="0" smtClean="0"/>
              </a:p>
              <a:p>
                <a:pPr marL="118872" indent="0">
                  <a:buNone/>
                </a:pPr>
                <a:r>
                  <a:rPr lang="en-US" b="1" dirty="0" smtClean="0"/>
                  <a:t>Notes:</a:t>
                </a:r>
              </a:p>
              <a:p>
                <a:pPr marL="118872" indent="0">
                  <a:buNone/>
                </a:pPr>
                <a:r>
                  <a:rPr lang="en-US" dirty="0" smtClean="0"/>
                  <a:t>“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1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"</m:t>
                    </m:r>
                  </m:oMath>
                </a14:m>
                <a:r>
                  <a:rPr lang="en-US" dirty="0" smtClean="0"/>
                  <a:t> is column vector which consist of all ones</a:t>
                </a:r>
                <a:r>
                  <a:rPr lang="en-US" dirty="0" smtClean="0"/>
                  <a:t>)</a:t>
                </a:r>
              </a:p>
              <a:p>
                <a:pPr marL="118872" indent="0">
                  <a:buNone/>
                </a:pPr>
                <a:endParaRPr lang="ru-RU" dirty="0" smtClean="0"/>
              </a:p>
              <a:p>
                <a:pPr marL="118872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𝑑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[</m:t>
                        </m:r>
                        <m:r>
                          <a:rPr lang="en-US" i="1">
                            <a:latin typeface="Cambria Math"/>
                          </a:rPr>
                          <m:t>𝑙</m:t>
                        </m:r>
                        <m:r>
                          <a:rPr lang="en-US" i="1">
                            <a:latin typeface="Cambria Math"/>
                          </a:rPr>
                          <m:t>]</m:t>
                        </m:r>
                      </m:sup>
                    </m:sSup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>should be </a:t>
                </a:r>
                <a:r>
                  <a:rPr lang="en-US" dirty="0" err="1" smtClean="0"/>
                  <a:t>intitialized</a:t>
                </a:r>
                <a:r>
                  <a:rPr lang="en-US" dirty="0" smtClean="0"/>
                  <a:t> properly for last </a:t>
                </a:r>
                <a:r>
                  <a:rPr lang="en-US" dirty="0" smtClean="0"/>
                  <a:t>layer</a:t>
                </a:r>
              </a:p>
              <a:p>
                <a:pPr marL="118872" indent="0">
                  <a:buNone/>
                </a:pPr>
                <a:endParaRPr lang="en-US" dirty="0"/>
              </a:p>
              <a:p>
                <a:pPr marL="118872" indent="0">
                  <a:buNone/>
                </a:pPr>
                <a:r>
                  <a:rPr lang="en-US" dirty="0" smtClean="0"/>
                  <a:t>For regression it is: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𝑑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[</m:t>
                        </m:r>
                        <m:r>
                          <a:rPr lang="en-US" i="1">
                            <a:latin typeface="Cambria Math"/>
                          </a:rPr>
                          <m:t>𝑙</m:t>
                        </m:r>
                        <m:r>
                          <a:rPr lang="en-US" i="1">
                            <a:latin typeface="Cambria Math"/>
                          </a:rPr>
                          <m:t>]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=2(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𝑌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527" b="-9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129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About </a:t>
            </a:r>
            <a:r>
              <a:rPr lang="en-US" dirty="0" smtClean="0"/>
              <a:t>Entropy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118872" indent="0">
                  <a:buNone/>
                </a:pPr>
                <a:r>
                  <a:rPr lang="en-US" dirty="0" smtClean="0"/>
                  <a:t>If X obtain random values with probabilities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i="0">
                            <a:latin typeface="Cambria Math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ru-RU" i="0">
                            <a:latin typeface="Cambria Math"/>
                          </a:rPr>
                          <m:t>i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118872" indent="0">
                  <a:buNone/>
                </a:pPr>
                <a:endParaRPr lang="en-US" i="1" dirty="0" smtClean="0"/>
              </a:p>
              <a:p>
                <a:pPr marL="118872" indent="0">
                  <a:buNone/>
                </a:pPr>
                <a14:m>
                  <m:oMath xmlns:m="http://schemas.openxmlformats.org/officeDocument/2006/math">
                    <m:r>
                      <a:rPr lang="en-US" i="1"/>
                      <m:t>𝐻</m:t>
                    </m:r>
                    <m:d>
                      <m:dPr>
                        <m:begChr m:val="["/>
                        <m:endChr m:val="]"/>
                        <m:ctrlPr>
                          <a:rPr lang="ru-RU" i="1"/>
                        </m:ctrlPr>
                      </m:dPr>
                      <m:e>
                        <m:r>
                          <a:rPr lang="ru-RU" i="1"/>
                          <m:t>𝑋</m:t>
                        </m:r>
                      </m:e>
                    </m:d>
                    <m:r>
                      <a:rPr lang="en-US" i="1"/>
                      <m:t>=−</m:t>
                    </m:r>
                    <m:nary>
                      <m:naryPr>
                        <m:chr m:val="∑"/>
                        <m:limLoc m:val="undOvr"/>
                        <m:ctrlPr>
                          <a:rPr lang="ru-RU" i="1"/>
                        </m:ctrlPr>
                      </m:naryPr>
                      <m:sub>
                        <m:r>
                          <a:rPr lang="ru-RU" i="1"/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ru-RU" i="1"/>
                            </m:ctrlPr>
                          </m:sSubPr>
                          <m:e>
                            <m:r>
                              <a:rPr lang="ru-RU" i="1"/>
                              <m:t>𝑝</m:t>
                            </m:r>
                          </m:e>
                          <m:sub>
                            <m:r>
                              <a:rPr lang="ru-RU" i="1"/>
                              <m:t>𝑖</m:t>
                            </m:r>
                          </m:sub>
                        </m:sSub>
                        <m:r>
                          <a:rPr lang="en-US" i="1"/>
                          <m:t>∙</m:t>
                        </m:r>
                        <m:func>
                          <m:funcPr>
                            <m:ctrlPr>
                              <a:rPr lang="ru-RU" i="1"/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/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ru-RU" i="1"/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ru-RU" i="1"/>
                                    </m:ctrlPr>
                                  </m:sSubPr>
                                  <m:e>
                                    <m:r>
                                      <a:rPr lang="ru-RU" i="1"/>
                                      <m:t>𝑝</m:t>
                                    </m:r>
                                  </m:e>
                                  <m:sub>
                                    <m:r>
                                      <a:rPr lang="ru-RU" i="1"/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en-US" dirty="0" smtClean="0"/>
                  <a:t> </a:t>
                </a:r>
              </a:p>
              <a:p>
                <a:pPr marL="118872" indent="0">
                  <a:buNone/>
                </a:pPr>
                <a:endParaRPr lang="en-US" dirty="0" smtClean="0"/>
              </a:p>
              <a:p>
                <a:pPr marL="118872" indent="0">
                  <a:buNone/>
                </a:pPr>
                <a:r>
                  <a:rPr lang="en-US" b="1" dirty="0" smtClean="0"/>
                  <a:t>Agreements:</a:t>
                </a:r>
              </a:p>
              <a:p>
                <a:pPr marL="118872" indent="0">
                  <a:buNone/>
                </a:pPr>
                <a:r>
                  <a:rPr lang="en-US" dirty="0" smtClean="0"/>
                  <a:t>1. </a:t>
                </a:r>
                <a14:m>
                  <m:oMath xmlns:m="http://schemas.openxmlformats.org/officeDocument/2006/math">
                    <m:r>
                      <a:rPr lang="en-US" i="1"/>
                      <m:t>0∙</m:t>
                    </m:r>
                    <m:func>
                      <m:funcPr>
                        <m:ctrlPr>
                          <a:rPr lang="ru-RU" i="1"/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/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ru-RU" i="1"/>
                            </m:ctrlPr>
                          </m:dPr>
                          <m:e>
                            <m:r>
                              <a:rPr lang="en-US" i="1"/>
                              <m:t>0</m:t>
                            </m:r>
                          </m:e>
                        </m:d>
                      </m:e>
                    </m:func>
                    <m:r>
                      <a:rPr lang="en-US" i="1"/>
                      <m:t>=0</m:t>
                    </m:r>
                  </m:oMath>
                </a14:m>
                <a:endParaRPr lang="en-US" dirty="0" smtClean="0"/>
              </a:p>
              <a:p>
                <a:pPr marL="118872" indent="0">
                  <a:buNone/>
                </a:pPr>
                <a:r>
                  <a:rPr lang="en-US" dirty="0" smtClean="0"/>
                  <a:t>2.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ru-RU" i="1"/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/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ru-RU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i="1"/>
                                </m:ctrlPr>
                              </m:sSubPr>
                              <m:e>
                                <m:r>
                                  <a:rPr lang="ru-RU" i="1"/>
                                  <m:t>𝑝</m:t>
                                </m:r>
                              </m:e>
                              <m:sub>
                                <m:r>
                                  <a:rPr lang="ru-RU" i="1"/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ru-RU" dirty="0"/>
                  <a:t> </a:t>
                </a:r>
                <a:r>
                  <a:rPr lang="en-US" dirty="0"/>
                  <a:t>usually means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ru-RU" i="1"/>
                        </m:ctrlPr>
                      </m:funcPr>
                      <m:fName>
                        <m:sSub>
                          <m:sSubPr>
                            <m:ctrlPr>
                              <a:rPr lang="ru-RU" i="1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/>
                              <m:t>log</m:t>
                            </m:r>
                          </m:e>
                          <m:sub>
                            <m:r>
                              <a:rPr lang="en-US"/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ru-RU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i="1"/>
                                </m:ctrlPr>
                              </m:sSubPr>
                              <m:e>
                                <m:r>
                                  <a:rPr lang="ru-RU" i="1"/>
                                  <m:t>𝑝</m:t>
                                </m:r>
                              </m:e>
                              <m:sub>
                                <m:r>
                                  <a:rPr lang="ru-RU" i="1"/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pPr marL="118872" indent="0">
                  <a:buNone/>
                </a:pPr>
                <a:endParaRPr lang="en-US" dirty="0" smtClean="0"/>
              </a:p>
              <a:p>
                <a:pPr marL="118872" indent="0">
                  <a:buNone/>
                </a:pPr>
                <a:r>
                  <a:rPr lang="en-US" b="1" dirty="0" smtClean="0"/>
                  <a:t>Properties</a:t>
                </a:r>
                <a:endParaRPr lang="en-US" b="1" dirty="0"/>
              </a:p>
              <a:p>
                <a:pPr marL="633222" indent="-514350">
                  <a:buAutoNum type="arabicPeriod"/>
                </a:pPr>
                <a:r>
                  <a:rPr lang="en-US" dirty="0" smtClean="0"/>
                  <a:t>Entropy </a:t>
                </a:r>
                <a:r>
                  <a:rPr lang="en-US" dirty="0"/>
                  <a:t>does not depend on the values of a random variable, but is determined by the </a:t>
                </a:r>
                <a:r>
                  <a:rPr lang="en-US" dirty="0" smtClean="0"/>
                  <a:t>probabilities</a:t>
                </a:r>
              </a:p>
              <a:p>
                <a:pPr marL="633222" indent="-514350">
                  <a:buAutoNum type="arabicPeriod"/>
                </a:pPr>
                <a:endParaRPr lang="en-US" dirty="0"/>
              </a:p>
              <a:p>
                <a:pPr marL="633222" indent="-51435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𝑝</m:t>
                        </m:r>
                      </m:e>
                      <m:sub>
                        <m:r>
                          <a:rPr lang="ru-RU" i="1"/>
                          <m:t>𝑖</m:t>
                        </m:r>
                      </m:sub>
                    </m:sSub>
                    <m:r>
                      <a:rPr lang="en-US" i="1"/>
                      <m:t>=</m:t>
                    </m:r>
                    <m:f>
                      <m:fPr>
                        <m:ctrlPr>
                          <a:rPr lang="ru-RU" i="1"/>
                        </m:ctrlPr>
                      </m:fPr>
                      <m:num>
                        <m:r>
                          <a:rPr lang="en-US" i="1"/>
                          <m:t>1</m:t>
                        </m:r>
                      </m:num>
                      <m:den>
                        <m:r>
                          <a:rPr lang="en-US" i="1"/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 =&gt; </a:t>
                </a:r>
                <a14:m>
                  <m:oMath xmlns:m="http://schemas.openxmlformats.org/officeDocument/2006/math">
                    <m:r>
                      <a:rPr lang="en-US" i="1"/>
                      <m:t>𝐻</m:t>
                    </m:r>
                    <m:d>
                      <m:dPr>
                        <m:begChr m:val="["/>
                        <m:endChr m:val="]"/>
                        <m:ctrlPr>
                          <a:rPr lang="ru-RU" i="1"/>
                        </m:ctrlPr>
                      </m:dPr>
                      <m:e>
                        <m:r>
                          <a:rPr lang="ru-RU" i="1"/>
                          <m:t>𝑋</m:t>
                        </m:r>
                      </m:e>
                    </m:d>
                    <m:r>
                      <a:rPr lang="en-US" i="1"/>
                      <m:t>=−</m:t>
                    </m:r>
                    <m:nary>
                      <m:naryPr>
                        <m:chr m:val="∑"/>
                        <m:limLoc m:val="undOvr"/>
                        <m:ctrlPr>
                          <a:rPr lang="ru-RU" i="1"/>
                        </m:ctrlPr>
                      </m:naryPr>
                      <m:sub>
                        <m:r>
                          <a:rPr lang="ru-RU" i="1"/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ru-RU" i="1"/>
                            </m:ctrlPr>
                          </m:fPr>
                          <m:num>
                            <m:r>
                              <a:rPr lang="en-US" i="1"/>
                              <m:t>1</m:t>
                            </m:r>
                          </m:num>
                          <m:den>
                            <m:r>
                              <a:rPr lang="ru-RU" i="1"/>
                              <m:t>𝑛</m:t>
                            </m:r>
                          </m:den>
                        </m:f>
                        <m:r>
                          <a:rPr lang="en-US" i="1"/>
                          <m:t>∙</m:t>
                        </m:r>
                        <m:func>
                          <m:funcPr>
                            <m:ctrlPr>
                              <a:rPr lang="ru-RU" i="1"/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/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ru-RU" i="1"/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ru-RU" i="1"/>
                                    </m:ctrlPr>
                                  </m:fPr>
                                  <m:num>
                                    <m:r>
                                      <a:rPr lang="en-US" i="1"/>
                                      <m:t>1</m:t>
                                    </m:r>
                                  </m:num>
                                  <m:den>
                                    <m:r>
                                      <a:rPr lang="ru-RU" i="1"/>
                                      <m:t>𝑛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nary>
                    <m:r>
                      <a:rPr lang="en-US" i="1"/>
                      <m:t>=−</m:t>
                    </m:r>
                    <m:func>
                      <m:funcPr>
                        <m:ctrlPr>
                          <a:rPr lang="ru-RU" i="1"/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/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ru-RU" i="1"/>
                            </m:ctrlPr>
                          </m:dPr>
                          <m:e>
                            <m:f>
                              <m:fPr>
                                <m:ctrlPr>
                                  <a:rPr lang="ru-RU" i="1"/>
                                </m:ctrlPr>
                              </m:fPr>
                              <m:num>
                                <m:r>
                                  <a:rPr lang="en-US" i="1"/>
                                  <m:t>1</m:t>
                                </m:r>
                              </m:num>
                              <m:den>
                                <m:r>
                                  <a:rPr lang="ru-RU" i="1"/>
                                  <m:t>𝑛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i="1"/>
                      <m:t>=</m:t>
                    </m:r>
                    <m:r>
                      <m:rPr>
                        <m:sty m:val="p"/>
                      </m:rPr>
                      <a:rPr lang="en-US"/>
                      <m:t>log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marL="633222" indent="-514350">
                  <a:buAutoNum type="arabicPeriod"/>
                </a:pPr>
                <a:endParaRPr lang="en-US" dirty="0" smtClean="0"/>
              </a:p>
              <a:p>
                <a:pPr marL="633222" indent="-514350">
                  <a:buAutoNum type="arabicPeriod"/>
                </a:pPr>
                <a:r>
                  <a:rPr lang="en-US" dirty="0" smtClean="0"/>
                  <a:t>Minimum </a:t>
                </a:r>
                <a:r>
                  <a:rPr lang="en-US" dirty="0"/>
                  <a:t>value of entropy attained when distribution  </a:t>
                </a:r>
                <a14:m>
                  <m:oMath xmlns:m="http://schemas.openxmlformats.org/officeDocument/2006/math">
                    <m:r>
                      <a:rPr lang="ru-RU" i="1"/>
                      <m:t>𝑝</m:t>
                    </m:r>
                  </m:oMath>
                </a14:m>
                <a:r>
                  <a:rPr lang="en-US" dirty="0"/>
                  <a:t> has form of discrete-delta </a:t>
                </a:r>
                <a:r>
                  <a:rPr lang="en-US" dirty="0" smtClean="0"/>
                  <a:t>function </a:t>
                </a:r>
                <a14:m>
                  <m:oMath xmlns:m="http://schemas.openxmlformats.org/officeDocument/2006/math">
                    <m:r>
                      <a:rPr lang="ru-RU" i="1"/>
                      <m:t>𝑝</m:t>
                    </m:r>
                    <m:r>
                      <a:rPr lang="en-US" i="1"/>
                      <m:t>=[0,0,..,0,1,0,..0]</m:t>
                    </m:r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marL="118872" indent="0">
                  <a:buNone/>
                </a:pPr>
                <a:r>
                  <a:rPr lang="en-US" dirty="0" smtClean="0"/>
                  <a:t> </a:t>
                </a:r>
              </a:p>
              <a:p>
                <a:pPr marL="118872" indent="0">
                  <a:buNone/>
                </a:pPr>
                <a:endParaRPr lang="ru-RU" dirty="0"/>
              </a:p>
              <a:p>
                <a:pPr marL="118872" indent="0">
                  <a:buNone/>
                </a:pPr>
                <a:endParaRPr lang="ru-RU" dirty="0"/>
              </a:p>
              <a:p>
                <a:pPr marL="118872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7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2545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Kullback-Leibler</a:t>
            </a:r>
            <a:r>
              <a:rPr lang="en-US" dirty="0"/>
              <a:t> (KL) divergence or relative entropy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118872" indent="0">
                  <a:buNone/>
                </a:pPr>
                <a14:m>
                  <m:oMath xmlns:m="http://schemas.openxmlformats.org/officeDocument/2006/math">
                    <m:r>
                      <a:rPr lang="en-US" i="1" smtClean="0"/>
                      <m:t>𝐾𝐿</m:t>
                    </m:r>
                    <m:d>
                      <m:dPr>
                        <m:ctrlPr>
                          <a:rPr lang="ru-RU" i="1"/>
                        </m:ctrlPr>
                      </m:dPr>
                      <m:e>
                        <m:r>
                          <a:rPr lang="en-US" i="1"/>
                          <m:t>𝑃</m:t>
                        </m:r>
                        <m:r>
                          <a:rPr lang="en-US" i="1"/>
                          <m:t>||</m:t>
                        </m:r>
                        <m:r>
                          <a:rPr lang="en-US" i="1"/>
                          <m:t>𝑄</m:t>
                        </m:r>
                      </m:e>
                    </m:d>
                    <m:r>
                      <a:rPr lang="en-US" i="1"/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ru-RU" i="1"/>
                        </m:ctrlPr>
                      </m:naryPr>
                      <m:sub>
                        <m:r>
                          <a:rPr lang="en-US" i="1"/>
                          <m:t>𝑥</m:t>
                        </m:r>
                      </m:sub>
                      <m:sup/>
                      <m:e>
                        <m:r>
                          <a:rPr lang="en-US" i="1"/>
                          <m:t>𝑃</m:t>
                        </m:r>
                        <m:d>
                          <m:dPr>
                            <m:ctrlPr>
                              <a:rPr lang="ru-RU" i="1"/>
                            </m:ctrlPr>
                          </m:dPr>
                          <m:e>
                            <m:r>
                              <a:rPr lang="en-US" i="1"/>
                              <m:t>𝑥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/>
                          <m:t>log</m:t>
                        </m:r>
                        <m:d>
                          <m:dPr>
                            <m:ctrlPr>
                              <a:rPr lang="en-US" b="0" i="0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</m:den>
                            </m:f>
                          </m:e>
                        </m:d>
                      </m:e>
                    </m:nary>
                  </m:oMath>
                </a14:m>
                <a:r>
                  <a:rPr lang="en-US" dirty="0" smtClean="0"/>
                  <a:t> </a:t>
                </a:r>
              </a:p>
              <a:p>
                <a:pPr marL="118872" indent="0">
                  <a:buNone/>
                </a:pPr>
                <a:endParaRPr lang="en-US" dirty="0" smtClean="0"/>
              </a:p>
              <a:p>
                <a:pPr marL="118872" indent="0">
                  <a:buNone/>
                </a:pPr>
                <a:r>
                  <a:rPr lang="en-US" b="1" dirty="0" smtClean="0"/>
                  <a:t>Assumptions</a:t>
                </a:r>
              </a:p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/>
                      <m:t>0</m:t>
                    </m:r>
                    <m:func>
                      <m:funcPr>
                        <m:ctrlPr>
                          <a:rPr lang="ru-RU" i="1"/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/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ru-RU" i="1"/>
                            </m:ctrlPr>
                          </m:dPr>
                          <m:e>
                            <m:f>
                              <m:fPr>
                                <m:ctrlPr>
                                  <a:rPr lang="ru-RU" i="1"/>
                                </m:ctrlPr>
                              </m:fPr>
                              <m:num>
                                <m:r>
                                  <a:rPr lang="en-US" i="1"/>
                                  <m:t>0</m:t>
                                </m:r>
                              </m:num>
                              <m:den>
                                <m:r>
                                  <a:rPr lang="en-US" i="1"/>
                                  <m:t>0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i="1"/>
                      <m:t>=</m:t>
                    </m:r>
                    <m:r>
                      <a:rPr lang="en-US" i="1"/>
                      <m:t>0</m:t>
                    </m:r>
                  </m:oMath>
                </a14:m>
                <a:endParaRPr lang="en-US" dirty="0" smtClean="0"/>
              </a:p>
              <a:p>
                <a:pPr marL="118872" indent="0">
                  <a:buNone/>
                </a:pPr>
                <a:endParaRPr lang="ru-RU" dirty="0"/>
              </a:p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/>
                      <m:t>𝑝</m:t>
                    </m:r>
                    <m:func>
                      <m:funcPr>
                        <m:ctrlPr>
                          <a:rPr lang="ru-RU" i="1"/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/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ru-RU" i="1"/>
                            </m:ctrlPr>
                          </m:dPr>
                          <m:e>
                            <m:f>
                              <m:fPr>
                                <m:ctrlPr>
                                  <a:rPr lang="ru-RU" i="1"/>
                                </m:ctrlPr>
                              </m:fPr>
                              <m:num>
                                <m:r>
                                  <a:rPr lang="en-US" i="1"/>
                                  <m:t>𝑝</m:t>
                                </m:r>
                              </m:num>
                              <m:den>
                                <m:r>
                                  <a:rPr lang="en-US" i="1"/>
                                  <m:t>0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i="1"/>
                      <m:t>=∞,</m:t>
                    </m:r>
                    <m:r>
                      <a:rPr lang="en-US" i="1"/>
                      <m:t>𝑓𝑜𝑟</m:t>
                    </m:r>
                    <m:r>
                      <a:rPr lang="en-US" i="1"/>
                      <m:t> </m:t>
                    </m:r>
                    <m:r>
                      <a:rPr lang="en-US" i="1"/>
                      <m:t>𝑎𝑛𝑦</m:t>
                    </m:r>
                    <m:r>
                      <a:rPr lang="en-US" i="1"/>
                      <m:t> </m:t>
                    </m:r>
                    <m:r>
                      <a:rPr lang="en-US" i="1"/>
                      <m:t>𝑝</m:t>
                    </m:r>
                    <m:r>
                      <a:rPr lang="en-US" i="1"/>
                      <m:t>≠</m:t>
                    </m:r>
                    <m:r>
                      <a:rPr lang="en-US" i="1"/>
                      <m:t>0</m:t>
                    </m:r>
                  </m:oMath>
                </a14:m>
                <a:r>
                  <a:rPr lang="en-US" dirty="0"/>
                  <a:t> </a:t>
                </a:r>
                <a:endParaRPr lang="ru-RU" dirty="0"/>
              </a:p>
              <a:p>
                <a:pPr marL="118872" indent="0">
                  <a:buNone/>
                </a:pPr>
                <a:endParaRPr lang="en-US" dirty="0" smtClean="0"/>
              </a:p>
              <a:p>
                <a:pPr marL="118872" indent="0">
                  <a:buNone/>
                </a:pPr>
                <a:r>
                  <a:rPr lang="en-US" b="1" dirty="0" smtClean="0"/>
                  <a:t>Properties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lang="en-US" i="1"/>
                      <m:t>𝐾𝐿</m:t>
                    </m:r>
                    <m:d>
                      <m:dPr>
                        <m:ctrlPr>
                          <a:rPr lang="ru-RU" i="1"/>
                        </m:ctrlPr>
                      </m:dPr>
                      <m:e>
                        <m:r>
                          <a:rPr lang="en-US" i="1"/>
                          <m:t>𝑝</m:t>
                        </m:r>
                        <m:r>
                          <a:rPr lang="en-US" i="1"/>
                          <m:t>||</m:t>
                        </m:r>
                        <m:r>
                          <a:rPr lang="en-US" i="1"/>
                          <m:t>𝑞</m:t>
                        </m:r>
                      </m:e>
                    </m:d>
                    <m:r>
                      <a:rPr lang="en-US" i="1"/>
                      <m:t>≥</m:t>
                    </m:r>
                    <m:r>
                      <a:rPr lang="en-US" i="1"/>
                      <m:t>0</m:t>
                    </m:r>
                  </m:oMath>
                </a14:m>
                <a:endParaRPr lang="en-US" dirty="0" smtClean="0"/>
              </a:p>
              <a:p>
                <a:pPr marL="118872" lvl="0" indent="0">
                  <a:buNone/>
                </a:pPr>
                <a:endParaRPr lang="ru-RU" dirty="0"/>
              </a:p>
              <a:p>
                <a:pPr lvl="0"/>
                <a14:m>
                  <m:oMath xmlns:m="http://schemas.openxmlformats.org/officeDocument/2006/math">
                    <m:r>
                      <a:rPr lang="en-US" i="1"/>
                      <m:t>𝐾𝐿</m:t>
                    </m:r>
                    <m:d>
                      <m:dPr>
                        <m:ctrlPr>
                          <a:rPr lang="ru-RU" i="1"/>
                        </m:ctrlPr>
                      </m:dPr>
                      <m:e>
                        <m:r>
                          <a:rPr lang="en-US" i="1"/>
                          <m:t>𝑝</m:t>
                        </m:r>
                        <m:r>
                          <a:rPr lang="en-US" i="1"/>
                          <m:t>||</m:t>
                        </m:r>
                        <m:r>
                          <a:rPr lang="en-US" i="1"/>
                          <m:t>𝑞</m:t>
                        </m:r>
                      </m:e>
                    </m:d>
                    <m:r>
                      <a:rPr lang="en-US" i="1"/>
                      <m:t>=</m:t>
                    </m:r>
                    <m:r>
                      <a:rPr lang="en-US" i="1"/>
                      <m:t>0</m:t>
                    </m:r>
                    <m:r>
                      <a:rPr lang="en-US" i="1"/>
                      <m:t> &lt;=&gt; </m:t>
                    </m:r>
                    <m:r>
                      <a:rPr lang="en-US" i="1"/>
                      <m:t>𝑝</m:t>
                    </m:r>
                    <m:r>
                      <a:rPr lang="en-US" i="1"/>
                      <m:t>=</m:t>
                    </m:r>
                    <m:r>
                      <a:rPr lang="en-US" i="1"/>
                      <m:t>𝑞</m:t>
                    </m:r>
                  </m:oMath>
                </a14:m>
                <a:r>
                  <a:rPr lang="en-US" dirty="0"/>
                  <a:t>, i.e. if distributions are </a:t>
                </a:r>
                <a:r>
                  <a:rPr lang="en-US" dirty="0" smtClean="0"/>
                  <a:t>identical</a:t>
                </a:r>
              </a:p>
              <a:p>
                <a:pPr marL="118872" lvl="0" indent="0">
                  <a:buNone/>
                </a:pPr>
                <a:endParaRPr lang="ru-RU" dirty="0"/>
              </a:p>
              <a:p>
                <a:pPr lvl="0"/>
                <a14:m>
                  <m:oMath xmlns:m="http://schemas.openxmlformats.org/officeDocument/2006/math">
                    <m:r>
                      <a:rPr lang="en-US" i="1"/>
                      <m:t>𝐾𝐿</m:t>
                    </m:r>
                    <m:d>
                      <m:dPr>
                        <m:ctrlPr>
                          <a:rPr lang="ru-RU" i="1"/>
                        </m:ctrlPr>
                      </m:dPr>
                      <m:e>
                        <m:r>
                          <a:rPr lang="en-US" i="1"/>
                          <m:t>𝑝</m:t>
                        </m:r>
                        <m:r>
                          <a:rPr lang="en-US" i="1"/>
                          <m:t>||</m:t>
                        </m:r>
                        <m:r>
                          <a:rPr lang="en-US" i="1"/>
                          <m:t>𝑞</m:t>
                        </m:r>
                      </m:e>
                    </m:d>
                  </m:oMath>
                </a14:m>
                <a:r>
                  <a:rPr lang="en-US" dirty="0"/>
                  <a:t> is convex in (</a:t>
                </a:r>
                <a:r>
                  <a:rPr lang="en-US" dirty="0" err="1"/>
                  <a:t>p,q</a:t>
                </a:r>
                <a:r>
                  <a:rPr lang="en-US" dirty="0"/>
                  <a:t>) </a:t>
                </a:r>
                <a:endParaRPr lang="ru-RU" dirty="0"/>
              </a:p>
              <a:p>
                <a:pPr marL="118872" indent="0">
                  <a:buNone/>
                </a:pPr>
                <a:endParaRPr lang="en-US" dirty="0" smtClean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400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CE (Cross-Entropy)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118872" indent="0">
                  <a:buNone/>
                </a:pPr>
                <a:r>
                  <a:rPr lang="en-US" dirty="0" smtClean="0"/>
                  <a:t>From algebra point of </a:t>
                </a:r>
                <a:r>
                  <a:rPr lang="en-US" b="1" dirty="0" smtClean="0"/>
                  <a:t>KL-divergence</a:t>
                </a:r>
                <a:r>
                  <a:rPr lang="en-US" dirty="0" smtClean="0"/>
                  <a:t> defined:</a:t>
                </a:r>
                <a:endParaRPr lang="ru-RU" dirty="0"/>
              </a:p>
              <a:p>
                <a:pPr marL="118872" indent="0">
                  <a:buNone/>
                </a:pPr>
                <a14:m>
                  <m:oMath xmlns:m="http://schemas.openxmlformats.org/officeDocument/2006/math">
                    <m:r>
                      <a:rPr lang="en-US" sz="2400" i="1"/>
                      <m:t>𝐾𝐿</m:t>
                    </m:r>
                    <m:r>
                      <a:rPr lang="en-US" sz="2400" i="1"/>
                      <m:t>(</m:t>
                    </m:r>
                    <m:r>
                      <a:rPr lang="en-US" sz="2400" i="1"/>
                      <m:t>𝑃</m:t>
                    </m:r>
                    <m:r>
                      <a:rPr lang="en-US" sz="2400" i="1"/>
                      <m:t>|</m:t>
                    </m:r>
                    <m:d>
                      <m:dPr>
                        <m:begChr m:val="|"/>
                        <m:ctrlPr>
                          <a:rPr lang="ru-RU" sz="2400" i="1"/>
                        </m:ctrlPr>
                      </m:dPr>
                      <m:e>
                        <m:r>
                          <a:rPr lang="en-US" sz="2400" i="1"/>
                          <m:t>𝑄</m:t>
                        </m:r>
                      </m:e>
                    </m:d>
                    <m:r>
                      <a:rPr lang="en-US" sz="2400" i="1"/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ru-RU" sz="2400" i="1"/>
                        </m:ctrlPr>
                      </m:naryPr>
                      <m:sub>
                        <m:r>
                          <a:rPr lang="en-US" sz="2400" i="1"/>
                          <m:t>𝑥</m:t>
                        </m:r>
                      </m:sub>
                      <m:sup/>
                      <m:e>
                        <m:r>
                          <a:rPr lang="en-US" sz="2400" i="1"/>
                          <m:t>𝑃</m:t>
                        </m:r>
                        <m:d>
                          <m:dPr>
                            <m:ctrlPr>
                              <a:rPr lang="ru-RU" sz="2400" i="1"/>
                            </m:ctrlPr>
                          </m:dPr>
                          <m:e>
                            <m:r>
                              <a:rPr lang="en-US" sz="2400" i="1"/>
                              <m:t>𝑥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sz="2400"/>
                          <m:t>log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en-US" sz="2400" i="1" smtClean="0">
                        <a:solidFill>
                          <a:srgbClr val="FF0000"/>
                        </a:solidFill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ctrlPr>
                          <a:rPr lang="ru-RU" sz="2400" i="1" smtClean="0">
                            <a:solidFill>
                              <a:srgbClr val="FF0000"/>
                            </a:solidFill>
                          </a:rPr>
                        </m:ctrlPr>
                      </m:naryPr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</a:rPr>
                          <m:t>𝑥</m:t>
                        </m:r>
                      </m:sub>
                      <m:sup/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</a:rPr>
                          <m:t>𝑃</m:t>
                        </m:r>
                        <m:d>
                          <m:dPr>
                            <m:ctrlPr>
                              <a:rPr lang="ru-RU" sz="2400" i="1">
                                <a:solidFill>
                                  <a:srgbClr val="FF0000"/>
                                </a:solidFill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</a:rPr>
                              <m:t>𝑥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FF0000"/>
                            </a:solidFill>
                          </a:rPr>
                          <m:t>log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𝑄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400" dirty="0"/>
                  <a:t> </a:t>
                </a:r>
                <a:endParaRPr lang="en-US" sz="2800" i="1" dirty="0" smtClean="0"/>
              </a:p>
              <a:p>
                <a:pPr marL="118872" indent="0">
                  <a:buNone/>
                </a:pPr>
                <a:endParaRPr lang="en-US" sz="2400" i="1" dirty="0" smtClean="0">
                  <a:latin typeface="Cambria Math"/>
                </a:endParaRPr>
              </a:p>
              <a:p>
                <a:pPr marL="118872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𝐾𝐿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𝑃</m:t>
                    </m:r>
                    <m:r>
                      <a:rPr lang="en-US" sz="2400" i="1">
                        <a:latin typeface="Cambria Math"/>
                      </a:rPr>
                      <m:t>|</m:t>
                    </m:r>
                    <m:d>
                      <m:dPr>
                        <m:begChr m:val="|"/>
                        <m:ctrlPr>
                          <a:rPr lang="ru-RU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𝑄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ctrlPr>
                          <a:rPr lang="ru-RU" sz="24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sub>
                      <m:sup/>
                      <m:e>
                        <m:r>
                          <a:rPr lang="en-US" sz="2400" i="1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ru-RU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log</m:t>
                        </m:r>
                        <m:d>
                          <m:d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en-US" sz="2400" b="0" i="1" smtClean="0">
                        <a:latin typeface="Cambria Math"/>
                      </a:rPr>
                      <m:t>=−</m:t>
                    </m:r>
                    <m:nary>
                      <m:naryPr>
                        <m:chr m:val="∑"/>
                        <m:limLoc m:val="undOvr"/>
                        <m:ctrlPr>
                          <a:rPr lang="ru-RU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sub>
                      <m:sup/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ru-RU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FF0000"/>
                            </a:solidFill>
                            <a:latin typeface="Cambria Math"/>
                          </a:rPr>
                          <m:t>log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𝑄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400" dirty="0"/>
                  <a:t> </a:t>
                </a:r>
                <a:endParaRPr lang="ru-RU" sz="2400" dirty="0"/>
              </a:p>
              <a:p>
                <a:pPr marL="118872" indent="0">
                  <a:buNone/>
                </a:pPr>
                <a:endParaRPr lang="en-US" i="1" dirty="0" smtClean="0"/>
              </a:p>
              <a:p>
                <a:pPr marL="118872" indent="0">
                  <a:buNone/>
                </a:pPr>
                <a:r>
                  <a:rPr lang="en-US" b="1" dirty="0" smtClean="0"/>
                  <a:t>Cross-Entropy:</a:t>
                </a:r>
                <a:endParaRPr lang="en-US" i="1" dirty="0" smtClean="0"/>
              </a:p>
              <a:p>
                <a:pPr marL="118872" indent="0">
                  <a:buNone/>
                </a:pPr>
                <a14:m>
                  <m:oMath xmlns:m="http://schemas.openxmlformats.org/officeDocument/2006/math">
                    <m:r>
                      <a:rPr lang="en-US" i="1"/>
                      <m:t>𝐶𝐸</m:t>
                    </m:r>
                    <m:r>
                      <a:rPr lang="en-US" i="1"/>
                      <m:t>(</m:t>
                    </m:r>
                    <m:r>
                      <a:rPr lang="en-US" i="1"/>
                      <m:t>𝑃</m:t>
                    </m:r>
                    <m:r>
                      <a:rPr lang="en-US" i="1"/>
                      <m:t>,</m:t>
                    </m:r>
                    <m:r>
                      <a:rPr lang="en-US" i="1"/>
                      <m:t>𝑄</m:t>
                    </m:r>
                    <m:r>
                      <a:rPr lang="en-US" i="1"/>
                      <m:t>)=−</m:t>
                    </m:r>
                    <m:nary>
                      <m:naryPr>
                        <m:chr m:val="∑"/>
                        <m:limLoc m:val="undOvr"/>
                        <m:ctrlPr>
                          <a:rPr lang="ru-RU" i="1"/>
                        </m:ctrlPr>
                      </m:naryPr>
                      <m:sub>
                        <m:r>
                          <a:rPr lang="en-US" i="1"/>
                          <m:t>𝑥</m:t>
                        </m:r>
                      </m:sub>
                      <m:sup/>
                      <m:e>
                        <m:r>
                          <a:rPr lang="en-US" i="1"/>
                          <m:t>𝑃</m:t>
                        </m:r>
                        <m:d>
                          <m:dPr>
                            <m:ctrlPr>
                              <a:rPr lang="ru-RU" i="1"/>
                            </m:ctrlPr>
                          </m:dPr>
                          <m:e>
                            <m:r>
                              <a:rPr lang="en-US" i="1"/>
                              <m:t>𝑥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/>
                          <m:t>log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  <a:p>
                <a:pPr marL="118872" indent="0">
                  <a:buNone/>
                </a:pPr>
                <a14:m>
                  <m:oMath xmlns:m="http://schemas.openxmlformats.org/officeDocument/2006/math">
                    <m:r>
                      <a:rPr lang="en-US" b="1" i="1"/>
                      <m:t>𝑲𝑳</m:t>
                    </m:r>
                    <m:r>
                      <a:rPr lang="en-US" b="1" i="1"/>
                      <m:t>(</m:t>
                    </m:r>
                    <m:r>
                      <a:rPr lang="en-US" b="1" i="1"/>
                      <m:t>𝑷</m:t>
                    </m:r>
                    <m:r>
                      <a:rPr lang="en-US" b="1" i="1"/>
                      <m:t>|</m:t>
                    </m:r>
                    <m:d>
                      <m:dPr>
                        <m:begChr m:val="|"/>
                        <m:ctrlPr>
                          <a:rPr lang="ru-RU" b="1" i="1"/>
                        </m:ctrlPr>
                      </m:dPr>
                      <m:e>
                        <m:r>
                          <a:rPr lang="en-US" b="1" i="1"/>
                          <m:t>𝑸</m:t>
                        </m:r>
                      </m:e>
                    </m:d>
                    <m:r>
                      <a:rPr lang="en-US" b="1" i="1"/>
                      <m:t>+</m:t>
                    </m:r>
                    <m:r>
                      <a:rPr lang="en-US" b="1" i="1"/>
                      <m:t>𝑯</m:t>
                    </m:r>
                    <m:d>
                      <m:dPr>
                        <m:ctrlPr>
                          <a:rPr lang="ru-RU" b="1" i="1"/>
                        </m:ctrlPr>
                      </m:dPr>
                      <m:e>
                        <m:r>
                          <a:rPr lang="en-US" b="1" i="1"/>
                          <m:t>𝑷</m:t>
                        </m:r>
                      </m:e>
                    </m:d>
                    <m:r>
                      <a:rPr lang="en-US" b="1" i="1"/>
                      <m:t>=</m:t>
                    </m:r>
                    <m:r>
                      <a:rPr lang="en-US" b="1" i="1"/>
                      <m:t>𝑪𝑬</m:t>
                    </m:r>
                    <m:r>
                      <a:rPr lang="en-US" b="1" i="1"/>
                      <m:t>(</m:t>
                    </m:r>
                    <m:r>
                      <a:rPr lang="en-US" b="1" i="1"/>
                      <m:t>𝑷</m:t>
                    </m:r>
                    <m:r>
                      <a:rPr lang="en-US" b="1" i="1"/>
                      <m:t>,</m:t>
                    </m:r>
                    <m:r>
                      <a:rPr lang="en-US" b="1" i="1"/>
                      <m:t>𝑸</m:t>
                    </m:r>
                    <m:r>
                      <a:rPr lang="en-US" b="1" i="1"/>
                      <m:t>)</m:t>
                    </m:r>
                  </m:oMath>
                </a14:m>
                <a:r>
                  <a:rPr lang="en-US" b="1" dirty="0"/>
                  <a:t> 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6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5441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118872" indent="0">
                  <a:buNone/>
                </a:pPr>
                <a:r>
                  <a:rPr lang="en-US" dirty="0" smtClean="0"/>
                  <a:t>From </a:t>
                </a:r>
                <a:r>
                  <a:rPr lang="en-US" dirty="0"/>
                  <a:t>practical point of view there are no much difference between using KL of CE in typical machine learning </a:t>
                </a:r>
                <a:r>
                  <a:rPr lang="en-US" dirty="0" smtClean="0"/>
                  <a:t>settings.</a:t>
                </a:r>
              </a:p>
              <a:p>
                <a:pPr marL="118872" indent="0">
                  <a:buNone/>
                </a:pPr>
                <a:endParaRPr lang="en-US" dirty="0" smtClean="0"/>
              </a:p>
              <a:p>
                <a:pPr marL="118872" indent="0">
                  <a:buNone/>
                </a:pPr>
                <a:r>
                  <a:rPr lang="en-US" b="1" dirty="0" smtClean="0"/>
                  <a:t>Motivation:</a:t>
                </a:r>
              </a:p>
              <a:p>
                <a:pPr lvl="0"/>
                <a:endParaRPr lang="en-US" dirty="0" smtClean="0"/>
              </a:p>
              <a:p>
                <a:pPr lvl="0"/>
                <a:r>
                  <a:rPr lang="en-US" dirty="0" err="1" smtClean="0"/>
                  <a:t>Opt.problem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/>
                      <m:t>𝒎𝒊𝒏</m:t>
                    </m:r>
                    <m:r>
                      <a:rPr lang="en-US" b="1" i="1"/>
                      <m:t>.</m:t>
                    </m:r>
                    <m:r>
                      <a:rPr lang="en-US" b="1" i="1"/>
                      <m:t>𝑲𝑳</m:t>
                    </m:r>
                    <m:r>
                      <a:rPr lang="en-US" b="1" i="1"/>
                      <m:t>(</m:t>
                    </m:r>
                    <m:r>
                      <a:rPr lang="en-US" b="1" i="1"/>
                      <m:t>𝑷</m:t>
                    </m:r>
                    <m:r>
                      <a:rPr lang="en-US" b="1" i="1"/>
                      <m:t>|</m:t>
                    </m:r>
                    <m:d>
                      <m:dPr>
                        <m:begChr m:val="|"/>
                        <m:ctrlPr>
                          <a:rPr lang="ru-RU" b="1" i="1"/>
                        </m:ctrlPr>
                      </m:dPr>
                      <m:e>
                        <m:r>
                          <a:rPr lang="en-US" b="1" i="1"/>
                          <m:t>𝑸</m:t>
                        </m:r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with variable</a:t>
                </a:r>
                <a:r>
                  <a:rPr lang="en-US" b="1" dirty="0"/>
                  <a:t> Q </a:t>
                </a:r>
                <a:r>
                  <a:rPr lang="en-US" dirty="0"/>
                  <a:t>is the same as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/>
                      <m:t>𝒎𝒊𝒏</m:t>
                    </m:r>
                    <m:r>
                      <a:rPr lang="en-US" b="1" i="1"/>
                      <m:t>.</m:t>
                    </m:r>
                    <m:r>
                      <a:rPr lang="en-US" b="1" i="1"/>
                      <m:t>𝑲𝑳</m:t>
                    </m:r>
                    <m:r>
                      <a:rPr lang="en-US" b="1" i="1"/>
                      <m:t>(</m:t>
                    </m:r>
                    <m:r>
                      <a:rPr lang="en-US" b="1" i="1"/>
                      <m:t>𝑷</m:t>
                    </m:r>
                    <m:r>
                      <a:rPr lang="en-US" b="1" i="1"/>
                      <m:t>|</m:t>
                    </m:r>
                    <m:d>
                      <m:dPr>
                        <m:begChr m:val="|"/>
                        <m:ctrlPr>
                          <a:rPr lang="ru-RU" b="1" i="1"/>
                        </m:ctrlPr>
                      </m:dPr>
                      <m:e>
                        <m:r>
                          <a:rPr lang="en-US" b="1" i="1"/>
                          <m:t>𝑸</m:t>
                        </m:r>
                      </m:e>
                    </m:d>
                    <m:r>
                      <a:rPr lang="en-US" b="1" i="1"/>
                      <m:t>+</m:t>
                    </m:r>
                    <m:r>
                      <a:rPr lang="en-US" b="1" i="1"/>
                      <m:t>𝑯</m:t>
                    </m:r>
                    <m:d>
                      <m:dPr>
                        <m:ctrlPr>
                          <a:rPr lang="ru-RU" b="1" i="1"/>
                        </m:ctrlPr>
                      </m:dPr>
                      <m:e>
                        <m:r>
                          <a:rPr lang="en-US" b="1" i="1"/>
                          <m:t>𝑷</m:t>
                        </m:r>
                      </m:e>
                    </m:d>
                  </m:oMath>
                </a14:m>
                <a:endParaRPr lang="ru-RU" dirty="0"/>
              </a:p>
              <a:p>
                <a:endParaRPr lang="en-US" dirty="0" smtClean="0"/>
              </a:p>
              <a:p>
                <a:r>
                  <a:rPr lang="en-US" dirty="0" smtClean="0"/>
                  <a:t>Because </a:t>
                </a:r>
                <a14:m>
                  <m:oMath xmlns:m="http://schemas.openxmlformats.org/officeDocument/2006/math">
                    <m:r>
                      <a:rPr lang="en-US" b="1" i="1"/>
                      <m:t>𝑯</m:t>
                    </m:r>
                    <m:d>
                      <m:dPr>
                        <m:ctrlPr>
                          <a:rPr lang="ru-RU" b="1" i="1"/>
                        </m:ctrlPr>
                      </m:dPr>
                      <m:e>
                        <m:r>
                          <a:rPr lang="en-US" b="1" i="1"/>
                          <m:t>𝑷</m:t>
                        </m:r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just additive </a:t>
                </a:r>
                <a:r>
                  <a:rPr lang="en-US" dirty="0" smtClean="0"/>
                  <a:t>constant it does not matter for optimization problem</a:t>
                </a:r>
              </a:p>
              <a:p>
                <a:endParaRPr lang="ru-RU" dirty="0"/>
              </a:p>
              <a:p>
                <a:pPr lvl="0"/>
                <a:r>
                  <a:rPr lang="en-US" dirty="0"/>
                  <a:t>And we come to similar problem </a:t>
                </a:r>
                <a14:m>
                  <m:oMath xmlns:m="http://schemas.openxmlformats.org/officeDocument/2006/math">
                    <m:r>
                      <a:rPr lang="en-US" b="1" i="1"/>
                      <m:t>𝒎𝒊𝒏</m:t>
                    </m:r>
                    <m:r>
                      <a:rPr lang="en-US" b="1" i="1"/>
                      <m:t>.</m:t>
                    </m:r>
                    <m:r>
                      <a:rPr lang="en-US" b="1" i="1"/>
                      <m:t>𝑪𝑬</m:t>
                    </m:r>
                    <m:r>
                      <a:rPr lang="en-US" b="1" i="1"/>
                      <m:t>(</m:t>
                    </m:r>
                    <m:r>
                      <a:rPr lang="en-US" b="1" i="1"/>
                      <m:t>𝑷</m:t>
                    </m:r>
                    <m:r>
                      <a:rPr lang="en-US" b="1" i="1"/>
                      <m:t>,</m:t>
                    </m:r>
                    <m:r>
                      <a:rPr lang="en-US" b="1" i="1"/>
                      <m:t>𝑸</m:t>
                    </m:r>
                    <m:r>
                      <a:rPr lang="en-US" b="1" i="1"/>
                      <m:t>)</m:t>
                    </m:r>
                  </m:oMath>
                </a14:m>
                <a:endParaRPr lang="en-US" dirty="0" smtClean="0"/>
              </a:p>
              <a:p>
                <a:pPr lvl="0"/>
                <a:endParaRPr lang="en-US" dirty="0"/>
              </a:p>
              <a:p>
                <a:pPr lvl="0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𝒎𝒊𝒏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.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𝑄</m:t>
                        </m:r>
                      </m:sub>
                    </m:sSub>
                    <m:r>
                      <a:rPr lang="en-US" i="1" smtClean="0">
                        <a:solidFill>
                          <a:srgbClr val="FF0000"/>
                        </a:solidFill>
                        <a:latin typeface="Cambria Math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ctrlPr>
                          <a:rPr lang="ru-RU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sub>
                      <m:sup/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ru-RU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func>
                          <m:func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dirty="0" smtClean="0">
                  <a:solidFill>
                    <a:srgbClr val="FF0000"/>
                  </a:solidFill>
                </a:endParaRPr>
              </a:p>
              <a:p>
                <a:pPr lvl="0"/>
                <a:endParaRPr lang="en-US" dirty="0" smtClean="0"/>
              </a:p>
              <a:p>
                <a:r>
                  <a:rPr lang="en-US" dirty="0" smtClean="0"/>
                  <a:t>If name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as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acc>
                  </m:oMath>
                </a14:m>
                <a:r>
                  <a:rPr lang="en-US" dirty="0" smtClean="0"/>
                  <a:t> then we solve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FF0000"/>
                        </a:solidFill>
                        <a:latin typeface="Cambria Math"/>
                      </a:rPr>
                      <m:t>𝒎𝒊𝒏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.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acc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ctrlPr>
                          <a:rPr lang="ru-RU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sub>
                      <m:sup/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ru-RU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func>
                          <m:func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acc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marL="118872" lvl="0" indent="0">
                  <a:buNone/>
                </a:pPr>
                <a:endParaRPr lang="en-US" dirty="0" smtClean="0"/>
              </a:p>
              <a:p>
                <a:pPr lvl="0"/>
                <a:endParaRPr lang="ru-RU" dirty="0"/>
              </a:p>
              <a:p>
                <a:pPr marL="118872" indent="0">
                  <a:buNone/>
                </a:pPr>
                <a:endParaRPr lang="en-US" dirty="0" smtClean="0"/>
              </a:p>
              <a:p>
                <a:pPr marL="118872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791" r="-7333" b="-67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1268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47500" lnSpcReduction="20000"/>
              </a:bodyPr>
              <a:lstStyle/>
              <a:p>
                <a:r>
                  <a:rPr lang="en-US" dirty="0" smtClean="0"/>
                  <a:t>For two classes it’s the same as Logistic Loss</a:t>
                </a:r>
              </a:p>
              <a:p>
                <a:endParaRPr lang="en-US" dirty="0"/>
              </a:p>
              <a:p>
                <a:r>
                  <a:rPr lang="en-US" dirty="0" smtClean="0"/>
                  <a:t>We can motivate the opt. problem with other motivation if there are only two classes then we have probability of one class </a:t>
                </a:r>
                <a:r>
                  <a:rPr lang="en-US" b="1" dirty="0" smtClean="0"/>
                  <a:t>p </a:t>
                </a:r>
                <a:r>
                  <a:rPr lang="en-US" dirty="0" smtClean="0"/>
                  <a:t>and other is</a:t>
                </a:r>
                <a:r>
                  <a:rPr lang="en-US" b="1" dirty="0" smtClean="0"/>
                  <a:t> 1-p</a:t>
                </a:r>
              </a:p>
              <a:p>
                <a:endParaRPr lang="en-US" b="1" dirty="0" smtClean="0"/>
              </a:p>
              <a:p>
                <a:pPr marL="118872" indent="0">
                  <a:buNone/>
                </a:pPr>
                <a:r>
                  <a:rPr lang="en-US" b="1" dirty="0" smtClean="0"/>
                  <a:t>We can setup </a:t>
                </a:r>
                <a:r>
                  <a:rPr lang="en-US" b="1" dirty="0" err="1" smtClean="0"/>
                  <a:t>opt.problem</a:t>
                </a:r>
                <a:r>
                  <a:rPr lang="en-US" b="1" dirty="0" smtClean="0"/>
                  <a:t> with Maximum Likelihood principle:</a:t>
                </a:r>
              </a:p>
              <a:p>
                <a:pPr marL="118872" indent="0">
                  <a:buNone/>
                </a:pPr>
                <a:r>
                  <a:rPr lang="en-US" b="1" dirty="0" smtClean="0"/>
                  <a:t>(examples are independent and obtained from the same distribution)</a:t>
                </a:r>
              </a:p>
              <a:p>
                <a:pPr marL="118872" indent="0">
                  <a:buNone/>
                </a:pPr>
                <a:endParaRPr lang="en-US" b="1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𝑚𝑎𝑥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.</m:t>
                    </m:r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acc>
                      </m:e>
                    </m:nary>
                  </m:oMath>
                </a14:m>
                <a:r>
                  <a:rPr lang="en-US" dirty="0" smtClean="0"/>
                  <a:t> for classes with class “1”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𝑚𝑎𝑥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.</m:t>
                    </m:r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1−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acc>
                      </m:e>
                    </m:nary>
                  </m:oMath>
                </a14:m>
                <a:r>
                  <a:rPr lang="en-US" dirty="0"/>
                  <a:t>for classes with class </a:t>
                </a:r>
                <a:r>
                  <a:rPr lang="en-US" dirty="0" smtClean="0"/>
                  <a:t>“0”</a:t>
                </a:r>
                <a:endParaRPr lang="en-US" dirty="0"/>
              </a:p>
              <a:p>
                <a:pPr marL="118872" indent="0">
                  <a:buNone/>
                </a:pPr>
                <a:endParaRPr lang="en-US" dirty="0" smtClean="0"/>
              </a:p>
              <a:p>
                <a:pPr marL="118872" indent="0">
                  <a:buNone/>
                </a:pPr>
                <a:r>
                  <a:rPr lang="en-US" dirty="0" smtClean="0"/>
                  <a:t>It can be encoded as:</a:t>
                </a:r>
              </a:p>
              <a:p>
                <a:pPr marL="118872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𝑚𝑎𝑥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.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nary>
                          <m:naryPr>
                            <m:chr m:val="∏"/>
                            <m:subHide m:val="on"/>
                            <m:supHide m:val="on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acc>
                          </m:e>
                        </m:nary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𝑃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 for classes with class “1</a:t>
                </a:r>
                <a:r>
                  <a:rPr lang="en-US" dirty="0" smtClean="0"/>
                  <a:t>”</a:t>
                </a:r>
              </a:p>
              <a:p>
                <a:pPr marL="118872" indent="0">
                  <a:buNone/>
                </a:pPr>
                <a:endParaRPr lang="en-US" dirty="0"/>
              </a:p>
              <a:p>
                <a:pPr marL="118872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𝑚𝑎𝑥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.</m:t>
                    </m:r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1−</m:t>
                                </m:r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1−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𝑃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)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>for classes with class </a:t>
                </a:r>
                <a:r>
                  <a:rPr lang="en-US" dirty="0"/>
                  <a:t>“0</a:t>
                </a:r>
                <a:r>
                  <a:rPr lang="en-US" dirty="0" smtClean="0"/>
                  <a:t>”</a:t>
                </a:r>
              </a:p>
              <a:p>
                <a:pPr marL="118872" indent="0">
                  <a:buNone/>
                </a:pPr>
                <a:endParaRPr lang="en-US" dirty="0" smtClean="0"/>
              </a:p>
              <a:p>
                <a:pPr marL="118872" indent="0">
                  <a:buNone/>
                </a:pPr>
                <a:r>
                  <a:rPr lang="en-US" dirty="0" smtClean="0"/>
                  <a:t>If combine and apply log then we will have:</a:t>
                </a:r>
              </a:p>
              <a:p>
                <a:pPr marL="11887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>
                          <a:solidFill>
                            <a:srgbClr val="FF0000"/>
                          </a:solidFill>
                          <a:latin typeface="Cambria Math"/>
                        </a:rPr>
                        <m:t>𝑚𝑖𝑛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.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acc>
                        </m:sub>
                      </m:sSub>
                      <m:r>
                        <a:rPr lang="en-US" b="0" i="1">
                          <a:solidFill>
                            <a:srgbClr val="FF0000"/>
                          </a:solidFill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ru-RU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acc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5151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Модульная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6037</TotalTime>
  <Words>1022</Words>
  <Application>Microsoft Office PowerPoint</Application>
  <PresentationFormat>Экран (4:3)</PresentationFormat>
  <Paragraphs>118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Модульная</vt:lpstr>
      <vt:lpstr>Topics: - Multilayer Neural Net Forward Propagation - Back propagation - Kullback-Leibler divergence</vt:lpstr>
      <vt:lpstr>Multilayer Neural Network.  How it looks</vt:lpstr>
      <vt:lpstr>Multilayer Neural Network.  Forward propagation.</vt:lpstr>
      <vt:lpstr>Equation to perform back-propagation for this notation</vt:lpstr>
      <vt:lpstr>About Entropy</vt:lpstr>
      <vt:lpstr>Kullback-Leibler (KL) divergence or relative entropy</vt:lpstr>
      <vt:lpstr>About CE (Cross-Entropy)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"Место для формулы."</dc:title>
  <dc:creator>kburlachenko</dc:creator>
  <cp:lastModifiedBy>bruziuz</cp:lastModifiedBy>
  <cp:revision>411</cp:revision>
  <dcterms:created xsi:type="dcterms:W3CDTF">2018-12-08T12:00:24Z</dcterms:created>
  <dcterms:modified xsi:type="dcterms:W3CDTF">2019-07-20T13:53:22Z</dcterms:modified>
</cp:coreProperties>
</file>