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5" r:id="rId3"/>
    <p:sldId id="287" r:id="rId4"/>
    <p:sldId id="286" r:id="rId5"/>
    <p:sldId id="289" r:id="rId6"/>
    <p:sldId id="288" r:id="rId7"/>
    <p:sldId id="273" r:id="rId8"/>
    <p:sldId id="284" r:id="rId9"/>
    <p:sldId id="290" r:id="rId10"/>
    <p:sldId id="291" r:id="rId11"/>
    <p:sldId id="292" r:id="rId12"/>
    <p:sldId id="29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32" autoAdjust="0"/>
  </p:normalViewPr>
  <p:slideViewPr>
    <p:cSldViewPr>
      <p:cViewPr>
        <p:scale>
          <a:sx n="79" d="100"/>
          <a:sy n="79" d="100"/>
        </p:scale>
        <p:origin x="-1570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15.07.2019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15.07.2019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15.07.2019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15.07.2019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15.07.2019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15.07.2019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b18ONxvz2Y?list=PLrX-Xj1yIkS-PcenrKFF3XocjxayjPgHE&amp;t=2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.stanford.edu/~jduch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smtClean="0"/>
              <a:t>- …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First order methods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118872" indent="0">
                  <a:buNone/>
                </a:pPr>
                <a:r>
                  <a:rPr lang="en-US" b="1" dirty="0" smtClean="0"/>
                  <a:t>[5] </a:t>
                </a:r>
                <a:r>
                  <a:rPr lang="en-US" b="1" dirty="0" err="1" smtClean="0"/>
                  <a:t>RmsProp</a:t>
                </a:r>
                <a:endParaRPr lang="en-US" b="1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=</m:t>
                    </m:r>
                    <m:r>
                      <a:rPr lang="en-US" i="1"/>
                      <m:t>𝑑𝑒𝑐𝑎𝑦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Σ</m:t>
                            </m:r>
                          </m:e>
                          <m:sup>
                            <m:r>
                              <a:rPr lang="en-US" i="1"/>
                              <m:t>𝑘</m:t>
                            </m:r>
                            <m:r>
                              <a:rPr lang="en-US" i="1"/>
                              <m:t>−1</m:t>
                            </m:r>
                          </m:sup>
                        </m:sSup>
                      </m:e>
                    </m:d>
                    <m:r>
                      <a:rPr lang="en-US" i="1"/>
                      <m:t>+(1−</m:t>
                    </m:r>
                    <m:r>
                      <a:rPr lang="en-US" i="1"/>
                      <m:t>𝑑𝑒𝑐𝑎𝑦</m:t>
                    </m:r>
                    <m:r>
                      <a:rPr lang="en-US" i="1"/>
                      <m:t>)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g</m:t>
                                </m:r>
                              </m:e>
                              <m:sup>
                                <m:r>
                                  <a:rPr lang="en-US" i="1"/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𝑠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g</m:t>
                            </m:r>
                          </m:e>
                          <m:sup>
                            <m:r>
                              <a:rPr lang="en-US" i="1"/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i="1"/>
                          <m:t>(</m:t>
                        </m:r>
                        <m:rad>
                          <m:radPr>
                            <m:degHide m:val="on"/>
                            <m:ctrlPr>
                              <a:rPr lang="ru-RU" i="1"/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Σ</m:t>
                                </m:r>
                              </m:e>
                              <m:sup>
                                <m:r>
                                  <a:rPr lang="en-US" i="1"/>
                                  <m:t>𝑘</m:t>
                                </m:r>
                              </m:sup>
                            </m:sSup>
                          </m:e>
                        </m:rad>
                        <m:r>
                          <a:rPr lang="en-US" i="1"/>
                          <m:t>+</m:t>
                        </m:r>
                        <m:r>
                          <a:rPr lang="en-US" i="1"/>
                          <m:t>𝑒𝑝𝑠</m:t>
                        </m:r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[</a:t>
                </a:r>
                <a:r>
                  <a:rPr lang="en-US" dirty="0"/>
                  <a:t>6] </a:t>
                </a:r>
                <a:r>
                  <a:rPr lang="en-US" b="1" dirty="0" smtClean="0"/>
                  <a:t>Adam</a:t>
                </a:r>
                <a:r>
                  <a:rPr lang="en-US" dirty="0" smtClean="0"/>
                  <a:t>. Adaptive </a:t>
                </a:r>
                <a:r>
                  <a:rPr lang="en-US" dirty="0"/>
                  <a:t>Moment Estimation.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𝑑𝑒𝑐𝑎𝑦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𝑚</m:t>
                            </m:r>
                          </m:e>
                          <m:sub>
                            <m:r>
                              <a:rPr lang="en-US" i="1"/>
                              <m:t>1,</m:t>
                            </m:r>
                            <m:r>
                              <a:rPr lang="en-US" i="1"/>
                              <m:t>𝑝𝑟𝑒𝑣</m:t>
                            </m:r>
                          </m:sub>
                        </m:sSub>
                      </m:e>
                    </m:d>
                    <m:r>
                      <a:rPr lang="en-US" i="1"/>
                      <m:t>+(1−</m:t>
                    </m:r>
                    <m:r>
                      <a:rPr lang="en-US" i="1"/>
                      <m:t>𝑑𝑒𝑐𝑎𝑦</m:t>
                    </m:r>
                    <m:r>
                      <a:rPr lang="en-US" i="1"/>
                      <m:t>)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g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 (Momentum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g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𝑑𝑒𝑐𝑎𝑦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𝑚</m:t>
                            </m:r>
                          </m:e>
                          <m:sub>
                            <m:r>
                              <a:rPr lang="en-US" i="1"/>
                              <m:t>2,</m:t>
                            </m:r>
                            <m:r>
                              <a:rPr lang="en-US" i="1"/>
                              <m:t>𝑝𝑟𝑒𝑣</m:t>
                            </m:r>
                          </m:sub>
                        </m:sSub>
                      </m:e>
                    </m:d>
                    <m:r>
                      <a:rPr lang="en-US" i="1"/>
                      <m:t>+(1−</m:t>
                    </m:r>
                    <m:r>
                      <a:rPr lang="en-US" i="1"/>
                      <m:t>𝑑𝑒𝑐𝑎𝑦</m:t>
                    </m:r>
                    <m:r>
                      <a:rPr lang="en-US" i="1"/>
                      <m:t>)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g</m:t>
                                </m:r>
                              </m:e>
                              <m:sup>
                                <m:r>
                                  <a:rPr lang="en-US" i="1"/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(Momentum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g</m:t>
                                </m:r>
                              </m:e>
                              <m:sup>
                                <m:r>
                                  <a:rPr lang="en-US" i="1"/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  <m:sup>
                        <m:r>
                          <a:rPr lang="en-US" i="1"/>
                          <m:t>𝑢𝑛𝑏𝑖𝑎𝑠</m:t>
                        </m:r>
                      </m:sup>
                    </m:sSubSup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𝑚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/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 (Bias correction</a:t>
                </a:r>
                <a:r>
                  <a:rPr lang="en-US" dirty="0" smtClean="0"/>
                  <a:t>)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  <m:sup>
                        <m:r>
                          <a:rPr lang="en-US" i="1"/>
                          <m:t>𝑢𝑛𝑏𝑖𝑎𝑠</m:t>
                        </m:r>
                      </m:sup>
                    </m:sSubSup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𝑚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/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(Bias correction</a:t>
                </a:r>
                <a:r>
                  <a:rPr lang="en-US" dirty="0" smtClean="0"/>
                  <a:t>)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𝑠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a:rPr lang="en-US" i="1"/>
                              <m:t>𝑚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  <m:sup>
                            <m:r>
                              <a:rPr lang="en-US" i="1"/>
                              <m:t>𝑢𝑛𝑏𝑖𝑎𝑠</m:t>
                            </m:r>
                          </m:sup>
                        </m:sSubSup>
                      </m:num>
                      <m:den>
                        <m:r>
                          <a:rPr lang="en-US" i="1"/>
                          <m:t>(</m:t>
                        </m:r>
                        <m:rad>
                          <m:radPr>
                            <m:degHide m:val="on"/>
                            <m:ctrlPr>
                              <a:rPr lang="ru-RU" i="1"/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ru-RU" i="1"/>
                                </m:ctrlPr>
                              </m:sSubSupPr>
                              <m:e>
                                <m:r>
                                  <a:rPr lang="en-US" i="1"/>
                                  <m:t>𝑚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  <m:sup>
                                <m:r>
                                  <a:rPr lang="en-US" i="1"/>
                                  <m:t>𝑢𝑛𝑏𝑖𝑎𝑠</m:t>
                                </m:r>
                              </m:sup>
                            </m:sSubSup>
                          </m:e>
                        </m:rad>
                        <m:r>
                          <a:rPr lang="en-US" i="1"/>
                          <m:t>+</m:t>
                        </m:r>
                        <m:r>
                          <a:rPr lang="en-US" i="1"/>
                          <m:t>𝑒𝑝𝑠</m:t>
                        </m:r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ru-RU" dirty="0"/>
              </a:p>
              <a:p>
                <a:r>
                  <a:rPr lang="en-US" dirty="0"/>
                  <a:t>This algorithm in fact combine of Momentum and </a:t>
                </a:r>
                <a:r>
                  <a:rPr lang="en-US" dirty="0" err="1"/>
                  <a:t>RMSProp</a:t>
                </a:r>
                <a:r>
                  <a:rPr lang="en-US" dirty="0"/>
                  <a:t>.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3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Strategies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Early stopping.</a:t>
            </a:r>
            <a:r>
              <a:rPr lang="en-US" dirty="0"/>
              <a:t> Dividing learn set into learn/</a:t>
            </a:r>
            <a:r>
              <a:rPr lang="en-US" dirty="0" err="1"/>
              <a:t>dev</a:t>
            </a:r>
            <a:r>
              <a:rPr lang="en-US" dirty="0"/>
              <a:t> set (90%/10%). Idea to stop when validation goes up.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Drop </a:t>
            </a:r>
            <a:r>
              <a:rPr lang="en-US" b="1" dirty="0"/>
              <a:t>out.</a:t>
            </a:r>
            <a:r>
              <a:rPr lang="en-US" dirty="0"/>
              <a:t> During forward and backward propagate half of the network nodes </a:t>
            </a:r>
            <a:r>
              <a:rPr lang="en-US" i="1" dirty="0"/>
              <a:t>output</a:t>
            </a:r>
            <a:r>
              <a:rPr lang="en-US" dirty="0"/>
              <a:t> is </a:t>
            </a:r>
            <a:r>
              <a:rPr lang="en-US" dirty="0" err="1"/>
              <a:t>setuped</a:t>
            </a:r>
            <a:r>
              <a:rPr lang="en-US" dirty="0"/>
              <a:t> to </a:t>
            </a:r>
            <a:r>
              <a:rPr lang="en-US" dirty="0" smtClean="0"/>
              <a:t>zero</a:t>
            </a:r>
          </a:p>
          <a:p>
            <a:endParaRPr lang="en-US" dirty="0" smtClean="0"/>
          </a:p>
          <a:p>
            <a:pPr lvl="0"/>
            <a:r>
              <a:rPr lang="en-US" b="1" dirty="0"/>
              <a:t>Drop connect.</a:t>
            </a:r>
            <a:r>
              <a:rPr lang="en-US" dirty="0"/>
              <a:t> During forward and backward some </a:t>
            </a:r>
            <a:r>
              <a:rPr lang="en-US" i="1" dirty="0"/>
              <a:t>weights</a:t>
            </a:r>
            <a:r>
              <a:rPr lang="en-US" dirty="0"/>
              <a:t> are </a:t>
            </a:r>
            <a:r>
              <a:rPr lang="en-US" dirty="0" err="1"/>
              <a:t>setuped</a:t>
            </a:r>
            <a:r>
              <a:rPr lang="en-US" dirty="0"/>
              <a:t> to zero and just update </a:t>
            </a:r>
            <a:r>
              <a:rPr lang="en-US" dirty="0" err="1"/>
              <a:t>anothers</a:t>
            </a:r>
            <a:r>
              <a:rPr lang="en-US" dirty="0"/>
              <a:t>.</a:t>
            </a:r>
            <a:endParaRPr lang="ru-RU" dirty="0"/>
          </a:p>
          <a:p>
            <a:endParaRPr lang="en-US" dirty="0" smtClean="0"/>
          </a:p>
          <a:p>
            <a:pPr lvl="0"/>
            <a:r>
              <a:rPr lang="en-US" b="1" dirty="0"/>
              <a:t>Extra regularization </a:t>
            </a:r>
            <a:r>
              <a:rPr lang="en-US" b="1" dirty="0" smtClean="0"/>
              <a:t>with extra term</a:t>
            </a:r>
          </a:p>
          <a:p>
            <a:pPr marL="118872" lvl="0" indent="0">
              <a:buNone/>
            </a:pPr>
            <a:r>
              <a:rPr lang="en-US" dirty="0" smtClean="0"/>
              <a:t>     L2 </a:t>
            </a:r>
            <a:r>
              <a:rPr lang="en-US" dirty="0"/>
              <a:t>norm square in </a:t>
            </a:r>
            <a:r>
              <a:rPr lang="en-US" dirty="0" smtClean="0"/>
              <a:t>objective with all parameters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6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 and cons of Single Layer NN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b="1" dirty="0"/>
              <a:t>Pros</a:t>
            </a:r>
            <a:endParaRPr lang="ru-RU" dirty="0"/>
          </a:p>
          <a:p>
            <a:pPr lvl="0"/>
            <a:r>
              <a:rPr lang="en-US" dirty="0"/>
              <a:t>Single layer neural net is general in terms that they can approximate continuous function via appending extra units in hidden layer.</a:t>
            </a:r>
            <a:endParaRPr lang="ru-RU" dirty="0"/>
          </a:p>
          <a:p>
            <a:pPr lvl="0"/>
            <a:r>
              <a:rPr lang="en-US" dirty="0"/>
              <a:t>Theorem said that you should have no deep layers if number of data is infinite, but it’s not infinite.</a:t>
            </a:r>
            <a:endParaRPr lang="ru-RU" dirty="0"/>
          </a:p>
          <a:p>
            <a:pPr lvl="0"/>
            <a:r>
              <a:rPr lang="en-US" dirty="0"/>
              <a:t>Result weights depends on anything because </a:t>
            </a:r>
            <a:r>
              <a:rPr lang="en-US" dirty="0" err="1"/>
              <a:t>arised</a:t>
            </a:r>
            <a:r>
              <a:rPr lang="en-US" dirty="0"/>
              <a:t> optimization problem is non-convex.</a:t>
            </a:r>
            <a:endParaRPr lang="ru-RU" dirty="0"/>
          </a:p>
          <a:p>
            <a:pPr lvl="0"/>
            <a:r>
              <a:rPr lang="en-US" dirty="0"/>
              <a:t>Applied to many complex problems</a:t>
            </a:r>
            <a:endParaRPr lang="ru-RU" dirty="0"/>
          </a:p>
          <a:p>
            <a:pPr lvl="0"/>
            <a:r>
              <a:rPr lang="en-US" dirty="0"/>
              <a:t>It’s possible to be employed for work on this field. Create big market for predictive </a:t>
            </a:r>
            <a:r>
              <a:rPr lang="en-US" dirty="0" smtClean="0"/>
              <a:t>models</a:t>
            </a:r>
          </a:p>
          <a:p>
            <a:pPr marL="118872" lvl="0" indent="0">
              <a:buNone/>
            </a:pPr>
            <a:r>
              <a:rPr lang="en-US" dirty="0" smtClean="0"/>
              <a:t>. </a:t>
            </a:r>
            <a:endParaRPr lang="ru-RU" dirty="0"/>
          </a:p>
          <a:p>
            <a:pPr marL="118872" indent="0">
              <a:buNone/>
            </a:pPr>
            <a:r>
              <a:rPr lang="en-US" b="1" dirty="0"/>
              <a:t>Cons</a:t>
            </a:r>
            <a:endParaRPr lang="ru-RU" dirty="0"/>
          </a:p>
          <a:p>
            <a:pPr lvl="0"/>
            <a:r>
              <a:rPr lang="en-US" dirty="0"/>
              <a:t>Many tunable parameters: topology of network, gradient momentum, learning rate, type of transfer function, and etc.</a:t>
            </a:r>
            <a:endParaRPr lang="ru-RU" dirty="0"/>
          </a:p>
          <a:p>
            <a:pPr lvl="0"/>
            <a:r>
              <a:rPr lang="en-US" dirty="0"/>
              <a:t>Training very slow.</a:t>
            </a:r>
            <a:endParaRPr lang="ru-RU" dirty="0"/>
          </a:p>
          <a:p>
            <a:pPr lvl="0"/>
            <a:r>
              <a:rPr lang="en-US" dirty="0"/>
              <a:t>Produce black-box models which are not easy to </a:t>
            </a:r>
            <a:r>
              <a:rPr lang="en-US" dirty="0" err="1"/>
              <a:t>intepretate</a:t>
            </a:r>
            <a:r>
              <a:rPr lang="en-US" dirty="0"/>
              <a:t> even people working on it right now.</a:t>
            </a:r>
            <a:endParaRPr lang="ru-RU" dirty="0"/>
          </a:p>
          <a:p>
            <a:pPr lvl="0"/>
            <a:r>
              <a:rPr lang="en-US" dirty="0"/>
              <a:t>Degree of success depend on skill of engineer, they are not out-of-shelve.</a:t>
            </a:r>
            <a:endParaRPr lang="ru-RU" dirty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1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measure errors. Terminology.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i="1" dirty="0" err="1" smtClean="0"/>
              <a:t>Quanity</a:t>
            </a:r>
            <a:r>
              <a:rPr lang="en-US" dirty="0"/>
              <a:t> in which you interesting in and try to find via some approach. Let's </a:t>
            </a:r>
            <a:r>
              <a:rPr lang="en-US" dirty="0" smtClean="0"/>
              <a:t>say it’s</a:t>
            </a:r>
            <a:r>
              <a:rPr lang="en-US" dirty="0"/>
              <a:t> </a:t>
            </a:r>
            <a:r>
              <a:rPr lang="en-US" b="1" dirty="0"/>
              <a:t>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Real best </a:t>
            </a:r>
            <a:r>
              <a:rPr lang="en-US" b="1" i="1" dirty="0" err="1" smtClean="0"/>
              <a:t>Qunaity</a:t>
            </a:r>
            <a:r>
              <a:rPr lang="en-US" dirty="0"/>
              <a:t> that you should obtain is </a:t>
            </a:r>
            <a:r>
              <a:rPr lang="en-US" b="1" dirty="0"/>
              <a:t>x</a:t>
            </a:r>
            <a:r>
              <a:rPr lang="en-US" b="1" dirty="0" smtClean="0"/>
              <a:t>*</a:t>
            </a:r>
            <a:r>
              <a:rPr lang="en-US" dirty="0" smtClean="0"/>
              <a:t>. Let’s assume it’s unique</a:t>
            </a:r>
          </a:p>
          <a:p>
            <a:pPr marL="633222" indent="-514350">
              <a:buFont typeface="+mj-lt"/>
              <a:buAutoNum type="arabicPeriod"/>
            </a:pPr>
            <a:endParaRPr lang="en-US" b="1" dirty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don't know it because it's true answer and not </a:t>
            </a:r>
            <a:r>
              <a:rPr lang="en-US" dirty="0" smtClean="0"/>
              <a:t>known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Really </a:t>
            </a:r>
            <a:r>
              <a:rPr lang="en-US" dirty="0"/>
              <a:t>you can not measure </a:t>
            </a:r>
            <a:r>
              <a:rPr lang="en-US" b="1" dirty="0"/>
              <a:t>|x-x*|</a:t>
            </a:r>
            <a:r>
              <a:rPr lang="en-US" dirty="0"/>
              <a:t> because you don't know </a:t>
            </a:r>
            <a:r>
              <a:rPr lang="en-US" b="1" dirty="0"/>
              <a:t>x*. </a:t>
            </a:r>
            <a:r>
              <a:rPr lang="en-US" dirty="0"/>
              <a:t>If you know </a:t>
            </a:r>
            <a:r>
              <a:rPr lang="en-US" b="1" dirty="0"/>
              <a:t>x*</a:t>
            </a:r>
            <a:r>
              <a:rPr lang="en-US" dirty="0"/>
              <a:t> there is no real reason to setup such problem at all. 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you can measure is </a:t>
            </a:r>
            <a:r>
              <a:rPr lang="en-US" i="1" dirty="0" err="1" smtClean="0"/>
              <a:t>Quanity</a:t>
            </a:r>
            <a:r>
              <a:rPr lang="en-US" dirty="0"/>
              <a:t> </a:t>
            </a:r>
            <a:r>
              <a:rPr lang="en-US" b="1" dirty="0"/>
              <a:t>|f(x)-f(x*)|</a:t>
            </a:r>
            <a:r>
              <a:rPr lang="en-US" dirty="0"/>
              <a:t> 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Quanity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|x-x*| </a:t>
            </a:r>
            <a:r>
              <a:rPr lang="en-US" b="1" dirty="0"/>
              <a:t> </a:t>
            </a:r>
            <a:r>
              <a:rPr lang="en-US" dirty="0"/>
              <a:t>in English literature called </a:t>
            </a:r>
            <a:r>
              <a:rPr lang="en-US" i="1" dirty="0">
                <a:solidFill>
                  <a:srgbClr val="FF0000"/>
                </a:solidFill>
              </a:rPr>
              <a:t>backward </a:t>
            </a:r>
            <a:r>
              <a:rPr lang="en-US" i="1" dirty="0" smtClean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B050"/>
                </a:solidFill>
              </a:rPr>
              <a:t>Quanity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b="1" dirty="0">
                <a:solidFill>
                  <a:srgbClr val="00B050"/>
                </a:solidFill>
              </a:rPr>
              <a:t>|f(x)-f(x</a:t>
            </a:r>
            <a:r>
              <a:rPr lang="en-US" b="1" dirty="0" smtClean="0">
                <a:solidFill>
                  <a:srgbClr val="00B050"/>
                </a:solidFill>
              </a:rPr>
              <a:t>*)|</a:t>
            </a:r>
            <a:r>
              <a:rPr lang="en-US" b="1" dirty="0"/>
              <a:t> </a:t>
            </a:r>
            <a:r>
              <a:rPr lang="en-US" dirty="0"/>
              <a:t>in English literature t's called </a:t>
            </a:r>
            <a:r>
              <a:rPr lang="en-US" i="1" dirty="0">
                <a:solidFill>
                  <a:srgbClr val="00B050"/>
                </a:solidFill>
              </a:rPr>
              <a:t>forward error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62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terminology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youtu.be/Ib18ONxvz2Y?list=PLrX-Xj1yIkS-PcenrKFF3XocjxayjPgHE&amp;t=229</a:t>
            </a:r>
            <a:endParaRPr lang="ru-RU" dirty="0" smtClean="0"/>
          </a:p>
          <a:p>
            <a:pPr marL="118872" indent="0">
              <a:buNone/>
            </a:pPr>
            <a:r>
              <a:rPr lang="ru-RU" b="1" dirty="0" smtClean="0"/>
              <a:t>03</a:t>
            </a:r>
            <a:r>
              <a:rPr lang="en-US" b="1" dirty="0" smtClean="0"/>
              <a:t>:55 </a:t>
            </a:r>
            <a:endParaRPr lang="ru-RU" b="1" dirty="0" smtClean="0"/>
          </a:p>
          <a:p>
            <a:pPr marL="118872" indent="0">
              <a:buNone/>
            </a:pPr>
            <a:endParaRPr lang="ru-RU" dirty="0" smtClean="0"/>
          </a:p>
          <a:p>
            <a:pPr marL="118872" indent="0">
              <a:buNone/>
            </a:pPr>
            <a:r>
              <a:rPr lang="en-US" i="1" dirty="0" smtClean="0"/>
              <a:t>“</a:t>
            </a:r>
            <a:r>
              <a:rPr lang="ru-RU" i="1" dirty="0" smtClean="0"/>
              <a:t>Имена не дают знаний, это только какие-то имена. Что мой отец забыл мне сказать, что имена нужны если ты хочешь с кем-то поговорить</a:t>
            </a:r>
            <a:r>
              <a:rPr lang="en-US" i="1" dirty="0" smtClean="0"/>
              <a:t>”</a:t>
            </a:r>
            <a:r>
              <a:rPr lang="ru-RU" dirty="0" smtClean="0"/>
              <a:t> – Ричард Фейнман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58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backward error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Everything from previous slides are names.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Real </a:t>
            </a:r>
            <a:r>
              <a:rPr lang="en-US" dirty="0"/>
              <a:t>meaning </a:t>
            </a:r>
            <a:endParaRPr lang="ru-RU" dirty="0" smtClean="0"/>
          </a:p>
          <a:p>
            <a:pPr marL="118872" indent="0">
              <a:buNone/>
            </a:pPr>
            <a:r>
              <a:rPr lang="en-US" b="1" dirty="0" smtClean="0"/>
              <a:t>|</a:t>
            </a:r>
            <a:r>
              <a:rPr lang="en-US" b="1" dirty="0"/>
              <a:t>f(x)-f(x*)| </a:t>
            </a:r>
            <a:r>
              <a:rPr lang="en-US" dirty="0"/>
              <a:t>can be (typically) </a:t>
            </a:r>
            <a:r>
              <a:rPr lang="en-US" dirty="0" smtClean="0"/>
              <a:t>measured </a:t>
            </a:r>
            <a:endParaRPr lang="ru-RU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 smtClean="0"/>
              <a:t>|x-x</a:t>
            </a:r>
            <a:r>
              <a:rPr lang="en-US" b="1" dirty="0"/>
              <a:t>*| </a:t>
            </a:r>
            <a:r>
              <a:rPr lang="en-US" dirty="0" smtClean="0"/>
              <a:t>can not be (typically) measured.</a:t>
            </a:r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6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error and relative error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1</a:t>
            </a:r>
            <a:r>
              <a:rPr lang="ru-RU" dirty="0" smtClean="0"/>
              <a:t>-</a:t>
            </a:r>
            <a:r>
              <a:rPr lang="ru-RU" dirty="0" smtClean="0">
                <a:solidFill>
                  <a:srgbClr val="00B050"/>
                </a:solidFill>
              </a:rPr>
              <a:t>3</a:t>
            </a:r>
            <a:r>
              <a:rPr lang="ru-RU" dirty="0">
                <a:solidFill>
                  <a:srgbClr val="00B050"/>
                </a:solidFill>
              </a:rPr>
              <a:t>*(4/3.0-1</a:t>
            </a:r>
            <a:r>
              <a:rPr lang="ru-RU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) is absolute Error</a:t>
            </a:r>
          </a:p>
          <a:p>
            <a:endParaRPr lang="en-US" dirty="0" smtClean="0"/>
          </a:p>
          <a:p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ru-RU" dirty="0"/>
              <a:t>-</a:t>
            </a:r>
            <a:r>
              <a:rPr lang="ru-RU" dirty="0">
                <a:solidFill>
                  <a:srgbClr val="00B050"/>
                </a:solidFill>
              </a:rPr>
              <a:t>3*(4/3.0-1)</a:t>
            </a:r>
            <a:r>
              <a:rPr lang="en-US" dirty="0" smtClean="0"/>
              <a:t>)/</a:t>
            </a:r>
            <a:r>
              <a:rPr lang="en-US" dirty="0" smtClean="0">
                <a:solidFill>
                  <a:srgbClr val="FF0000"/>
                </a:solidFill>
              </a:rPr>
              <a:t>1.0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relative </a:t>
            </a:r>
            <a:r>
              <a:rPr lang="en-US" dirty="0"/>
              <a:t>E</a:t>
            </a:r>
            <a:r>
              <a:rPr lang="en-US" dirty="0" smtClean="0"/>
              <a:t>rror</a:t>
            </a: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 smtClean="0"/>
              <a:t>Hint</a:t>
            </a:r>
          </a:p>
          <a:p>
            <a:pPr marL="118872" indent="0">
              <a:buNone/>
            </a:pPr>
            <a:r>
              <a:rPr lang="en-US" dirty="0" smtClean="0"/>
              <a:t>You can use this expression to evaluate what is a typical </a:t>
            </a:r>
            <a:r>
              <a:rPr lang="en-US" b="1" dirty="0" smtClean="0"/>
              <a:t>error </a:t>
            </a:r>
            <a:r>
              <a:rPr lang="en-US" dirty="0" smtClean="0"/>
              <a:t>in </a:t>
            </a:r>
            <a:r>
              <a:rPr lang="en-US" b="1" dirty="0" smtClean="0"/>
              <a:t>computations </a:t>
            </a:r>
            <a:r>
              <a:rPr lang="en-US" dirty="0" smtClean="0"/>
              <a:t>with real number in your computer or programming language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74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can do 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 smtClean="0"/>
              <a:t>If Aggregate different areas then there are  5 ways:</a:t>
            </a:r>
          </a:p>
          <a:p>
            <a:pPr marL="118872" indent="0">
              <a:buNone/>
            </a:pPr>
            <a:endParaRPr lang="en-US" b="1" dirty="0" smtClean="0"/>
          </a:p>
          <a:p>
            <a:pPr marL="118872" indent="0">
              <a:buNone/>
            </a:pP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 Nothing. Just stop algorithm when </a:t>
            </a:r>
            <a:r>
              <a:rPr lang="en-US" b="1" dirty="0"/>
              <a:t>|f(x)-f(x*)| &lt; tolerance</a:t>
            </a:r>
            <a:r>
              <a:rPr lang="en-US" dirty="0"/>
              <a:t>. It is some criteria, but really alone it say nothing. Really we hope that when "</a:t>
            </a:r>
            <a:r>
              <a:rPr lang="en-US" b="1" dirty="0"/>
              <a:t>f(x)-f(x*)</a:t>
            </a:r>
            <a:r>
              <a:rPr lang="en-US" dirty="0"/>
              <a:t>" is small then </a:t>
            </a:r>
            <a:r>
              <a:rPr lang="en-US" b="1" dirty="0"/>
              <a:t>x is near x</a:t>
            </a:r>
            <a:r>
              <a:rPr lang="en-US" b="1" dirty="0" smtClean="0"/>
              <a:t>*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It's in fact definition of well-condition problems "if small forward error implies small backward error" then problem is well-conditioned.</a:t>
            </a:r>
          </a:p>
          <a:p>
            <a:endParaRPr lang="en-US" b="1" dirty="0" smtClean="0"/>
          </a:p>
          <a:p>
            <a:pPr marL="118872" indent="0">
              <a:buNone/>
            </a:pPr>
            <a:r>
              <a:rPr lang="en-US" b="1" dirty="0" smtClean="0"/>
              <a:t>B</a:t>
            </a:r>
            <a:r>
              <a:rPr lang="en-US" b="1" dirty="0"/>
              <a:t>.</a:t>
            </a:r>
            <a:r>
              <a:rPr lang="en-US" dirty="0"/>
              <a:t> Sometimes from forward error you can obtain bound in backward error. 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 smtClean="0"/>
              <a:t>C</a:t>
            </a:r>
            <a:r>
              <a:rPr lang="en-US" b="1" dirty="0"/>
              <a:t>.</a:t>
            </a:r>
            <a:r>
              <a:rPr lang="en-US" dirty="0"/>
              <a:t> Sometimes you can derive bound on </a:t>
            </a:r>
            <a:r>
              <a:rPr lang="en-US" b="1" dirty="0"/>
              <a:t>x-x*</a:t>
            </a:r>
            <a:r>
              <a:rPr lang="en-US" dirty="0"/>
              <a:t> a solution which depends on </a:t>
            </a:r>
            <a:r>
              <a:rPr lang="en-US" dirty="0" err="1"/>
              <a:t>uknown</a:t>
            </a:r>
            <a:r>
              <a:rPr lang="en-US" dirty="0"/>
              <a:t> constants. </a:t>
            </a:r>
            <a:r>
              <a:rPr lang="en-US" dirty="0" err="1"/>
              <a:t>Carefull</a:t>
            </a:r>
            <a:r>
              <a:rPr lang="en-US" dirty="0"/>
              <a:t> analyze should be done how this numbers can be replaced with exact numbers.</a:t>
            </a:r>
            <a:br>
              <a:rPr lang="en-US" dirty="0"/>
            </a:br>
            <a:endParaRPr lang="en-US" dirty="0"/>
          </a:p>
          <a:p>
            <a:pPr marL="118872" indent="0">
              <a:buNone/>
            </a:pPr>
            <a:r>
              <a:rPr lang="en-US" b="1" dirty="0" smtClean="0"/>
              <a:t>D</a:t>
            </a:r>
            <a:r>
              <a:rPr lang="en-US" b="1" dirty="0"/>
              <a:t>.</a:t>
            </a:r>
            <a:r>
              <a:rPr lang="en-US" dirty="0"/>
              <a:t> It's more </a:t>
            </a:r>
            <a:r>
              <a:rPr lang="en-US" dirty="0" err="1"/>
              <a:t>lile</a:t>
            </a:r>
            <a:r>
              <a:rPr lang="en-US" dirty="0"/>
              <a:t> exception, but amazingly sometimes people derive different bound which </a:t>
            </a:r>
            <a:r>
              <a:rPr lang="en-US" u="sng" dirty="0"/>
              <a:t>does not depend</a:t>
            </a:r>
            <a:r>
              <a:rPr lang="en-US" dirty="0"/>
              <a:t> in any unknown constants. </a:t>
            </a:r>
            <a:br>
              <a:rPr lang="en-US" dirty="0"/>
            </a:br>
            <a:endParaRPr lang="en-US" dirty="0"/>
          </a:p>
          <a:p>
            <a:pPr marL="118872" indent="0">
              <a:buNone/>
            </a:pPr>
            <a:r>
              <a:rPr lang="en-US" b="1" dirty="0" smtClean="0"/>
              <a:t>E</a:t>
            </a:r>
            <a:r>
              <a:rPr lang="en-US" b="1" dirty="0"/>
              <a:t>.</a:t>
            </a:r>
            <a:r>
              <a:rPr lang="en-US" dirty="0"/>
              <a:t> If problem can be solved exactly in integer arithmetic then everything then typically the solution is </a:t>
            </a:r>
            <a:r>
              <a:rPr lang="en-US" dirty="0" smtClean="0"/>
              <a:t>exact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Subtle thing around unconstrained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sz="2400" dirty="0" smtClean="0">
                    <a:latin typeface="Cambria Math"/>
                    <a:ea typeface="Cambria Math"/>
                  </a:rPr>
                  <a:t>Really there are more </a:t>
                </a:r>
                <a:r>
                  <a:rPr lang="en-US" sz="2400" dirty="0" err="1" smtClean="0">
                    <a:latin typeface="Cambria Math"/>
                    <a:ea typeface="Cambria Math"/>
                  </a:rPr>
                  <a:t>sublte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things</a:t>
                </a:r>
                <a:r>
                  <a:rPr lang="ru-RU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during optimization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𝑎𝑔𝑟𝑚𝑖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𝒔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b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118872" indent="0">
                  <a:buNone/>
                </a:pPr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576072" indent="-457200">
                  <a:buFont typeface="+mj-lt"/>
                  <a:buAutoNum type="arabicPeriod"/>
                </a:pPr>
                <a:r>
                  <a:rPr lang="en-US" sz="2400" b="0" dirty="0" smtClean="0">
                    <a:ea typeface="Cambria Math"/>
                  </a:rPr>
                  <a:t>Your step can lead to place where function is not defined</a:t>
                </a:r>
              </a:p>
              <a:p>
                <a:pPr marL="576072" indent="-457200">
                  <a:buFont typeface="+mj-lt"/>
                  <a:buAutoNum type="arabicPeriod"/>
                </a:pPr>
                <a:r>
                  <a:rPr lang="en-US" sz="2400" dirty="0" smtClean="0"/>
                  <a:t>Algorithm can diverge (</a:t>
                </a:r>
                <a:r>
                  <a:rPr lang="ru-RU" sz="2400" dirty="0" smtClean="0"/>
                  <a:t>разойтись</a:t>
                </a:r>
                <a:r>
                  <a:rPr lang="en-US" sz="2400" dirty="0" smtClean="0"/>
                  <a:t>)</a:t>
                </a:r>
              </a:p>
              <a:p>
                <a:pPr marL="576072" indent="-457200">
                  <a:buFont typeface="+mj-lt"/>
                  <a:buAutoNum type="arabicPeriod"/>
                </a:pPr>
                <a:r>
                  <a:rPr lang="en-US" sz="2400" dirty="0" smtClean="0"/>
                  <a:t>Algorithm can converge </a:t>
                </a:r>
                <a:r>
                  <a:rPr lang="ru-RU" sz="2400" dirty="0" smtClean="0"/>
                  <a:t>(сойтись) </a:t>
                </a:r>
                <a:r>
                  <a:rPr lang="en-US" sz="2400" dirty="0" smtClean="0"/>
                  <a:t>very slowly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such that algorithms is </a:t>
                </a:r>
                <a:r>
                  <a:rPr lang="en-US" sz="2400" b="1" dirty="0" err="1" smtClean="0"/>
                  <a:t>inpractical</a:t>
                </a:r>
                <a:endParaRPr lang="en-US" sz="2400" b="1" dirty="0" smtClean="0"/>
              </a:p>
              <a:p>
                <a:pPr marL="576072" indent="-457200">
                  <a:buFont typeface="+mj-lt"/>
                  <a:buAutoNum type="arabicPeriod"/>
                </a:pPr>
                <a:r>
                  <a:rPr lang="en-US" sz="2400" dirty="0" smtClean="0"/>
                  <a:t>Maybe function does not have gradient</a:t>
                </a:r>
              </a:p>
              <a:p>
                <a:pPr marL="576072" indent="-457200">
                  <a:buFont typeface="+mj-lt"/>
                  <a:buAutoNum type="arabicPeriod"/>
                </a:pPr>
                <a:r>
                  <a:rPr lang="en-US" sz="2400" dirty="0" smtClean="0"/>
                  <a:t>You should understand stop criteria</a:t>
                </a:r>
              </a:p>
              <a:p>
                <a:pPr marL="576072" indent="-457200">
                  <a:buFont typeface="+mj-lt"/>
                  <a:buAutoNum type="arabicPeriod"/>
                </a:pPr>
                <a:r>
                  <a:rPr lang="en-US" sz="2400" dirty="0" smtClean="0"/>
                  <a:t>For differentiable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𝑒𝑝𝑠</m:t>
                    </m:r>
                  </m:oMath>
                </a14:m>
                <a:r>
                  <a:rPr lang="en-US" sz="2400" dirty="0" smtClean="0"/>
                  <a:t> is good heuristic stop criteria. But it’s heuristic. </a:t>
                </a:r>
              </a:p>
              <a:p>
                <a:pPr marL="576072" indent="-457200">
                  <a:buFont typeface="+mj-lt"/>
                  <a:buAutoNum type="arabicPeriod"/>
                </a:pPr>
                <a:r>
                  <a:rPr lang="en-US" sz="2400" dirty="0" smtClean="0"/>
                  <a:t>For non-heuristic more correct rules should be derived</a:t>
                </a:r>
                <a:endParaRPr lang="ru-RU" sz="2400" dirty="0" smtClean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b="-1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6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Variants of gradient descend algorithms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Batched </a:t>
            </a:r>
            <a:r>
              <a:rPr lang="en-US" u="sng" dirty="0" smtClean="0"/>
              <a:t>steepest-descend</a:t>
            </a:r>
            <a:endParaRPr lang="ru-RU" dirty="0"/>
          </a:p>
          <a:p>
            <a:endParaRPr lang="en-US" u="sng" dirty="0" smtClean="0"/>
          </a:p>
          <a:p>
            <a:r>
              <a:rPr lang="en-US" u="sng" dirty="0" smtClean="0"/>
              <a:t>Online </a:t>
            </a:r>
            <a:r>
              <a:rPr lang="en-US" u="sng" dirty="0"/>
              <a:t>steepest-descend</a:t>
            </a:r>
            <a:endParaRPr lang="ru-RU" dirty="0"/>
          </a:p>
          <a:p>
            <a:endParaRPr lang="en-US" u="sng" dirty="0" smtClean="0"/>
          </a:p>
          <a:p>
            <a:r>
              <a:rPr lang="en-US" u="sng" dirty="0" smtClean="0"/>
              <a:t>Iterative </a:t>
            </a:r>
            <a:r>
              <a:rPr lang="en-US" u="sng" dirty="0"/>
              <a:t>online steepest-descend with momentum</a:t>
            </a:r>
            <a:endParaRPr lang="ru-RU" dirty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7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First order methods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118872" indent="0">
                  <a:buNone/>
                </a:pPr>
                <a:r>
                  <a:rPr lang="en-US" dirty="0"/>
                  <a:t>[1] </a:t>
                </a:r>
                <a:r>
                  <a:rPr lang="en-US" b="1" dirty="0"/>
                  <a:t>Heavy </a:t>
                </a:r>
                <a:r>
                  <a:rPr lang="en-US" b="1" dirty="0" smtClean="0"/>
                  <a:t>Ball (</a:t>
                </a:r>
                <a:r>
                  <a:rPr lang="en-US" b="1" dirty="0" err="1" smtClean="0"/>
                  <a:t>Polyak</a:t>
                </a:r>
                <a:r>
                  <a:rPr lang="en-US" b="1" dirty="0" smtClean="0"/>
                  <a:t>) method</a:t>
                </a:r>
              </a:p>
              <a:p>
                <a:pPr marL="118872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/>
                        </m:ctrlPr>
                      </m:sSupPr>
                      <m:e>
                        <m:r>
                          <a:rPr lang="en-US" sz="2800" i="1"/>
                          <m:t>𝑥</m:t>
                        </m:r>
                      </m:e>
                      <m:sup>
                        <m:r>
                          <a:rPr lang="en-US" sz="2800" i="1"/>
                          <m:t>𝑘</m:t>
                        </m:r>
                        <m:r>
                          <a:rPr lang="en-US" sz="2800" i="1"/>
                          <m:t>+1</m:t>
                        </m:r>
                      </m:sup>
                    </m:sSup>
                    <m:r>
                      <a:rPr lang="en-US" sz="2800" i="1"/>
                      <m:t>=</m:t>
                    </m:r>
                    <m:sSup>
                      <m:sSupPr>
                        <m:ctrlPr>
                          <a:rPr lang="ru-RU" sz="2800" i="1"/>
                        </m:ctrlPr>
                      </m:sSupPr>
                      <m:e>
                        <m:r>
                          <a:rPr lang="en-US" sz="2800" i="1"/>
                          <m:t>𝑥</m:t>
                        </m:r>
                      </m:e>
                      <m:sup>
                        <m:r>
                          <a:rPr lang="en-US" sz="2800" i="1"/>
                          <m:t>𝑘</m:t>
                        </m:r>
                      </m:sup>
                    </m:sSup>
                    <m:r>
                      <a:rPr lang="en-US" sz="2800" i="1"/>
                      <m:t>−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𝑎</m:t>
                        </m:r>
                      </m:e>
                      <m:sub>
                        <m:r>
                          <a:rPr lang="en-US" sz="2800" i="1"/>
                          <m:t>𝑘</m:t>
                        </m:r>
                      </m:sub>
                    </m:sSub>
                    <m:sSup>
                      <m:sSupPr>
                        <m:ctrlPr>
                          <a:rPr lang="ru-RU" sz="2800" i="1"/>
                        </m:ctrlPr>
                      </m:sSupPr>
                      <m:e>
                        <m:r>
                          <a:rPr lang="en-US" sz="2800" i="1"/>
                          <m:t>𝑔</m:t>
                        </m:r>
                      </m:e>
                      <m:sup>
                        <m:r>
                          <a:rPr lang="en-US" sz="2800" i="1"/>
                          <m:t>𝑘</m:t>
                        </m:r>
                      </m:sup>
                    </m:sSup>
                    <m:r>
                      <a:rPr lang="en-US" sz="2800" i="1"/>
                      <m:t>+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𝛽</m:t>
                        </m:r>
                      </m:e>
                      <m:sub>
                        <m:r>
                          <a:rPr lang="en-US" sz="2800" i="1"/>
                          <m:t>𝑘</m:t>
                        </m:r>
                      </m:sub>
                    </m:sSub>
                    <m:d>
                      <m:dPr>
                        <m:ctrlPr>
                          <a:rPr lang="ru-RU" sz="2800" i="1"/>
                        </m:ctrlPr>
                      </m:dPr>
                      <m:e>
                        <m:sSup>
                          <m:sSupPr>
                            <m:ctrlPr>
                              <a:rPr lang="ru-RU" sz="2800" i="1"/>
                            </m:ctrlPr>
                          </m:sSupPr>
                          <m:e>
                            <m:r>
                              <a:rPr lang="en-US" sz="2800" i="1"/>
                              <m:t>𝑥</m:t>
                            </m:r>
                          </m:e>
                          <m:sup>
                            <m:r>
                              <a:rPr lang="en-US" sz="2800" i="1"/>
                              <m:t>𝑘</m:t>
                            </m:r>
                          </m:sup>
                        </m:sSup>
                        <m:r>
                          <a:rPr lang="en-US" sz="2800" i="1"/>
                          <m:t>−</m:t>
                        </m:r>
                        <m:sSup>
                          <m:sSupPr>
                            <m:ctrlPr>
                              <a:rPr lang="ru-RU" sz="2800" i="1"/>
                            </m:ctrlPr>
                          </m:sSupPr>
                          <m:e>
                            <m:r>
                              <a:rPr lang="en-US" sz="2800" i="1"/>
                              <m:t>𝑥</m:t>
                            </m:r>
                          </m:e>
                          <m:sup>
                            <m:r>
                              <a:rPr lang="en-US" sz="2800" i="1"/>
                              <m:t>𝑘</m:t>
                            </m:r>
                            <m:r>
                              <a:rPr lang="en-US" sz="2800" i="1"/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800" i="1"/>
                      <m:t>,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𝑎</m:t>
                        </m:r>
                      </m:e>
                      <m:sub>
                        <m:r>
                          <a:rPr lang="en-US" sz="2800" i="1"/>
                          <m:t>𝑘</m:t>
                        </m:r>
                      </m:sub>
                    </m:sSub>
                    <m:r>
                      <a:rPr lang="en-US" sz="2800" i="1"/>
                      <m:t>&gt;0,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𝛽</m:t>
                        </m:r>
                      </m:e>
                      <m:sub>
                        <m:r>
                          <a:rPr lang="en-US" sz="2800" i="1"/>
                          <m:t>𝑘</m:t>
                        </m:r>
                      </m:sub>
                    </m:sSub>
                    <m:r>
                      <a:rPr lang="en-US" sz="2800" i="1"/>
                      <m:t>&gt;0</m:t>
                    </m:r>
                  </m:oMath>
                </a14:m>
                <a:r>
                  <a:rPr lang="en-US" sz="2800" dirty="0"/>
                  <a:t> </a:t>
                </a:r>
                <a:endParaRPr lang="en-US" sz="2800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role of second term is momentum</a:t>
                </a:r>
                <a:r>
                  <a:rPr lang="en-US" dirty="0" smtClean="0"/>
                  <a:t>.</a:t>
                </a:r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[2] </a:t>
                </a:r>
                <a:r>
                  <a:rPr lang="en-US" b="1" dirty="0"/>
                  <a:t>Momentum</a:t>
                </a:r>
                <a:endParaRPr lang="en-US" b="1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𝑠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=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1−</m:t>
                        </m:r>
                        <m:r>
                          <a:rPr lang="en-US" i="1"/>
                          <m:t>𝛽</m:t>
                        </m:r>
                      </m:e>
                    </m:d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𝑔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+</m:t>
                    </m:r>
                    <m:r>
                      <a:rPr lang="en-US" i="1"/>
                      <m:t>𝛽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𝑠</m:t>
                        </m:r>
                      </m:e>
                      <m:sup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. “</a:t>
                </a:r>
                <a:r>
                  <a:rPr lang="en-US" b="1" dirty="0"/>
                  <a:t>Momentum in ML</a:t>
                </a:r>
                <a:r>
                  <a:rPr lang="en-US" dirty="0"/>
                  <a:t>”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( in fact it is </a:t>
                </a:r>
                <a:r>
                  <a:rPr lang="en-US" b="1" dirty="0" smtClean="0"/>
                  <a:t>filtered (sub)gradient method</a:t>
                </a:r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[3] </a:t>
                </a:r>
                <a:r>
                  <a:rPr lang="en-US" b="1" dirty="0" err="1"/>
                  <a:t>Nesterov</a:t>
                </a:r>
                <a:r>
                  <a:rPr lang="en-US" b="1" dirty="0"/>
                  <a:t> </a:t>
                </a:r>
                <a:r>
                  <a:rPr lang="en-US" b="1" dirty="0" smtClean="0"/>
                  <a:t>Momentum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𝑠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=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1−</m:t>
                        </m:r>
                        <m:r>
                          <a:rPr lang="en-US" i="1"/>
                          <m:t>𝛽</m:t>
                        </m:r>
                      </m:e>
                    </m:d>
                    <m:r>
                      <a:rPr lang="en-US"/>
                      <m:t>∇</m:t>
                    </m:r>
                    <m:r>
                      <a:rPr lang="en-US" i="1"/>
                      <m:t>𝑓</m:t>
                    </m:r>
                    <m:r>
                      <a:rPr lang="en-US" i="1"/>
                      <m:t>(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𝑥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+</m:t>
                    </m:r>
                    <m:r>
                      <a:rPr lang="en-US" i="1"/>
                      <m:t>𝛽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𝑠</m:t>
                        </m:r>
                      </m:e>
                      <m:sup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p>
                    </m:sSup>
                    <m:r>
                      <a:rPr lang="en-US" i="1"/>
                      <m:t>)+</m:t>
                    </m:r>
                    <m:r>
                      <a:rPr lang="en-US" i="1"/>
                      <m:t>𝛽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𝑠</m:t>
                        </m:r>
                      </m:e>
                      <m:sup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Instead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𝑔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we incorporate information about gradient from place where we will land via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𝑥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+</m:t>
                    </m:r>
                    <m:r>
                      <a:rPr lang="en-US" i="1"/>
                      <m:t>𝛽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𝑠</m:t>
                        </m:r>
                      </m:e>
                      <m:sup>
                        <m:r>
                          <a:rPr lang="en-US" i="1"/>
                          <m:t>𝑘</m:t>
                        </m:r>
                        <m:r>
                          <a:rPr lang="en-US" i="1"/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[4] </a:t>
                </a:r>
                <a:r>
                  <a:rPr lang="en-US" b="1" dirty="0" err="1" smtClean="0"/>
                  <a:t>AdaGrad</a:t>
                </a:r>
                <a:endParaRPr lang="en-US" b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=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g</m:t>
                                </m:r>
                              </m:e>
                              <m:sup>
                                <m:r>
                                  <a:rPr lang="en-US"/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+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g</m:t>
                                </m:r>
                              </m:e>
                              <m:sup>
                                <m:r>
                                  <a:rPr lang="en-US"/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+…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g</m:t>
                                </m:r>
                              </m:e>
                              <m:sup>
                                <m:r>
                                  <a:rPr lang="en-US" i="1"/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– running sum of squares of gradients over all steps</a:t>
                </a:r>
                <a:r>
                  <a:rPr lang="en-US" dirty="0" smtClean="0"/>
                  <a:t>.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𝑠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g</m:t>
                            </m:r>
                          </m:e>
                          <m:sup>
                            <m:r>
                              <a:rPr lang="en-US" i="1"/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i="1"/>
                          <m:t>(</m:t>
                        </m:r>
                        <m:rad>
                          <m:radPr>
                            <m:degHide m:val="on"/>
                            <m:ctrlPr>
                              <a:rPr lang="ru-RU" i="1"/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Σ</m:t>
                                </m:r>
                              </m:e>
                              <m:sup>
                                <m:r>
                                  <a:rPr lang="en-US" i="1"/>
                                  <m:t>𝑘</m:t>
                                </m:r>
                              </m:sup>
                            </m:sSup>
                          </m:e>
                        </m:rad>
                        <m:r>
                          <a:rPr lang="en-US" i="1"/>
                          <m:t>+</m:t>
                        </m:r>
                        <m:r>
                          <a:rPr lang="en-US" i="1"/>
                          <m:t>𝑒𝑝𝑠</m:t>
                        </m:r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( </a:t>
                </a:r>
                <a:r>
                  <a:rPr lang="en-US" u="sng" dirty="0">
                    <a:hlinkClick r:id="rId2"/>
                  </a:rPr>
                  <a:t>John </a:t>
                </a:r>
                <a:r>
                  <a:rPr lang="en-US" u="sng" dirty="0" err="1">
                    <a:hlinkClick r:id="rId2"/>
                  </a:rPr>
                  <a:t>Duchi</a:t>
                </a:r>
                <a:r>
                  <a:rPr lang="en-US" dirty="0"/>
                  <a:t> who is this day professor in Electrical Engineering </a:t>
                </a:r>
                <a:r>
                  <a:rPr lang="en-US" dirty="0" smtClean="0"/>
                  <a:t> at Stanford worked </a:t>
                </a:r>
                <a:r>
                  <a:rPr lang="en-US" dirty="0"/>
                  <a:t>on it during doing his PhD</a:t>
                </a:r>
                <a:r>
                  <a:rPr lang="en-US" dirty="0" smtClean="0"/>
                  <a:t>.)</a:t>
                </a:r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59" r="-370" b="-1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8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5705</TotalTime>
  <Words>946</Words>
  <Application>Microsoft Office PowerPoint</Application>
  <PresentationFormat>Экран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Модульная</vt:lpstr>
      <vt:lpstr>Topics: - …</vt:lpstr>
      <vt:lpstr>How measure errors. Terminology.</vt:lpstr>
      <vt:lpstr>Meaning of terminology</vt:lpstr>
      <vt:lpstr>Forward and backward error</vt:lpstr>
      <vt:lpstr>Absolute error and relative error</vt:lpstr>
      <vt:lpstr>What we can do ?</vt:lpstr>
      <vt:lpstr>Subtle thing around unconstrained</vt:lpstr>
      <vt:lpstr>Variants of gradient descend algorithms</vt:lpstr>
      <vt:lpstr>Fast First order methods</vt:lpstr>
      <vt:lpstr>Fast First order methods</vt:lpstr>
      <vt:lpstr>Regularization Strategies</vt:lpstr>
      <vt:lpstr>Pros and cons of Single Layer 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381</cp:revision>
  <dcterms:created xsi:type="dcterms:W3CDTF">2018-12-08T12:00:24Z</dcterms:created>
  <dcterms:modified xsi:type="dcterms:W3CDTF">2019-07-15T10:58:23Z</dcterms:modified>
</cp:coreProperties>
</file>