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85" r:id="rId3"/>
    <p:sldId id="294" r:id="rId4"/>
    <p:sldId id="295" r:id="rId5"/>
    <p:sldId id="296" r:id="rId6"/>
    <p:sldId id="297" r:id="rId7"/>
    <p:sldId id="29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71"/>
    <a:srgbClr val="FFE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2932" autoAdjust="0"/>
  </p:normalViewPr>
  <p:slideViewPr>
    <p:cSldViewPr>
      <p:cViewPr>
        <p:scale>
          <a:sx n="79" d="100"/>
          <a:sy n="79" d="100"/>
        </p:scale>
        <p:origin x="-1570" y="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86B32-7720-4E33-AEC2-2812AF876771}" type="datetimeFigureOut">
              <a:rPr lang="ru-RU" smtClean="0"/>
              <a:t>17.07.2019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53305-7E1E-44A2-9A3D-B0912FB45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3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DE1-8FDF-4BCB-A3B7-6F8759560322}" type="datetime1">
              <a:rPr lang="ru-RU" smtClean="0"/>
              <a:t>17.07.2019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25C1-72CB-4A1F-A8AC-B45C976D14DA}" type="datetime1">
              <a:rPr lang="ru-RU" smtClean="0"/>
              <a:t>17.07.2019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65C-13C9-4C27-A82E-E3C6741693A8}" type="datetime1">
              <a:rPr lang="ru-RU" smtClean="0"/>
              <a:t>17.07.2019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225-7630-400E-9350-F5D70BD70F68}" type="datetime1">
              <a:rPr lang="ru-RU" smtClean="0"/>
              <a:t>17.07.2019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BE65-D3BA-4FA0-8125-6B380BF223DC}" type="datetime1">
              <a:rPr lang="ru-RU" smtClean="0"/>
              <a:t>17.07.2019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2707-F769-4C43-8952-AC653C0BDDA6}" type="datetime1">
              <a:rPr lang="ru-RU" smtClean="0"/>
              <a:t>17.07.2019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384-C075-44CC-8D23-746DFC5DBF55}" type="datetime1">
              <a:rPr lang="ru-RU" smtClean="0"/>
              <a:t>17.07.2019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0FD-1E0F-4668-BFC0-E7FE22CF2AD9}" type="datetime1">
              <a:rPr lang="ru-RU" smtClean="0"/>
              <a:t>17.07.2019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2CC7-CBE4-47AB-80F7-E5752325A98D}" type="datetime1">
              <a:rPr lang="ru-RU" smtClean="0"/>
              <a:t>17.07.2019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28FB-F08E-474D-B17D-BA9FC5E2F0AD}" type="datetime1">
              <a:rPr lang="ru-RU" smtClean="0"/>
              <a:t>17.07.2019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0389193-55B4-4083-9191-162D1608658B}" type="datetime1">
              <a:rPr lang="ru-RU" smtClean="0"/>
              <a:t>17.07.2019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17E02B0-0265-49A4-BCE2-6B79637AD387}" type="datetime1">
              <a:rPr lang="ru-RU" smtClean="0"/>
              <a:t>17.07.2019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592288"/>
          </a:xfrm>
        </p:spPr>
        <p:txBody>
          <a:bodyPr>
            <a:noAutofit/>
          </a:bodyPr>
          <a:lstStyle/>
          <a:p>
            <a:r>
              <a:rPr lang="en-US" sz="2000" u="sng" dirty="0" smtClean="0"/>
              <a:t>Topics:</a:t>
            </a:r>
            <a:br>
              <a:rPr lang="en-US" sz="2000" u="sng" dirty="0" smtClean="0"/>
            </a:br>
            <a:r>
              <a:rPr lang="en-US" sz="2000" dirty="0" smtClean="0"/>
              <a:t>-</a:t>
            </a:r>
            <a:r>
              <a:rPr lang="ru-RU" sz="2000" dirty="0" smtClean="0"/>
              <a:t> </a:t>
            </a:r>
            <a:r>
              <a:rPr lang="en-US" sz="2000" dirty="0" err="1" smtClean="0"/>
              <a:t>Nessesary</a:t>
            </a:r>
            <a:r>
              <a:rPr lang="en-US" sz="2000" dirty="0" smtClean="0"/>
              <a:t> conditions for optimality</a:t>
            </a:r>
            <a:br>
              <a:rPr lang="en-US" sz="2000" dirty="0" smtClean="0"/>
            </a:br>
            <a:r>
              <a:rPr lang="en-US" sz="2000" dirty="0" smtClean="0"/>
              <a:t>- Equality constraints </a:t>
            </a:r>
            <a:r>
              <a:rPr lang="en-US" sz="2000" smtClean="0"/>
              <a:t>for optimization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7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Necessary condition of optimality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400" b="0" i="1" smtClean="0">
                        <a:latin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sz="2400" dirty="0" smtClean="0"/>
                  <a:t> is some function like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118872" indent="0">
                  <a:buNone/>
                </a:pPr>
                <a:endParaRPr lang="en-US" sz="2400" dirty="0"/>
              </a:p>
              <a:p>
                <a:pPr marL="118872" indent="0">
                  <a:buNone/>
                </a:pPr>
                <a:r>
                  <a:rPr lang="en-US" sz="2400" dirty="0" smtClean="0"/>
                  <a:t>If function has derivative everywhere then we can compute derivate everywhere</a:t>
                </a:r>
              </a:p>
              <a:p>
                <a:pPr marL="118872" indent="0">
                  <a:buNone/>
                </a:pPr>
                <a:endParaRPr lang="en-US" sz="2400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′</m:t>
                    </m:r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400" i="1">
                        <a:latin typeface="Cambria Math"/>
                      </a:rPr>
                      <m:t>→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 </a:t>
                </a:r>
                <a:r>
                  <a:rPr lang="en-US" sz="2400" dirty="0" smtClean="0"/>
                  <a:t>for example above it’s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=2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:pPr marL="118872" indent="0">
                  <a:buNone/>
                </a:pPr>
                <a:endParaRPr lang="en-US" sz="2400" dirty="0" smtClean="0"/>
              </a:p>
              <a:p>
                <a:pPr marL="118872" indent="0">
                  <a:buNone/>
                </a:pPr>
                <a:r>
                  <a:rPr lang="en-US" sz="2400" dirty="0" smtClean="0"/>
                  <a:t>Value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′(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means in point “x” different things:</a:t>
                </a:r>
                <a:endParaRPr lang="en-US" sz="2400" dirty="0"/>
              </a:p>
              <a:p>
                <a:pPr marL="633222" indent="-514350">
                  <a:buAutoNum type="arabicPeriod"/>
                </a:pPr>
                <a:r>
                  <a:rPr lang="en-US" sz="2400" dirty="0" smtClean="0"/>
                  <a:t>Speed with which your function moves along </a:t>
                </a:r>
                <a:r>
                  <a:rPr lang="en-US" sz="2400" b="1" dirty="0" smtClean="0"/>
                  <a:t>y</a:t>
                </a:r>
                <a:endParaRPr lang="en-US" sz="2400" b="1" dirty="0"/>
              </a:p>
              <a:p>
                <a:pPr marL="633222" indent="-514350">
                  <a:buAutoNum type="arabicPeriod"/>
                </a:pPr>
                <a:r>
                  <a:rPr lang="en-US" sz="2400" dirty="0" smtClean="0"/>
                  <a:t>Tangent of angle for local approximation with tangent.</a:t>
                </a:r>
              </a:p>
              <a:p>
                <a:pPr marL="633222" indent="-514350">
                  <a:buAutoNum type="arabicPeriod"/>
                </a:pPr>
                <a:endParaRPr lang="en-US" sz="2400" dirty="0" smtClean="0"/>
              </a:p>
              <a:p>
                <a:pPr marL="118872" indent="0">
                  <a:buNone/>
                </a:pPr>
                <a:endParaRPr lang="en-US" b="1" dirty="0" smtClean="0"/>
              </a:p>
              <a:p>
                <a:pPr marL="633222" indent="-514350">
                  <a:buAutoNum type="arabicPeriod"/>
                </a:pP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517232"/>
            <a:ext cx="1584176" cy="928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62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Necessary condition of optimality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decreases then increases</a:t>
                </a:r>
                <a:r>
                  <a:rPr lang="en-US" dirty="0" smtClean="0"/>
                  <a:t>.</a:t>
                </a: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′(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should in some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have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increases </a:t>
                </a:r>
                <a:r>
                  <a:rPr lang="en-US" b="1" dirty="0" smtClean="0"/>
                  <a:t>then </a:t>
                </a:r>
                <a:r>
                  <a:rPr lang="en-US" b="1" dirty="0"/>
                  <a:t>decreases 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′(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should in some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have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We assume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has derivative </a:t>
                </a:r>
                <a:r>
                  <a:rPr lang="en-US" dirty="0" err="1" smtClean="0"/>
                  <a:t>everywehre</a:t>
                </a:r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527" b="-23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85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Necessary condition of optimality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the </a:t>
                </a:r>
                <a:r>
                  <a:rPr lang="en-US" dirty="0" err="1" smtClean="0"/>
                  <a:t>nessesary</a:t>
                </a:r>
                <a:r>
                  <a:rPr lang="en-US" dirty="0" smtClean="0"/>
                  <a:t> condition is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Consider constraint problem: </a:t>
                </a:r>
                <a:endParaRPr lang="ru-RU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  <a:ea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It’s another situation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b="0" dirty="0" smtClean="0"/>
                  <a:t> and directly it’s not so clear how handle it. </a:t>
                </a:r>
                <a:r>
                  <a:rPr lang="en-US" b="0" dirty="0" err="1" smtClean="0"/>
                  <a:t>Todo</a:t>
                </a:r>
                <a:r>
                  <a:rPr lang="en-US" b="0" dirty="0" smtClean="0"/>
                  <a:t> it we introduce </a:t>
                </a:r>
                <a:r>
                  <a:rPr lang="en-US" b="1" i="1" dirty="0" smtClean="0"/>
                  <a:t>Lagrange Function</a:t>
                </a:r>
                <a:r>
                  <a:rPr lang="en-US" b="0" dirty="0" smtClean="0"/>
                  <a:t>:</a:t>
                </a:r>
                <a:endParaRPr lang="en-US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2372" r="-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98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constraint optimization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18872" indent="0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Simple description why</a:t>
                </a:r>
              </a:p>
              <a:p>
                <a:pPr marL="118872" indent="0">
                  <a:buNone/>
                </a:pPr>
                <a:endParaRPr lang="en-US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Lead to the same solution as</a:t>
                </a:r>
              </a:p>
              <a:p>
                <a:pPr marL="118872" indent="0">
                  <a:buNone/>
                </a:pPr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118872" indent="0">
                  <a:buNone/>
                </a:pPr>
                <a:endParaRPr lang="en-US" b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7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94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Proves that we do not loose anything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118872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 </a:t>
                </a:r>
                <a:endParaRPr lang="en-US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endParaRPr lang="en-US" dirty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r>
                  <a:rPr lang="en-US" b="1" dirty="0" smtClean="0">
                    <a:latin typeface="Cambria Math"/>
                    <a:ea typeface="Cambria Math"/>
                  </a:rPr>
                  <a:t>1.</a:t>
                </a:r>
                <a:r>
                  <a:rPr lang="en-US" dirty="0" smtClean="0">
                    <a:latin typeface="Cambria Math"/>
                    <a:ea typeface="Cambria Math"/>
                  </a:rPr>
                  <a:t> If “f” and “h” are differentiable then </a:t>
                </a:r>
                <a:r>
                  <a:rPr lang="en-US" dirty="0" err="1" smtClean="0">
                    <a:latin typeface="Cambria Math"/>
                    <a:ea typeface="Cambria Math"/>
                  </a:rPr>
                  <a:t>nesessary</a:t>
                </a:r>
                <a:r>
                  <a:rPr lang="en-US" dirty="0" smtClean="0">
                    <a:latin typeface="Cambria Math"/>
                    <a:ea typeface="Cambria Math"/>
                  </a:rPr>
                  <a:t> condition for optimality is</a:t>
                </a:r>
              </a:p>
              <a:p>
                <a:pPr marL="633222" indent="-514350">
                  <a:buAutoNum type="arabicPeriod"/>
                </a:pPr>
                <a:endParaRPr lang="en-US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𝜕𝜆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:endParaRPr lang="en-US" dirty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r>
                  <a:rPr lang="en-US" b="1" dirty="0" smtClean="0">
                    <a:latin typeface="Cambria Math"/>
                    <a:ea typeface="Cambria Math"/>
                  </a:rPr>
                  <a:t>2.</a:t>
                </a:r>
                <a:r>
                  <a:rPr lang="en-US" dirty="0" smtClean="0">
                    <a:latin typeface="Cambria Math"/>
                    <a:ea typeface="Cambria Math"/>
                  </a:rPr>
                  <a:t> Lagrange function achieves minimum in a point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where both condition holds. </a:t>
                </a:r>
              </a:p>
              <a:p>
                <a:pPr marL="118872" indent="0">
                  <a:buNone/>
                </a:pPr>
                <a:r>
                  <a:rPr lang="en-US" dirty="0" err="1" smtClean="0">
                    <a:latin typeface="Cambria Math"/>
                    <a:ea typeface="Cambria Math"/>
                  </a:rPr>
                  <a:t>Particulary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dirty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endParaRPr lang="en-US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r>
                  <a:rPr lang="en-US" b="1" dirty="0" smtClean="0">
                    <a:latin typeface="Cambria Math"/>
                    <a:ea typeface="Cambria Math"/>
                  </a:rPr>
                  <a:t>3. </a:t>
                </a:r>
                <a:r>
                  <a:rPr lang="en-US" dirty="0" smtClean="0">
                    <a:latin typeface="Cambria Math"/>
                    <a:ea typeface="Cambria Math"/>
                  </a:rPr>
                  <a:t>And we have</a:t>
                </a:r>
                <a:r>
                  <a:rPr lang="en-US" b="1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b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endParaRPr lang="en-US" b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r>
                  <a:rPr lang="en-US" b="1" dirty="0" smtClean="0">
                    <a:latin typeface="Cambria Math"/>
                    <a:ea typeface="Cambria Math"/>
                  </a:rPr>
                  <a:t>4. </a:t>
                </a:r>
                <a:r>
                  <a:rPr lang="en-US" dirty="0" smtClean="0">
                    <a:latin typeface="Cambria Math"/>
                    <a:ea typeface="Cambria Math"/>
                  </a:rPr>
                  <a:t>To make</a:t>
                </a:r>
                <a:r>
                  <a:rPr lang="en-US" b="1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∙0</m:t>
                    </m:r>
                  </m:oMath>
                </a14:m>
                <a:r>
                  <a:rPr lang="en-US" b="1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 smtClean="0">
                    <a:latin typeface="Cambria Math"/>
                    <a:ea typeface="Cambria Math"/>
                  </a:rPr>
                  <a:t>as small as possible we need to make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as small as possible.</a:t>
                </a:r>
              </a:p>
              <a:p>
                <a:pPr marL="118872" indent="0">
                  <a:buNone/>
                </a:pPr>
                <a:endParaRPr lang="en-US" b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r>
                  <a:rPr lang="en-US" b="1" dirty="0" smtClean="0">
                    <a:latin typeface="Cambria Math"/>
                    <a:ea typeface="Cambria Math"/>
                  </a:rPr>
                  <a:t>5. So</a:t>
                </a:r>
              </a:p>
              <a:p>
                <a:pPr marL="118872" indent="0">
                  <a:buNone/>
                </a:pPr>
                <a:endParaRPr lang="en-US" b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r>
                  <a:rPr lang="en-US" b="1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 </a:t>
                </a:r>
                <a:r>
                  <a:rPr lang="en-US" b="1" dirty="0" smtClean="0">
                    <a:latin typeface="Cambria Math"/>
                    <a:ea typeface="Cambria Math"/>
                  </a:rPr>
                  <a:t>solves </a:t>
                </a:r>
                <a:r>
                  <a:rPr lang="en-US" dirty="0" smtClean="0">
                    <a:latin typeface="Cambria Math"/>
                    <a:ea typeface="Cambria Math"/>
                  </a:rPr>
                  <a:t> same optimization problem as</a:t>
                </a:r>
              </a:p>
              <a:p>
                <a:pPr marL="118872" indent="0">
                  <a:buNone/>
                </a:pPr>
                <a:endParaRPr lang="en-US" dirty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118872" indent="0">
                  <a:buNone/>
                </a:pPr>
                <a:endParaRPr lang="en-US" dirty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endParaRPr lang="en-US" b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endParaRPr lang="en-US" b="1" dirty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64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so far about </a:t>
            </a:r>
            <a:r>
              <a:rPr lang="en-US" dirty="0" err="1" smtClean="0"/>
              <a:t>nessesary</a:t>
            </a:r>
            <a:r>
              <a:rPr lang="en-US" dirty="0" smtClean="0"/>
              <a:t> condition for optimality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8872" indent="0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If there are several equality constraints.</a:t>
                </a:r>
              </a:p>
              <a:p>
                <a:pPr marL="118872" indent="0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The Lagrange function has the following form:</a:t>
                </a:r>
              </a:p>
              <a:p>
                <a:pPr marL="118872" indent="0">
                  <a:buNone/>
                </a:pPr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We know currently that </a:t>
                </a:r>
                <a:r>
                  <a:rPr lang="en-US" dirty="0" err="1" smtClean="0"/>
                  <a:t>nesessary</a:t>
                </a:r>
                <a:r>
                  <a:rPr lang="en-US" dirty="0" smtClean="0"/>
                  <a:t> optimality condition is the following</a:t>
                </a: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𝜵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𝝀</m:t>
                        </m:r>
                      </m:sub>
                    </m:sSub>
                    <m:r>
                      <a:rPr lang="en-US" b="1" i="1">
                        <a:latin typeface="Cambria Math"/>
                        <a:ea typeface="Cambria Math"/>
                      </a:rPr>
                      <m:t>𝑳</m:t>
                    </m:r>
                    <m:d>
                      <m:dPr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𝝀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b="1" dirty="0" smtClean="0"/>
                  <a:t> 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660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5749</TotalTime>
  <Words>557</Words>
  <Application>Microsoft Office PowerPoint</Application>
  <PresentationFormat>Экран (4:3)</PresentationFormat>
  <Paragraphs>80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Модульная</vt:lpstr>
      <vt:lpstr>Topics: - Nessesary conditions for optimality - Equality constraints for optimization </vt:lpstr>
      <vt:lpstr>Necessary condition of optimality</vt:lpstr>
      <vt:lpstr>Necessary condition of optimality</vt:lpstr>
      <vt:lpstr>Necessary condition of optimality</vt:lpstr>
      <vt:lpstr>Equality constraint optimization</vt:lpstr>
      <vt:lpstr>Proves that we do not loose anything</vt:lpstr>
      <vt:lpstr>Summary so far about nessesary condition for optimality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"Место для формулы."</dc:title>
  <dc:creator>kburlachenko</dc:creator>
  <cp:lastModifiedBy>bruziuz</cp:lastModifiedBy>
  <cp:revision>387</cp:revision>
  <dcterms:created xsi:type="dcterms:W3CDTF">2018-12-08T12:00:24Z</dcterms:created>
  <dcterms:modified xsi:type="dcterms:W3CDTF">2019-07-17T11:07:39Z</dcterms:modified>
</cp:coreProperties>
</file>