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82932" autoAdjust="0"/>
  </p:normalViewPr>
  <p:slideViewPr>
    <p:cSldViewPr>
      <p:cViewPr>
        <p:scale>
          <a:sx n="79" d="100"/>
          <a:sy n="79" d="100"/>
        </p:scale>
        <p:origin x="-1402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18.07.2019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18.07.2019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18.07.2019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18.07.2019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-</a:t>
            </a:r>
            <a:r>
              <a:rPr lang="ru-RU" sz="2000" dirty="0" smtClean="0"/>
              <a:t> </a:t>
            </a:r>
            <a:r>
              <a:rPr lang="en-US" sz="2000" dirty="0" smtClean="0"/>
              <a:t>Multilayer Neural Net</a:t>
            </a:r>
            <a:br>
              <a:rPr lang="en-US" sz="2000" dirty="0" smtClean="0"/>
            </a:br>
            <a:r>
              <a:rPr lang="en-US" sz="2000" dirty="0" smtClean="0"/>
              <a:t>- Forward Propagation</a:t>
            </a:r>
            <a:br>
              <a:rPr lang="en-US" sz="2000" dirty="0" smtClean="0"/>
            </a:br>
            <a:r>
              <a:rPr lang="en-US" sz="2000" dirty="0" smtClean="0"/>
              <a:t>- Type of outputs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support several observations?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b="1" i="1" dirty="0" smtClean="0">
                    <a:latin typeface="Cambria Math"/>
                  </a:rPr>
                  <a:t>Currently: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Cambria Math"/>
                  </a:rPr>
                  <a:t>X </a:t>
                </a:r>
                <a:r>
                  <a:rPr lang="en-US" i="1" dirty="0" smtClean="0">
                    <a:latin typeface="Cambria Math"/>
                  </a:rPr>
                  <a:t>is a input  matrix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(it contains examples by columns)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is intermediate vector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>
                    <a:latin typeface="Cambria Math"/>
                  </a:rPr>
                  <a:t>is </a:t>
                </a:r>
                <a:r>
                  <a:rPr lang="en-US" i="1" dirty="0" smtClean="0">
                    <a:latin typeface="Cambria Math"/>
                  </a:rPr>
                  <a:t>activation values from layer l </a:t>
                </a:r>
              </a:p>
              <a:p>
                <a:pPr marL="118872" indent="0">
                  <a:buNone/>
                </a:pPr>
                <a:r>
                  <a:rPr lang="en-US" i="1" dirty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 smtClean="0"/>
                  <a:t> is 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matrix. G() is applied </a:t>
                </a:r>
                <a:r>
                  <a:rPr lang="en-US" b="1" dirty="0" err="1" smtClean="0"/>
                  <a:t>elementwise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0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type of Neural Nets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Convolution neural networks </a:t>
                </a: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Nodes </a:t>
                </a:r>
                <a:r>
                  <a:rPr lang="en-US" dirty="0"/>
                  <a:t>in </a:t>
                </a:r>
                <a:r>
                  <a:rPr lang="en-US" dirty="0" smtClean="0"/>
                  <a:t>computation graph </a:t>
                </a:r>
                <a:r>
                  <a:rPr lang="en-US" dirty="0"/>
                  <a:t>perform extra operations </a:t>
                </a:r>
                <a:r>
                  <a:rPr lang="en-US" dirty="0" smtClean="0"/>
                  <a:t>and “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” is image (or series of images), not a single vector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err="1" smtClean="0"/>
                  <a:t>Recurent</a:t>
                </a:r>
                <a:r>
                  <a:rPr lang="en-US" dirty="0" smtClean="0"/>
                  <a:t> networks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𝑤</m:t>
                        </m:r>
                      </m:sub>
                    </m:sSub>
                    <m:r>
                      <a:rPr lang="en-US" i="1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𝑡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𝑡</m:t>
                        </m:r>
                        <m:r>
                          <a:rPr lang="en-US" i="1"/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– previous hidden </a:t>
                </a:r>
                <a:r>
                  <a:rPr lang="en-US" dirty="0" smtClean="0"/>
                  <a:t>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– new hidden </a:t>
                </a:r>
                <a:r>
                  <a:rPr lang="en-US" dirty="0" smtClean="0"/>
                  <a:t>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– input vector at time step t</a:t>
                </a:r>
                <a:endParaRPr lang="ru-RU" dirty="0"/>
              </a:p>
              <a:p>
                <a:pPr marL="118872" indent="0">
                  <a:buNone/>
                </a:pPr>
                <a:endParaRPr lang="en-US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𝑤</m:t>
                    </m:r>
                  </m:oMath>
                </a14:m>
                <a:r>
                  <a:rPr lang="en-US" dirty="0"/>
                  <a:t> – is the same for each timestamp.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State </a:t>
                </a:r>
                <a:r>
                  <a:rPr lang="en-US" dirty="0"/>
                  <a:t>is updated after each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r>
                  <a:rPr lang="en-US" dirty="0" smtClean="0"/>
                  <a:t>Another way for consider another class of functions for single – layer-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. For example Machine (Network) with Gaussian Radial Basis Functions / Gaussian Network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/>
                        </m:ctrlPr>
                      </m:groupChrPr>
                      <m:e>
                        <m:r>
                          <a:rPr lang="en-US" i="1"/>
                          <m:t>𝐹</m:t>
                        </m:r>
                      </m:e>
                    </m:groupCh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𝑚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𝑎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𝐵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|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𝐵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𝜇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</m:sSub>
                          <m:r>
                            <a:rPr lang="en-US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𝜎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r>
                        <m:rPr>
                          <m:sty m:val="p"/>
                        </m:rPr>
                        <a:rPr lang="en-US"/>
                        <m:t>exp</m:t>
                      </m:r>
                      <m:r>
                        <a:rPr lang="en-US" i="1"/>
                        <m:t>[−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en-US" i="1"/>
                                <m:t>𝜎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/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4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Lecture – </a:t>
            </a:r>
            <a:r>
              <a:rPr lang="en-US" dirty="0" err="1" smtClean="0"/>
              <a:t>backpropagation</a:t>
            </a:r>
            <a:r>
              <a:rPr lang="en-US" dirty="0" smtClean="0"/>
              <a:t> in multilayer NN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1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br>
              <a:rPr lang="en-US" dirty="0"/>
            </a:br>
            <a:r>
              <a:rPr lang="en-US" dirty="0" smtClean="0"/>
              <a:t>Big picture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The kind of computation graph which we consider is</a:t>
            </a:r>
          </a:p>
          <a:p>
            <a:pPr marL="118872" indent="0">
              <a:buNone/>
            </a:pPr>
            <a:r>
              <a:rPr lang="en-US" i="1" dirty="0" smtClean="0"/>
              <a:t>“Feed-Forward Neural Net” or “Feed-Forward”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It’s not the only one computation schema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But we concentrated on it.</a:t>
            </a:r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66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it looks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5911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br>
              <a:rPr lang="en-US" dirty="0"/>
            </a:br>
            <a:r>
              <a:rPr lang="en-US" dirty="0" smtClean="0"/>
              <a:t>Forward propagation.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It’s only picture</a:t>
                </a: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From algebra point </a:t>
                </a:r>
                <a:r>
                  <a:rPr lang="en-US" dirty="0"/>
                  <a:t>of view the Neural Net can be considered as a long nested </a:t>
                </a:r>
                <a:r>
                  <a:rPr lang="en-US" dirty="0" smtClean="0"/>
                  <a:t>chain (composition) </a:t>
                </a:r>
                <a:r>
                  <a:rPr lang="en-US" dirty="0"/>
                  <a:t>of </a:t>
                </a:r>
                <a:r>
                  <a:rPr lang="en-US" dirty="0" smtClean="0"/>
                  <a:t>several transformation </a:t>
                </a:r>
              </a:p>
              <a:p>
                <a:pPr marL="118872" indent="0">
                  <a:buNone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Operation which is applied to input</a:t>
                </a:r>
              </a:p>
              <a:p>
                <a:pPr marL="118872" indent="0">
                  <a:buNone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118872" indent="0">
                  <a:buNone/>
                </a:pPr>
                <a:r>
                  <a:rPr lang="en-US" b="1" dirty="0" smtClean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𝒁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=</m:t>
                    </m:r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𝑾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𝒙</m:t>
                    </m:r>
                    <m:r>
                      <a:rPr lang="en-US" b="1" i="1"/>
                      <m:t>+</m:t>
                    </m:r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𝒃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𝑨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=</m:t>
                    </m:r>
                    <m:r>
                      <a:rPr lang="en-US" b="1" i="1"/>
                      <m:t>𝒈</m:t>
                    </m:r>
                    <m:r>
                      <a:rPr lang="en-US" b="1" i="1"/>
                      <m:t>(</m:t>
                    </m:r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𝒁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where </a:t>
                </a:r>
                <a:r>
                  <a:rPr lang="en-US" b="1" dirty="0" smtClean="0"/>
                  <a:t>g</a:t>
                </a:r>
                <a:r>
                  <a:rPr lang="en-US" dirty="0" smtClean="0"/>
                  <a:t> is activation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which </a:t>
                </a:r>
                <a:r>
                  <a:rPr lang="en-US" dirty="0" err="1" smtClean="0"/>
                  <a:t>elementwise</a:t>
                </a:r>
                <a:r>
                  <a:rPr lang="en-US" dirty="0" smtClean="0"/>
                  <a:t>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b="1" dirty="0" smtClean="0"/>
                  <a:t>3.</a:t>
                </a:r>
                <a:r>
                  <a:rPr lang="en-US" dirty="0" smtClean="0"/>
                  <a:t> This setup mapping </a:t>
                </a:r>
                <a14:m>
                  <m:oMath xmlns:m="http://schemas.openxmlformats.org/officeDocument/2006/math">
                    <m:r>
                      <a:rPr lang="en-US" b="1" i="1"/>
                      <m:t>𝑿</m:t>
                    </m:r>
                    <m:r>
                      <a:rPr lang="en-US" b="1" i="1"/>
                      <m:t>→</m:t>
                    </m:r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𝑨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318" r="-1037" b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2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br>
              <a:rPr lang="en-US" dirty="0"/>
            </a:br>
            <a:r>
              <a:rPr lang="en-US" dirty="0"/>
              <a:t>Forward propagation.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Operation which is applied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 input layer and after input layer</a:t>
                </a:r>
              </a:p>
              <a:p>
                <a:pPr marL="118872" indent="0">
                  <a:buNone/>
                </a:pPr>
                <a:endParaRPr lang="en-US" b="1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pPr marL="118872" indent="0">
                  <a:buNone/>
                </a:pPr>
                <a:endParaRPr lang="en-US" b="1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𝒁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𝒍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=</m:t>
                    </m:r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𝑾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𝒍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𝑨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𝒍</m:t>
                        </m:r>
                        <m:r>
                          <a:rPr lang="en-US" b="1" i="1"/>
                          <m:t>−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+</m:t>
                    </m:r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𝒃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𝒍</m:t>
                        </m:r>
                        <m:r>
                          <a:rPr lang="en-US" b="1" i="1"/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b="1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𝑨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𝒍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=</m:t>
                    </m:r>
                    <m:r>
                      <a:rPr lang="en-US" b="1" i="1"/>
                      <m:t>𝒈</m:t>
                    </m:r>
                    <m:r>
                      <a:rPr lang="en-US" b="1" i="1"/>
                      <m:t>(</m:t>
                    </m:r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𝒁</m:t>
                        </m:r>
                      </m:e>
                      <m:sup>
                        <m:r>
                          <a:rPr lang="en-US" b="1" i="1"/>
                          <m:t>[</m:t>
                        </m:r>
                        <m:r>
                          <a:rPr lang="en-US" b="1" i="1"/>
                          <m:t>𝒍</m:t>
                        </m:r>
                        <m:r>
                          <a:rPr lang="en-US" b="1" i="1"/>
                          <m:t>]</m:t>
                        </m:r>
                      </m:sup>
                    </m:sSup>
                    <m:r>
                      <a:rPr lang="en-US" b="1" i="1"/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This </a:t>
                </a:r>
                <a:r>
                  <a:rPr lang="en-US" dirty="0"/>
                  <a:t>elementary operations is sequentially applied in </a:t>
                </a:r>
                <a:r>
                  <a:rPr lang="en-US" dirty="0" smtClean="0"/>
                  <a:t>long, until finally we will evaluate output of neural network via </a:t>
                </a:r>
                <a14:m>
                  <m:oMath xmlns:m="http://schemas.openxmlformats.org/officeDocument/2006/math">
                    <m:r>
                      <a:rPr lang="en-US" b="1" i="1"/>
                      <m:t>𝑶𝒖𝒕</m:t>
                    </m:r>
                    <m:r>
                      <a:rPr lang="en-US" b="1" i="1"/>
                      <m:t>=</m:t>
                    </m:r>
                    <m:r>
                      <a:rPr lang="en-US" b="1" i="1"/>
                      <m:t>𝑨</m:t>
                    </m:r>
                    <m:r>
                      <a:rPr lang="en-US" b="1" i="1"/>
                      <m:t>=</m:t>
                    </m:r>
                    <m:r>
                      <a:rPr lang="en-US" b="1" i="1"/>
                      <m:t>𝒈</m:t>
                    </m:r>
                    <m:r>
                      <a:rPr lang="en-US" b="1" i="1"/>
                      <m:t>(</m:t>
                    </m:r>
                    <m:r>
                      <a:rPr lang="en-US" b="1" i="1"/>
                      <m:t>𝒁</m:t>
                    </m:r>
                    <m:r>
                      <a:rPr lang="en-US" b="1" i="1"/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In last layer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𝒈</m:t>
                    </m:r>
                  </m:oMath>
                </a14:m>
                <a:r>
                  <a:rPr lang="en-US" b="1" dirty="0" smtClean="0"/>
                  <a:t> typically can have different forms.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 b="-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5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br>
              <a:rPr lang="en-US" dirty="0"/>
            </a:br>
            <a:r>
              <a:rPr lang="en-US" dirty="0" smtClean="0"/>
              <a:t>Types of g() in output 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389921"/>
                  </p:ext>
                </p:extLst>
              </p:nvPr>
            </p:nvGraphicFramePr>
            <p:xfrm>
              <a:off x="611560" y="1916833"/>
              <a:ext cx="8064897" cy="4133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8299"/>
                    <a:gridCol w="2688299"/>
                    <a:gridCol w="2688299"/>
                  </a:tblGrid>
                  <a:tr h="29027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Name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Formula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Application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816847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Identity mapping </a:t>
                          </a:r>
                          <a:endParaRPr lang="ru-RU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Predict one</a:t>
                          </a:r>
                          <a:r>
                            <a:rPr lang="en-US" sz="1600" baseline="0" dirty="0" smtClean="0"/>
                            <a:t> scalar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835923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Logistic/Sigmoid</a:t>
                          </a:r>
                          <a:endParaRPr lang="ru-RU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1/(1+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⁡(−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))</m:t>
                              </m:r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Binary classification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107625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Series of Sigmoid</a:t>
                          </a:r>
                          <a:r>
                            <a:rPr lang="en-US" sz="1600" baseline="0" dirty="0" smtClean="0"/>
                            <a:t> functions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=1/(1+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⁡(−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Series of binary classification.</a:t>
                          </a:r>
                          <a:r>
                            <a:rPr lang="en-US" sz="1600" baseline="0" dirty="0" smtClean="0"/>
                            <a:t> Have several classes if legal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1068949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Softmax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Multiclass classification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389921"/>
                  </p:ext>
                </p:extLst>
              </p:nvPr>
            </p:nvGraphicFramePr>
            <p:xfrm>
              <a:off x="611560" y="1916833"/>
              <a:ext cx="8064897" cy="4133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8299"/>
                    <a:gridCol w="2688299"/>
                    <a:gridCol w="2688299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Name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Formula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Application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816847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Identity mapping </a:t>
                          </a:r>
                          <a:endParaRPr lang="ru-RU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3284" r="-100227" b="-3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Predict one</a:t>
                          </a:r>
                          <a:r>
                            <a:rPr lang="en-US" sz="1600" baseline="0" dirty="0" smtClean="0"/>
                            <a:t> scalar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835923">
                    <a:tc>
                      <a:txBody>
                        <a:bodyPr/>
                        <a:lstStyle/>
                        <a:p>
                          <a:r>
                            <a:rPr lang="en-US" sz="1600" b="0" dirty="0" smtClean="0"/>
                            <a:t>Logistic/Sigmoid</a:t>
                          </a:r>
                          <a:endParaRPr lang="ru-RU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40146" r="-100227" b="-257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Binary classification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107625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Series of Sigmoid</a:t>
                          </a:r>
                          <a:r>
                            <a:rPr lang="en-US" sz="1600" baseline="0" dirty="0" smtClean="0"/>
                            <a:t> functions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85876" r="-100227" b="-99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Series of binary classification.</a:t>
                          </a:r>
                          <a:r>
                            <a:rPr lang="en-US" sz="1600" baseline="0" dirty="0" smtClean="0"/>
                            <a:t> Have several classes if legal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1068949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Softmax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89143" r="-10022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Multiclass classification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90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typical way to perform learning of parameters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a great trick to evaluate gradient not for complete loss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it via compute it for each observation or for some subset (</a:t>
            </a:r>
            <a:r>
              <a:rPr lang="en-US" b="1" dirty="0"/>
              <a:t>mini-batch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Whole </a:t>
            </a:r>
            <a:r>
              <a:rPr lang="en-US" dirty="0"/>
              <a:t>pass over the whole data whatever strategy we selected called </a:t>
            </a:r>
            <a:r>
              <a:rPr lang="en-US" b="1" dirty="0"/>
              <a:t>“</a:t>
            </a:r>
            <a:r>
              <a:rPr lang="en-US" b="1" dirty="0" err="1"/>
              <a:t>epoc</a:t>
            </a:r>
            <a:r>
              <a:rPr lang="en-US" b="1" dirty="0"/>
              <a:t>”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during last </a:t>
            </a:r>
            <a:r>
              <a:rPr lang="en-US" b="1" dirty="0"/>
              <a:t>“</a:t>
            </a:r>
            <a:r>
              <a:rPr lang="en-US" b="1" dirty="0" err="1"/>
              <a:t>epoc</a:t>
            </a:r>
            <a:r>
              <a:rPr lang="en-US" b="1" dirty="0"/>
              <a:t>”</a:t>
            </a:r>
            <a:r>
              <a:rPr lang="en-US" dirty="0"/>
              <a:t> parameters has not changed then it means that algorithm converged.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People </a:t>
            </a:r>
            <a:r>
              <a:rPr lang="en-US" dirty="0"/>
              <a:t>in Neural Network talk about 400-500 epochs as a typical number.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4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back-propagation is important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Neural </a:t>
                </a:r>
                <a:r>
                  <a:rPr lang="en-US" dirty="0" smtClean="0"/>
                  <a:t>Net </a:t>
                </a:r>
                <a:r>
                  <a:rPr lang="en-US" dirty="0"/>
                  <a:t>can be considered as a big directed acyclic graph.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Nodes </a:t>
                </a:r>
                <a:r>
                  <a:rPr lang="en-US" dirty="0"/>
                  <a:t>in one level receive inputs only from nodes from previous level and affect directly only to nodes in the next layer.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Purpose </a:t>
                </a:r>
                <a:r>
                  <a:rPr lang="en-US" dirty="0"/>
                  <a:t>of </a:t>
                </a:r>
                <a:r>
                  <a:rPr lang="en-US" dirty="0" err="1"/>
                  <a:t>backpropagation</a:t>
                </a:r>
                <a:r>
                  <a:rPr lang="en-US" dirty="0"/>
                  <a:t> is not to recalculate already known </a:t>
                </a:r>
                <a:r>
                  <a:rPr lang="en-US" b="1" dirty="0"/>
                  <a:t>intermediate </a:t>
                </a:r>
                <a:r>
                  <a:rPr lang="en-US" b="1" dirty="0" err="1"/>
                  <a:t>Jacobians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b="1" i="1" dirty="0" err="1" smtClean="0"/>
                  <a:t>Backpropagation</a:t>
                </a:r>
                <a:r>
                  <a:rPr lang="en-US" b="1" i="1" dirty="0" smtClean="0"/>
                  <a:t> </a:t>
                </a:r>
                <a:r>
                  <a:rPr lang="en-US" b="1" i="1" dirty="0"/>
                  <a:t>is clever way to apply chain-rule. </a:t>
                </a:r>
                <a:endParaRPr lang="en-US" b="1" i="1" dirty="0" smtClean="0"/>
              </a:p>
              <a:p>
                <a:endParaRPr lang="en-US" dirty="0"/>
              </a:p>
              <a:p>
                <a:r>
                  <a:rPr lang="en-US" i="1" dirty="0" err="1" smtClean="0"/>
                  <a:t>Backpropagation</a:t>
                </a:r>
                <a:r>
                  <a:rPr lang="en-US" dirty="0" smtClean="0"/>
                  <a:t> </a:t>
                </a:r>
                <a:r>
                  <a:rPr lang="en-US" dirty="0"/>
                  <a:t>allow to </a:t>
                </a:r>
                <a:r>
                  <a:rPr lang="en-US" dirty="0" err="1"/>
                  <a:t>fastly</a:t>
                </a:r>
                <a:r>
                  <a:rPr lang="en-US" dirty="0"/>
                  <a:t> compute gradient of the Loss function </a:t>
                </a:r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  <m:r>
                      <a:rPr lang="en-US" i="1"/>
                      <m:t>(</m:t>
                    </m:r>
                    <m:acc>
                      <m:accPr>
                        <m:chr m:val="̂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𝐹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;</m:t>
                            </m:r>
                            <m:r>
                              <a:rPr lang="en-US" i="1"/>
                              <m:t>𝑤</m:t>
                            </m:r>
                          </m:e>
                        </m:d>
                      </m:e>
                    </m:acc>
                    <m:r>
                      <a:rPr lang="en-US" i="1"/>
                      <m:t>,</m:t>
                    </m:r>
                    <m:r>
                      <a:rPr lang="en-US" i="1"/>
                      <m:t>𝑦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with respect to </a:t>
                </a:r>
                <a:r>
                  <a:rPr lang="en-US" dirty="0" smtClean="0"/>
                  <a:t>w. (This is most </a:t>
                </a:r>
                <a:r>
                  <a:rPr lang="en-US" dirty="0"/>
                  <a:t>popular scenario, even it can be a case that you’re interesting in gradient w.r.t. to </a:t>
                </a:r>
                <a:r>
                  <a:rPr lang="en-US" b="1" i="1" dirty="0" smtClean="0"/>
                  <a:t>x </a:t>
                </a:r>
                <a:r>
                  <a:rPr lang="en-US" dirty="0" smtClean="0"/>
                  <a:t>like in style transfer)</a:t>
                </a:r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8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support several observations?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:r>
                  <a:rPr lang="en-US" b="1" i="1" dirty="0" smtClean="0">
                    <a:latin typeface="Cambria Math"/>
                  </a:rPr>
                  <a:t>Currently: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Cambria Math"/>
                  </a:rPr>
                  <a:t>x</a:t>
                </a:r>
                <a:r>
                  <a:rPr lang="en-US" i="1" dirty="0" smtClean="0">
                    <a:latin typeface="Cambria Math"/>
                  </a:rPr>
                  <a:t> is a input vector (matrix-column)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is intermediate vector (matrix-column)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>
                    <a:latin typeface="Cambria Math"/>
                  </a:rPr>
                  <a:t>is </a:t>
                </a:r>
                <a:r>
                  <a:rPr lang="en-US" i="1" dirty="0" smtClean="0">
                    <a:latin typeface="Cambria Math"/>
                  </a:rPr>
                  <a:t>activation values from layer l </a:t>
                </a:r>
                <a:r>
                  <a:rPr lang="en-US" i="1" dirty="0">
                    <a:latin typeface="Cambria Math"/>
                  </a:rPr>
                  <a:t>(matrix-column)</a:t>
                </a: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 smtClean="0"/>
                  <a:t> is a vector)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a vector)</a:t>
                </a:r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a vector)</a:t>
                </a:r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a vector)</a:t>
                </a:r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4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5923</TotalTime>
  <Words>1086</Words>
  <Application>Microsoft Office PowerPoint</Application>
  <PresentationFormat>Экран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Модульная</vt:lpstr>
      <vt:lpstr>Topics: - Multilayer Neural Net - Forward Propagation - Type of outputs</vt:lpstr>
      <vt:lpstr>Multilayer Neural Network.  Big picture</vt:lpstr>
      <vt:lpstr>Multilayer Neural Network.  How it looks</vt:lpstr>
      <vt:lpstr>Multilayer Neural Network.  Forward propagation.</vt:lpstr>
      <vt:lpstr>Multilayer Neural Network.  Forward propagation.</vt:lpstr>
      <vt:lpstr>Multilayer Neural Network.  Types of g() in output layer</vt:lpstr>
      <vt:lpstr>About typical way to perform learning of parameters</vt:lpstr>
      <vt:lpstr>Why back-propagation is important</vt:lpstr>
      <vt:lpstr>How support several observations?</vt:lpstr>
      <vt:lpstr>How support several observations?</vt:lpstr>
      <vt:lpstr>Another type of Neural Nets</vt:lpstr>
      <vt:lpstr>Next Lecture – backpropagation in multilayer 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398</cp:revision>
  <dcterms:created xsi:type="dcterms:W3CDTF">2018-12-08T12:00:24Z</dcterms:created>
  <dcterms:modified xsi:type="dcterms:W3CDTF">2019-07-18T11:00:47Z</dcterms:modified>
</cp:coreProperties>
</file>