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71"/>
    <a:srgbClr val="FFE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2932" autoAdjust="0"/>
  </p:normalViewPr>
  <p:slideViewPr>
    <p:cSldViewPr>
      <p:cViewPr>
        <p:scale>
          <a:sx n="79" d="100"/>
          <a:sy n="79" d="100"/>
        </p:scale>
        <p:origin x="-1570" y="-58"/>
      </p:cViewPr>
      <p:guideLst>
        <p:guide orient="horz" pos="2160"/>
        <p:guide pos="2880"/>
      </p:guideLst>
    </p:cSldViewPr>
  </p:slideViewPr>
  <p:outlineViewPr>
    <p:cViewPr>
      <p:scale>
        <a:sx n="33" d="100"/>
        <a:sy n="33" d="100"/>
      </p:scale>
      <p:origin x="48" y="26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D86B32-7720-4E33-AEC2-2812AF876771}" type="datetimeFigureOut">
              <a:rPr lang="ru-RU" smtClean="0"/>
              <a:t>14.07.2019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53305-7E1E-44A2-9A3D-B0912FB45703}" type="slidenum">
              <a:rPr lang="ru-RU" smtClean="0"/>
              <a:t>‹#›</a:t>
            </a:fld>
            <a:endParaRPr lang="ru-RU"/>
          </a:p>
        </p:txBody>
      </p:sp>
    </p:spTree>
    <p:extLst>
      <p:ext uri="{BB962C8B-B14F-4D97-AF65-F5344CB8AC3E}">
        <p14:creationId xmlns:p14="http://schemas.microsoft.com/office/powerpoint/2010/main" val="15673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fld id="{0F853305-7E1E-44A2-9A3D-B0912FB45703}" type="slidenum">
              <a:rPr lang="ru-RU" smtClean="0"/>
              <a:t>3</a:t>
            </a:fld>
            <a:endParaRPr lang="ru-RU"/>
          </a:p>
        </p:txBody>
      </p:sp>
    </p:spTree>
    <p:extLst>
      <p:ext uri="{BB962C8B-B14F-4D97-AF65-F5344CB8AC3E}">
        <p14:creationId xmlns:p14="http://schemas.microsoft.com/office/powerpoint/2010/main" val="388399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F853305-7E1E-44A2-9A3D-B0912FB45703}" type="slidenum">
              <a:rPr lang="ru-RU" smtClean="0"/>
              <a:t>5</a:t>
            </a:fld>
            <a:endParaRPr lang="ru-RU"/>
          </a:p>
        </p:txBody>
      </p:sp>
    </p:spTree>
    <p:extLst>
      <p:ext uri="{BB962C8B-B14F-4D97-AF65-F5344CB8AC3E}">
        <p14:creationId xmlns:p14="http://schemas.microsoft.com/office/powerpoint/2010/main" val="240139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would like to get something like F*,</a:t>
            </a:r>
            <a:r>
              <a:rPr lang="en-US" baseline="0" dirty="0" smtClean="0"/>
              <a:t> or take the function within function class which is more near to F*, but we have a lot of problems.</a:t>
            </a:r>
          </a:p>
          <a:p>
            <a:pPr marL="0" indent="0">
              <a:buNone/>
            </a:pPr>
            <a:r>
              <a:rPr lang="en-US" baseline="0" dirty="0" smtClean="0"/>
              <a:t>We use </a:t>
            </a:r>
            <a:r>
              <a:rPr lang="en-US" b="1" baseline="0" dirty="0" smtClean="0"/>
              <a:t>data</a:t>
            </a:r>
            <a:r>
              <a:rPr lang="en-US" baseline="0" dirty="0" smtClean="0"/>
              <a:t> to minimum empirical risk minimization on population. We don’t know (X,Y) distribution.</a:t>
            </a:r>
          </a:p>
          <a:p>
            <a:pPr marL="0" indent="0">
              <a:buNone/>
            </a:pPr>
            <a:r>
              <a:rPr lang="en-US" baseline="0" dirty="0" smtClean="0"/>
              <a:t>Data to optimization score criteria is random. So obtained function is random function and from train to train we </a:t>
            </a:r>
            <a:r>
              <a:rPr lang="en-US" b="1" baseline="0" dirty="0" smtClean="0"/>
              <a:t>will get different answers</a:t>
            </a:r>
            <a:r>
              <a:rPr lang="en-US" baseline="0" dirty="0" smtClean="0"/>
              <a:t>.</a:t>
            </a:r>
          </a:p>
          <a:p>
            <a:pPr marL="0" indent="0">
              <a:buNone/>
            </a:pPr>
            <a:endParaRPr lang="en-US" baseline="0" dirty="0" smtClean="0"/>
          </a:p>
          <a:p>
            <a:pPr marL="0" indent="0">
              <a:buNone/>
            </a:pPr>
            <a:r>
              <a:rPr lang="en-US" baseline="0" dirty="0" smtClean="0"/>
              <a:t>And the real thing that we consider not </a:t>
            </a:r>
            <a:r>
              <a:rPr lang="en-US" b="1" baseline="0" dirty="0" smtClean="0"/>
              <a:t>function space</a:t>
            </a:r>
            <a:r>
              <a:rPr lang="en-US" baseline="0" dirty="0" smtClean="0"/>
              <a:t>, but </a:t>
            </a:r>
            <a:r>
              <a:rPr lang="en-US" baseline="0" dirty="0" err="1" smtClean="0"/>
              <a:t>seqeunce</a:t>
            </a:r>
            <a:r>
              <a:rPr lang="en-US" baseline="0" dirty="0" smtClean="0"/>
              <a:t> of nested </a:t>
            </a:r>
            <a:r>
              <a:rPr lang="en-US" b="1" baseline="0" dirty="0" smtClean="0"/>
              <a:t>function spaces</a:t>
            </a:r>
            <a:r>
              <a:rPr lang="en-US" baseline="0" dirty="0" smtClean="0"/>
              <a:t>.</a:t>
            </a:r>
          </a:p>
          <a:p>
            <a:pPr marL="0" indent="0">
              <a:buNone/>
            </a:pPr>
            <a:endParaRPr lang="en-US" baseline="0" dirty="0" smtClean="0"/>
          </a:p>
        </p:txBody>
      </p:sp>
      <p:sp>
        <p:nvSpPr>
          <p:cNvPr id="4" name="Номер слайда 3"/>
          <p:cNvSpPr>
            <a:spLocks noGrp="1"/>
          </p:cNvSpPr>
          <p:nvPr>
            <p:ph type="sldNum" sz="quarter" idx="10"/>
          </p:nvPr>
        </p:nvSpPr>
        <p:spPr/>
        <p:txBody>
          <a:bodyPr/>
          <a:lstStyle/>
          <a:p>
            <a:fld id="{0F853305-7E1E-44A2-9A3D-B0912FB45703}" type="slidenum">
              <a:rPr lang="ru-RU" smtClean="0"/>
              <a:t>6</a:t>
            </a:fld>
            <a:endParaRPr lang="ru-RU"/>
          </a:p>
        </p:txBody>
      </p:sp>
    </p:spTree>
    <p:extLst>
      <p:ext uri="{BB962C8B-B14F-4D97-AF65-F5344CB8AC3E}">
        <p14:creationId xmlns:p14="http://schemas.microsoft.com/office/powerpoint/2010/main" val="209550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J.Friedman</a:t>
            </a:r>
            <a:r>
              <a:rPr lang="en-US" dirty="0" smtClean="0"/>
              <a:t> mentioned in</a:t>
            </a:r>
            <a:r>
              <a:rPr lang="en-US" baseline="0" dirty="0" smtClean="0"/>
              <a:t> his lectures that it’s possible to convert attribute value into proximity in some way.</a:t>
            </a:r>
          </a:p>
          <a:p>
            <a:r>
              <a:rPr lang="en-US" baseline="0" dirty="0" smtClean="0"/>
              <a:t>And reverse mapping from proximity to attribute-value is also possible, but it can be hard. (what is important is not impossible)</a:t>
            </a:r>
          </a:p>
        </p:txBody>
      </p:sp>
      <p:sp>
        <p:nvSpPr>
          <p:cNvPr id="4" name="Номер слайда 3"/>
          <p:cNvSpPr>
            <a:spLocks noGrp="1"/>
          </p:cNvSpPr>
          <p:nvPr>
            <p:ph type="sldNum" sz="quarter" idx="10"/>
          </p:nvPr>
        </p:nvSpPr>
        <p:spPr/>
        <p:txBody>
          <a:bodyPr/>
          <a:lstStyle/>
          <a:p>
            <a:fld id="{0F853305-7E1E-44A2-9A3D-B0912FB45703}" type="slidenum">
              <a:rPr lang="ru-RU" smtClean="0"/>
              <a:t>8</a:t>
            </a:fld>
            <a:endParaRPr lang="ru-RU"/>
          </a:p>
        </p:txBody>
      </p:sp>
    </p:spTree>
    <p:extLst>
      <p:ext uri="{BB962C8B-B14F-4D97-AF65-F5344CB8AC3E}">
        <p14:creationId xmlns:p14="http://schemas.microsoft.com/office/powerpoint/2010/main" val="354049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44848DE1-8FDF-4BCB-A3B7-6F8759560322}"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AF025C1-72CB-4A1F-A8AC-B45C976D14DA}"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771165C-13C9-4C27-A82E-E3C6741693A8}" type="datetime1">
              <a:rPr lang="ru-RU" smtClean="0"/>
              <a:t>14.07.2019</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5C6D225-7630-400E-9350-F5D70BD70F68}"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5C0BE65-D3BA-4FA0-8125-6B380BF223DC}"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09E2707-F769-4C43-8952-AC653C0BDDA6}" type="datetime1">
              <a:rPr lang="ru-RU" smtClean="0"/>
              <a:t>14.07.2019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687FF384-C075-44CC-8D23-746DFC5DBF55}" type="datetime1">
              <a:rPr lang="ru-RU" smtClean="0"/>
              <a:t>14.07.2019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99AEE0FD-1E0F-4668-BFC0-E7FE22CF2AD9}" type="datetime1">
              <a:rPr lang="ru-RU" smtClean="0"/>
              <a:t>14.07.2019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D672CC7-CBE4-47AB-80F7-E5752325A98D}" type="datetime1">
              <a:rPr lang="ru-RU" smtClean="0"/>
              <a:t>14.07.2019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D63628FB-F08E-474D-B17D-BA9FC5E2F0AD}" type="datetime1">
              <a:rPr lang="ru-RU" smtClean="0"/>
              <a:t>14.07.2019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53EA42-BA89-4D45-B3D1-7EC11C308921}"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A0389193-55B4-4083-9191-162D1608658B}" type="datetime1">
              <a:rPr lang="ru-RU" smtClean="0"/>
              <a:t>14.07.2019</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C453EA42-BA89-4D45-B3D1-7EC11C308921}"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17E02B0-0265-49A4-BCE2-6B79637AD387}" type="datetime1">
              <a:rPr lang="ru-RU" smtClean="0"/>
              <a:t>14.07.2019</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453EA42-BA89-4D45-B3D1-7EC11C308921}"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1.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332656"/>
            <a:ext cx="7772400" cy="2592288"/>
          </a:xfrm>
        </p:spPr>
        <p:txBody>
          <a:bodyPr>
            <a:noAutofit/>
          </a:bodyPr>
          <a:lstStyle/>
          <a:p>
            <a:r>
              <a:rPr lang="en-US" sz="2000" u="sng" dirty="0" smtClean="0"/>
              <a:t>Topics:</a:t>
            </a:r>
            <a:r>
              <a:rPr lang="en-US" sz="2000" u="sng" smtClean="0"/>
              <a:t/>
            </a:r>
            <a:br>
              <a:rPr lang="en-US" sz="2000" u="sng" smtClean="0"/>
            </a:br>
            <a:r>
              <a:rPr lang="en-US" sz="2000" smtClean="0"/>
              <a:t>TO FILL</a:t>
            </a:r>
            <a:r>
              <a:rPr lang="en-US" sz="2000" dirty="0"/>
              <a:t/>
            </a:r>
            <a:br>
              <a:rPr lang="en-US" sz="2000" dirty="0"/>
            </a:br>
            <a:endParaRPr lang="ru-RU" sz="2000" dirty="0"/>
          </a:p>
        </p:txBody>
      </p:sp>
      <p:sp>
        <p:nvSpPr>
          <p:cNvPr id="3" name="Номер слайда 2"/>
          <p:cNvSpPr>
            <a:spLocks noGrp="1"/>
          </p:cNvSpPr>
          <p:nvPr>
            <p:ph type="sldNum" sz="quarter" idx="12"/>
          </p:nvPr>
        </p:nvSpPr>
        <p:spPr/>
        <p:txBody>
          <a:bodyPr/>
          <a:lstStyle/>
          <a:p>
            <a:fld id="{C453EA42-BA89-4D45-B3D1-7EC11C308921}" type="slidenum">
              <a:rPr lang="ru-RU" smtClean="0"/>
              <a:t>1</a:t>
            </a:fld>
            <a:endParaRPr lang="ru-RU"/>
          </a:p>
        </p:txBody>
      </p:sp>
    </p:spTree>
    <p:extLst>
      <p:ext uri="{BB962C8B-B14F-4D97-AF65-F5344CB8AC3E}">
        <p14:creationId xmlns:p14="http://schemas.microsoft.com/office/powerpoint/2010/main" val="812743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Regularization strategies</a:t>
            </a:r>
            <a:endParaRPr lang="ru-RU" dirty="0"/>
          </a:p>
        </p:txBody>
      </p:sp>
      <p:sp>
        <p:nvSpPr>
          <p:cNvPr id="3" name="Объект 2"/>
          <p:cNvSpPr>
            <a:spLocks noGrp="1"/>
          </p:cNvSpPr>
          <p:nvPr>
            <p:ph idx="1"/>
          </p:nvPr>
        </p:nvSpPr>
        <p:spPr/>
        <p:txBody>
          <a:bodyPr>
            <a:normAutofit fontScale="70000" lnSpcReduction="20000"/>
          </a:bodyPr>
          <a:lstStyle/>
          <a:p>
            <a:r>
              <a:rPr lang="en-US" i="1" dirty="0"/>
              <a:t>Regularization is a common </a:t>
            </a:r>
            <a:r>
              <a:rPr lang="en-US" i="1" dirty="0" err="1"/>
              <a:t>scalarization</a:t>
            </a:r>
            <a:r>
              <a:rPr lang="en-US" i="1" dirty="0"/>
              <a:t> technic for solve problem with two </a:t>
            </a:r>
            <a:r>
              <a:rPr lang="en-US" i="1" dirty="0" smtClean="0"/>
              <a:t>objectives</a:t>
            </a:r>
          </a:p>
          <a:p>
            <a:endParaRPr lang="en-US" i="1" dirty="0"/>
          </a:p>
          <a:p>
            <a:r>
              <a:rPr lang="en-US" b="1" dirty="0" smtClean="0"/>
              <a:t>This </a:t>
            </a:r>
            <a:r>
              <a:rPr lang="en-US" b="1" dirty="0"/>
              <a:t>word have now different flavor in </a:t>
            </a:r>
            <a:r>
              <a:rPr lang="en-US" b="1" dirty="0" smtClean="0"/>
              <a:t>machine </a:t>
            </a:r>
            <a:r>
              <a:rPr lang="en-US" b="1" dirty="0"/>
              <a:t>learning and in deep learning</a:t>
            </a:r>
            <a:r>
              <a:rPr lang="en-US" dirty="0" smtClean="0"/>
              <a:t>.</a:t>
            </a:r>
          </a:p>
          <a:p>
            <a:endParaRPr lang="ru-RU" dirty="0"/>
          </a:p>
          <a:p>
            <a:r>
              <a:rPr lang="en-US" dirty="0"/>
              <a:t>Regularization now is any activity to “</a:t>
            </a:r>
            <a:r>
              <a:rPr lang="en-US" i="1" dirty="0"/>
              <a:t>not perfect</a:t>
            </a:r>
            <a:r>
              <a:rPr lang="en-US" dirty="0"/>
              <a:t>” fit into train data. </a:t>
            </a:r>
            <a:endParaRPr lang="en-US" dirty="0" smtClean="0"/>
          </a:p>
          <a:p>
            <a:endParaRPr lang="en-US" dirty="0"/>
          </a:p>
          <a:p>
            <a:r>
              <a:rPr lang="en-US" dirty="0" smtClean="0"/>
              <a:t>So </a:t>
            </a:r>
            <a:r>
              <a:rPr lang="en-US" dirty="0"/>
              <a:t>even </a:t>
            </a:r>
            <a:r>
              <a:rPr lang="en-US" i="1" dirty="0"/>
              <a:t>“incorrect”</a:t>
            </a:r>
            <a:r>
              <a:rPr lang="en-US" dirty="0"/>
              <a:t> behavior of some part of algorithm for find model can be considered as </a:t>
            </a:r>
            <a:r>
              <a:rPr lang="en-US" dirty="0" smtClean="0"/>
              <a:t>regularization</a:t>
            </a:r>
            <a:endParaRPr lang="ru-RU" dirty="0"/>
          </a:p>
          <a:p>
            <a:endParaRPr lang="en-US" dirty="0" smtClean="0"/>
          </a:p>
          <a:p>
            <a:r>
              <a:rPr lang="en-US" dirty="0" smtClean="0"/>
              <a:t>And </a:t>
            </a:r>
            <a:r>
              <a:rPr lang="en-US" dirty="0"/>
              <a:t>it is very important because real goal of Machine Learning is to work well in future data, not in train date that have been given.</a:t>
            </a:r>
            <a:endParaRPr lang="ru-RU" dirty="0"/>
          </a:p>
          <a:p>
            <a:pPr marL="118872" indent="0">
              <a:buNone/>
            </a:pPr>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10</a:t>
            </a:fld>
            <a:endParaRPr lang="ru-RU"/>
          </a:p>
        </p:txBody>
      </p:sp>
    </p:spTree>
    <p:extLst>
      <p:ext uri="{BB962C8B-B14F-4D97-AF65-F5344CB8AC3E}">
        <p14:creationId xmlns:p14="http://schemas.microsoft.com/office/powerpoint/2010/main" val="228896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Usual </a:t>
            </a:r>
            <a:r>
              <a:rPr lang="en-US" dirty="0" smtClean="0"/>
              <a:t>cross-validation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0000" lnSpcReduction="20000"/>
              </a:bodyPr>
              <a:lstStyle/>
              <a:p>
                <a:r>
                  <a:rPr lang="en-US" dirty="0"/>
                  <a:t>In usual cross-validation we randomly split our all available data into two </a:t>
                </a:r>
                <a:r>
                  <a:rPr lang="en-US" dirty="0" smtClean="0"/>
                  <a:t>sets:</a:t>
                </a:r>
                <a:r>
                  <a:rPr lang="en-US" dirty="0"/>
                  <a:t> </a:t>
                </a:r>
                <a:r>
                  <a:rPr lang="en-US" b="1" dirty="0" smtClean="0"/>
                  <a:t>train(70</a:t>
                </a:r>
                <a:r>
                  <a:rPr lang="en-US" b="1" dirty="0"/>
                  <a:t>%-80% of data)</a:t>
                </a:r>
                <a:r>
                  <a:rPr lang="en-US" dirty="0"/>
                  <a:t> and </a:t>
                </a:r>
                <a:r>
                  <a:rPr lang="en-US" b="1" dirty="0"/>
                  <a:t>test(30%-20% of data</a:t>
                </a:r>
                <a:r>
                  <a:rPr lang="en-US" b="1" dirty="0" smtClean="0"/>
                  <a:t>)</a:t>
                </a:r>
                <a:r>
                  <a:rPr lang="en-US" dirty="0" smtClean="0"/>
                  <a:t>.</a:t>
                </a:r>
              </a:p>
              <a:p>
                <a:endParaRPr lang="ru-RU" dirty="0"/>
              </a:p>
              <a:p>
                <a:r>
                  <a:rPr lang="en-US" dirty="0"/>
                  <a:t>We have a finite number of Predictors (or Models). There are three typical sources of this models:</a:t>
                </a:r>
                <a:endParaRPr lang="ru-RU" dirty="0"/>
              </a:p>
              <a:p>
                <a:pPr lvl="1"/>
                <a:r>
                  <a:rPr lang="en-US" dirty="0"/>
                  <a:t>1. We have one predictor schema which use </a:t>
                </a:r>
                <a:r>
                  <a:rPr lang="en-US" i="1" dirty="0"/>
                  <a:t>n</a:t>
                </a:r>
                <a:r>
                  <a:rPr lang="en-US" dirty="0"/>
                  <a:t> predictor variables/features, but we want to perform feature selection, maybe to decrease number of used predictor variables (or number of features). We in some way received all possible subset </a:t>
                </a:r>
                <a14:m>
                  <m:oMath xmlns:m="http://schemas.openxmlformats.org/officeDocument/2006/math">
                    <m:sSup>
                      <m:sSupPr>
                        <m:ctrlPr>
                          <a:rPr lang="ru-RU" i="1">
                            <a:latin typeface="Cambria Math"/>
                          </a:rPr>
                        </m:ctrlPr>
                      </m:sSupPr>
                      <m:e>
                        <m:r>
                          <a:rPr lang="en-US" i="1">
                            <a:latin typeface="Cambria Math"/>
                          </a:rPr>
                          <m:t>2</m:t>
                        </m:r>
                      </m:e>
                      <m:sup>
                        <m:r>
                          <a:rPr lang="en-US" i="1">
                            <a:latin typeface="Cambria Math"/>
                          </a:rPr>
                          <m:t>𝑛</m:t>
                        </m:r>
                      </m:sup>
                    </m:sSup>
                  </m:oMath>
                </a14:m>
                <a:r>
                  <a:rPr lang="en-US" dirty="0"/>
                  <a:t> , or some small part of it. Now we evaluate which model is </a:t>
                </a:r>
                <a:r>
                  <a:rPr lang="en-US" dirty="0" smtClean="0"/>
                  <a:t>better.</a:t>
                </a:r>
              </a:p>
              <a:p>
                <a:pPr lvl="1"/>
                <a:endParaRPr lang="en-US" dirty="0"/>
              </a:p>
              <a:p>
                <a:pPr lvl="1"/>
                <a:r>
                  <a:rPr lang="en-US" dirty="0" smtClean="0"/>
                  <a:t>2</a:t>
                </a:r>
                <a:r>
                  <a:rPr lang="en-US" dirty="0"/>
                  <a:t>. We have several meta-parameters (or hyper-parameters or tuning parameters) for our predictor schema in </a:t>
                </a:r>
                <a:r>
                  <a:rPr lang="en-US" b="1" i="1" dirty="0"/>
                  <a:t>objective which we minimize </a:t>
                </a:r>
                <a:r>
                  <a:rPr lang="en-US" dirty="0"/>
                  <a:t>to obtain model that we will exploit in </a:t>
                </a:r>
                <a:r>
                  <a:rPr lang="en-US" dirty="0" err="1" smtClean="0"/>
                  <a:t>future.If</a:t>
                </a:r>
                <a:r>
                  <a:rPr lang="en-US" dirty="0" smtClean="0"/>
                  <a:t> </a:t>
                </a:r>
                <a:r>
                  <a:rPr lang="en-US" dirty="0"/>
                  <a:t>they are categorical – we just enumerate them.</a:t>
                </a:r>
                <a:endParaRPr lang="ru-RU" dirty="0"/>
              </a:p>
              <a:p>
                <a:pPr marL="118872"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054" r="-81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11</a:t>
            </a:fld>
            <a:endParaRPr lang="ru-RU"/>
          </a:p>
        </p:txBody>
      </p:sp>
    </p:spTree>
    <p:extLst>
      <p:ext uri="{BB962C8B-B14F-4D97-AF65-F5344CB8AC3E}">
        <p14:creationId xmlns:p14="http://schemas.microsoft.com/office/powerpoint/2010/main" val="108847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Problem with usual cross-validation</a:t>
            </a:r>
            <a:endParaRPr lang="ru-RU" dirty="0"/>
          </a:p>
        </p:txBody>
      </p:sp>
      <p:sp>
        <p:nvSpPr>
          <p:cNvPr id="3" name="Объект 2"/>
          <p:cNvSpPr>
            <a:spLocks noGrp="1"/>
          </p:cNvSpPr>
          <p:nvPr>
            <p:ph idx="1"/>
          </p:nvPr>
        </p:nvSpPr>
        <p:spPr/>
        <p:txBody>
          <a:bodyPr/>
          <a:lstStyle/>
          <a:p>
            <a:r>
              <a:rPr lang="en-US" dirty="0"/>
              <a:t>Models which had problem with high variance by itself, will have even more high variance during using this methodology, because train data is smaller. If there is small amount of data, then maybe we even can not fit all parameters of the model.</a:t>
            </a:r>
            <a:endParaRPr lang="ru-RU" dirty="0"/>
          </a:p>
          <a:p>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12</a:t>
            </a:fld>
            <a:endParaRPr lang="ru-RU"/>
          </a:p>
        </p:txBody>
      </p:sp>
    </p:spTree>
    <p:extLst>
      <p:ext uri="{BB962C8B-B14F-4D97-AF65-F5344CB8AC3E}">
        <p14:creationId xmlns:p14="http://schemas.microsoft.com/office/powerpoint/2010/main" val="3301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K fold </a:t>
            </a:r>
            <a:r>
              <a:rPr lang="en-US" dirty="0" smtClean="0"/>
              <a:t>cross-validation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en-US" sz="1600" dirty="0"/>
                  <a:t>One way to mitigate problems with simple cross-validation is use K-fold cross-validation.</a:t>
                </a:r>
                <a:endParaRPr lang="ru-RU" sz="1600" dirty="0"/>
              </a:p>
              <a:p>
                <a:endParaRPr lang="en-US" sz="1600" dirty="0" smtClean="0"/>
              </a:p>
              <a:p>
                <a:r>
                  <a:rPr lang="en-US" sz="1600" dirty="0" smtClean="0"/>
                  <a:t>This </a:t>
                </a:r>
                <a:r>
                  <a:rPr lang="en-US" sz="1600" dirty="0"/>
                  <a:t>technic allow to have a data manipulating schema when number of observation is not very big or even limited and we can not make train set and test set as big as we want</a:t>
                </a:r>
                <a:r>
                  <a:rPr lang="en-US" sz="1600" dirty="0" smtClean="0"/>
                  <a:t>.</a:t>
                </a:r>
              </a:p>
              <a:p>
                <a:pPr marL="118872" indent="0">
                  <a:buNone/>
                </a:pPr>
                <a:endParaRPr lang="ru-RU" sz="1600" dirty="0"/>
              </a:p>
              <a:p>
                <a:r>
                  <a:rPr lang="en-US" sz="1600" b="1" dirty="0" smtClean="0"/>
                  <a:t>Algorithm</a:t>
                </a:r>
                <a:r>
                  <a:rPr lang="en-US" sz="1600" b="1" dirty="0"/>
                  <a:t>:</a:t>
                </a:r>
                <a:endParaRPr lang="ru-RU" sz="1600" b="1" dirty="0"/>
              </a:p>
              <a:p>
                <a:pPr marL="118872" indent="0">
                  <a:buNone/>
                </a:pPr>
                <a:r>
                  <a:rPr lang="en-US" sz="1600" b="1" dirty="0"/>
                  <a:t>1.</a:t>
                </a:r>
                <a:r>
                  <a:rPr lang="en-US" sz="1600" dirty="0"/>
                  <a:t> Split available data into K disjoint folds(or groups, or subsets): </a:t>
                </a:r>
                <a14:m>
                  <m:oMath xmlns:m="http://schemas.openxmlformats.org/officeDocument/2006/math">
                    <m:sSub>
                      <m:sSubPr>
                        <m:ctrlPr>
                          <a:rPr lang="ru-RU" sz="1600" i="1">
                            <a:latin typeface="Cambria Math"/>
                          </a:rPr>
                        </m:ctrlPr>
                      </m:sSubPr>
                      <m:e>
                        <m:r>
                          <a:rPr lang="en-US" sz="1600" i="1">
                            <a:latin typeface="Cambria Math"/>
                          </a:rPr>
                          <m:t>𝐷</m:t>
                        </m:r>
                      </m:e>
                      <m:sub>
                        <m:r>
                          <a:rPr lang="en-US" sz="1600" i="1">
                            <a:latin typeface="Cambria Math"/>
                          </a:rPr>
                          <m:t>1</m:t>
                        </m:r>
                      </m:sub>
                    </m:sSub>
                    <m:r>
                      <a:rPr lang="en-US" sz="1600" i="1">
                        <a:latin typeface="Cambria Math"/>
                      </a:rPr>
                      <m:t>,</m:t>
                    </m:r>
                    <m:sSub>
                      <m:sSubPr>
                        <m:ctrlPr>
                          <a:rPr lang="ru-RU" sz="1600" i="1">
                            <a:latin typeface="Cambria Math"/>
                          </a:rPr>
                        </m:ctrlPr>
                      </m:sSubPr>
                      <m:e>
                        <m:r>
                          <a:rPr lang="en-US" sz="1600" i="1">
                            <a:latin typeface="Cambria Math"/>
                          </a:rPr>
                          <m:t>𝐷</m:t>
                        </m:r>
                      </m:e>
                      <m:sub>
                        <m:r>
                          <a:rPr lang="en-US" sz="1600" i="1">
                            <a:latin typeface="Cambria Math"/>
                          </a:rPr>
                          <m:t>2</m:t>
                        </m:r>
                      </m:sub>
                    </m:sSub>
                    <m:r>
                      <a:rPr lang="en-US" sz="1600" i="1">
                        <a:latin typeface="Cambria Math"/>
                      </a:rPr>
                      <m:t>,…,</m:t>
                    </m:r>
                    <m:sSub>
                      <m:sSubPr>
                        <m:ctrlPr>
                          <a:rPr lang="ru-RU" sz="1600" i="1">
                            <a:latin typeface="Cambria Math"/>
                          </a:rPr>
                        </m:ctrlPr>
                      </m:sSubPr>
                      <m:e>
                        <m:r>
                          <a:rPr lang="en-US" sz="1600" i="1">
                            <a:latin typeface="Cambria Math"/>
                          </a:rPr>
                          <m:t>𝐷</m:t>
                        </m:r>
                      </m:e>
                      <m:sub>
                        <m:r>
                          <a:rPr lang="en-US" sz="1600" i="1">
                            <a:latin typeface="Cambria Math"/>
                          </a:rPr>
                          <m:t>𝑘</m:t>
                        </m:r>
                      </m:sub>
                    </m:sSub>
                  </m:oMath>
                </a14:m>
                <a:r>
                  <a:rPr lang="en-US" sz="1600" dirty="0"/>
                  <a:t> which are in the union gives original available data. For example typical case K = 10</a:t>
                </a:r>
                <a:endParaRPr lang="ru-RU" sz="1600" dirty="0"/>
              </a:p>
              <a:p>
                <a:pPr marL="118872" indent="0">
                  <a:buNone/>
                </a:pPr>
                <a:endParaRPr lang="en-US" sz="1600" b="1" dirty="0" smtClean="0"/>
              </a:p>
              <a:p>
                <a:pPr marL="118872" indent="0">
                  <a:buNone/>
                </a:pPr>
                <a:r>
                  <a:rPr lang="en-US" sz="1600" b="1" dirty="0" smtClean="0"/>
                  <a:t>2</a:t>
                </a:r>
                <a:r>
                  <a:rPr lang="en-US" sz="1600" b="1" dirty="0"/>
                  <a:t>.</a:t>
                </a:r>
                <a:r>
                  <a:rPr lang="en-US" sz="1600" dirty="0"/>
                  <a:t> For </a:t>
                </a:r>
                <a14:m>
                  <m:oMath xmlns:m="http://schemas.openxmlformats.org/officeDocument/2006/math">
                    <m:r>
                      <a:rPr lang="en-US" sz="1600" i="1">
                        <a:latin typeface="Cambria Math"/>
                      </a:rPr>
                      <m:t>=</m:t>
                    </m:r>
                    <m:acc>
                      <m:accPr>
                        <m:chr m:val="̅"/>
                        <m:ctrlPr>
                          <a:rPr lang="ru-RU" sz="1600" i="1">
                            <a:latin typeface="Cambria Math"/>
                          </a:rPr>
                        </m:ctrlPr>
                      </m:accPr>
                      <m:e>
                        <m:r>
                          <a:rPr lang="en-US" sz="1600" i="1">
                            <a:latin typeface="Cambria Math"/>
                          </a:rPr>
                          <m:t>1,</m:t>
                        </m:r>
                        <m:r>
                          <a:rPr lang="en-US" sz="1600" i="1">
                            <a:latin typeface="Cambria Math"/>
                          </a:rPr>
                          <m:t>𝐾</m:t>
                        </m:r>
                      </m:e>
                    </m:acc>
                  </m:oMath>
                </a14:m>
                <a:r>
                  <a:rPr lang="en-US" sz="1600" dirty="0"/>
                  <a:t> :</a:t>
                </a:r>
                <a:endParaRPr lang="ru-RU" sz="1600" dirty="0"/>
              </a:p>
              <a:p>
                <a:pPr marL="118872" indent="0">
                  <a:buNone/>
                </a:pPr>
                <a:r>
                  <a:rPr lang="en-US" sz="1600" dirty="0" smtClean="0"/>
                  <a:t>Train </a:t>
                </a:r>
                <a:r>
                  <a:rPr lang="en-US" sz="1600" dirty="0"/>
                  <a:t>each Predictor (or Model) on Train </a:t>
                </a:r>
                <a14:m>
                  <m:oMath xmlns:m="http://schemas.openxmlformats.org/officeDocument/2006/math">
                    <m:d>
                      <m:dPr>
                        <m:ctrlPr>
                          <a:rPr lang="ru-RU" sz="1600" i="1">
                            <a:latin typeface="Cambria Math"/>
                          </a:rPr>
                        </m:ctrlPr>
                      </m:dPr>
                      <m:e>
                        <m:nary>
                          <m:naryPr>
                            <m:chr m:val="⋃"/>
                            <m:supHide m:val="on"/>
                            <m:ctrlPr>
                              <a:rPr lang="ru-RU" sz="1600" i="1">
                                <a:latin typeface="Cambria Math"/>
                              </a:rPr>
                            </m:ctrlPr>
                          </m:naryPr>
                          <m:sub>
                            <m:r>
                              <a:rPr lang="en-US" sz="1600" i="1">
                                <a:latin typeface="Cambria Math"/>
                              </a:rPr>
                              <m:t>𝑖</m:t>
                            </m:r>
                          </m:sub>
                          <m:sup/>
                          <m:e>
                            <m:sSub>
                              <m:sSubPr>
                                <m:ctrlPr>
                                  <a:rPr lang="ru-RU" sz="1600" i="1">
                                    <a:latin typeface="Cambria Math"/>
                                  </a:rPr>
                                </m:ctrlPr>
                              </m:sSubPr>
                              <m:e>
                                <m:r>
                                  <a:rPr lang="en-US" sz="1600" i="1">
                                    <a:latin typeface="Cambria Math"/>
                                  </a:rPr>
                                  <m:t>𝐷</m:t>
                                </m:r>
                              </m:e>
                              <m:sub>
                                <m:r>
                                  <a:rPr lang="en-US" sz="1600" i="1">
                                    <a:latin typeface="Cambria Math"/>
                                  </a:rPr>
                                  <m:t>𝑖</m:t>
                                </m:r>
                              </m:sub>
                            </m:sSub>
                          </m:e>
                        </m:nary>
                      </m:e>
                    </m:d>
                    <m:r>
                      <a:rPr lang="en-US" sz="1600" i="1">
                        <a:latin typeface="Cambria Math"/>
                      </a:rPr>
                      <m:t>/</m:t>
                    </m:r>
                    <m:sSub>
                      <m:sSubPr>
                        <m:ctrlPr>
                          <a:rPr lang="ru-RU" sz="1600" i="1">
                            <a:latin typeface="Cambria Math"/>
                          </a:rPr>
                        </m:ctrlPr>
                      </m:sSubPr>
                      <m:e>
                        <m:r>
                          <a:rPr lang="en-US" sz="1600" i="1">
                            <a:latin typeface="Cambria Math"/>
                          </a:rPr>
                          <m:t>𝐷</m:t>
                        </m:r>
                      </m:e>
                      <m:sub>
                        <m:r>
                          <a:rPr lang="en-US" sz="1600" i="1">
                            <a:latin typeface="Cambria Math"/>
                          </a:rPr>
                          <m:t>𝑗</m:t>
                        </m:r>
                      </m:sub>
                    </m:sSub>
                  </m:oMath>
                </a14:m>
                <a:r>
                  <a:rPr lang="en-US" sz="1600" dirty="0"/>
                  <a:t> and evaluate empirical loss on Test </a:t>
                </a:r>
                <a14:m>
                  <m:oMath xmlns:m="http://schemas.openxmlformats.org/officeDocument/2006/math">
                    <m:sSub>
                      <m:sSubPr>
                        <m:ctrlPr>
                          <a:rPr lang="ru-RU" sz="1600" i="1">
                            <a:latin typeface="Cambria Math"/>
                          </a:rPr>
                        </m:ctrlPr>
                      </m:sSubPr>
                      <m:e>
                        <m:r>
                          <a:rPr lang="en-US" sz="1600" i="1">
                            <a:latin typeface="Cambria Math"/>
                          </a:rPr>
                          <m:t>𝐷</m:t>
                        </m:r>
                      </m:e>
                      <m:sub>
                        <m:r>
                          <a:rPr lang="en-US" sz="1600" i="1">
                            <a:latin typeface="Cambria Math"/>
                          </a:rPr>
                          <m:t>𝑗</m:t>
                        </m:r>
                      </m:sub>
                    </m:sSub>
                  </m:oMath>
                </a14:m>
                <a:r>
                  <a:rPr lang="en-US" sz="1600" dirty="0"/>
                  <a:t>.</a:t>
                </a:r>
                <a:endParaRPr lang="ru-RU" sz="1600" dirty="0"/>
              </a:p>
              <a:p>
                <a:pPr marL="118872" indent="0">
                  <a:buNone/>
                </a:pPr>
                <a:endParaRPr lang="en-US" sz="1600" b="1" dirty="0" smtClean="0"/>
              </a:p>
              <a:p>
                <a:pPr marL="118872" indent="0">
                  <a:buNone/>
                </a:pPr>
                <a:r>
                  <a:rPr lang="en-US" sz="1600" b="1" dirty="0" smtClean="0"/>
                  <a:t>3</a:t>
                </a:r>
                <a:r>
                  <a:rPr lang="en-US" sz="1600" b="1" dirty="0"/>
                  <a:t>.</a:t>
                </a:r>
                <a:r>
                  <a:rPr lang="en-US" sz="1600" dirty="0"/>
                  <a:t> For each predictor average empirical loss on all test set </a:t>
                </a:r>
                <a14:m>
                  <m:oMath xmlns:m="http://schemas.openxmlformats.org/officeDocument/2006/math">
                    <m:sSub>
                      <m:sSubPr>
                        <m:ctrlPr>
                          <a:rPr lang="ru-RU" sz="1600" i="1">
                            <a:latin typeface="Cambria Math"/>
                          </a:rPr>
                        </m:ctrlPr>
                      </m:sSubPr>
                      <m:e>
                        <m:r>
                          <a:rPr lang="en-US" sz="1600" i="1">
                            <a:latin typeface="Cambria Math"/>
                          </a:rPr>
                          <m:t>𝐷</m:t>
                        </m:r>
                      </m:e>
                      <m:sub>
                        <m:r>
                          <a:rPr lang="en-US" sz="1600" i="1">
                            <a:latin typeface="Cambria Math"/>
                          </a:rPr>
                          <m:t>𝑗</m:t>
                        </m:r>
                      </m:sub>
                    </m:sSub>
                  </m:oMath>
                </a14:m>
                <a:r>
                  <a:rPr lang="en-US" sz="1600" dirty="0"/>
                  <a:t>. It is an estimation of generalization error.</a:t>
                </a:r>
                <a:endParaRPr lang="ru-RU" sz="1600" dirty="0"/>
              </a:p>
              <a:p>
                <a:pPr marL="118872" indent="0">
                  <a:buNone/>
                </a:pPr>
                <a:endParaRPr lang="en-US" sz="1600" dirty="0" smtClean="0"/>
              </a:p>
              <a:p>
                <a:pPr marL="118872" indent="0">
                  <a:buNone/>
                </a:pPr>
                <a:r>
                  <a:rPr lang="en-US" sz="1600" dirty="0" smtClean="0"/>
                  <a:t>Here </a:t>
                </a:r>
                <a:r>
                  <a:rPr lang="en-US" sz="1600" dirty="0"/>
                  <a:t>cross-validation estimate the performance of the actual predicting.</a:t>
                </a:r>
                <a:endParaRPr lang="ru-RU" sz="1600" dirty="0"/>
              </a:p>
              <a:p>
                <a:pPr marL="118872" indent="0">
                  <a:buNone/>
                </a:pPr>
                <a:r>
                  <a:rPr lang="en-US" sz="1600" b="1" dirty="0"/>
                  <a:t>4</a:t>
                </a:r>
                <a:r>
                  <a:rPr lang="en-US" sz="1600" dirty="0"/>
                  <a:t>.Select a model with lowest generalization error. One possible way of doing things if there are several models with small generalization error - select “simplest” one</a:t>
                </a:r>
                <a:endParaRPr lang="ru-RU" sz="1600" dirty="0"/>
              </a:p>
              <a:p>
                <a:pPr marL="118872" indent="0">
                  <a:buNone/>
                </a:pPr>
                <a:endParaRPr lang="ru-RU" sz="16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r="-222" b="-6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13</a:t>
            </a:fld>
            <a:endParaRPr lang="ru-RU"/>
          </a:p>
        </p:txBody>
      </p:sp>
    </p:spTree>
    <p:extLst>
      <p:ext uri="{BB962C8B-B14F-4D97-AF65-F5344CB8AC3E}">
        <p14:creationId xmlns:p14="http://schemas.microsoft.com/office/powerpoint/2010/main" val="193318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Taylor series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20000"/>
              </a:bodyPr>
              <a:lstStyle/>
              <a:p>
                <a:pPr marL="633222" indent="-514350">
                  <a:buFont typeface="+mj-lt"/>
                  <a:buAutoNum type="arabicPeriod"/>
                </a:pPr>
                <a:r>
                  <a:rPr lang="en-US" sz="2400" dirty="0" smtClean="0"/>
                  <a:t>Named for the English mathematician </a:t>
                </a:r>
                <a:r>
                  <a:rPr lang="en-US" sz="2400" i="1" dirty="0" smtClean="0"/>
                  <a:t>Taylor</a:t>
                </a:r>
                <a:r>
                  <a:rPr lang="en-US" sz="2400" dirty="0" smtClean="0"/>
                  <a:t> </a:t>
                </a:r>
                <a:r>
                  <a:rPr lang="en-US" sz="2400" dirty="0"/>
                  <a:t>(1685-1731</a:t>
                </a:r>
                <a:r>
                  <a:rPr lang="en-US" sz="2400" dirty="0" smtClean="0"/>
                  <a:t>)</a:t>
                </a:r>
                <a:endParaRPr lang="en-US" sz="2400" dirty="0"/>
              </a:p>
              <a:p>
                <a:pPr marL="633222" indent="-514350">
                  <a:buFont typeface="+mj-lt"/>
                  <a:buAutoNum type="arabicPeriod"/>
                </a:pPr>
                <a:r>
                  <a:rPr lang="en-US" sz="2400" dirty="0" smtClean="0"/>
                  <a:t>We can control </a:t>
                </a:r>
                <a:r>
                  <a:rPr lang="en-US" sz="2400" b="1" dirty="0" smtClean="0"/>
                  <a:t>p</a:t>
                </a:r>
                <a:r>
                  <a:rPr lang="en-US" sz="2400" dirty="0"/>
                  <a:t> </a:t>
                </a:r>
                <a:r>
                  <a:rPr lang="en-US" sz="2400" dirty="0" smtClean="0"/>
                  <a:t>and </a:t>
                </a:r>
                <a:r>
                  <a:rPr lang="en-US" sz="2400" b="1" dirty="0" smtClean="0"/>
                  <a:t>n</a:t>
                </a:r>
                <a:r>
                  <a:rPr lang="en-US" sz="2400" dirty="0" smtClean="0"/>
                  <a:t>. But </a:t>
                </a:r>
                <a14:m>
                  <m:oMath xmlns:m="http://schemas.openxmlformats.org/officeDocument/2006/math">
                    <m:r>
                      <a:rPr lang="en-US" sz="240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𝑓𝑟𝑜𝑚</m:t>
                    </m:r>
                    <m:r>
                      <a:rPr lang="en-US" sz="2400" b="0" i="1" smtClean="0">
                        <a:latin typeface="Cambria Math"/>
                        <a:ea typeface="Cambria Math"/>
                      </a:rPr>
                      <m:t> [0,1]</m:t>
                    </m:r>
                  </m:oMath>
                </a14:m>
                <a:r>
                  <a:rPr lang="en-US" sz="2400" dirty="0" smtClean="0"/>
                  <a:t> is not our control.</a:t>
                </a:r>
              </a:p>
              <a:p>
                <a:pPr marL="633222" indent="-514350">
                  <a:buFont typeface="+mj-lt"/>
                  <a:buAutoNum type="arabicPeriod"/>
                </a:pPr>
                <a:r>
                  <a:rPr lang="en-US" sz="2400" dirty="0" smtClean="0"/>
                  <a:t> </a:t>
                </a:r>
                <a14:m>
                  <m:oMath xmlns:m="http://schemas.openxmlformats.org/officeDocument/2006/math">
                    <m:sSup>
                      <m:sSupPr>
                        <m:ctrlPr>
                          <a:rPr lang="en-US" sz="2400" b="1" i="1" smtClean="0">
                            <a:latin typeface="Cambria Math"/>
                          </a:rPr>
                        </m:ctrlPr>
                      </m:sSupPr>
                      <m:e>
                        <m:r>
                          <a:rPr lang="en-US" sz="2400" b="1" i="1" smtClean="0">
                            <a:latin typeface="Cambria Math"/>
                          </a:rPr>
                          <m:t>𝒇</m:t>
                        </m:r>
                      </m:e>
                      <m:sup>
                        <m:r>
                          <a:rPr lang="en-US" sz="2400" b="1" i="1" smtClean="0">
                            <a:latin typeface="Cambria Math"/>
                          </a:rPr>
                          <m:t>𝒌</m:t>
                        </m:r>
                      </m:sup>
                    </m:sSup>
                  </m:oMath>
                </a14:m>
                <a:r>
                  <a:rPr lang="en-US" sz="2400" dirty="0" smtClean="0"/>
                  <a:t> is take derivative to function k times</a:t>
                </a:r>
              </a:p>
              <a:p>
                <a:pPr marL="633222" indent="-514350">
                  <a:buFont typeface="+mj-lt"/>
                  <a:buAutoNum type="arabicPeriod"/>
                </a:pPr>
                <a14:m>
                  <m:oMath xmlns:m="http://schemas.openxmlformats.org/officeDocument/2006/math">
                    <m:r>
                      <a:rPr lang="en-US" sz="2400" b="1" i="1">
                        <a:latin typeface="Cambria Math"/>
                      </a:rPr>
                      <m:t>𝒇</m:t>
                    </m:r>
                    <m:r>
                      <a:rPr lang="en-US" sz="2400" b="1" i="1" smtClean="0">
                        <a:latin typeface="Cambria Math"/>
                      </a:rPr>
                      <m:t>:</m:t>
                    </m:r>
                    <m:r>
                      <a:rPr lang="en-US" sz="2400" b="1" i="1">
                        <a:latin typeface="Cambria Math"/>
                        <a:ea typeface="Cambria Math"/>
                      </a:rPr>
                      <m:t>ℝ</m:t>
                    </m:r>
                    <m:r>
                      <a:rPr lang="en-US" sz="2400" b="1" i="1" smtClean="0">
                        <a:latin typeface="Cambria Math"/>
                      </a:rPr>
                      <m:t>→</m:t>
                    </m:r>
                    <m:r>
                      <a:rPr lang="en-US" sz="2400" b="1" i="1" smtClean="0">
                        <a:latin typeface="Cambria Math"/>
                        <a:ea typeface="Cambria Math"/>
                      </a:rPr>
                      <m:t>ℝ</m:t>
                    </m:r>
                  </m:oMath>
                </a14:m>
                <a:endParaRPr lang="en-US" sz="2400" dirty="0" smtClean="0"/>
              </a:p>
              <a:p>
                <a:pPr marL="633222" indent="-514350">
                  <a:buFont typeface="+mj-lt"/>
                  <a:buAutoNum type="arabicPeriod"/>
                </a:pPr>
                <a:r>
                  <a:rPr lang="en-US" sz="2400" dirty="0" smtClean="0"/>
                  <a:t>This form is called as a form of </a:t>
                </a:r>
                <a:r>
                  <a:rPr lang="en-US" sz="2400" dirty="0" smtClean="0">
                    <a:solidFill>
                      <a:srgbClr val="FF0000"/>
                    </a:solidFill>
                  </a:rPr>
                  <a:t>“</a:t>
                </a:r>
                <a:r>
                  <a:rPr lang="ru-RU" sz="2400" dirty="0" err="1" smtClean="0">
                    <a:solidFill>
                      <a:srgbClr val="FF0000"/>
                    </a:solidFill>
                  </a:rPr>
                  <a:t>Шлёмильха</a:t>
                </a:r>
                <a:r>
                  <a:rPr lang="ru-RU" sz="2400" dirty="0" smtClean="0">
                    <a:solidFill>
                      <a:srgbClr val="FF0000"/>
                    </a:solidFill>
                  </a:rPr>
                  <a:t> </a:t>
                </a:r>
                <a:r>
                  <a:rPr lang="ru-RU" sz="2400" dirty="0" err="1" smtClean="0">
                    <a:solidFill>
                      <a:srgbClr val="FF0000"/>
                    </a:solidFill>
                  </a:rPr>
                  <a:t>Роша</a:t>
                </a:r>
                <a:r>
                  <a:rPr lang="en-US" sz="2400" dirty="0" smtClean="0">
                    <a:solidFill>
                      <a:srgbClr val="FF0000"/>
                    </a:solidFill>
                  </a:rPr>
                  <a:t>”</a:t>
                </a:r>
                <a:r>
                  <a:rPr lang="en-US" sz="2400" dirty="0" smtClean="0"/>
                  <a:t>.</a:t>
                </a:r>
              </a:p>
              <a:p>
                <a:pPr marL="633222" indent="-514350">
                  <a:buFont typeface="+mj-lt"/>
                  <a:buAutoNum type="arabicPeriod"/>
                </a:pPr>
                <a:endParaRPr lang="en-US" sz="2400" dirty="0"/>
              </a:p>
              <a:p>
                <a:pPr marL="118872" indent="0">
                  <a:buNone/>
                </a:pPr>
                <a14:m>
                  <m:oMathPara xmlns:m="http://schemas.openxmlformats.org/officeDocument/2006/math">
                    <m:oMathParaPr>
                      <m:jc m:val="left"/>
                    </m:oMathParaPr>
                    <m:oMath xmlns:m="http://schemas.openxmlformats.org/officeDocument/2006/math">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nary>
                        <m:naryPr>
                          <m:chr m:val="∑"/>
                          <m:ctrlPr>
                            <a:rPr lang="en-US" sz="2400" b="0" i="1" smtClean="0">
                              <a:latin typeface="Cambria Math"/>
                            </a:rPr>
                          </m:ctrlPr>
                        </m:naryPr>
                        <m:sub>
                          <m:r>
                            <m:rPr>
                              <m:brk m:alnAt="23"/>
                            </m:rPr>
                            <a:rPr lang="en-US" sz="2400" b="0" i="1" smtClean="0">
                              <a:latin typeface="Cambria Math"/>
                            </a:rPr>
                            <m:t>𝑘</m:t>
                          </m:r>
                          <m:r>
                            <a:rPr lang="en-US" sz="2400" b="0" i="1" smtClean="0">
                              <a:latin typeface="Cambria Math"/>
                            </a:rPr>
                            <m:t>=0</m:t>
                          </m:r>
                        </m:sub>
                        <m:sup>
                          <m:r>
                            <a:rPr lang="en-US" sz="2400" b="0" i="1" smtClean="0">
                              <a:latin typeface="Cambria Math"/>
                            </a:rPr>
                            <m:t>𝑛</m:t>
                          </m:r>
                        </m:sup>
                        <m:e>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𝑓</m:t>
                                  </m:r>
                                </m:e>
                                <m:sup>
                                  <m:r>
                                    <a:rPr lang="en-US" sz="2400" b="0" i="1" smtClean="0">
                                      <a:latin typeface="Cambria Math"/>
                                    </a:rPr>
                                    <m:t>𝑘</m:t>
                                  </m:r>
                                </m:sup>
                              </m:sSup>
                              <m:d>
                                <m:dPr>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num>
                            <m:den>
                              <m:r>
                                <a:rPr lang="en-US" sz="2400" b="0" i="1" smtClean="0">
                                  <a:latin typeface="Cambria Math"/>
                                </a:rPr>
                                <m:t>𝑘</m:t>
                              </m:r>
                              <m:r>
                                <a:rPr lang="en-US" sz="2400" b="0" i="1" smtClean="0">
                                  <a:latin typeface="Cambria Math"/>
                                </a:rPr>
                                <m:t>!</m:t>
                              </m:r>
                            </m:den>
                          </m:f>
                          <m:sSup>
                            <m:sSupPr>
                              <m:ctrlPr>
                                <a:rPr lang="en-US" sz="2400" b="0" i="1" smtClean="0">
                                  <a:latin typeface="Cambria Math"/>
                                </a:rPr>
                              </m:ctrlPr>
                            </m:sSupPr>
                            <m:e>
                              <m:d>
                                <m:dPr>
                                  <m:ctrlPr>
                                    <a:rPr lang="en-US" sz="2400" b="0" i="1" smtClean="0">
                                      <a:latin typeface="Cambria Math"/>
                                    </a:rPr>
                                  </m:ctrlPr>
                                </m:dPr>
                                <m:e>
                                  <m:r>
                                    <a:rPr lang="en-US" sz="2400" b="0" i="1" smtClean="0">
                                      <a:latin typeface="Cambria Math"/>
                                    </a:rPr>
                                    <m:t>𝑥</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e>
                            <m:sup>
                              <m:r>
                                <a:rPr lang="en-US" sz="2400" b="0" i="1" smtClean="0">
                                  <a:latin typeface="Cambria Math"/>
                                </a:rPr>
                                <m:t>𝑘</m:t>
                              </m:r>
                            </m:sup>
                          </m:sSup>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𝑛</m:t>
                              </m:r>
                            </m:sub>
                          </m:sSub>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smtClean="0"/>
              </a:p>
              <a:p>
                <a:pPr marL="118872" indent="0">
                  <a:buNone/>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𝑅</m:t>
                          </m:r>
                        </m:e>
                        <m:sub>
                          <m:r>
                            <a:rPr lang="en-US" sz="2400" i="1">
                              <a:latin typeface="Cambria Math"/>
                            </a:rPr>
                            <m:t>𝑛</m:t>
                          </m:r>
                        </m:sub>
                      </m:sSub>
                      <m:d>
                        <m:dPr>
                          <m:ctrlPr>
                            <a:rPr lang="en-US" sz="2400" i="1">
                              <a:latin typeface="Cambria Math"/>
                            </a:rPr>
                          </m:ctrlPr>
                        </m:dPr>
                        <m:e>
                          <m:r>
                            <a:rPr lang="en-US" sz="2400" i="1">
                              <a:latin typeface="Cambria Math"/>
                            </a:rPr>
                            <m:t>𝑥</m:t>
                          </m:r>
                        </m:e>
                      </m:d>
                      <m:r>
                        <a:rPr lang="en-US" sz="2400" b="0" i="1" smtClean="0">
                          <a:latin typeface="Cambria Math"/>
                        </a:rPr>
                        <m:t>=</m:t>
                      </m:r>
                      <m:f>
                        <m:fPr>
                          <m:ctrlPr>
                            <a:rPr lang="en-US" sz="2400" b="0" i="1" smtClean="0">
                              <a:latin typeface="Cambria Math"/>
                            </a:rPr>
                          </m:ctrlPr>
                        </m:fPr>
                        <m:num>
                          <m:sSup>
                            <m:sSupPr>
                              <m:ctrlPr>
                                <a:rPr lang="en-US" sz="2400" i="1">
                                  <a:latin typeface="Cambria Math"/>
                                </a:rPr>
                              </m:ctrlPr>
                            </m:sSupPr>
                            <m:e>
                              <m:d>
                                <m:dPr>
                                  <m:ctrlPr>
                                    <a:rPr lang="en-US" sz="2400" i="1">
                                      <a:latin typeface="Cambria Math"/>
                                    </a:rPr>
                                  </m:ctrlPr>
                                </m:dPr>
                                <m:e>
                                  <m:r>
                                    <a:rPr lang="en-US" sz="2400" i="1">
                                      <a:latin typeface="Cambria Math"/>
                                    </a:rPr>
                                    <m:t>𝑥</m:t>
                                  </m:r>
                                  <m:r>
                                    <a:rPr lang="en-US" sz="2400" i="1">
                                      <a:latin typeface="Cambria Math"/>
                                    </a:rPr>
                                    <m:t>−</m:t>
                                  </m:r>
                                  <m:sSub>
                                    <m:sSubPr>
                                      <m:ctrlPr>
                                        <a:rPr lang="en-US" sz="2400" i="1">
                                          <a:latin typeface="Cambria Math"/>
                                        </a:rPr>
                                      </m:ctrlPr>
                                    </m:sSubPr>
                                    <m:e>
                                      <m:r>
                                        <a:rPr lang="en-US" sz="2400" i="1">
                                          <a:latin typeface="Cambria Math"/>
                                        </a:rPr>
                                        <m:t>𝑥</m:t>
                                      </m:r>
                                    </m:e>
                                    <m:sub>
                                      <m:r>
                                        <a:rPr lang="en-US" sz="2400" i="1">
                                          <a:latin typeface="Cambria Math"/>
                                        </a:rPr>
                                        <m:t>0</m:t>
                                      </m:r>
                                    </m:sub>
                                  </m:sSub>
                                </m:e>
                              </m:d>
                            </m:e>
                            <m:sup>
                              <m:r>
                                <a:rPr lang="en-US" sz="2400" i="1">
                                  <a:latin typeface="Cambria Math"/>
                                </a:rPr>
                                <m:t>𝑛</m:t>
                              </m:r>
                              <m:r>
                                <a:rPr lang="en-US" sz="2400" i="1">
                                  <a:latin typeface="Cambria Math"/>
                                </a:rPr>
                                <m:t>+1</m:t>
                              </m:r>
                            </m:sup>
                          </m:sSup>
                          <m:sSup>
                            <m:sSupPr>
                              <m:ctrlPr>
                                <a:rPr lang="en-US" sz="2400" i="1">
                                  <a:latin typeface="Cambria Math"/>
                                </a:rPr>
                              </m:ctrlPr>
                            </m:sSupPr>
                            <m:e>
                              <m:d>
                                <m:dPr>
                                  <m:ctrlPr>
                                    <a:rPr lang="en-US" sz="2400" i="1">
                                      <a:latin typeface="Cambria Math"/>
                                    </a:rPr>
                                  </m:ctrlPr>
                                </m:dPr>
                                <m:e>
                                  <m:r>
                                    <a:rPr lang="en-US" sz="2400" i="1">
                                      <a:latin typeface="Cambria Math"/>
                                    </a:rPr>
                                    <m:t>1−</m:t>
                                  </m:r>
                                  <m:r>
                                    <a:rPr lang="en-US" sz="2400" i="1">
                                      <a:latin typeface="Cambria Math"/>
                                    </a:rPr>
                                    <m:t>𝜃</m:t>
                                  </m:r>
                                </m:e>
                              </m:d>
                            </m:e>
                            <m:sup>
                              <m:r>
                                <a:rPr lang="en-US" sz="2400" i="1">
                                  <a:latin typeface="Cambria Math"/>
                                </a:rPr>
                                <m:t>𝑛</m:t>
                              </m:r>
                              <m:r>
                                <a:rPr lang="en-US" sz="2400" i="1">
                                  <a:latin typeface="Cambria Math"/>
                                </a:rPr>
                                <m:t>−</m:t>
                              </m:r>
                              <m:r>
                                <a:rPr lang="en-US" sz="2400" i="1">
                                  <a:latin typeface="Cambria Math"/>
                                </a:rPr>
                                <m:t>𝑝</m:t>
                              </m:r>
                              <m:r>
                                <a:rPr lang="en-US" sz="2400" i="1">
                                  <a:latin typeface="Cambria Math"/>
                                </a:rPr>
                                <m:t>+1</m:t>
                              </m:r>
                            </m:sup>
                          </m:sSup>
                        </m:num>
                        <m:den>
                          <m:r>
                            <a:rPr lang="en-US" sz="2400" b="0" i="1" smtClean="0">
                              <a:latin typeface="Cambria Math"/>
                            </a:rPr>
                            <m:t>𝑝𝑛</m:t>
                          </m:r>
                          <m:r>
                            <a:rPr lang="en-US" sz="2400" b="0" i="1" smtClean="0">
                              <a:latin typeface="Cambria Math"/>
                            </a:rPr>
                            <m:t>!</m:t>
                          </m:r>
                        </m:den>
                      </m:f>
                      <m:sSup>
                        <m:sSupPr>
                          <m:ctrlPr>
                            <a:rPr lang="en-US" sz="2400" b="0" i="1" smtClean="0">
                              <a:latin typeface="Cambria Math"/>
                            </a:rPr>
                          </m:ctrlPr>
                        </m:sSupPr>
                        <m:e>
                          <m:r>
                            <a:rPr lang="en-US" sz="2400" b="0" i="1" smtClean="0">
                              <a:latin typeface="Cambria Math"/>
                            </a:rPr>
                            <m:t>𝑓</m:t>
                          </m:r>
                        </m:e>
                        <m:sup>
                          <m:r>
                            <a:rPr lang="en-US" sz="2400" b="0" i="1" smtClean="0">
                              <a:latin typeface="Cambria Math"/>
                            </a:rPr>
                            <m:t>𝑛</m:t>
                          </m:r>
                          <m:r>
                            <a:rPr lang="en-US" sz="2400" b="0" i="1" smtClean="0">
                              <a:latin typeface="Cambria Math"/>
                            </a:rPr>
                            <m:t>+1</m:t>
                          </m:r>
                        </m:sup>
                      </m:sSup>
                      <m:d>
                        <m:dPr>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r>
                            <a:rPr lang="en-US" sz="2400" b="0" i="1" smtClean="0">
                              <a:latin typeface="Cambria Math"/>
                            </a:rPr>
                            <m:t>+</m:t>
                          </m:r>
                          <m:r>
                            <a:rPr lang="en-US" sz="2400" b="0" i="1" smtClean="0">
                              <a:latin typeface="Cambria Math"/>
                            </a:rPr>
                            <m:t>𝜃</m:t>
                          </m:r>
                          <m:d>
                            <m:dPr>
                              <m:ctrlPr>
                                <a:rPr lang="en-US" sz="2400" b="0" i="1" smtClean="0">
                                  <a:latin typeface="Cambria Math"/>
                                </a:rPr>
                              </m:ctrlPr>
                            </m:dPr>
                            <m:e>
                              <m:r>
                                <a:rPr lang="en-US" sz="2400" b="0" i="1" smtClean="0">
                                  <a:latin typeface="Cambria Math"/>
                                </a:rPr>
                                <m:t>𝑥</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e>
                      </m:d>
                    </m:oMath>
                  </m:oMathPara>
                </a14:m>
                <a:endParaRPr lang="en-US" sz="2400" dirty="0" smtClean="0"/>
              </a:p>
              <a:p>
                <a:pPr marL="118872" indent="0">
                  <a:buNone/>
                </a:pPr>
                <a:endParaRPr lang="en-US" dirty="0"/>
              </a:p>
              <a:p>
                <a:pPr marL="118872" indent="0">
                  <a:buNone/>
                </a:pPr>
                <a:endParaRPr lang="en-US" dirty="0" smtClean="0"/>
              </a:p>
              <a:p>
                <a:pPr marL="118872" indent="0">
                  <a:buNone/>
                </a:pPr>
                <a:r>
                  <a:rPr lang="en-US" dirty="0"/>
                  <a:t> </a:t>
                </a:r>
                <a:endParaRPr lang="en-US" dirty="0" smtClean="0"/>
              </a:p>
              <a:p>
                <a:pPr marL="118872"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05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2</a:t>
            </a:fld>
            <a:endParaRPr lang="ru-RU"/>
          </a:p>
        </p:txBody>
      </p:sp>
    </p:spTree>
    <p:extLst>
      <p:ext uri="{BB962C8B-B14F-4D97-AF65-F5344CB8AC3E}">
        <p14:creationId xmlns:p14="http://schemas.microsoft.com/office/powerpoint/2010/main" val="243288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smtClean="0"/>
              <a:t>What is Supervised Machine Learning</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32500" lnSpcReduction="20000"/>
              </a:bodyPr>
              <a:lstStyle/>
              <a:p>
                <a:pPr marL="118872" indent="0">
                  <a:buNone/>
                </a:pPr>
                <a:r>
                  <a:rPr lang="en-US" sz="4300" b="1" i="1" u="sng" dirty="0" smtClean="0"/>
                  <a:t>1. Model (or pattern) structure</a:t>
                </a:r>
                <a:endParaRPr lang="en-US" sz="4300" b="1" i="1" u="sng" dirty="0" smtClean="0">
                  <a:latin typeface="Cambria Math"/>
                </a:endParaRPr>
              </a:p>
              <a:p>
                <a:pPr marL="118872" indent="0">
                  <a:buNone/>
                </a:pPr>
                <a14:m>
                  <m:oMath xmlns:m="http://schemas.openxmlformats.org/officeDocument/2006/math">
                    <m:acc>
                      <m:accPr>
                        <m:chr m:val="̂"/>
                        <m:ctrlPr>
                          <a:rPr lang="en-US" sz="4300" b="0" i="1" smtClean="0">
                            <a:latin typeface="Cambria Math"/>
                          </a:rPr>
                        </m:ctrlPr>
                      </m:accPr>
                      <m:e>
                        <m:r>
                          <a:rPr lang="en-US" sz="4300" i="1">
                            <a:latin typeface="Cambria Math"/>
                          </a:rPr>
                          <m:t>𝐹</m:t>
                        </m:r>
                      </m:e>
                    </m:acc>
                    <m:r>
                      <a:rPr lang="en-US" sz="4300" b="0" i="1" smtClean="0">
                        <a:latin typeface="Cambria Math"/>
                      </a:rPr>
                      <m:t>(</m:t>
                    </m:r>
                    <m:r>
                      <a:rPr lang="en-US" sz="4300" b="0" i="1" smtClean="0">
                        <a:latin typeface="Cambria Math"/>
                      </a:rPr>
                      <m:t>𝑥</m:t>
                    </m:r>
                    <m:r>
                      <a:rPr lang="en-US" sz="4300" b="0" i="1" smtClean="0">
                        <a:latin typeface="Cambria Math"/>
                      </a:rPr>
                      <m:t>) =</m:t>
                    </m:r>
                    <m:acc>
                      <m:accPr>
                        <m:chr m:val="̂"/>
                        <m:ctrlPr>
                          <a:rPr lang="en-US" sz="4300" b="0" i="1" smtClean="0">
                            <a:latin typeface="Cambria Math"/>
                          </a:rPr>
                        </m:ctrlPr>
                      </m:accPr>
                      <m:e>
                        <m:r>
                          <a:rPr lang="en-US" sz="4300" i="1">
                            <a:latin typeface="Cambria Math"/>
                          </a:rPr>
                          <m:t>𝐹</m:t>
                        </m:r>
                      </m:e>
                    </m:acc>
                    <m:r>
                      <a:rPr lang="en-US" sz="4300" i="1" smtClean="0">
                        <a:latin typeface="Cambria Math"/>
                      </a:rPr>
                      <m:t> </m:t>
                    </m:r>
                    <m:r>
                      <a:rPr lang="en-US" sz="4300" b="0" i="1" smtClean="0">
                        <a:latin typeface="Cambria Math"/>
                      </a:rPr>
                      <m:t>(</m:t>
                    </m:r>
                    <m:r>
                      <a:rPr lang="en-US" sz="4300" b="0" i="1" smtClean="0">
                        <a:latin typeface="Cambria Math"/>
                      </a:rPr>
                      <m:t>𝑥</m:t>
                    </m:r>
                    <m:r>
                      <a:rPr lang="en-US" sz="4300" b="0" i="1" smtClean="0">
                        <a:latin typeface="Cambria Math"/>
                      </a:rPr>
                      <m:t>;</m:t>
                    </m:r>
                    <m:r>
                      <a:rPr lang="en-US" sz="4300" b="0" i="1" smtClean="0">
                        <a:latin typeface="Cambria Math"/>
                      </a:rPr>
                      <m:t>𝑎</m:t>
                    </m:r>
                    <m:r>
                      <a:rPr lang="en-US" sz="4300" b="0" i="1" smtClean="0">
                        <a:latin typeface="Cambria Math"/>
                      </a:rPr>
                      <m:t>)∈</m:t>
                    </m:r>
                    <m:r>
                      <a:rPr lang="en-US" sz="4300" b="0" i="1" smtClean="0">
                        <a:latin typeface="Cambria Math"/>
                        <a:ea typeface="Cambria Math"/>
                      </a:rPr>
                      <m:t>ℱ</m:t>
                    </m:r>
                    <m:d>
                      <m:dPr>
                        <m:ctrlPr>
                          <a:rPr lang="en-US" sz="4300" b="0" i="1" smtClean="0">
                            <a:latin typeface="Cambria Math"/>
                            <a:ea typeface="Cambria Math"/>
                          </a:rPr>
                        </m:ctrlPr>
                      </m:dPr>
                      <m:e>
                        <m:r>
                          <a:rPr lang="en-US" sz="4300" b="0" i="1" smtClean="0">
                            <a:latin typeface="Cambria Math"/>
                            <a:ea typeface="Cambria Math"/>
                          </a:rPr>
                          <m:t>𝑎</m:t>
                        </m:r>
                      </m:e>
                    </m:d>
                  </m:oMath>
                </a14:m>
                <a:r>
                  <a:rPr lang="en-US" sz="4300" i="1" dirty="0" smtClean="0"/>
                  <a:t> (Parametric way to define class of functions. Alternatives exist)</a:t>
                </a:r>
              </a:p>
              <a:p>
                <a:pPr marL="118872" indent="0">
                  <a:buNone/>
                </a:pPr>
                <a:endParaRPr lang="en-US" sz="4300" i="1" dirty="0" smtClean="0"/>
              </a:p>
              <a:p>
                <a:pPr marL="118872" indent="0">
                  <a:buNone/>
                </a:pPr>
                <a:r>
                  <a:rPr lang="en-US" sz="4300" b="1" i="1" u="sng" dirty="0" smtClean="0"/>
                  <a:t>2. Score criteria</a:t>
                </a:r>
              </a:p>
              <a:p>
                <a:pPr marL="118872" indent="0">
                  <a:buNone/>
                </a:pPr>
                <a14:m>
                  <m:oMath xmlns:m="http://schemas.openxmlformats.org/officeDocument/2006/math">
                    <m:r>
                      <a:rPr lang="en-US" sz="4300" i="1">
                        <a:latin typeface="Cambria Math"/>
                      </a:rPr>
                      <m:t>𝐿</m:t>
                    </m:r>
                    <m:d>
                      <m:dPr>
                        <m:ctrlPr>
                          <a:rPr lang="en-US" sz="4300" b="0" i="1" smtClean="0">
                            <a:latin typeface="Cambria Math"/>
                          </a:rPr>
                        </m:ctrlPr>
                      </m:dPr>
                      <m:e>
                        <m:r>
                          <a:rPr lang="en-US" sz="4300" b="0" i="1" smtClean="0">
                            <a:latin typeface="Cambria Math"/>
                          </a:rPr>
                          <m:t>𝑦</m:t>
                        </m:r>
                        <m:r>
                          <a:rPr lang="en-US" sz="4300" b="0" i="1" smtClean="0">
                            <a:latin typeface="Cambria Math"/>
                          </a:rPr>
                          <m:t>,</m:t>
                        </m:r>
                        <m:acc>
                          <m:accPr>
                            <m:chr m:val="̂"/>
                            <m:ctrlPr>
                              <a:rPr lang="en-US" sz="4300" b="0" i="1" smtClean="0">
                                <a:latin typeface="Cambria Math"/>
                              </a:rPr>
                            </m:ctrlPr>
                          </m:accPr>
                          <m:e>
                            <m:r>
                              <a:rPr lang="en-US" sz="4300" b="0" i="1" smtClean="0">
                                <a:latin typeface="Cambria Math"/>
                              </a:rPr>
                              <m:t>𝑦</m:t>
                            </m:r>
                          </m:e>
                        </m:acc>
                      </m:e>
                    </m:d>
                    <m:r>
                      <a:rPr lang="en-US" sz="4300" b="0" i="1" smtClean="0">
                        <a:latin typeface="Cambria Math"/>
                      </a:rPr>
                      <m:t> </m:t>
                    </m:r>
                  </m:oMath>
                </a14:m>
                <a:r>
                  <a:rPr lang="en-US" sz="4300" i="1" dirty="0"/>
                  <a:t>is a scalar-value functions of two scalar arguments </a:t>
                </a:r>
                <a:r>
                  <a:rPr lang="en-US" sz="4300" i="1" dirty="0" smtClean="0"/>
                  <a:t>called </a:t>
                </a:r>
                <a:r>
                  <a:rPr lang="en-US" sz="4300" b="1" i="1" dirty="0" smtClean="0"/>
                  <a:t>loss</a:t>
                </a:r>
                <a:r>
                  <a:rPr lang="en-US" sz="4300" i="1" dirty="0" smtClean="0"/>
                  <a:t>. Usually: </a:t>
                </a:r>
              </a:p>
              <a:p>
                <a:r>
                  <a:rPr lang="en-US" sz="4300" i="1" dirty="0" smtClean="0"/>
                  <a:t>It states how we unhappy when real value </a:t>
                </a:r>
                <a:r>
                  <a:rPr lang="en-US" sz="4300" b="1" i="1" dirty="0" smtClean="0"/>
                  <a:t>y</a:t>
                </a:r>
                <a:r>
                  <a:rPr lang="en-US" sz="4300" i="1" dirty="0" smtClean="0"/>
                  <a:t> and we predict </a:t>
                </a:r>
                <a14:m>
                  <m:oMath xmlns:m="http://schemas.openxmlformats.org/officeDocument/2006/math">
                    <m:acc>
                      <m:accPr>
                        <m:chr m:val="̂"/>
                        <m:ctrlPr>
                          <a:rPr lang="en-US" sz="4300" b="1" i="1">
                            <a:latin typeface="Cambria Math"/>
                          </a:rPr>
                        </m:ctrlPr>
                      </m:accPr>
                      <m:e>
                        <m:r>
                          <a:rPr lang="en-US" sz="4300" b="1" i="1">
                            <a:latin typeface="Cambria Math"/>
                          </a:rPr>
                          <m:t>𝒚</m:t>
                        </m:r>
                      </m:e>
                    </m:acc>
                  </m:oMath>
                </a14:m>
                <a:endParaRPr lang="en-US" sz="4300" b="1" i="1" dirty="0" smtClean="0">
                  <a:latin typeface="Cambria Math"/>
                </a:endParaRPr>
              </a:p>
              <a:p>
                <a14:m>
                  <m:oMath xmlns:m="http://schemas.openxmlformats.org/officeDocument/2006/math">
                    <m:r>
                      <a:rPr lang="en-US" sz="4300" i="1">
                        <a:latin typeface="Cambria Math"/>
                      </a:rPr>
                      <m:t>𝐿</m:t>
                    </m:r>
                  </m:oMath>
                </a14:m>
                <a:r>
                  <a:rPr lang="en-US" sz="4300" b="0" i="1" dirty="0" smtClean="0"/>
                  <a:t> has minimum when </a:t>
                </a:r>
                <a14:m>
                  <m:oMath xmlns:m="http://schemas.openxmlformats.org/officeDocument/2006/math">
                    <m:acc>
                      <m:accPr>
                        <m:chr m:val="̂"/>
                        <m:ctrlPr>
                          <a:rPr lang="en-US" sz="4300" i="1">
                            <a:latin typeface="Cambria Math"/>
                          </a:rPr>
                        </m:ctrlPr>
                      </m:accPr>
                      <m:e>
                        <m:r>
                          <a:rPr lang="en-US" sz="4300" i="1">
                            <a:latin typeface="Cambria Math"/>
                          </a:rPr>
                          <m:t>𝑦</m:t>
                        </m:r>
                      </m:e>
                    </m:acc>
                  </m:oMath>
                </a14:m>
                <a:r>
                  <a:rPr lang="en-US" sz="4300" b="0" i="1" dirty="0" smtClean="0"/>
                  <a:t>=y. Also p</a:t>
                </a:r>
                <a:r>
                  <a:rPr lang="en-US" sz="4300" dirty="0" smtClean="0"/>
                  <a:t>eople usually use </a:t>
                </a:r>
                <a:r>
                  <a:rPr lang="en-US" sz="4300" dirty="0"/>
                  <a:t>some well-known </a:t>
                </a:r>
                <a:r>
                  <a:rPr lang="en-US" sz="4300" dirty="0" smtClean="0"/>
                  <a:t>loss</a:t>
                </a:r>
              </a:p>
              <a:p>
                <a:r>
                  <a:rPr lang="en-US" sz="4300" b="0" i="1" dirty="0" smtClean="0"/>
                  <a:t>Via function L we create </a:t>
                </a:r>
                <a:r>
                  <a:rPr lang="en-US" sz="4300" b="1" i="1" dirty="0" smtClean="0"/>
                  <a:t>prediction risk n data</a:t>
                </a:r>
              </a:p>
              <a:p>
                <a:endParaRPr lang="en-US" b="1" i="1" dirty="0"/>
              </a:p>
              <a:p>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a:p>
              <a:p>
                <a:pPr marL="118872" indent="0">
                  <a:buNone/>
                </a:pPr>
                <a:r>
                  <a:rPr lang="en-US" sz="4300" b="1" i="1" u="sng" dirty="0" smtClean="0"/>
                  <a:t>3. Search strategy. The most important thing.</a:t>
                </a:r>
              </a:p>
              <a:p>
                <a:pPr marL="118872" indent="0">
                  <a:buNone/>
                </a:pPr>
                <a:endParaRPr lang="en-US" sz="4300" b="0" i="1" dirty="0" smtClean="0">
                  <a:latin typeface="Cambria Math"/>
                </a:endParaRPr>
              </a:p>
              <a:p>
                <a:pPr marL="118872" indent="0">
                  <a:buNone/>
                </a:pPr>
                <a14:m>
                  <m:oMath xmlns:m="http://schemas.openxmlformats.org/officeDocument/2006/math">
                    <m:r>
                      <a:rPr lang="en-US" sz="4300" b="0" i="1" smtClean="0">
                        <a:latin typeface="Cambria Math"/>
                      </a:rPr>
                      <m:t>𝑎</m:t>
                    </m:r>
                    <m:r>
                      <a:rPr lang="en-US" sz="4300" b="0" i="1" smtClean="0">
                        <a:latin typeface="Cambria Math"/>
                      </a:rPr>
                      <m:t>=</m:t>
                    </m:r>
                    <m:r>
                      <a:rPr lang="en-US" sz="4300" b="0" i="1" smtClean="0">
                        <a:latin typeface="Cambria Math"/>
                      </a:rPr>
                      <m:t>𝑎𝑟𝑔𝑚𝑖</m:t>
                    </m:r>
                    <m:sSub>
                      <m:sSubPr>
                        <m:ctrlPr>
                          <a:rPr lang="en-US" sz="4300" b="0" i="1" smtClean="0">
                            <a:latin typeface="Cambria Math"/>
                          </a:rPr>
                        </m:ctrlPr>
                      </m:sSubPr>
                      <m:e>
                        <m:r>
                          <a:rPr lang="en-US" sz="4300" b="0" i="1" smtClean="0">
                            <a:latin typeface="Cambria Math"/>
                          </a:rPr>
                          <m:t>𝑛</m:t>
                        </m:r>
                      </m:e>
                      <m:sub>
                        <m:r>
                          <a:rPr lang="en-US" sz="4300" b="0" i="1" smtClean="0">
                            <a:latin typeface="Cambria Math"/>
                          </a:rPr>
                          <m:t>𝑎</m:t>
                        </m:r>
                      </m:sub>
                    </m:sSub>
                    <m:groupChr>
                      <m:groupChrPr>
                        <m:chr m:val="⏞"/>
                        <m:pos m:val="top"/>
                        <m:vertJc m:val="bot"/>
                        <m:ctrlPr>
                          <a:rPr lang="en-US" sz="4300" i="1">
                            <a:latin typeface="Cambria Math"/>
                          </a:rPr>
                        </m:ctrlPr>
                      </m:groupChrPr>
                      <m:e>
                        <m:r>
                          <m:rPr>
                            <m:sty m:val="p"/>
                          </m:rPr>
                          <a:rPr lang="en-US" sz="4300">
                            <a:latin typeface="Cambria Math"/>
                          </a:rPr>
                          <m:t>S</m:t>
                        </m:r>
                        <m:d>
                          <m:dPr>
                            <m:ctrlPr>
                              <a:rPr lang="en-US" sz="4300" i="1">
                                <a:latin typeface="Cambria Math"/>
                              </a:rPr>
                            </m:ctrlPr>
                          </m:dPr>
                          <m:e>
                            <m:r>
                              <a:rPr lang="en-US" sz="4300" b="1" i="1">
                                <a:latin typeface="Cambria Math"/>
                              </a:rPr>
                              <m:t>𝒂</m:t>
                            </m:r>
                          </m:e>
                        </m:d>
                      </m:e>
                    </m:groupChr>
                  </m:oMath>
                </a14:m>
                <a:r>
                  <a:rPr lang="en-US" sz="4300" i="1" dirty="0" smtClean="0"/>
                  <a:t>  And </a:t>
                </a:r>
                <a:r>
                  <a:rPr lang="en-US" sz="4300" i="1" dirty="0" err="1" smtClean="0"/>
                  <a:t>arised</a:t>
                </a:r>
                <a:r>
                  <a:rPr lang="en-US" sz="4300" i="1" dirty="0" smtClean="0"/>
                  <a:t> optimization problem can be non-convex.</a:t>
                </a:r>
              </a:p>
              <a:p>
                <a:pPr marL="118872" indent="0">
                  <a:buNone/>
                </a:pPr>
                <a:endParaRPr lang="en-US" sz="4300" i="1" dirty="0" smtClean="0"/>
              </a:p>
              <a:p>
                <a:pPr marL="118872" indent="0">
                  <a:buNone/>
                </a:pPr>
                <a:r>
                  <a:rPr lang="en-US" sz="4300" b="1" i="1" dirty="0" smtClean="0"/>
                  <a:t>“it’s more easy to define things then to solve things” – </a:t>
                </a:r>
                <a:r>
                  <a:rPr lang="en-US" sz="4300" b="1" i="1" dirty="0" err="1" smtClean="0"/>
                  <a:t>J.Friedman</a:t>
                </a:r>
                <a:endParaRPr lang="en-US" sz="4300" b="1" i="1" u="sng"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3"/>
                <a:stretch>
                  <a:fillRect b="-92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476628612"/>
                  </p:ext>
                </p:extLst>
              </p:nvPr>
            </p:nvGraphicFramePr>
            <p:xfrm>
              <a:off x="611560" y="3364496"/>
              <a:ext cx="7200800" cy="1615185"/>
            </p:xfrm>
            <a:graphic>
              <a:graphicData uri="http://schemas.openxmlformats.org/drawingml/2006/table">
                <a:tbl>
                  <a:tblPr firstRow="1" bandRow="1">
                    <a:tableStyleId>{5C22544A-7EE6-4342-B048-85BDC9FD1C3A}</a:tableStyleId>
                  </a:tblPr>
                  <a:tblGrid>
                    <a:gridCol w="2814106"/>
                    <a:gridCol w="4386694"/>
                  </a:tblGrid>
                  <a:tr h="264004">
                    <a:tc>
                      <a:txBody>
                        <a:bodyPr/>
                        <a:lstStyle/>
                        <a:p>
                          <a:r>
                            <a:rPr lang="en-US" sz="1200" dirty="0" smtClean="0"/>
                            <a:t>Name</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Math form</a:t>
                          </a:r>
                          <a:endParaRPr lang="en-US" sz="1200" i="1" dirty="0"/>
                        </a:p>
                      </a:txBody>
                      <a:tcPr/>
                    </a:tc>
                  </a:tr>
                  <a:tr h="277938">
                    <a:tc>
                      <a:txBody>
                        <a:bodyPr/>
                        <a:lstStyle/>
                        <a:p>
                          <a:r>
                            <a:rPr lang="en-US" sz="1200" b="1" i="1" dirty="0" smtClean="0"/>
                            <a:t>score </a:t>
                          </a:r>
                          <a:r>
                            <a:rPr lang="en-US" sz="1200" b="1" i="1" dirty="0"/>
                            <a:t>on data</a:t>
                          </a:r>
                          <a:r>
                            <a:rPr lang="en-US" sz="1200" b="1" i="1" dirty="0" smtClean="0"/>
                            <a:t>.</a:t>
                          </a:r>
                          <a:endParaRPr lang="ru-RU" sz="1200" dirty="0"/>
                        </a:p>
                      </a:txBody>
                      <a:tcPr/>
                    </a:tc>
                    <a:tc>
                      <a:txBody>
                        <a:bodyPr/>
                        <a:lstStyle/>
                        <a:p>
                          <a:pPr algn="l"/>
                          <a14:m>
                            <m:oMathPara xmlns:m="http://schemas.openxmlformats.org/officeDocument/2006/math">
                              <m:oMathParaPr>
                                <m:jc m:val="left"/>
                              </m:oMathParaPr>
                              <m:oMath xmlns:m="http://schemas.openxmlformats.org/officeDocument/2006/math">
                                <m:groupChr>
                                  <m:groupChrPr>
                                    <m:chr m:val="⏞"/>
                                    <m:pos m:val="top"/>
                                    <m:vertJc m:val="bot"/>
                                    <m:ctrlPr>
                                      <a:rPr lang="en-US" sz="1200" b="0" i="1" smtClean="0">
                                        <a:latin typeface="Cambria Math"/>
                                      </a:rPr>
                                    </m:ctrlPr>
                                  </m:groupChrPr>
                                  <m:e>
                                    <m:r>
                                      <m:rPr>
                                        <m:sty m:val="p"/>
                                      </m:rPr>
                                      <a:rPr lang="en-US" sz="1200">
                                        <a:latin typeface="Cambria Math"/>
                                      </a:rPr>
                                      <m:t>S</m:t>
                                    </m:r>
                                    <m:d>
                                      <m:dPr>
                                        <m:ctrlPr>
                                          <a:rPr lang="en-US" sz="1200" i="1">
                                            <a:latin typeface="Cambria Math"/>
                                          </a:rPr>
                                        </m:ctrlPr>
                                      </m:dPr>
                                      <m:e>
                                        <m:r>
                                          <a:rPr lang="en-US" sz="1200" b="1" i="1">
                                            <a:latin typeface="Cambria Math"/>
                                          </a:rPr>
                                          <m:t>𝒂</m:t>
                                        </m:r>
                                      </m:e>
                                    </m:d>
                                  </m:e>
                                </m:groupChr>
                                <m:r>
                                  <a:rPr lang="en-US" sz="1200" i="1">
                                    <a:latin typeface="Cambria Math"/>
                                  </a:rPr>
                                  <m:t>=</m:t>
                                </m:r>
                                <m:f>
                                  <m:fPr>
                                    <m:ctrlPr>
                                      <a:rPr lang="en-US" sz="1200" b="0" i="1" smtClean="0">
                                        <a:latin typeface="Cambria Math"/>
                                      </a:rPr>
                                    </m:ctrlPr>
                                  </m:fPr>
                                  <m:num>
                                    <m:r>
                                      <a:rPr lang="en-US" sz="1200" b="0" i="1" smtClean="0">
                                        <a:latin typeface="Cambria Math"/>
                                      </a:rPr>
                                      <m:t>1</m:t>
                                    </m:r>
                                  </m:num>
                                  <m:den>
                                    <m:r>
                                      <a:rPr lang="en-US" sz="1200" b="0" i="1" smtClean="0">
                                        <a:latin typeface="Cambria Math"/>
                                      </a:rPr>
                                      <m:t>𝑁</m:t>
                                    </m:r>
                                  </m:den>
                                </m:f>
                                <m:nary>
                                  <m:naryPr>
                                    <m:chr m:val="∑"/>
                                    <m:ctrlPr>
                                      <a:rPr lang="en-US" sz="120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𝑁</m:t>
                                    </m:r>
                                  </m:sup>
                                  <m:e>
                                    <m:r>
                                      <a:rPr lang="en-US" sz="1200" b="0" i="1" smtClean="0">
                                        <a:latin typeface="Cambria Math"/>
                                      </a:rPr>
                                      <m:t>𝐿</m:t>
                                    </m:r>
                                    <m:r>
                                      <a:rPr lang="en-US" sz="1200" i="1">
                                        <a:latin typeface="Cambria Math"/>
                                      </a:rPr>
                                      <m:t>(</m:t>
                                    </m:r>
                                    <m:sSub>
                                      <m:sSubPr>
                                        <m:ctrlPr>
                                          <a:rPr lang="en-US" sz="1200" b="0" i="1" smtClean="0">
                                            <a:latin typeface="Cambria Math"/>
                                          </a:rPr>
                                        </m:ctrlPr>
                                      </m:sSubPr>
                                      <m:e>
                                        <m:r>
                                          <a:rPr lang="en-US" sz="1200" i="1">
                                            <a:latin typeface="Cambria Math"/>
                                          </a:rPr>
                                          <m:t>𝑦</m:t>
                                        </m:r>
                                      </m:e>
                                      <m:sub>
                                        <m:r>
                                          <a:rPr lang="en-US" sz="1200" b="0" i="1" smtClean="0">
                                            <a:latin typeface="Cambria Math"/>
                                          </a:rPr>
                                          <m:t>𝑖</m:t>
                                        </m:r>
                                      </m:sub>
                                    </m:sSub>
                                    <m:r>
                                      <a:rPr lang="en-US" sz="1200" i="1">
                                        <a:latin typeface="Cambria Math"/>
                                      </a:rPr>
                                      <m:t>,</m:t>
                                    </m:r>
                                    <m:r>
                                      <a:rPr lang="en-US" sz="1200" i="1">
                                        <a:latin typeface="Cambria Math"/>
                                      </a:rPr>
                                      <m:t>𝐹</m:t>
                                    </m:r>
                                    <m:d>
                                      <m:dPr>
                                        <m:ctrlPr>
                                          <a:rPr lang="en-US" sz="1200" i="1">
                                            <a:latin typeface="Cambria Math"/>
                                          </a:rPr>
                                        </m:ctrlPr>
                                      </m:dPr>
                                      <m:e>
                                        <m:sSub>
                                          <m:sSubPr>
                                            <m:ctrlPr>
                                              <a:rPr lang="en-US" sz="1200" b="0" i="1" smtClean="0">
                                                <a:latin typeface="Cambria Math"/>
                                              </a:rPr>
                                            </m:ctrlPr>
                                          </m:sSubPr>
                                          <m:e>
                                            <m:r>
                                              <a:rPr lang="en-US" sz="1200" i="1">
                                                <a:latin typeface="Cambria Math"/>
                                              </a:rPr>
                                              <m:t>𝑥</m:t>
                                            </m:r>
                                          </m:e>
                                          <m:sub>
                                            <m:r>
                                              <a:rPr lang="en-US" sz="1200" b="0" i="1" smtClean="0">
                                                <a:latin typeface="Cambria Math"/>
                                              </a:rPr>
                                              <m:t>𝑖</m:t>
                                            </m:r>
                                          </m:sub>
                                        </m:sSub>
                                        <m:r>
                                          <a:rPr lang="en-US" sz="1200" i="1">
                                            <a:latin typeface="Cambria Math"/>
                                          </a:rPr>
                                          <m:t>;</m:t>
                                        </m:r>
                                        <m:r>
                                          <a:rPr lang="en-US" sz="1200" b="1" i="1">
                                            <a:latin typeface="Cambria Math"/>
                                          </a:rPr>
                                          <m:t>𝒂</m:t>
                                        </m:r>
                                      </m:e>
                                    </m:d>
                                    <m:r>
                                      <a:rPr lang="en-US" sz="1200" b="0" i="1" smtClean="0">
                                        <a:latin typeface="Cambria Math"/>
                                      </a:rPr>
                                      <m:t>)</m:t>
                                    </m:r>
                                  </m:e>
                                </m:nary>
                                <m:r>
                                  <a:rPr lang="en-US" sz="1200" b="0" i="1" smtClean="0">
                                    <a:latin typeface="Cambria Math"/>
                                  </a:rPr>
                                  <m:t>+</m:t>
                                </m:r>
                                <m:r>
                                  <a:rPr lang="en-US" sz="1200" b="0" i="1" smtClean="0">
                                    <a:latin typeface="Cambria Math"/>
                                    <a:ea typeface="Cambria Math"/>
                                  </a:rPr>
                                  <m:t>𝜆</m:t>
                                </m:r>
                                <m:r>
                                  <a:rPr lang="en-US" sz="1200" b="0" i="1" smtClean="0">
                                    <a:latin typeface="Cambria Math"/>
                                    <a:ea typeface="Cambria Math"/>
                                  </a:rPr>
                                  <m:t>𝑃</m:t>
                                </m:r>
                                <m:r>
                                  <a:rPr lang="en-US" sz="1200" b="0" i="1" smtClean="0">
                                    <a:latin typeface="Cambria Math"/>
                                    <a:ea typeface="Cambria Math"/>
                                  </a:rPr>
                                  <m:t>(</m:t>
                                </m:r>
                                <m:r>
                                  <a:rPr lang="en-US" sz="1200" b="0" i="1" smtClean="0">
                                    <a:latin typeface="Cambria Math"/>
                                    <a:ea typeface="Cambria Math"/>
                                  </a:rPr>
                                  <m:t>𝑎</m:t>
                                </m:r>
                                <m:r>
                                  <a:rPr lang="en-US" sz="1200" b="0" i="1" smtClean="0">
                                    <a:latin typeface="Cambria Math"/>
                                    <a:ea typeface="Cambria Math"/>
                                  </a:rPr>
                                  <m:t>)</m:t>
                                </m:r>
                              </m:oMath>
                            </m:oMathPara>
                          </a14:m>
                          <a:endParaRPr lang="en-US" sz="1200" dirty="0" smtClean="0"/>
                        </a:p>
                        <a:p>
                          <a:pPr algn="l"/>
                          <a:r>
                            <a:rPr kumimoji="0" lang="en-US" sz="1200" kern="1200" dirty="0" smtClean="0">
                              <a:solidFill>
                                <a:schemeClr val="dk1"/>
                              </a:solidFill>
                              <a:effectLst/>
                              <a:latin typeface="+mn-lt"/>
                              <a:ea typeface="+mn-ea"/>
                              <a:cs typeface="+mn-cs"/>
                            </a:rPr>
                            <a:t>(P(a) allow incorporate knowledge about model parameters)</a:t>
                          </a:r>
                          <a:endParaRPr lang="en-US" sz="1200" dirty="0" smtClean="0"/>
                        </a:p>
                      </a:txBody>
                      <a:tcPr/>
                    </a:tc>
                  </a:tr>
                  <a:tr h="264004">
                    <a:tc>
                      <a:txBody>
                        <a:bodyPr/>
                        <a:lstStyle/>
                        <a:p>
                          <a:r>
                            <a:rPr lang="en-US" sz="1200" b="1" i="1" dirty="0" smtClean="0"/>
                            <a:t>optimal </a:t>
                          </a:r>
                          <a:r>
                            <a:rPr lang="en-US" sz="1200" b="1" i="1" dirty="0"/>
                            <a:t>or target function </a:t>
                          </a:r>
                          <a14:m>
                            <m:oMath xmlns:m="http://schemas.openxmlformats.org/officeDocument/2006/math">
                              <m:sSup>
                                <m:sSupPr>
                                  <m:ctrlPr>
                                    <a:rPr lang="en-US" sz="1200" b="1" i="1">
                                      <a:latin typeface="Cambria Math"/>
                                    </a:rPr>
                                  </m:ctrlPr>
                                </m:sSupPr>
                                <m:e>
                                  <m:r>
                                    <a:rPr lang="en-US" sz="1200" b="1" i="1">
                                      <a:latin typeface="Cambria Math"/>
                                    </a:rPr>
                                    <m:t>𝑭</m:t>
                                  </m:r>
                                </m:e>
                                <m:sup>
                                  <m:r>
                                    <a:rPr lang="en-US" sz="1200" b="1" i="1">
                                      <a:latin typeface="Cambria Math"/>
                                    </a:rPr>
                                    <m:t>∗</m:t>
                                  </m:r>
                                </m:sup>
                              </m:sSup>
                            </m:oMath>
                          </a14:m>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i="1" smtClean="0">
                                        <a:latin typeface="Cambria Math"/>
                                      </a:rPr>
                                    </m:ctrlPr>
                                  </m:sSupPr>
                                  <m:e>
                                    <m:r>
                                      <a:rPr lang="en-US" sz="1200" i="1">
                                        <a:latin typeface="Cambria Math"/>
                                      </a:rPr>
                                      <m:t>𝐹</m:t>
                                    </m:r>
                                  </m:e>
                                  <m:sup>
                                    <m:r>
                                      <a:rPr lang="en-US" sz="1200">
                                        <a:latin typeface="Cambria Math"/>
                                      </a:rPr>
                                      <m:t>∗</m:t>
                                    </m:r>
                                  </m:sup>
                                </m:sSup>
                                <m:r>
                                  <a:rPr lang="en-US" sz="1200" i="1">
                                    <a:latin typeface="Cambria Math"/>
                                  </a:rPr>
                                  <m:t>=</m:t>
                                </m:r>
                                <m:r>
                                  <a:rPr lang="en-US" sz="1200" i="1">
                                    <a:latin typeface="Cambria Math"/>
                                  </a:rPr>
                                  <m:t>𝑎𝑟𝑔𝑚𝑖</m:t>
                                </m:r>
                                <m:sSub>
                                  <m:sSubPr>
                                    <m:ctrlPr>
                                      <a:rPr lang="ru-RU" sz="1200" i="1">
                                        <a:latin typeface="Cambria Math"/>
                                      </a:rPr>
                                    </m:ctrlPr>
                                  </m:sSubPr>
                                  <m:e>
                                    <m:r>
                                      <a:rPr lang="en-US" sz="1200" i="1">
                                        <a:latin typeface="Cambria Math"/>
                                      </a:rPr>
                                      <m:t>𝑛</m:t>
                                    </m:r>
                                  </m:e>
                                  <m:sub>
                                    <m:r>
                                      <a:rPr lang="en-US" sz="1200" i="1">
                                        <a:latin typeface="Cambria Math"/>
                                      </a:rPr>
                                      <m:t>𝐹</m:t>
                                    </m:r>
                                  </m:sub>
                                </m:sSub>
                                <m:r>
                                  <a:rPr lang="en-US" sz="1200" b="0" i="1" smtClean="0">
                                    <a:latin typeface="Cambria Math"/>
                                  </a:rPr>
                                  <m:t>𝑆</m:t>
                                </m:r>
                                <m:r>
                                  <a:rPr lang="en-US" sz="1200" i="1">
                                    <a:latin typeface="Cambria Math"/>
                                  </a:rPr>
                                  <m:t>(</m:t>
                                </m:r>
                                <m:r>
                                  <a:rPr lang="en-US" sz="1200" i="1">
                                    <a:latin typeface="Cambria Math"/>
                                  </a:rPr>
                                  <m:t>𝐹</m:t>
                                </m:r>
                                <m:r>
                                  <a:rPr lang="en-US" sz="1200" i="1">
                                    <a:latin typeface="Cambria Math"/>
                                  </a:rPr>
                                  <m:t>)</m:t>
                                </m:r>
                              </m:oMath>
                            </m:oMathPara>
                          </a14:m>
                          <a:endParaRPr lang="en-US" sz="1200" i="1" u="sng" dirty="0"/>
                        </a:p>
                      </a:txBody>
                      <a:tcPr/>
                    </a:tc>
                  </a:tr>
                  <a:tr h="277938">
                    <a:tc>
                      <a:txBody>
                        <a:bodyPr/>
                        <a:lstStyle/>
                        <a:p>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476628612"/>
                  </p:ext>
                </p:extLst>
              </p:nvPr>
            </p:nvGraphicFramePr>
            <p:xfrm>
              <a:off x="611560" y="3364496"/>
              <a:ext cx="7200800" cy="1615185"/>
            </p:xfrm>
            <a:graphic>
              <a:graphicData uri="http://schemas.openxmlformats.org/drawingml/2006/table">
                <a:tbl>
                  <a:tblPr firstRow="1" bandRow="1">
                    <a:tableStyleId>{5C22544A-7EE6-4342-B048-85BDC9FD1C3A}</a:tableStyleId>
                  </a:tblPr>
                  <a:tblGrid>
                    <a:gridCol w="2814106"/>
                    <a:gridCol w="4386694"/>
                  </a:tblGrid>
                  <a:tr h="274320">
                    <a:tc>
                      <a:txBody>
                        <a:bodyPr/>
                        <a:lstStyle/>
                        <a:p>
                          <a:r>
                            <a:rPr lang="en-US" sz="1200" dirty="0" smtClean="0"/>
                            <a:t>Name</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Math form</a:t>
                          </a:r>
                          <a:endParaRPr lang="en-US" sz="1200" i="1" dirty="0"/>
                        </a:p>
                      </a:txBody>
                      <a:tcPr/>
                    </a:tc>
                  </a:tr>
                  <a:tr h="788607">
                    <a:tc>
                      <a:txBody>
                        <a:bodyPr/>
                        <a:lstStyle/>
                        <a:p>
                          <a:r>
                            <a:rPr lang="en-US" sz="1200" b="1" i="1" dirty="0" smtClean="0"/>
                            <a:t>score </a:t>
                          </a:r>
                          <a:r>
                            <a:rPr lang="en-US" sz="1200" b="1" i="1" dirty="0"/>
                            <a:t>on data</a:t>
                          </a:r>
                          <a:r>
                            <a:rPr lang="en-US" sz="1200" b="1" i="1" dirty="0" smtClean="0"/>
                            <a:t>.</a:t>
                          </a:r>
                          <a:endParaRPr lang="ru-RU" sz="1200" dirty="0"/>
                        </a:p>
                      </a:txBody>
                      <a:tcPr/>
                    </a:tc>
                    <a:tc>
                      <a:txBody>
                        <a:bodyPr/>
                        <a:lstStyle/>
                        <a:p>
                          <a:endParaRPr lang="ru-RU"/>
                        </a:p>
                      </a:txBody>
                      <a:tcPr>
                        <a:blipFill rotWithShape="1">
                          <a:blip r:embed="rId4"/>
                          <a:stretch>
                            <a:fillRect l="-64167" t="-35659" b="-70543"/>
                          </a:stretch>
                        </a:blipFill>
                      </a:tcPr>
                    </a:tc>
                  </a:tr>
                  <a:tr h="274320">
                    <a:tc>
                      <a:txBody>
                        <a:bodyPr/>
                        <a:lstStyle/>
                        <a:p>
                          <a:endParaRPr lang="ru-RU"/>
                        </a:p>
                      </a:txBody>
                      <a:tcPr>
                        <a:blipFill rotWithShape="1">
                          <a:blip r:embed="rId4"/>
                          <a:stretch>
                            <a:fillRect t="-388889" r="-155844" b="-102222"/>
                          </a:stretch>
                        </a:blipFill>
                      </a:tcPr>
                    </a:tc>
                    <a:tc>
                      <a:txBody>
                        <a:bodyPr/>
                        <a:lstStyle/>
                        <a:p>
                          <a:endParaRPr lang="ru-RU"/>
                        </a:p>
                      </a:txBody>
                      <a:tcPr>
                        <a:blipFill rotWithShape="1">
                          <a:blip r:embed="rId4"/>
                          <a:stretch>
                            <a:fillRect l="-64167" t="-388889" b="-102222"/>
                          </a:stretch>
                        </a:blipFill>
                      </a:tcPr>
                    </a:tc>
                  </a:tr>
                  <a:tr h="277938">
                    <a:tc>
                      <a:txBody>
                        <a:bodyPr/>
                        <a:lstStyle/>
                        <a:p>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txBody>
                      <a:tcPr/>
                    </a:tc>
                  </a:tr>
                </a:tbl>
              </a:graphicData>
            </a:graphic>
          </p:graphicFrame>
        </mc:Fallback>
      </mc:AlternateContent>
      <p:sp>
        <p:nvSpPr>
          <p:cNvPr id="5" name="Номер слайда 4"/>
          <p:cNvSpPr>
            <a:spLocks noGrp="1"/>
          </p:cNvSpPr>
          <p:nvPr>
            <p:ph type="sldNum" sz="quarter" idx="12"/>
          </p:nvPr>
        </p:nvSpPr>
        <p:spPr/>
        <p:txBody>
          <a:bodyPr/>
          <a:lstStyle/>
          <a:p>
            <a:fld id="{C453EA42-BA89-4D45-B3D1-7EC11C308921}" type="slidenum">
              <a:rPr lang="ru-RU" smtClean="0"/>
              <a:t>3</a:t>
            </a:fld>
            <a:endParaRPr lang="ru-RU"/>
          </a:p>
        </p:txBody>
      </p:sp>
    </p:spTree>
    <p:extLst>
      <p:ext uri="{BB962C8B-B14F-4D97-AF65-F5344CB8AC3E}">
        <p14:creationId xmlns:p14="http://schemas.microsoft.com/office/powerpoint/2010/main" val="3463783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smtClean="0"/>
              <a:t>Some engineering problems around supervised ML</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20000"/>
              </a:bodyPr>
              <a:lstStyle/>
              <a:p>
                <a:r>
                  <a:rPr lang="en-US" dirty="0" smtClean="0"/>
                  <a:t>Usually we </a:t>
                </a:r>
                <a:r>
                  <a:rPr lang="en-US" dirty="0"/>
                  <a:t>fit not to real samples of signal, but really into (signal + noise</a:t>
                </a:r>
                <a:r>
                  <a:rPr lang="en-US" dirty="0" smtClean="0"/>
                  <a:t>)</a:t>
                </a:r>
              </a:p>
              <a:p>
                <a:endParaRPr lang="en-US" dirty="0" smtClean="0"/>
              </a:p>
              <a:p>
                <a:r>
                  <a:rPr lang="en-US" dirty="0" smtClean="0"/>
                  <a:t>We </a:t>
                </a:r>
                <a:r>
                  <a:rPr lang="en-US" dirty="0"/>
                  <a:t>in general shouldn’t believe a lot to provided </a:t>
                </a:r>
                <a:r>
                  <a:rPr lang="en-US" dirty="0" smtClean="0"/>
                  <a:t>data from user</a:t>
                </a:r>
              </a:p>
              <a:p>
                <a:endParaRPr lang="en-US" dirty="0" smtClean="0"/>
              </a:p>
              <a:p>
                <a:r>
                  <a:rPr lang="en-US" dirty="0" smtClean="0"/>
                  <a:t>Complexity(size</a:t>
                </a:r>
                <a:r>
                  <a:rPr lang="en-US" dirty="0"/>
                  <a:t>) of function space </a:t>
                </a:r>
                <a:r>
                  <a:rPr lang="en-US" dirty="0" smtClean="0"/>
                  <a:t>from which we will pick </a:t>
                </a:r>
                <a14:m>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𝑌</m:t>
                    </m:r>
                  </m:oMath>
                </a14:m>
                <a:r>
                  <a:rPr lang="en-US" dirty="0" smtClean="0"/>
                  <a:t> can </a:t>
                </a:r>
                <a:r>
                  <a:rPr lang="en-US" dirty="0"/>
                  <a:t>affect </a:t>
                </a:r>
                <a:r>
                  <a:rPr lang="en-US" dirty="0" smtClean="0"/>
                  <a:t>into quality </a:t>
                </a:r>
                <a:r>
                  <a:rPr lang="en-US" dirty="0"/>
                  <a:t>of model. If we can perfectly </a:t>
                </a:r>
                <a:r>
                  <a:rPr lang="en-US" dirty="0" smtClean="0"/>
                  <a:t>“fit  </a:t>
                </a:r>
                <a:r>
                  <a:rPr lang="en-US" dirty="0" err="1" smtClean="0"/>
                  <a:t>provied</a:t>
                </a:r>
                <a:r>
                  <a:rPr lang="en-US" dirty="0" smtClean="0"/>
                  <a:t> data” it’s </a:t>
                </a:r>
                <a:r>
                  <a:rPr lang="en-US" dirty="0"/>
                  <a:t>reasonable to assume that function space </a:t>
                </a:r>
                <a:r>
                  <a:rPr lang="en-US" dirty="0" smtClean="0"/>
                  <a:t>is BIG. And it lead to some troubles as we will see</a:t>
                </a:r>
                <a:endParaRPr lang="ru-RU" dirty="0"/>
              </a:p>
              <a:p>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2372" r="-163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4</a:t>
            </a:fld>
            <a:endParaRPr lang="ru-RU"/>
          </a:p>
        </p:txBody>
      </p:sp>
    </p:spTree>
    <p:extLst>
      <p:ext uri="{BB962C8B-B14F-4D97-AF65-F5344CB8AC3E}">
        <p14:creationId xmlns:p14="http://schemas.microsoft.com/office/powerpoint/2010/main" val="2721008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smtClean="0"/>
              <a:t>Bias-Variance </a:t>
            </a:r>
            <a:r>
              <a:rPr lang="en-US" sz="3600" dirty="0"/>
              <a:t>tradeoff</a:t>
            </a:r>
            <a:endParaRPr lang="ru-RU" sz="3600" dirty="0"/>
          </a:p>
        </p:txBody>
      </p:sp>
      <p:sp>
        <p:nvSpPr>
          <p:cNvPr id="4" name="Объект 3"/>
          <p:cNvSpPr>
            <a:spLocks noGrp="1"/>
          </p:cNvSpPr>
          <p:nvPr>
            <p:ph idx="1"/>
          </p:nvPr>
        </p:nvSpPr>
        <p:spPr>
          <a:xfrm>
            <a:off x="467544" y="1810987"/>
            <a:ext cx="8229600" cy="462560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t> </a:t>
            </a:r>
            <a:endParaRPr lang="ru-RU" dirty="0"/>
          </a:p>
        </p:txBody>
      </p:sp>
      <p:sp>
        <p:nvSpPr>
          <p:cNvPr id="10" name="Овал 9"/>
          <p:cNvSpPr/>
          <p:nvPr/>
        </p:nvSpPr>
        <p:spPr>
          <a:xfrm>
            <a:off x="5148064" y="259252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2141374" y="2857703"/>
            <a:ext cx="3420989" cy="253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2" name="Прямоугольник 11"/>
              <p:cNvSpPr/>
              <p:nvPr/>
            </p:nvSpPr>
            <p:spPr>
              <a:xfrm>
                <a:off x="4517435" y="2188335"/>
                <a:ext cx="1440160"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dirty="0" smtClean="0">
                              <a:solidFill>
                                <a:srgbClr val="7030A0"/>
                              </a:solidFill>
                              <a:latin typeface="Cambria Math"/>
                            </a:rPr>
                          </m:ctrlPr>
                        </m:sSupPr>
                        <m:e>
                          <m:r>
                            <a:rPr lang="en-US" b="0" i="1" dirty="0" smtClean="0">
                              <a:solidFill>
                                <a:srgbClr val="7030A0"/>
                              </a:solidFill>
                              <a:latin typeface="Cambria Math"/>
                            </a:rPr>
                            <m:t>𝐹</m:t>
                          </m:r>
                        </m:e>
                        <m:sup>
                          <m:r>
                            <a:rPr lang="en-US" b="0" i="1" dirty="0" smtClean="0">
                              <a:solidFill>
                                <a:srgbClr val="7030A0"/>
                              </a:solidFill>
                              <a:latin typeface="Cambria Math"/>
                            </a:rPr>
                            <m:t>∗</m:t>
                          </m:r>
                        </m:sup>
                      </m:sSup>
                    </m:oMath>
                  </m:oMathPara>
                </a14:m>
                <a:endParaRPr lang="ru-RU" dirty="0">
                  <a:solidFill>
                    <a:srgbClr val="7030A0"/>
                  </a:solidFill>
                </a:endParaRPr>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4517435" y="2188335"/>
                <a:ext cx="1440160" cy="612068"/>
              </a:xfrm>
              <a:prstGeom prst="rect">
                <a:avLst/>
              </a:prstGeom>
              <a:blipFill rotWithShape="1">
                <a:blip r:embed="rId3"/>
                <a:stretch>
                  <a:fillRect/>
                </a:stretch>
              </a:blipFill>
              <a:ln>
                <a:noFill/>
              </a:ln>
            </p:spPr>
            <p:txBody>
              <a:bodyPr/>
              <a:lstStyle/>
              <a:p>
                <a:r>
                  <a:rPr lang="ru-RU">
                    <a:noFill/>
                  </a:rPr>
                  <a:t> </a:t>
                </a:r>
              </a:p>
            </p:txBody>
          </p:sp>
        </mc:Fallback>
      </mc:AlternateContent>
      <p:sp>
        <p:nvSpPr>
          <p:cNvPr id="6" name="Овал 5"/>
          <p:cNvSpPr/>
          <p:nvPr/>
        </p:nvSpPr>
        <p:spPr>
          <a:xfrm>
            <a:off x="2673118" y="333765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2673118" y="423907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Овал 7"/>
          <p:cNvSpPr/>
          <p:nvPr/>
        </p:nvSpPr>
        <p:spPr>
          <a:xfrm>
            <a:off x="3325145" y="350100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Овал 8"/>
          <p:cNvSpPr/>
          <p:nvPr/>
        </p:nvSpPr>
        <p:spPr>
          <a:xfrm>
            <a:off x="3122543" y="3980959"/>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4" name="Прямая со стрелкой 13"/>
          <p:cNvCxnSpPr/>
          <p:nvPr/>
        </p:nvCxnSpPr>
        <p:spPr>
          <a:xfrm flipH="1" flipV="1">
            <a:off x="5148064" y="5013176"/>
            <a:ext cx="1203143" cy="288032"/>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Прямоугольник 14"/>
              <p:cNvSpPr/>
              <p:nvPr/>
            </p:nvSpPr>
            <p:spPr>
              <a:xfrm>
                <a:off x="6444407" y="5018046"/>
                <a:ext cx="1872208"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𝐹𝑢𝑛𝑐𝑡𝑖𝑜𝑛</m:t>
                      </m:r>
                      <m:r>
                        <a:rPr lang="en-US" b="0" i="1" dirty="0" smtClean="0">
                          <a:solidFill>
                            <a:srgbClr val="7030A0"/>
                          </a:solidFill>
                          <a:latin typeface="Cambria Math"/>
                        </a:rPr>
                        <m:t> </m:t>
                      </m:r>
                      <m:r>
                        <a:rPr lang="en-US" b="0" i="1" dirty="0" smtClean="0">
                          <a:solidFill>
                            <a:srgbClr val="7030A0"/>
                          </a:solidFill>
                          <a:latin typeface="Cambria Math"/>
                        </a:rPr>
                        <m:t>𝑓𝑎𝑚𝑖𝑙𝑦</m:t>
                      </m:r>
                      <m:r>
                        <a:rPr lang="en-US" b="0" i="1" dirty="0" smtClean="0">
                          <a:solidFill>
                            <a:srgbClr val="7030A0"/>
                          </a:solidFill>
                          <a:latin typeface="Cambria Math"/>
                        </a:rPr>
                        <m:t> </m:t>
                      </m:r>
                      <m:r>
                        <a:rPr lang="en-US" b="0" i="1" dirty="0" smtClean="0">
                          <a:solidFill>
                            <a:srgbClr val="7030A0"/>
                          </a:solidFill>
                          <a:latin typeface="Cambria Math"/>
                          <a:ea typeface="Cambria Math"/>
                        </a:rPr>
                        <m:t>ℱ</m:t>
                      </m:r>
                    </m:oMath>
                  </m:oMathPara>
                </a14:m>
                <a:endParaRPr lang="ru-RU" dirty="0">
                  <a:solidFill>
                    <a:srgbClr val="7030A0"/>
                  </a:solidFill>
                </a:endParaRPr>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6444407" y="5018046"/>
                <a:ext cx="1872208" cy="612068"/>
              </a:xfrm>
              <a:prstGeom prst="rect">
                <a:avLst/>
              </a:prstGeom>
              <a:blipFill rotWithShape="1">
                <a:blip r:embed="rId4"/>
                <a:stretch>
                  <a:fillRect l="-6840" r="-4235"/>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5760386" y="3609020"/>
                <a:ext cx="2782805"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𝐷𝑖𝑠𝑡𝑎𝑛𝑐𝑒</m:t>
                      </m:r>
                      <m:r>
                        <a:rPr lang="en-US" b="0" i="1" dirty="0" smtClean="0">
                          <a:solidFill>
                            <a:srgbClr val="7030A0"/>
                          </a:solidFill>
                          <a:latin typeface="Cambria Math"/>
                        </a:rPr>
                        <m:t>(</m:t>
                      </m:r>
                      <m:r>
                        <a:rPr lang="en-US" b="0" i="1" dirty="0" smtClean="0">
                          <a:solidFill>
                            <a:srgbClr val="7030A0"/>
                          </a:solidFill>
                          <a:latin typeface="Cambria Math"/>
                        </a:rPr>
                        <m:t>𝑓</m:t>
                      </m:r>
                      <m:r>
                        <a:rPr lang="en-US" b="0" i="1" dirty="0" smtClean="0">
                          <a:solidFill>
                            <a:srgbClr val="7030A0"/>
                          </a:solidFill>
                          <a:latin typeface="Cambria Math"/>
                        </a:rPr>
                        <m:t>,</m:t>
                      </m:r>
                      <m:r>
                        <a:rPr lang="en-US" b="0" i="1" dirty="0" smtClean="0">
                          <a:solidFill>
                            <a:srgbClr val="7030A0"/>
                          </a:solidFill>
                          <a:latin typeface="Cambria Math"/>
                        </a:rPr>
                        <m:t>𝑔</m:t>
                      </m:r>
                      <m:r>
                        <a:rPr lang="en-US" b="0" i="1" dirty="0" smtClean="0">
                          <a:solidFill>
                            <a:srgbClr val="7030A0"/>
                          </a:solidFill>
                          <a:latin typeface="Cambria Math"/>
                        </a:rPr>
                        <m:t>) </m:t>
                      </m:r>
                      <m:r>
                        <a:rPr lang="en-US" b="0" i="1" dirty="0" smtClean="0">
                          <a:solidFill>
                            <a:srgbClr val="7030A0"/>
                          </a:solidFill>
                          <a:latin typeface="Cambria Math"/>
                        </a:rPr>
                        <m:t>𝑖𝑠</m:t>
                      </m:r>
                      <m:r>
                        <a:rPr lang="en-US" b="0" i="1" dirty="0" smtClean="0">
                          <a:solidFill>
                            <a:srgbClr val="7030A0"/>
                          </a:solidFill>
                          <a:latin typeface="Cambria Math"/>
                        </a:rPr>
                        <m:t> </m:t>
                      </m:r>
                      <m:r>
                        <a:rPr lang="en-US" b="0" i="1" dirty="0" smtClean="0">
                          <a:solidFill>
                            <a:srgbClr val="7030A0"/>
                          </a:solidFill>
                          <a:latin typeface="Cambria Math"/>
                        </a:rPr>
                        <m:t>𝑑𝑒𝑓𝑖𝑛𝑒𝑑</m:t>
                      </m:r>
                      <m:r>
                        <a:rPr lang="en-US" b="0" i="1" dirty="0" smtClean="0">
                          <a:solidFill>
                            <a:srgbClr val="7030A0"/>
                          </a:solidFill>
                          <a:latin typeface="Cambria Math"/>
                        </a:rPr>
                        <m:t> </m:t>
                      </m:r>
                      <m:r>
                        <a:rPr lang="en-US" b="0" i="1" dirty="0" smtClean="0">
                          <a:solidFill>
                            <a:srgbClr val="7030A0"/>
                          </a:solidFill>
                          <a:latin typeface="Cambria Math"/>
                        </a:rPr>
                        <m:t>𝑎𝑠</m:t>
                      </m:r>
                      <m:r>
                        <a:rPr lang="en-US" b="0" i="1" dirty="0" smtClean="0">
                          <a:solidFill>
                            <a:srgbClr val="7030A0"/>
                          </a:solidFill>
                          <a:latin typeface="Cambria Math"/>
                        </a:rPr>
                        <m:t> </m:t>
                      </m:r>
                    </m:oMath>
                  </m:oMathPara>
                </a14:m>
                <a:endParaRPr lang="en-US" b="0" i="1" dirty="0" smtClean="0">
                  <a:solidFill>
                    <a:srgbClr val="7030A0"/>
                  </a:solidFill>
                  <a:latin typeface="Cambria Math"/>
                </a:endParaRPr>
              </a:p>
              <a:p>
                <a:pPr algn="ctr"/>
                <a14:m>
                  <m:oMath xmlns:m="http://schemas.openxmlformats.org/officeDocument/2006/math">
                    <m:r>
                      <a:rPr lang="en-US" b="0" i="1" dirty="0" smtClean="0">
                        <a:solidFill>
                          <a:srgbClr val="7030A0"/>
                        </a:solidFill>
                        <a:latin typeface="Cambria Math"/>
                      </a:rPr>
                      <m:t>𝑑𝑖𝑠𝑡𝑎𝑛𝑐𝑒</m:t>
                    </m:r>
                    <m:r>
                      <a:rPr lang="en-US" b="0" i="1" dirty="0" smtClean="0">
                        <a:solidFill>
                          <a:srgbClr val="7030A0"/>
                        </a:solidFill>
                        <a:latin typeface="Cambria Math"/>
                      </a:rPr>
                      <m:t> </m:t>
                    </m:r>
                    <m:r>
                      <a:rPr lang="en-US" b="0" i="1" dirty="0" smtClean="0">
                        <a:solidFill>
                          <a:srgbClr val="7030A0"/>
                        </a:solidFill>
                        <a:latin typeface="Cambria Math"/>
                      </a:rPr>
                      <m:t>𝑖𝑛</m:t>
                    </m:r>
                    <m:r>
                      <a:rPr lang="en-US" b="0" i="1" dirty="0" smtClean="0">
                        <a:solidFill>
                          <a:srgbClr val="7030A0"/>
                        </a:solidFill>
                        <a:latin typeface="Cambria Math"/>
                      </a:rPr>
                      <m:t> </m:t>
                    </m:r>
                    <m:r>
                      <a:rPr lang="en-US" b="0" i="1" dirty="0" smtClean="0">
                        <a:solidFill>
                          <a:srgbClr val="7030A0"/>
                        </a:solidFill>
                        <a:latin typeface="Cambria Math"/>
                      </a:rPr>
                      <m:t>𝑝𝑟𝑒𝑑𝑖𝑐𝑡𝑖𝑜𝑛</m:t>
                    </m:r>
                    <m:r>
                      <a:rPr lang="en-US" b="0" i="1" dirty="0" smtClean="0">
                        <a:solidFill>
                          <a:srgbClr val="7030A0"/>
                        </a:solidFill>
                        <a:latin typeface="Cambria Math"/>
                      </a:rPr>
                      <m:t> </m:t>
                    </m:r>
                    <m:r>
                      <a:rPr lang="en-US" b="0" i="1" dirty="0" smtClean="0">
                        <a:solidFill>
                          <a:srgbClr val="7030A0"/>
                        </a:solidFill>
                        <a:latin typeface="Cambria Math"/>
                      </a:rPr>
                      <m:t>𝑟𝑖𝑠𝑘</m:t>
                    </m:r>
                  </m:oMath>
                </a14:m>
                <a:r>
                  <a:rPr lang="en-US" dirty="0" smtClean="0">
                    <a:solidFill>
                      <a:srgbClr val="7030A0"/>
                    </a:solidFill>
                  </a:rPr>
                  <a:t> (on population)</a:t>
                </a:r>
                <a:endParaRPr lang="ru-RU" dirty="0">
                  <a:solidFill>
                    <a:srgbClr val="7030A0"/>
                  </a:solidFill>
                </a:endParaRPr>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5760386" y="3609020"/>
                <a:ext cx="2782805" cy="612068"/>
              </a:xfrm>
              <a:prstGeom prst="rect">
                <a:avLst/>
              </a:prstGeom>
              <a:blipFill rotWithShape="1">
                <a:blip r:embed="rId5"/>
                <a:stretch>
                  <a:fillRect l="-6140" t="-16000" r="-2193" b="-41000"/>
                </a:stretch>
              </a:blipFill>
              <a:ln>
                <a:noFill/>
              </a:ln>
            </p:spPr>
            <p:txBody>
              <a:bodyPr/>
              <a:lstStyle/>
              <a:p>
                <a:r>
                  <a:rPr lang="ru-RU">
                    <a:noFill/>
                  </a:rPr>
                  <a:t> </a:t>
                </a:r>
              </a:p>
            </p:txBody>
          </p:sp>
        </mc:Fallback>
      </mc:AlternateContent>
      <p:cxnSp>
        <p:nvCxnSpPr>
          <p:cNvPr id="17" name="Прямая со стрелкой 16"/>
          <p:cNvCxnSpPr/>
          <p:nvPr/>
        </p:nvCxnSpPr>
        <p:spPr>
          <a:xfrm flipH="1">
            <a:off x="5376662" y="2429527"/>
            <a:ext cx="570994" cy="211376"/>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Прямоугольник 20"/>
              <p:cNvSpPr/>
              <p:nvPr/>
            </p:nvSpPr>
            <p:spPr>
              <a:xfrm>
                <a:off x="4229550" y="1925993"/>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𝑃𝑜𝑖𝑛𝑡</m:t>
                      </m:r>
                      <m:r>
                        <a:rPr lang="en-US" b="0" i="1" dirty="0" smtClean="0">
                          <a:solidFill>
                            <a:srgbClr val="7030A0"/>
                          </a:solidFill>
                          <a:latin typeface="Cambria Math"/>
                        </a:rPr>
                        <m:t> </m:t>
                      </m:r>
                      <m:r>
                        <a:rPr lang="en-US" b="0" i="1" dirty="0" smtClean="0">
                          <a:solidFill>
                            <a:srgbClr val="7030A0"/>
                          </a:solidFill>
                          <a:latin typeface="Cambria Math"/>
                        </a:rPr>
                        <m:t>𝑤𝑖𝑡h</m:t>
                      </m:r>
                      <m:r>
                        <a:rPr lang="en-US" b="0" i="1" dirty="0" smtClean="0">
                          <a:solidFill>
                            <a:srgbClr val="7030A0"/>
                          </a:solidFill>
                          <a:latin typeface="Cambria Math"/>
                        </a:rPr>
                        <m:t> </m:t>
                      </m:r>
                      <m:r>
                        <a:rPr lang="en-US" b="0" i="1" dirty="0" smtClean="0">
                          <a:solidFill>
                            <a:srgbClr val="7030A0"/>
                          </a:solidFill>
                          <a:latin typeface="Cambria Math"/>
                        </a:rPr>
                        <m:t>𝑚𝑖𝑛𝑖𝑚𝑢𝑚</m:t>
                      </m:r>
                      <m:r>
                        <a:rPr lang="en-US" b="0" i="1" dirty="0" smtClean="0">
                          <a:solidFill>
                            <a:srgbClr val="7030A0"/>
                          </a:solidFill>
                          <a:latin typeface="Cambria Math"/>
                        </a:rPr>
                        <m:t> </m:t>
                      </m:r>
                      <m:r>
                        <a:rPr lang="en-US" b="0" i="1" dirty="0" smtClean="0">
                          <a:solidFill>
                            <a:srgbClr val="7030A0"/>
                          </a:solidFill>
                          <a:latin typeface="Cambria Math"/>
                        </a:rPr>
                        <m:t>𝑝𝑟𝑒𝑑𝑖𝑐𝑡𝑖𝑜𝑛</m:t>
                      </m:r>
                      <m:r>
                        <a:rPr lang="en-US" b="0" i="1" dirty="0" smtClean="0">
                          <a:solidFill>
                            <a:srgbClr val="7030A0"/>
                          </a:solidFill>
                          <a:latin typeface="Cambria Math"/>
                        </a:rPr>
                        <m:t> </m:t>
                      </m:r>
                      <m:r>
                        <a:rPr lang="en-US" b="0" i="1" dirty="0" smtClean="0">
                          <a:solidFill>
                            <a:srgbClr val="7030A0"/>
                          </a:solidFill>
                          <a:latin typeface="Cambria Math"/>
                        </a:rPr>
                        <m:t>𝑟𝑖𝑠𝑘</m:t>
                      </m:r>
                    </m:oMath>
                  </m:oMathPara>
                </a14:m>
                <a:endParaRPr lang="en-US" b="0" dirty="0" smtClean="0">
                  <a:solidFill>
                    <a:srgbClr val="7030A0"/>
                  </a:solidFill>
                </a:endParaRPr>
              </a:p>
              <a:p>
                <a:pPr algn="ctr"/>
                <a:r>
                  <a:rPr lang="en-US" dirty="0" smtClean="0">
                    <a:solidFill>
                      <a:srgbClr val="7030A0"/>
                    </a:solidFill>
                  </a:rPr>
                  <a:t>Maybe </a:t>
                </a:r>
                <a14:m>
                  <m:oMath xmlns:m="http://schemas.openxmlformats.org/officeDocument/2006/math">
                    <m:sSup>
                      <m:sSupPr>
                        <m:ctrlPr>
                          <a:rPr lang="en-US" i="1" dirty="0">
                            <a:solidFill>
                              <a:srgbClr val="7030A0"/>
                            </a:solidFill>
                            <a:latin typeface="Cambria Math"/>
                          </a:rPr>
                        </m:ctrlPr>
                      </m:sSupPr>
                      <m:e>
                        <m:r>
                          <a:rPr lang="en-US" i="1" dirty="0">
                            <a:solidFill>
                              <a:srgbClr val="7030A0"/>
                            </a:solidFill>
                            <a:latin typeface="Cambria Math"/>
                          </a:rPr>
                          <m:t>𝐹</m:t>
                        </m:r>
                      </m:e>
                      <m:sup>
                        <m:r>
                          <a:rPr lang="en-US" i="1" dirty="0">
                            <a:solidFill>
                              <a:srgbClr val="7030A0"/>
                            </a:solidFill>
                            <a:latin typeface="Cambria Math"/>
                          </a:rPr>
                          <m:t>∗</m:t>
                        </m:r>
                      </m:sup>
                    </m:sSup>
                    <m:r>
                      <a:rPr lang="en-US" i="1" dirty="0" smtClean="0">
                        <a:solidFill>
                          <a:srgbClr val="7030A0"/>
                        </a:solidFill>
                        <a:latin typeface="Cambria Math"/>
                        <a:ea typeface="Cambria Math"/>
                      </a:rPr>
                      <m:t>∈</m:t>
                    </m:r>
                    <m:r>
                      <a:rPr lang="en-US" i="1" dirty="0">
                        <a:solidFill>
                          <a:srgbClr val="7030A0"/>
                        </a:solidFill>
                        <a:latin typeface="Cambria Math"/>
                        <a:ea typeface="Cambria Math"/>
                      </a:rPr>
                      <m:t>ℱ</m:t>
                    </m:r>
                  </m:oMath>
                </a14:m>
                <a:r>
                  <a:rPr lang="en-US" b="0" dirty="0" smtClean="0">
                    <a:solidFill>
                      <a:srgbClr val="7030A0"/>
                    </a:solidFill>
                  </a:rPr>
                  <a:t> , maybe not</a:t>
                </a:r>
              </a:p>
              <a:p>
                <a:pPr algn="ctr"/>
                <a:endParaRPr lang="en-US" b="0" dirty="0" smtClean="0">
                  <a:solidFill>
                    <a:srgbClr val="7030A0"/>
                  </a:solidFill>
                </a:endParaRPr>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4229550" y="1925993"/>
                <a:ext cx="4176516" cy="496115"/>
              </a:xfrm>
              <a:prstGeom prst="rect">
                <a:avLst/>
              </a:prstGeom>
              <a:blipFill rotWithShape="1">
                <a:blip r:embed="rId6"/>
                <a:stretch>
                  <a:fillRect t="-33333" b="-7407"/>
                </a:stretch>
              </a:blipFill>
              <a:ln>
                <a:noFill/>
              </a:ln>
            </p:spPr>
            <p:txBody>
              <a:bodyPr/>
              <a:lstStyle/>
              <a:p>
                <a:r>
                  <a:rPr lang="ru-RU">
                    <a:noFill/>
                  </a:rPr>
                  <a:t> </a:t>
                </a:r>
              </a:p>
            </p:txBody>
          </p:sp>
        </mc:Fallback>
      </mc:AlternateContent>
      <p:cxnSp>
        <p:nvCxnSpPr>
          <p:cNvPr id="23" name="Прямая со стрелкой 22"/>
          <p:cNvCxnSpPr/>
          <p:nvPr/>
        </p:nvCxnSpPr>
        <p:spPr>
          <a:xfrm flipH="1">
            <a:off x="4869971" y="2807773"/>
            <a:ext cx="288032" cy="323256"/>
          </a:xfrm>
          <a:prstGeom prst="straightConnector1">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a:off x="2987824" y="2276872"/>
            <a:ext cx="1872208" cy="792088"/>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Прямоугольник 30"/>
              <p:cNvSpPr/>
              <p:nvPr/>
            </p:nvSpPr>
            <p:spPr>
              <a:xfrm>
                <a:off x="1281194" y="1738810"/>
                <a:ext cx="3117319"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dirty="0" smtClean="0">
                        <a:solidFill>
                          <a:srgbClr val="7030A0"/>
                        </a:solidFill>
                        <a:latin typeface="Cambria Math"/>
                      </a:rPr>
                      <m:t>𝑃𝑟𝑜𝑗𝑒𝑐𝑡𝑖𝑜𝑛</m:t>
                    </m:r>
                    <m:r>
                      <a:rPr lang="en-US" b="0" i="1" dirty="0" smtClean="0">
                        <a:solidFill>
                          <a:srgbClr val="7030A0"/>
                        </a:solidFill>
                        <a:latin typeface="Cambria Math"/>
                      </a:rPr>
                      <m:t> </m:t>
                    </m:r>
                    <m:r>
                      <a:rPr lang="en-US" b="0" i="1" dirty="0" smtClean="0">
                        <a:solidFill>
                          <a:srgbClr val="7030A0"/>
                        </a:solidFill>
                        <a:latin typeface="Cambria Math"/>
                      </a:rPr>
                      <m:t>𝑜𝑓</m:t>
                    </m:r>
                    <m:sSup>
                      <m:sSupPr>
                        <m:ctrlPr>
                          <a:rPr lang="en-US" i="1" dirty="0">
                            <a:solidFill>
                              <a:srgbClr val="7030A0"/>
                            </a:solidFill>
                            <a:latin typeface="Cambria Math"/>
                          </a:rPr>
                        </m:ctrlPr>
                      </m:sSupPr>
                      <m:e>
                        <m:r>
                          <a:rPr lang="en-US" i="1" dirty="0">
                            <a:solidFill>
                              <a:srgbClr val="7030A0"/>
                            </a:solidFill>
                            <a:latin typeface="Cambria Math"/>
                          </a:rPr>
                          <m:t>𝐹</m:t>
                        </m:r>
                      </m:e>
                      <m:sup>
                        <m:r>
                          <a:rPr lang="en-US" i="1" dirty="0">
                            <a:solidFill>
                              <a:srgbClr val="7030A0"/>
                            </a:solidFill>
                            <a:latin typeface="Cambria Math"/>
                          </a:rPr>
                          <m:t>∗</m:t>
                        </m:r>
                      </m:sup>
                    </m:sSup>
                  </m:oMath>
                </a14:m>
                <a:r>
                  <a:rPr lang="en-US" dirty="0" smtClean="0">
                    <a:solidFill>
                      <a:srgbClr val="7030A0"/>
                    </a:solidFill>
                  </a:rPr>
                  <a:t> into </a:t>
                </a:r>
                <a14:m>
                  <m:oMath xmlns:m="http://schemas.openxmlformats.org/officeDocument/2006/math">
                    <m:r>
                      <a:rPr lang="en-US" i="1" dirty="0">
                        <a:solidFill>
                          <a:srgbClr val="7030A0"/>
                        </a:solidFill>
                        <a:latin typeface="Cambria Math"/>
                      </a:rPr>
                      <m:t> </m:t>
                    </m:r>
                    <m:r>
                      <a:rPr lang="en-US" i="1" dirty="0">
                        <a:solidFill>
                          <a:srgbClr val="7030A0"/>
                        </a:solidFill>
                        <a:latin typeface="Cambria Math"/>
                        <a:ea typeface="Cambria Math"/>
                      </a:rPr>
                      <m:t>ℱ</m:t>
                    </m:r>
                  </m:oMath>
                </a14:m>
                <a:r>
                  <a:rPr lang="en-US" dirty="0" smtClean="0">
                    <a:solidFill>
                      <a:srgbClr val="7030A0"/>
                    </a:solidFill>
                  </a:rPr>
                  <a:t> </a:t>
                </a:r>
                <a:endParaRPr lang="ru-RU" dirty="0">
                  <a:solidFill>
                    <a:srgbClr val="7030A0"/>
                  </a:solidFill>
                </a:endParaRPr>
              </a:p>
            </p:txBody>
          </p:sp>
        </mc:Choice>
        <mc:Fallback xmlns="">
          <p:sp>
            <p:nvSpPr>
              <p:cNvPr id="31" name="Прямоугольник 30"/>
              <p:cNvSpPr>
                <a:spLocks noRot="1" noChangeAspect="1" noMove="1" noResize="1" noEditPoints="1" noAdjustHandles="1" noChangeArrowheads="1" noChangeShapeType="1" noTextEdit="1"/>
              </p:cNvSpPr>
              <p:nvPr/>
            </p:nvSpPr>
            <p:spPr>
              <a:xfrm>
                <a:off x="1281194" y="1738810"/>
                <a:ext cx="3117319" cy="612068"/>
              </a:xfrm>
              <a:prstGeom prst="rect">
                <a:avLst/>
              </a:prstGeom>
              <a:blipFill rotWithShape="1">
                <a:blip r:embed="rId7"/>
                <a:stretch>
                  <a:fillRect/>
                </a:stretch>
              </a:blipFill>
              <a:ln>
                <a:no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C453EA42-BA89-4D45-B3D1-7EC11C308921}" type="slidenum">
              <a:rPr lang="ru-RU" smtClean="0"/>
              <a:t>5</a:t>
            </a:fld>
            <a:endParaRPr lang="ru-RU"/>
          </a:p>
        </p:txBody>
      </p:sp>
    </p:spTree>
    <p:extLst>
      <p:ext uri="{BB962C8B-B14F-4D97-AF65-F5344CB8AC3E}">
        <p14:creationId xmlns:p14="http://schemas.microsoft.com/office/powerpoint/2010/main" val="329891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3"/>
          <p:cNvSpPr txBox="1">
            <a:spLocks/>
          </p:cNvSpPr>
          <p:nvPr/>
        </p:nvSpPr>
        <p:spPr>
          <a:xfrm>
            <a:off x="179512" y="1628801"/>
            <a:ext cx="8713020" cy="4807796"/>
          </a:xfrm>
          <a:prstGeom prst="roundRect">
            <a:avLst/>
          </a:prstGeom>
          <a:solidFill>
            <a:schemeClr val="accent2">
              <a:lumMod val="40000"/>
              <a:lumOff val="60000"/>
            </a:schemeClr>
          </a:solidFill>
          <a:ln w="48000" cap="flat" cmpd="thickThin"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lt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lt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lt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lt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lt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lt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lt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lt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lt1"/>
                </a:solidFill>
                <a:latin typeface="+mn-lt"/>
                <a:ea typeface="+mn-ea"/>
                <a:cs typeface="+mn-cs"/>
              </a:defRPr>
            </a:lvl9pPr>
            <a:extLst/>
          </a:lstStyle>
          <a:p>
            <a:pPr marL="118872" indent="0">
              <a:buFont typeface="Wingdings 2"/>
              <a:buNone/>
            </a:pPr>
            <a:r>
              <a:rPr lang="en-US" smtClean="0"/>
              <a:t> </a:t>
            </a:r>
            <a:endParaRPr lang="ru-RU" dirty="0"/>
          </a:p>
        </p:txBody>
      </p:sp>
      <p:sp>
        <p:nvSpPr>
          <p:cNvPr id="53" name="Овал 52"/>
          <p:cNvSpPr/>
          <p:nvPr/>
        </p:nvSpPr>
        <p:spPr>
          <a:xfrm>
            <a:off x="1540969" y="2494369"/>
            <a:ext cx="4435895" cy="3460468"/>
          </a:xfrm>
          <a:prstGeom prst="ellipse">
            <a:avLst/>
          </a:prstGeom>
          <a:solidFill>
            <a:srgbClr val="FFEBB9">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2051719" y="2677682"/>
            <a:ext cx="3672409" cy="2892219"/>
          </a:xfrm>
          <a:prstGeom prst="ellipse">
            <a:avLst/>
          </a:prstGeom>
          <a:solidFill>
            <a:srgbClr val="FFD6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5148064" y="259252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2141374" y="2857703"/>
            <a:ext cx="3420989" cy="253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8" name="Прямоугольник 7"/>
              <p:cNvSpPr/>
              <p:nvPr/>
            </p:nvSpPr>
            <p:spPr>
              <a:xfrm>
                <a:off x="4517435" y="2188335"/>
                <a:ext cx="1440160"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dirty="0" smtClean="0">
                              <a:solidFill>
                                <a:srgbClr val="7030A0"/>
                              </a:solidFill>
                              <a:latin typeface="Cambria Math"/>
                            </a:rPr>
                          </m:ctrlPr>
                        </m:sSupPr>
                        <m:e>
                          <m:r>
                            <a:rPr lang="en-US" b="0" i="1" dirty="0" smtClean="0">
                              <a:solidFill>
                                <a:srgbClr val="7030A0"/>
                              </a:solidFill>
                              <a:latin typeface="Cambria Math"/>
                            </a:rPr>
                            <m:t>𝐹</m:t>
                          </m:r>
                        </m:e>
                        <m:sup>
                          <m:r>
                            <a:rPr lang="en-US" b="0" i="1" dirty="0" smtClean="0">
                              <a:solidFill>
                                <a:srgbClr val="7030A0"/>
                              </a:solidFill>
                              <a:latin typeface="Cambria Math"/>
                            </a:rPr>
                            <m:t>∗</m:t>
                          </m:r>
                        </m:sup>
                      </m:sSup>
                    </m:oMath>
                  </m:oMathPara>
                </a14:m>
                <a:endParaRPr lang="ru-RU" dirty="0">
                  <a:solidFill>
                    <a:srgbClr val="7030A0"/>
                  </a:solidFill>
                </a:endParaRPr>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4517435" y="2188335"/>
                <a:ext cx="1440160" cy="612068"/>
              </a:xfrm>
              <a:prstGeom prst="rect">
                <a:avLst/>
              </a:prstGeom>
              <a:blipFill rotWithShape="1">
                <a:blip r:embed="rId3"/>
                <a:stretch>
                  <a:fillRect/>
                </a:stretch>
              </a:blipFill>
              <a:ln>
                <a:noFill/>
              </a:ln>
            </p:spPr>
            <p:txBody>
              <a:bodyPr/>
              <a:lstStyle/>
              <a:p>
                <a:r>
                  <a:rPr lang="ru-RU">
                    <a:noFill/>
                  </a:rPr>
                  <a:t> </a:t>
                </a:r>
              </a:p>
            </p:txBody>
          </p:sp>
        </mc:Fallback>
      </mc:AlternateContent>
      <p:sp>
        <p:nvSpPr>
          <p:cNvPr id="9" name="Овал 8"/>
          <p:cNvSpPr/>
          <p:nvPr/>
        </p:nvSpPr>
        <p:spPr>
          <a:xfrm>
            <a:off x="2673118" y="333765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3325145" y="350100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Овал 11"/>
          <p:cNvSpPr/>
          <p:nvPr/>
        </p:nvSpPr>
        <p:spPr>
          <a:xfrm>
            <a:off x="3122543" y="3980959"/>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17" name="Прямоугольник 16"/>
              <p:cNvSpPr/>
              <p:nvPr/>
            </p:nvSpPr>
            <p:spPr>
              <a:xfrm>
                <a:off x="693456" y="1865798"/>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𝐿𝑒𝑛𝑔𝑡h</m:t>
                      </m:r>
                      <m:r>
                        <a:rPr lang="en-US" b="0" i="1" smtClean="0">
                          <a:solidFill>
                            <a:srgbClr val="FF0000"/>
                          </a:solidFill>
                          <a:latin typeface="Cambria Math"/>
                        </a:rPr>
                        <m:t> </m:t>
                      </m:r>
                      <m:r>
                        <a:rPr lang="en-US" b="0" i="1" smtClean="0">
                          <a:solidFill>
                            <a:srgbClr val="FF0000"/>
                          </a:solidFill>
                          <a:latin typeface="Cambria Math"/>
                        </a:rPr>
                        <m:t>𝑜𝑓</m:t>
                      </m:r>
                      <m:r>
                        <a:rPr lang="en-US" b="0" i="1" smtClean="0">
                          <a:solidFill>
                            <a:srgbClr val="FF0000"/>
                          </a:solidFill>
                          <a:latin typeface="Cambria Math"/>
                        </a:rPr>
                        <m:t> </m:t>
                      </m:r>
                      <m:r>
                        <a:rPr lang="en-US" b="0" i="1" smtClean="0">
                          <a:solidFill>
                            <a:srgbClr val="FF0000"/>
                          </a:solidFill>
                          <a:latin typeface="Cambria Math"/>
                        </a:rPr>
                        <m:t>𝑟𝑒𝑑</m:t>
                      </m:r>
                      <m:r>
                        <a:rPr lang="en-US" b="0" i="1" smtClean="0">
                          <a:solidFill>
                            <a:srgbClr val="FF0000"/>
                          </a:solidFill>
                          <a:latin typeface="Cambria Math"/>
                        </a:rPr>
                        <m:t> </m:t>
                      </m:r>
                      <m:r>
                        <a:rPr lang="en-US" b="0" i="1" smtClean="0">
                          <a:solidFill>
                            <a:srgbClr val="FF0000"/>
                          </a:solidFill>
                          <a:latin typeface="Cambria Math"/>
                        </a:rPr>
                        <m:t>𝑙𝑖𝑛𝑒</m:t>
                      </m:r>
                      <m:r>
                        <a:rPr lang="en-US" b="0" i="1" smtClean="0">
                          <a:solidFill>
                            <a:srgbClr val="FF0000"/>
                          </a:solidFill>
                          <a:latin typeface="Cambria Math"/>
                        </a:rPr>
                        <m:t> </m:t>
                      </m:r>
                      <m:r>
                        <a:rPr lang="en-US" b="0" i="1" smtClean="0">
                          <a:solidFill>
                            <a:srgbClr val="FF0000"/>
                          </a:solidFill>
                          <a:latin typeface="Cambria Math"/>
                        </a:rPr>
                        <m:t>𝑖𝑠</m:t>
                      </m:r>
                      <m:r>
                        <a:rPr lang="en-US" b="0" i="1" smtClean="0">
                          <a:solidFill>
                            <a:srgbClr val="FF0000"/>
                          </a:solidFill>
                          <a:latin typeface="Cambria Math"/>
                        </a:rPr>
                        <m:t> </m:t>
                      </m:r>
                      <m:r>
                        <a:rPr lang="en-US" b="0" i="1" smtClean="0">
                          <a:solidFill>
                            <a:srgbClr val="FF0000"/>
                          </a:solidFill>
                          <a:latin typeface="Cambria Math"/>
                        </a:rPr>
                        <m:t>𝑟𝑒𝑝𝑟𝑒𝑠𝑛𝑡𝑎𝑡</m:t>
                      </m:r>
                      <m:r>
                        <a:rPr lang="en-US" b="0" i="1" smtClean="0">
                          <a:solidFill>
                            <a:srgbClr val="FF0000"/>
                          </a:solidFill>
                          <a:latin typeface="Cambria Math"/>
                        </a:rPr>
                        <m:t> </m:t>
                      </m:r>
                      <m:r>
                        <a:rPr lang="en-US" b="1" i="1" smtClean="0">
                          <a:solidFill>
                            <a:srgbClr val="FF0000"/>
                          </a:solidFill>
                          <a:latin typeface="Cambria Math"/>
                        </a:rPr>
                        <m:t>𝒃𝒊𝒂𝒔</m:t>
                      </m:r>
                    </m:oMath>
                  </m:oMathPara>
                </a14:m>
                <a:endParaRPr lang="en-US" b="1" dirty="0" smtClean="0">
                  <a:solidFill>
                    <a:srgbClr val="FF0000"/>
                  </a:solidFill>
                </a:endParaRPr>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693456" y="1865798"/>
                <a:ext cx="4176516" cy="496115"/>
              </a:xfrm>
              <a:prstGeom prst="rect">
                <a:avLst/>
              </a:prstGeom>
              <a:blipFill rotWithShape="1">
                <a:blip r:embed="rId4"/>
                <a:stretch>
                  <a:fillRect/>
                </a:stretch>
              </a:blipFill>
              <a:ln>
                <a:noFill/>
              </a:ln>
            </p:spPr>
            <p:txBody>
              <a:bodyPr/>
              <a:lstStyle/>
              <a:p>
                <a:r>
                  <a:rPr lang="ru-RU">
                    <a:noFill/>
                  </a:rPr>
                  <a:t> </a:t>
                </a:r>
              </a:p>
            </p:txBody>
          </p:sp>
        </mc:Fallback>
      </mc:AlternateContent>
      <p:cxnSp>
        <p:nvCxnSpPr>
          <p:cNvPr id="18" name="Прямая со стрелкой 17"/>
          <p:cNvCxnSpPr/>
          <p:nvPr/>
        </p:nvCxnSpPr>
        <p:spPr>
          <a:xfrm flipH="1">
            <a:off x="4869971" y="2807773"/>
            <a:ext cx="288032" cy="323256"/>
          </a:xfrm>
          <a:prstGeom prst="straightConnector1">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3122543" y="2361913"/>
            <a:ext cx="1891444" cy="607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endCxn id="9" idx="7"/>
          </p:cNvCxnSpPr>
          <p:nvPr/>
        </p:nvCxnSpPr>
        <p:spPr>
          <a:xfrm flipH="1">
            <a:off x="2857506" y="3131029"/>
            <a:ext cx="1986096" cy="238261"/>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endCxn id="11" idx="7"/>
          </p:cNvCxnSpPr>
          <p:nvPr/>
        </p:nvCxnSpPr>
        <p:spPr>
          <a:xfrm flipH="1">
            <a:off x="3509533" y="3131029"/>
            <a:ext cx="1360439" cy="401615"/>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endCxn id="12" idx="7"/>
          </p:cNvCxnSpPr>
          <p:nvPr/>
        </p:nvCxnSpPr>
        <p:spPr>
          <a:xfrm flipH="1">
            <a:off x="3306931" y="3131029"/>
            <a:ext cx="1563041" cy="881566"/>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a:xfrm flipH="1" flipV="1">
            <a:off x="3851869" y="3756802"/>
            <a:ext cx="2664347" cy="7523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Прямоугольник 35"/>
              <p:cNvSpPr/>
              <p:nvPr/>
            </p:nvSpPr>
            <p:spPr>
              <a:xfrm>
                <a:off x="4214498" y="4509120"/>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𝐸𝑟𝑟𝑜𝑟</m:t>
                      </m:r>
                      <m:r>
                        <a:rPr lang="en-US" b="0" i="1" smtClean="0">
                          <a:solidFill>
                            <a:srgbClr val="FF0000"/>
                          </a:solidFill>
                          <a:latin typeface="Cambria Math"/>
                        </a:rPr>
                        <m:t> </m:t>
                      </m:r>
                      <m:r>
                        <a:rPr lang="en-US" b="0" i="1" smtClean="0">
                          <a:solidFill>
                            <a:srgbClr val="FF0000"/>
                          </a:solidFill>
                          <a:latin typeface="Cambria Math"/>
                        </a:rPr>
                        <m:t>𝑑𝑢𝑒</m:t>
                      </m:r>
                      <m:r>
                        <a:rPr lang="en-US" b="0" i="1" smtClean="0">
                          <a:solidFill>
                            <a:srgbClr val="FF0000"/>
                          </a:solidFill>
                          <a:latin typeface="Cambria Math"/>
                        </a:rPr>
                        <m:t> </m:t>
                      </m:r>
                      <m:r>
                        <a:rPr lang="en-US" b="0" i="1" smtClean="0">
                          <a:solidFill>
                            <a:srgbClr val="FF0000"/>
                          </a:solidFill>
                          <a:latin typeface="Cambria Math"/>
                        </a:rPr>
                        <m:t>𝑡𝑜</m:t>
                      </m:r>
                      <m:r>
                        <a:rPr lang="en-US" b="0" i="1" smtClean="0">
                          <a:solidFill>
                            <a:srgbClr val="FF0000"/>
                          </a:solidFill>
                          <a:latin typeface="Cambria Math"/>
                        </a:rPr>
                        <m:t> </m:t>
                      </m:r>
                      <m:r>
                        <a:rPr lang="en-US" b="0" i="1" smtClean="0">
                          <a:solidFill>
                            <a:srgbClr val="FF0000"/>
                          </a:solidFill>
                          <a:latin typeface="Cambria Math"/>
                        </a:rPr>
                        <m:t>𝑢𝑛𝑝𝑒𝑟𝑓𝑒𝑐𝑡</m:t>
                      </m:r>
                      <m:r>
                        <a:rPr lang="en-US" b="0" i="1" smtClean="0">
                          <a:solidFill>
                            <a:srgbClr val="FF0000"/>
                          </a:solidFill>
                          <a:latin typeface="Cambria Math"/>
                        </a:rPr>
                        <m:t> </m:t>
                      </m:r>
                      <m:r>
                        <a:rPr lang="en-US" b="0" i="1" smtClean="0">
                          <a:solidFill>
                            <a:srgbClr val="FF0000"/>
                          </a:solidFill>
                          <a:latin typeface="Cambria Math"/>
                        </a:rPr>
                        <m:t>𝑟𝑖𝑠𝑘</m:t>
                      </m:r>
                      <m:r>
                        <a:rPr lang="en-US" b="0" i="1" smtClean="0">
                          <a:solidFill>
                            <a:srgbClr val="FF0000"/>
                          </a:solidFill>
                          <a:latin typeface="Cambria Math"/>
                        </a:rPr>
                        <m:t> </m:t>
                      </m:r>
                      <m:r>
                        <a:rPr lang="en-US" b="0" i="1" smtClean="0">
                          <a:solidFill>
                            <a:srgbClr val="FF0000"/>
                          </a:solidFill>
                          <a:latin typeface="Cambria Math"/>
                        </a:rPr>
                        <m:t>𝑚𝑖𝑛𝑖𝑚𝑖𝑧𝑎𝑡𝑖𝑜𝑛</m:t>
                      </m:r>
                      <m:r>
                        <a:rPr lang="en-US" b="0" i="1" smtClean="0">
                          <a:solidFill>
                            <a:srgbClr val="FF0000"/>
                          </a:solidFill>
                          <a:latin typeface="Cambria Math"/>
                        </a:rPr>
                        <m:t> </m:t>
                      </m:r>
                    </m:oMath>
                  </m:oMathPara>
                </a14:m>
                <a:endParaRPr lang="en-US" b="0" i="1" dirty="0" smtClean="0">
                  <a:solidFill>
                    <a:srgbClr val="FF0000"/>
                  </a:solidFill>
                  <a:latin typeface="Cambria Math"/>
                </a:endParaRPr>
              </a:p>
              <a:p>
                <a:pPr algn="ctr"/>
                <a14:m>
                  <m:oMath xmlns:m="http://schemas.openxmlformats.org/officeDocument/2006/math">
                    <m:r>
                      <a:rPr lang="en-US" b="0" i="1" smtClean="0">
                        <a:solidFill>
                          <a:srgbClr val="FF0000"/>
                        </a:solidFill>
                        <a:latin typeface="Cambria Math"/>
                      </a:rPr>
                      <m:t>𝑐𝑎𝑙𝑙𝑒𝑑</m:t>
                    </m:r>
                    <m:r>
                      <a:rPr lang="en-US" b="0" i="1" smtClean="0">
                        <a:solidFill>
                          <a:srgbClr val="FF0000"/>
                        </a:solidFill>
                        <a:latin typeface="Cambria Math"/>
                      </a:rPr>
                      <m:t> </m:t>
                    </m:r>
                    <m:r>
                      <a:rPr lang="en-US" b="0" i="1" smtClean="0">
                        <a:solidFill>
                          <a:srgbClr val="FF0000"/>
                        </a:solidFill>
                        <a:latin typeface="Cambria Math"/>
                      </a:rPr>
                      <m:t>𝑎</m:t>
                    </m:r>
                    <m:r>
                      <a:rPr lang="en-US" b="0" i="1" smtClean="0">
                        <a:solidFill>
                          <a:srgbClr val="FF0000"/>
                        </a:solidFill>
                        <a:latin typeface="Cambria Math"/>
                      </a:rPr>
                      <m:t> </m:t>
                    </m:r>
                    <m:r>
                      <a:rPr lang="en-US" b="1" i="1" smtClean="0">
                        <a:solidFill>
                          <a:srgbClr val="FF0000"/>
                        </a:solidFill>
                        <a:latin typeface="Cambria Math"/>
                      </a:rPr>
                      <m:t>𝒗𝒂𝒓𝒊𝒂𝒏𝒄𝒆</m:t>
                    </m:r>
                  </m:oMath>
                </a14:m>
                <a:r>
                  <a:rPr lang="en-US" b="1" dirty="0" smtClean="0">
                    <a:solidFill>
                      <a:srgbClr val="FF0000"/>
                    </a:solidFill>
                  </a:rPr>
                  <a:t> (per sample)</a:t>
                </a:r>
              </a:p>
            </p:txBody>
          </p:sp>
        </mc:Choice>
        <mc:Fallback xmlns="">
          <p:sp>
            <p:nvSpPr>
              <p:cNvPr id="36" name="Прямоугольник 35"/>
              <p:cNvSpPr>
                <a:spLocks noRot="1" noChangeAspect="1" noMove="1" noResize="1" noEditPoints="1" noAdjustHandles="1" noChangeArrowheads="1" noChangeShapeType="1" noTextEdit="1"/>
              </p:cNvSpPr>
              <p:nvPr/>
            </p:nvSpPr>
            <p:spPr>
              <a:xfrm>
                <a:off x="4214498" y="4509120"/>
                <a:ext cx="4176516" cy="496115"/>
              </a:xfrm>
              <a:prstGeom prst="rect">
                <a:avLst/>
              </a:prstGeom>
              <a:blipFill rotWithShape="1">
                <a:blip r:embed="rId5"/>
                <a:stretch>
                  <a:fillRect l="-4818" t="-4938" r="-2628" b="-34568"/>
                </a:stretch>
              </a:blipFill>
              <a:ln>
                <a:noFill/>
              </a:ln>
            </p:spPr>
            <p:txBody>
              <a:bodyPr/>
              <a:lstStyle/>
              <a:p>
                <a:r>
                  <a:rPr lang="ru-RU">
                    <a:noFill/>
                  </a:rPr>
                  <a:t> </a:t>
                </a:r>
              </a:p>
            </p:txBody>
          </p:sp>
        </mc:Fallback>
      </mc:AlternateContent>
      <p:sp>
        <p:nvSpPr>
          <p:cNvPr id="38" name="Овал 37"/>
          <p:cNvSpPr/>
          <p:nvPr/>
        </p:nvSpPr>
        <p:spPr>
          <a:xfrm>
            <a:off x="4761959" y="3034135"/>
            <a:ext cx="216024" cy="2160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 name="Прямая со стрелкой 39"/>
          <p:cNvCxnSpPr>
            <a:endCxn id="9" idx="1"/>
          </p:cNvCxnSpPr>
          <p:nvPr/>
        </p:nvCxnSpPr>
        <p:spPr>
          <a:xfrm>
            <a:off x="1356488" y="3034135"/>
            <a:ext cx="1348266" cy="33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Прямоугольник 41"/>
              <p:cNvSpPr/>
              <p:nvPr/>
            </p:nvSpPr>
            <p:spPr>
              <a:xfrm>
                <a:off x="-666983" y="2429624"/>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𝐴𝑛𝑠𝑤𝑒𝑟</m:t>
                      </m:r>
                      <m:r>
                        <a:rPr lang="en-US" b="0" i="1" smtClean="0">
                          <a:solidFill>
                            <a:srgbClr val="FF0000"/>
                          </a:solidFill>
                          <a:latin typeface="Cambria Math"/>
                        </a:rPr>
                        <m:t>(</m:t>
                      </m:r>
                      <m:r>
                        <a:rPr lang="en-US" b="0" i="1" smtClean="0">
                          <a:solidFill>
                            <a:srgbClr val="FF0000"/>
                          </a:solidFill>
                          <a:latin typeface="Cambria Math"/>
                        </a:rPr>
                        <m:t>𝑠</m:t>
                      </m:r>
                      <m:r>
                        <a:rPr lang="en-US" b="0" i="1" smtClean="0">
                          <a:solidFill>
                            <a:srgbClr val="FF0000"/>
                          </a:solidFill>
                          <a:latin typeface="Cambria Math"/>
                        </a:rPr>
                        <m:t>) </m:t>
                      </m:r>
                      <m:r>
                        <a:rPr lang="en-US" b="0" i="1" smtClean="0">
                          <a:solidFill>
                            <a:srgbClr val="FF0000"/>
                          </a:solidFill>
                          <a:latin typeface="Cambria Math"/>
                        </a:rPr>
                        <m:t>𝑏𝑦</m:t>
                      </m:r>
                      <m:r>
                        <a:rPr lang="en-US" b="0" i="1" smtClean="0">
                          <a:solidFill>
                            <a:srgbClr val="FF0000"/>
                          </a:solidFill>
                          <a:latin typeface="Cambria Math"/>
                        </a:rPr>
                        <m:t> </m:t>
                      </m:r>
                      <m:r>
                        <a:rPr lang="en-US" b="0" i="1" smtClean="0">
                          <a:solidFill>
                            <a:srgbClr val="FF0000"/>
                          </a:solidFill>
                          <a:latin typeface="Cambria Math"/>
                        </a:rPr>
                        <m:t>𝑒𝑚𝑝𝑖𝑟𝑖𝑐𝑎𝑙</m:t>
                      </m:r>
                      <m:r>
                        <a:rPr lang="en-US" b="0" i="1" smtClean="0">
                          <a:solidFill>
                            <a:srgbClr val="FF0000"/>
                          </a:solidFill>
                          <a:latin typeface="Cambria Math"/>
                        </a:rPr>
                        <m:t> </m:t>
                      </m:r>
                    </m:oMath>
                  </m:oMathPara>
                </a14:m>
                <a:endParaRPr lang="en-US" b="0" i="1" dirty="0" smtClean="0">
                  <a:solidFill>
                    <a:srgbClr val="FF0000"/>
                  </a:solidFill>
                  <a:latin typeface="Cambria Math"/>
                </a:endParaRPr>
              </a:p>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𝑙𝑜𝑠𝑠</m:t>
                      </m:r>
                      <m:r>
                        <a:rPr lang="en-US" b="0" i="1" smtClean="0">
                          <a:solidFill>
                            <a:srgbClr val="FF0000"/>
                          </a:solidFill>
                          <a:latin typeface="Cambria Math"/>
                        </a:rPr>
                        <m:t> </m:t>
                      </m:r>
                      <m:r>
                        <a:rPr lang="en-US" b="0" i="1" smtClean="0">
                          <a:solidFill>
                            <a:srgbClr val="FF0000"/>
                          </a:solidFill>
                          <a:latin typeface="Cambria Math"/>
                        </a:rPr>
                        <m:t>𝑚𝑖𝑛𝑖𝑚𝑖𝑧𝑎𝑡𝑖𝑜𝑛</m:t>
                      </m:r>
                    </m:oMath>
                  </m:oMathPara>
                </a14:m>
                <a:endParaRPr lang="en-US" b="1" dirty="0" smtClean="0">
                  <a:solidFill>
                    <a:srgbClr val="FF0000"/>
                  </a:solidFill>
                </a:endParaRPr>
              </a:p>
            </p:txBody>
          </p:sp>
        </mc:Choice>
        <mc:Fallback xmlns="">
          <p:sp>
            <p:nvSpPr>
              <p:cNvPr id="42" name="Прямоугольник 41"/>
              <p:cNvSpPr>
                <a:spLocks noRot="1" noChangeAspect="1" noMove="1" noResize="1" noEditPoints="1" noAdjustHandles="1" noChangeArrowheads="1" noChangeShapeType="1" noTextEdit="1"/>
              </p:cNvSpPr>
              <p:nvPr/>
            </p:nvSpPr>
            <p:spPr>
              <a:xfrm>
                <a:off x="-666983" y="2429624"/>
                <a:ext cx="4176516" cy="496115"/>
              </a:xfrm>
              <a:prstGeom prst="rect">
                <a:avLst/>
              </a:prstGeom>
              <a:blipFill rotWithShape="1">
                <a:blip r:embed="rId6"/>
                <a:stretch>
                  <a:fillRect t="-4938" b="-9877"/>
                </a:stretch>
              </a:blipFill>
              <a:ln>
                <a:noFill/>
              </a:ln>
            </p:spPr>
            <p:txBody>
              <a:bodyPr/>
              <a:lstStyle/>
              <a:p>
                <a:r>
                  <a:rPr lang="ru-RU">
                    <a:noFill/>
                  </a:rPr>
                  <a:t> </a:t>
                </a:r>
              </a:p>
            </p:txBody>
          </p:sp>
        </mc:Fallback>
      </mc:AlternateContent>
      <p:sp>
        <p:nvSpPr>
          <p:cNvPr id="45" name="Овал 44"/>
          <p:cNvSpPr/>
          <p:nvPr/>
        </p:nvSpPr>
        <p:spPr>
          <a:xfrm>
            <a:off x="3923980" y="3003189"/>
            <a:ext cx="665567" cy="625773"/>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8" name="Прямая со стрелкой 47"/>
          <p:cNvCxnSpPr/>
          <p:nvPr/>
        </p:nvCxnSpPr>
        <p:spPr>
          <a:xfrm flipH="1">
            <a:off x="4644010" y="3372908"/>
            <a:ext cx="9183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Прямоугольник 49"/>
              <p:cNvSpPr/>
              <p:nvPr/>
            </p:nvSpPr>
            <p:spPr>
              <a:xfrm>
                <a:off x="5013987" y="3220917"/>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𝐴𝑣𝑒𝑟𝑎𝑔𝑒</m:t>
                      </m:r>
                      <m:r>
                        <a:rPr lang="en-US" b="0" i="1" smtClean="0">
                          <a:solidFill>
                            <a:srgbClr val="FF0000"/>
                          </a:solidFill>
                          <a:latin typeface="Cambria Math"/>
                        </a:rPr>
                        <m:t> </m:t>
                      </m:r>
                      <m:r>
                        <a:rPr lang="en-US" b="0" i="1" smtClean="0">
                          <a:solidFill>
                            <a:srgbClr val="FF0000"/>
                          </a:solidFill>
                          <a:latin typeface="Cambria Math"/>
                        </a:rPr>
                        <m:t>𝑜𝑓</m:t>
                      </m:r>
                      <m:r>
                        <a:rPr lang="en-US" b="0" i="1" smtClean="0">
                          <a:solidFill>
                            <a:srgbClr val="FF0000"/>
                          </a:solidFill>
                          <a:latin typeface="Cambria Math"/>
                        </a:rPr>
                        <m:t> </m:t>
                      </m:r>
                      <m:r>
                        <a:rPr lang="en-US" b="0" i="1" smtClean="0">
                          <a:solidFill>
                            <a:srgbClr val="FF0000"/>
                          </a:solidFill>
                          <a:latin typeface="Cambria Math"/>
                        </a:rPr>
                        <m:t>𝑡h𝑖𝑠</m:t>
                      </m:r>
                      <m:r>
                        <a:rPr lang="en-US" b="0" i="1" smtClean="0">
                          <a:solidFill>
                            <a:srgbClr val="FF0000"/>
                          </a:solidFill>
                          <a:latin typeface="Cambria Math"/>
                        </a:rPr>
                        <m:t> </m:t>
                      </m:r>
                      <m:r>
                        <a:rPr lang="en-US" b="0" i="1" smtClean="0">
                          <a:solidFill>
                            <a:srgbClr val="FF0000"/>
                          </a:solidFill>
                          <a:latin typeface="Cambria Math"/>
                        </a:rPr>
                        <m:t>𝑙𝑒𝑛𝑔𝑡h𝑠</m:t>
                      </m:r>
                      <m:r>
                        <a:rPr lang="en-US" b="0" i="1" smtClean="0">
                          <a:solidFill>
                            <a:srgbClr val="FF0000"/>
                          </a:solidFill>
                          <a:latin typeface="Cambria Math"/>
                        </a:rPr>
                        <m:t> </m:t>
                      </m:r>
                      <m:r>
                        <a:rPr lang="en-US" b="0" i="1" smtClean="0">
                          <a:solidFill>
                            <a:srgbClr val="FF0000"/>
                          </a:solidFill>
                          <a:latin typeface="Cambria Math"/>
                        </a:rPr>
                        <m:t>𝑖𝑠</m:t>
                      </m:r>
                    </m:oMath>
                  </m:oMathPara>
                </a14:m>
                <a:endParaRPr lang="en-US" b="0" i="1" dirty="0" smtClean="0">
                  <a:solidFill>
                    <a:srgbClr val="FF0000"/>
                  </a:solidFill>
                  <a:latin typeface="Cambria Math"/>
                </a:endParaRPr>
              </a:p>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rPr>
                        <m:t>𝒗𝒂𝒓𝒊𝒂𝒏𝒄𝒆</m:t>
                      </m:r>
                    </m:oMath>
                  </m:oMathPara>
                </a14:m>
                <a:endParaRPr lang="en-US" b="1" dirty="0" smtClean="0">
                  <a:solidFill>
                    <a:srgbClr val="FF0000"/>
                  </a:solidFill>
                </a:endParaRPr>
              </a:p>
            </p:txBody>
          </p:sp>
        </mc:Choice>
        <mc:Fallback xmlns="">
          <p:sp>
            <p:nvSpPr>
              <p:cNvPr id="50" name="Прямоугольник 49"/>
              <p:cNvSpPr>
                <a:spLocks noRot="1" noChangeAspect="1" noMove="1" noResize="1" noEditPoints="1" noAdjustHandles="1" noChangeArrowheads="1" noChangeShapeType="1" noTextEdit="1"/>
              </p:cNvSpPr>
              <p:nvPr/>
            </p:nvSpPr>
            <p:spPr>
              <a:xfrm>
                <a:off x="5013987" y="3220917"/>
                <a:ext cx="4176516" cy="496115"/>
              </a:xfrm>
              <a:prstGeom prst="rect">
                <a:avLst/>
              </a:prstGeom>
              <a:blipFill rotWithShape="1">
                <a:blip r:embed="rId7"/>
                <a:stretch>
                  <a:fillRect t="-3659" b="-9756"/>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390076" y="4931876"/>
                <a:ext cx="4978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ea typeface="Cambria Math"/>
                            </a:rPr>
                          </m:ctrlPr>
                        </m:sSubPr>
                        <m:e>
                          <m:r>
                            <a:rPr lang="ru-RU" i="1" smtClean="0">
                              <a:latin typeface="Cambria Math"/>
                              <a:ea typeface="Cambria Math"/>
                            </a:rPr>
                            <m:t>ℱ</m:t>
                          </m:r>
                        </m:e>
                        <m:sub>
                          <m:r>
                            <a:rPr lang="en-US" b="0" i="1" smtClean="0">
                              <a:latin typeface="Cambria Math"/>
                              <a:ea typeface="Cambria Math"/>
                            </a:rPr>
                            <m:t>1</m:t>
                          </m:r>
                        </m:sub>
                      </m:sSub>
                    </m:oMath>
                  </m:oMathPara>
                </a14:m>
                <a:endParaRPr lang="ru-RU" dirty="0"/>
              </a:p>
            </p:txBody>
          </p:sp>
        </mc:Choice>
        <mc:Fallback xmlns="">
          <p:sp>
            <p:nvSpPr>
              <p:cNvPr id="57" name="TextBox 56"/>
              <p:cNvSpPr txBox="1">
                <a:spLocks noRot="1" noChangeAspect="1" noMove="1" noResize="1" noEditPoints="1" noAdjustHandles="1" noChangeArrowheads="1" noChangeShapeType="1" noTextEdit="1"/>
              </p:cNvSpPr>
              <p:nvPr/>
            </p:nvSpPr>
            <p:spPr>
              <a:xfrm>
                <a:off x="3390076" y="4931876"/>
                <a:ext cx="497847" cy="369332"/>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306525" y="5598182"/>
                <a:ext cx="10494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ea typeface="Cambria Math"/>
                            </a:rPr>
                          </m:ctrlPr>
                        </m:sSubPr>
                        <m:e>
                          <m:r>
                            <a:rPr lang="ru-RU" i="1" smtClean="0">
                              <a:latin typeface="Cambria Math"/>
                              <a:ea typeface="Cambria Math"/>
                            </a:rPr>
                            <m:t>ℱ</m:t>
                          </m:r>
                        </m:e>
                        <m:sub>
                          <m:r>
                            <a:rPr lang="en-US" b="0" i="1" smtClean="0">
                              <a:latin typeface="Cambria Math"/>
                              <a:ea typeface="Cambria Math"/>
                            </a:rPr>
                            <m:t>3</m:t>
                          </m:r>
                        </m:sub>
                      </m:sSub>
                      <m:r>
                        <a:rPr lang="en-US" b="0" i="1" smtClean="0">
                          <a:latin typeface="Cambria Math"/>
                          <a:ea typeface="Cambria Math"/>
                        </a:rPr>
                        <m:t>⊇</m:t>
                      </m:r>
                      <m:sSub>
                        <m:sSubPr>
                          <m:ctrlPr>
                            <a:rPr lang="en-US" i="1">
                              <a:latin typeface="Cambria Math"/>
                              <a:ea typeface="Cambria Math"/>
                            </a:rPr>
                          </m:ctrlPr>
                        </m:sSubPr>
                        <m:e>
                          <m:r>
                            <a:rPr lang="ru-RU" i="1">
                              <a:latin typeface="Cambria Math"/>
                              <a:ea typeface="Cambria Math"/>
                            </a:rPr>
                            <m:t>ℱ</m:t>
                          </m:r>
                        </m:e>
                        <m:sub>
                          <m:r>
                            <a:rPr lang="en-US" b="0" i="1" smtClean="0">
                              <a:latin typeface="Cambria Math"/>
                              <a:ea typeface="Cambria Math"/>
                            </a:rPr>
                            <m:t>1</m:t>
                          </m:r>
                        </m:sub>
                      </m:sSub>
                    </m:oMath>
                  </m:oMathPara>
                </a14:m>
                <a:endParaRPr lang="ru-RU" dirty="0"/>
              </a:p>
            </p:txBody>
          </p:sp>
        </mc:Choice>
        <mc:Fallback xmlns="">
          <p:sp>
            <p:nvSpPr>
              <p:cNvPr id="58" name="TextBox 57"/>
              <p:cNvSpPr txBox="1">
                <a:spLocks noRot="1" noChangeAspect="1" noMove="1" noResize="1" noEditPoints="1" noAdjustHandles="1" noChangeArrowheads="1" noChangeShapeType="1" noTextEdit="1"/>
              </p:cNvSpPr>
              <p:nvPr/>
            </p:nvSpPr>
            <p:spPr>
              <a:xfrm>
                <a:off x="3306525" y="5598182"/>
                <a:ext cx="1049451" cy="369332"/>
              </a:xfrm>
              <a:prstGeom prst="rect">
                <a:avLst/>
              </a:prstGeom>
              <a:blipFill rotWithShape="1">
                <a:blip r:embed="rId9"/>
                <a:stretch>
                  <a:fillRect/>
                </a:stretch>
              </a:blipFill>
            </p:spPr>
            <p:txBody>
              <a:bodyPr/>
              <a:lstStyle/>
              <a:p>
                <a:r>
                  <a:rPr lang="ru-RU">
                    <a:noFill/>
                  </a:rPr>
                  <a:t> </a:t>
                </a:r>
              </a:p>
            </p:txBody>
          </p:sp>
        </mc:Fallback>
      </mc:AlternateContent>
      <p:sp>
        <p:nvSpPr>
          <p:cNvPr id="31" name="Заголовок 1"/>
          <p:cNvSpPr>
            <a:spLocks noGrp="1"/>
          </p:cNvSpPr>
          <p:nvPr>
            <p:ph type="title"/>
          </p:nvPr>
        </p:nvSpPr>
        <p:spPr>
          <a:xfrm>
            <a:off x="457200" y="155448"/>
            <a:ext cx="8229600" cy="1252728"/>
          </a:xfrm>
        </p:spPr>
        <p:txBody>
          <a:bodyPr>
            <a:normAutofit/>
          </a:bodyPr>
          <a:lstStyle/>
          <a:p>
            <a:r>
              <a:rPr lang="en-US" sz="3600" dirty="0" smtClean="0"/>
              <a:t>Bias-Variance </a:t>
            </a:r>
            <a:r>
              <a:rPr lang="en-US" sz="3600" dirty="0"/>
              <a:t>tradeoff</a:t>
            </a:r>
            <a:endParaRPr lang="ru-RU" sz="3600" dirty="0"/>
          </a:p>
        </p:txBody>
      </p:sp>
      <p:sp>
        <p:nvSpPr>
          <p:cNvPr id="2" name="Номер слайда 1"/>
          <p:cNvSpPr>
            <a:spLocks noGrp="1"/>
          </p:cNvSpPr>
          <p:nvPr>
            <p:ph type="sldNum" sz="quarter" idx="12"/>
          </p:nvPr>
        </p:nvSpPr>
        <p:spPr/>
        <p:txBody>
          <a:bodyPr/>
          <a:lstStyle/>
          <a:p>
            <a:fld id="{C453EA42-BA89-4D45-B3D1-7EC11C308921}" type="slidenum">
              <a:rPr lang="ru-RU" smtClean="0"/>
              <a:t>6</a:t>
            </a:fld>
            <a:endParaRPr lang="ru-RU"/>
          </a:p>
        </p:txBody>
      </p:sp>
    </p:spTree>
    <p:extLst>
      <p:ext uri="{BB962C8B-B14F-4D97-AF65-F5344CB8AC3E}">
        <p14:creationId xmlns:p14="http://schemas.microsoft.com/office/powerpoint/2010/main" val="4252776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marL="0" indent="0">
              <a:buNone/>
            </a:pPr>
            <a:r>
              <a:rPr lang="en-US" dirty="0" smtClean="0"/>
              <a:t>So there </a:t>
            </a:r>
            <a:r>
              <a:rPr lang="en-US" dirty="0"/>
              <a:t>are always two </a:t>
            </a:r>
            <a:r>
              <a:rPr lang="en-US" dirty="0" smtClean="0"/>
              <a:t>kind of errors in this business:</a:t>
            </a:r>
          </a:p>
          <a:p>
            <a:pPr marL="0" indent="0">
              <a:buNone/>
            </a:pPr>
            <a:r>
              <a:rPr lang="en-US" b="1" dirty="0" smtClean="0"/>
              <a:t>Variance error</a:t>
            </a:r>
            <a:r>
              <a:rPr lang="en-US" dirty="0" smtClean="0"/>
              <a:t> and </a:t>
            </a:r>
            <a:r>
              <a:rPr lang="en-US" b="1" dirty="0"/>
              <a:t>B</a:t>
            </a:r>
            <a:r>
              <a:rPr lang="en-US" b="1" dirty="0" smtClean="0"/>
              <a:t>ias error</a:t>
            </a:r>
            <a:r>
              <a:rPr lang="en-US" dirty="0" smtClean="0"/>
              <a:t>:</a:t>
            </a:r>
          </a:p>
          <a:p>
            <a:pPr marL="0" indent="0">
              <a:buNone/>
            </a:pPr>
            <a:endParaRPr lang="en-US" b="1" dirty="0"/>
          </a:p>
          <a:p>
            <a:pPr marL="0" indent="0">
              <a:buNone/>
            </a:pPr>
            <a:r>
              <a:rPr lang="en-US" b="1" dirty="0" smtClean="0"/>
              <a:t>Reason </a:t>
            </a:r>
            <a:r>
              <a:rPr lang="en-US" b="1" dirty="0"/>
              <a:t>of </a:t>
            </a:r>
            <a:r>
              <a:rPr lang="en-US" b="1" dirty="0" smtClean="0"/>
              <a:t>variance</a:t>
            </a:r>
          </a:p>
          <a:p>
            <a:pPr marL="0" indent="0">
              <a:buNone/>
            </a:pPr>
            <a:r>
              <a:rPr lang="en-US" dirty="0" smtClean="0"/>
              <a:t>we </a:t>
            </a:r>
            <a:r>
              <a:rPr lang="en-US" dirty="0"/>
              <a:t>do </a:t>
            </a:r>
            <a:r>
              <a:rPr lang="en-US" dirty="0" smtClean="0"/>
              <a:t>not know </a:t>
            </a:r>
            <a:r>
              <a:rPr lang="en-US" dirty="0"/>
              <a:t>population and we use only </a:t>
            </a:r>
            <a:r>
              <a:rPr lang="en-US" dirty="0" smtClean="0"/>
              <a:t>data. Variance </a:t>
            </a:r>
            <a:r>
              <a:rPr lang="en-US" dirty="0"/>
              <a:t>can also </a:t>
            </a:r>
            <a:r>
              <a:rPr lang="en-US" dirty="0" smtClean="0"/>
              <a:t>“be corrected” </a:t>
            </a:r>
            <a:r>
              <a:rPr lang="en-US" dirty="0"/>
              <a:t>by more amount of data. </a:t>
            </a:r>
            <a:endParaRPr lang="en-US" dirty="0" smtClean="0"/>
          </a:p>
          <a:p>
            <a:pPr marL="0" indent="0">
              <a:buNone/>
            </a:pPr>
            <a:r>
              <a:rPr lang="en-US" b="1" i="1" dirty="0" smtClean="0"/>
              <a:t>It is about </a:t>
            </a:r>
            <a:r>
              <a:rPr lang="en-US" b="1" i="1" dirty="0" err="1" smtClean="0"/>
              <a:t>uncertanty</a:t>
            </a:r>
            <a:r>
              <a:rPr lang="en-US" b="1" i="1" dirty="0" smtClean="0"/>
              <a:t> </a:t>
            </a:r>
            <a:r>
              <a:rPr lang="en-US" b="1" i="1" dirty="0"/>
              <a:t>which function is the </a:t>
            </a:r>
            <a:r>
              <a:rPr lang="en-US" b="1" i="1" dirty="0" smtClean="0"/>
              <a:t>best in case of limited amount of data.</a:t>
            </a:r>
            <a:endParaRPr lang="en-US" b="1" i="1" dirty="0"/>
          </a:p>
          <a:p>
            <a:pPr marL="0" indent="0">
              <a:buNone/>
            </a:pPr>
            <a:endParaRPr lang="en-US" b="1" dirty="0"/>
          </a:p>
          <a:p>
            <a:pPr marL="0" indent="0">
              <a:buNone/>
            </a:pPr>
            <a:r>
              <a:rPr lang="en-US" b="1" dirty="0" smtClean="0"/>
              <a:t>Reason </a:t>
            </a:r>
            <a:r>
              <a:rPr lang="en-US" b="1" dirty="0"/>
              <a:t>of bias </a:t>
            </a:r>
            <a:endParaRPr lang="en-US" b="1" dirty="0" smtClean="0"/>
          </a:p>
          <a:p>
            <a:pPr marL="0" indent="0">
              <a:buNone/>
            </a:pPr>
            <a:r>
              <a:rPr lang="en-US" dirty="0" smtClean="0"/>
              <a:t>Is that our </a:t>
            </a:r>
            <a:r>
              <a:rPr lang="en-US" dirty="0"/>
              <a:t>function class not necessary contain target </a:t>
            </a:r>
            <a:r>
              <a:rPr lang="en-US" dirty="0" smtClean="0"/>
              <a:t>function. Bias </a:t>
            </a:r>
            <a:r>
              <a:rPr lang="en-US" dirty="0"/>
              <a:t>can be fixed by consider more big function space.</a:t>
            </a:r>
          </a:p>
          <a:p>
            <a:pPr marL="0" indent="0">
              <a:buNone/>
            </a:pPr>
            <a:endParaRPr lang="en-US" dirty="0" smtClean="0"/>
          </a:p>
          <a:p>
            <a:pPr marL="0" indent="0">
              <a:buNone/>
            </a:pPr>
            <a:r>
              <a:rPr lang="en-US" u="sng" dirty="0" smtClean="0"/>
              <a:t>In Machine Learning supervised methods</a:t>
            </a:r>
            <a:r>
              <a:rPr lang="en-US" dirty="0" smtClean="0"/>
              <a:t>:</a:t>
            </a:r>
            <a:endParaRPr lang="en-US" dirty="0"/>
          </a:p>
          <a:p>
            <a:pPr marL="0" indent="0">
              <a:buNone/>
            </a:pPr>
            <a:r>
              <a:rPr lang="en-US" dirty="0" smtClean="0"/>
              <a:t>Complete </a:t>
            </a:r>
            <a:r>
              <a:rPr lang="en-US" dirty="0"/>
              <a:t>picture is that we consider series of nested function families and try to pick the best </a:t>
            </a:r>
            <a:r>
              <a:rPr lang="en-US" dirty="0" smtClean="0"/>
              <a:t>function via cross-validation.</a:t>
            </a:r>
            <a:endParaRPr lang="en-US" dirty="0"/>
          </a:p>
        </p:txBody>
      </p:sp>
      <p:sp>
        <p:nvSpPr>
          <p:cNvPr id="5" name="Заголовок 1"/>
          <p:cNvSpPr>
            <a:spLocks noGrp="1"/>
          </p:cNvSpPr>
          <p:nvPr>
            <p:ph type="title"/>
          </p:nvPr>
        </p:nvSpPr>
        <p:spPr>
          <a:xfrm>
            <a:off x="457200" y="155448"/>
            <a:ext cx="8229600" cy="1252728"/>
          </a:xfrm>
        </p:spPr>
        <p:txBody>
          <a:bodyPr>
            <a:normAutofit/>
          </a:bodyPr>
          <a:lstStyle/>
          <a:p>
            <a:r>
              <a:rPr lang="en-US" sz="3600" dirty="0" smtClean="0"/>
              <a:t>Bias-Variance </a:t>
            </a:r>
            <a:r>
              <a:rPr lang="en-US" sz="3600" dirty="0"/>
              <a:t>tradeoff</a:t>
            </a:r>
            <a:endParaRPr lang="ru-RU" sz="3600" dirty="0"/>
          </a:p>
        </p:txBody>
      </p:sp>
      <p:sp>
        <p:nvSpPr>
          <p:cNvPr id="2" name="Номер слайда 1"/>
          <p:cNvSpPr>
            <a:spLocks noGrp="1"/>
          </p:cNvSpPr>
          <p:nvPr>
            <p:ph type="sldNum" sz="quarter" idx="12"/>
          </p:nvPr>
        </p:nvSpPr>
        <p:spPr/>
        <p:txBody>
          <a:bodyPr/>
          <a:lstStyle/>
          <a:p>
            <a:fld id="{C453EA42-BA89-4D45-B3D1-7EC11C308921}" type="slidenum">
              <a:rPr lang="ru-RU" smtClean="0"/>
              <a:t>7</a:t>
            </a:fld>
            <a:endParaRPr lang="ru-RU"/>
          </a:p>
        </p:txBody>
      </p:sp>
    </p:spTree>
    <p:extLst>
      <p:ext uri="{BB962C8B-B14F-4D97-AF65-F5344CB8AC3E}">
        <p14:creationId xmlns:p14="http://schemas.microsoft.com/office/powerpoint/2010/main" val="27470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Building </a:t>
            </a:r>
            <a:r>
              <a:rPr lang="en-US" sz="3100" dirty="0"/>
              <a:t>blocks </a:t>
            </a:r>
            <a:r>
              <a:rPr lang="en-US" sz="3100" dirty="0" smtClean="0"/>
              <a:t>fore store examples - Data Matrix</a:t>
            </a:r>
            <a:r>
              <a:rPr lang="en-US" dirty="0"/>
              <a:t/>
            </a:r>
            <a:br>
              <a:rPr lang="en-US" dirty="0"/>
            </a:b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47500" lnSpcReduction="20000"/>
              </a:bodyPr>
              <a:lstStyle/>
              <a:p>
                <a:pPr marL="118872" indent="0">
                  <a:buNone/>
                </a:pPr>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𝑖𝑗</m:t>
                        </m:r>
                      </m:sub>
                    </m:sSub>
                  </m:oMath>
                </a14:m>
                <a:r>
                  <a:rPr lang="en-US" dirty="0" smtClean="0"/>
                  <a:t> - value of j-</a:t>
                </a:r>
                <a:r>
                  <a:rPr lang="en-US" dirty="0" err="1" smtClean="0"/>
                  <a:t>th</a:t>
                </a:r>
                <a:r>
                  <a:rPr lang="en-US" dirty="0" smtClean="0"/>
                  <a:t> attribute for i-</a:t>
                </a:r>
                <a:r>
                  <a:rPr lang="en-US" dirty="0" err="1" smtClean="0"/>
                  <a:t>th</a:t>
                </a:r>
                <a:r>
                  <a:rPr lang="en-US" dirty="0" smtClean="0"/>
                  <a:t> object.</a:t>
                </a:r>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r>
                  <a:rPr lang="en-US" dirty="0" smtClean="0"/>
                  <a:t>This </a:t>
                </a:r>
                <a:r>
                  <a:rPr lang="en-US" dirty="0"/>
                  <a:t>matrix is called “design </a:t>
                </a:r>
                <a:r>
                  <a:rPr lang="en-US" dirty="0" err="1"/>
                  <a:t>matrix”|”data</a:t>
                </a:r>
                <a:r>
                  <a:rPr lang="en-US" dirty="0"/>
                  <a:t> </a:t>
                </a:r>
                <a:r>
                  <a:rPr lang="en-US" dirty="0" err="1"/>
                  <a:t>matrix”|”flat</a:t>
                </a:r>
                <a:r>
                  <a:rPr lang="en-US" dirty="0"/>
                  <a:t> file” | ”spreadsheet”</a:t>
                </a:r>
              </a:p>
              <a:p>
                <a:pPr marL="118872" indent="0">
                  <a:buNone/>
                </a:pPr>
                <a:endParaRPr lang="en-US" dirty="0" smtClean="0"/>
              </a:p>
              <a:p>
                <a:pPr marL="118872" indent="0">
                  <a:buNone/>
                </a:pPr>
                <a14:m>
                  <m:oMath xmlns:m="http://schemas.openxmlformats.org/officeDocument/2006/math">
                    <m:r>
                      <a:rPr lang="en-US" b="0" i="1" smtClean="0">
                        <a:latin typeface="Cambria Math"/>
                      </a:rPr>
                      <m:t>𝑛</m:t>
                    </m:r>
                  </m:oMath>
                </a14:m>
                <a:r>
                  <a:rPr lang="en-US" dirty="0" smtClean="0"/>
                  <a:t> is number of columns – </a:t>
                </a:r>
              </a:p>
              <a:p>
                <a:pPr marL="118872" indent="0">
                  <a:buNone/>
                </a:pPr>
                <a:r>
                  <a:rPr lang="en-US" dirty="0" smtClean="0"/>
                  <a:t>(</a:t>
                </a:r>
                <a:r>
                  <a:rPr lang="en-US" dirty="0" err="1" smtClean="0"/>
                  <a:t>a.k.a</a:t>
                </a:r>
                <a:r>
                  <a:rPr lang="en-US" dirty="0" smtClean="0"/>
                  <a:t> number of “</a:t>
                </a:r>
                <a:r>
                  <a:rPr lang="en-US" b="1" dirty="0" err="1" smtClean="0"/>
                  <a:t>measurement</a:t>
                </a:r>
                <a:r>
                  <a:rPr lang="en-US" dirty="0" err="1" smtClean="0"/>
                  <a:t>”|”</a:t>
                </a:r>
                <a:r>
                  <a:rPr lang="en-US" b="1" dirty="0" err="1" smtClean="0"/>
                  <a:t>attributes</a:t>
                </a:r>
                <a:r>
                  <a:rPr lang="en-US" dirty="0" err="1" smtClean="0"/>
                  <a:t>”|”</a:t>
                </a:r>
                <a:r>
                  <a:rPr lang="en-US" b="1" dirty="0" err="1" smtClean="0"/>
                  <a:t>variable</a:t>
                </a:r>
                <a:r>
                  <a:rPr lang="en-US" dirty="0" smtClean="0"/>
                  <a:t>” | “</a:t>
                </a:r>
                <a:r>
                  <a:rPr lang="en-US" b="1" dirty="0" smtClean="0"/>
                  <a:t>fields</a:t>
                </a:r>
                <a:r>
                  <a:rPr lang="en-US" dirty="0" smtClean="0"/>
                  <a:t>” )</a:t>
                </a:r>
              </a:p>
              <a:p>
                <a:pPr marL="118872" indent="0">
                  <a:buNone/>
                </a:pPr>
                <a:endParaRPr lang="en-US" dirty="0" smtClean="0"/>
              </a:p>
              <a:p>
                <a:pPr marL="118872" indent="0">
                  <a:buNone/>
                </a:pPr>
                <a14:m>
                  <m:oMath xmlns:m="http://schemas.openxmlformats.org/officeDocument/2006/math">
                    <m:r>
                      <a:rPr lang="en-US" b="0" i="1" smtClean="0">
                        <a:latin typeface="Cambria Math"/>
                      </a:rPr>
                      <m:t>𝑁</m:t>
                    </m:r>
                  </m:oMath>
                </a14:m>
                <a:r>
                  <a:rPr lang="en-US" dirty="0" smtClean="0"/>
                  <a:t> is number of rows – </a:t>
                </a:r>
              </a:p>
              <a:p>
                <a:pPr marL="118872" indent="0">
                  <a:buNone/>
                </a:pPr>
                <a:r>
                  <a:rPr lang="en-US" dirty="0" smtClean="0"/>
                  <a:t>(a.k.a.  “</a:t>
                </a:r>
                <a:r>
                  <a:rPr lang="en-US" b="1" dirty="0" err="1" smtClean="0"/>
                  <a:t>objects</a:t>
                </a:r>
                <a:r>
                  <a:rPr lang="en-US" dirty="0" err="1" smtClean="0"/>
                  <a:t>”|”</a:t>
                </a:r>
                <a:r>
                  <a:rPr lang="en-US" b="1" dirty="0" err="1" smtClean="0"/>
                  <a:t>samples</a:t>
                </a:r>
                <a:r>
                  <a:rPr lang="en-US" dirty="0" err="1" smtClean="0"/>
                  <a:t>”|”</a:t>
                </a:r>
                <a:r>
                  <a:rPr lang="en-US" b="1" dirty="0" err="1" smtClean="0"/>
                  <a:t>observations</a:t>
                </a:r>
                <a:r>
                  <a:rPr lang="en-US" dirty="0" err="1" smtClean="0"/>
                  <a:t>”|”</a:t>
                </a:r>
                <a:r>
                  <a:rPr lang="en-US" b="1" dirty="0" err="1" smtClean="0"/>
                  <a:t>examples</a:t>
                </a:r>
                <a:r>
                  <a:rPr lang="en-US" dirty="0" smtClean="0"/>
                  <a:t>” in database)</a:t>
                </a:r>
              </a:p>
              <a:p>
                <a:pPr marL="118872" indent="0">
                  <a:buNone/>
                </a:pPr>
                <a:endParaRPr lang="en-US" dirty="0"/>
              </a:p>
              <a:p>
                <a:pPr marL="118872" indent="0">
                  <a:buNone/>
                </a:pPr>
                <a:r>
                  <a:rPr lang="en-US" dirty="0" smtClean="0"/>
                  <a:t>It’s only terminology, but still each community use it’s own dialect</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290453432"/>
                  </p:ext>
                </p:extLst>
              </p:nvPr>
            </p:nvGraphicFramePr>
            <p:xfrm>
              <a:off x="683568" y="227687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Attribute #1</a:t>
                          </a:r>
                          <a:endParaRPr lang="ru-RU" dirty="0"/>
                        </a:p>
                      </a:txBody>
                      <a:tcPr/>
                    </a:tc>
                    <a:tc>
                      <a:txBody>
                        <a:bodyPr/>
                        <a:lstStyle/>
                        <a:p>
                          <a:r>
                            <a:rPr lang="en-US" dirty="0" smtClean="0"/>
                            <a:t>Attribute #2</a:t>
                          </a:r>
                          <a:endParaRPr lang="ru-RU" dirty="0"/>
                        </a:p>
                      </a:txBody>
                      <a:tcPr/>
                    </a:tc>
                    <a:tc>
                      <a:txBody>
                        <a:bodyPr/>
                        <a:lstStyle/>
                        <a:p>
                          <a:r>
                            <a:rPr lang="en-US" dirty="0" smtClean="0"/>
                            <a:t>…Attribute  #n</a:t>
                          </a:r>
                          <a:endParaRPr lang="ru-RU"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11</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12</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r>
                                      <a:rPr lang="en-US" b="0" i="1" smtClean="0">
                                        <a:latin typeface="Cambria Math"/>
                                      </a:rPr>
                                      <m:t>𝑛</m:t>
                                    </m:r>
                                  </m:sub>
                                </m:sSub>
                              </m:oMath>
                            </m:oMathPara>
                          </a14:m>
                          <a:endParaRPr lang="ru-RU" dirty="0"/>
                        </a:p>
                      </a:txBody>
                      <a:tcPr/>
                    </a:tc>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m:t>
                                    </m:r>
                                    <m:r>
                                      <a:rPr lang="en-US" b="0" i="1" smtClean="0">
                                        <a:latin typeface="Cambria Math"/>
                                      </a:rPr>
                                      <m:t>1</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m:t>
                                    </m:r>
                                    <m:r>
                                      <a:rPr lang="en-US" b="0" i="1" smtClean="0">
                                        <a:latin typeface="Cambria Math"/>
                                      </a:rPr>
                                      <m:t>2</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𝑁𝑛</m:t>
                                    </m:r>
                                  </m:sub>
                                </m:sSub>
                              </m:oMath>
                            </m:oMathPara>
                          </a14:m>
                          <a:endParaRPr lang="ru-RU"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423376686"/>
                  </p:ext>
                </p:extLst>
              </p:nvPr>
            </p:nvGraphicFramePr>
            <p:xfrm>
              <a:off x="683568" y="227687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Attribute #1</a:t>
                          </a:r>
                          <a:endParaRPr lang="ru-RU" dirty="0"/>
                        </a:p>
                      </a:txBody>
                      <a:tcPr/>
                    </a:tc>
                    <a:tc>
                      <a:txBody>
                        <a:bodyPr/>
                        <a:lstStyle/>
                        <a:p>
                          <a:r>
                            <a:rPr lang="en-US" dirty="0" smtClean="0"/>
                            <a:t>Attribute #2</a:t>
                          </a:r>
                          <a:endParaRPr lang="ru-RU" dirty="0"/>
                        </a:p>
                      </a:txBody>
                      <a:tcPr/>
                    </a:tc>
                    <a:tc>
                      <a:txBody>
                        <a:bodyPr/>
                        <a:lstStyle/>
                        <a:p>
                          <a:r>
                            <a:rPr lang="en-US" dirty="0" smtClean="0"/>
                            <a:t>…Attribute  #n</a:t>
                          </a:r>
                          <a:endParaRPr lang="ru-RU" dirty="0"/>
                        </a:p>
                      </a:txBody>
                      <a:tcPr/>
                    </a:tc>
                  </a:tr>
                  <a:tr h="370840">
                    <a:tc>
                      <a:txBody>
                        <a:bodyPr/>
                        <a:lstStyle/>
                        <a:p>
                          <a:endParaRPr lang="ru-RU"/>
                        </a:p>
                      </a:txBody>
                      <a:tcPr>
                        <a:blipFill rotWithShape="1">
                          <a:blip r:embed="rId4"/>
                          <a:stretch>
                            <a:fillRect t="-108197" r="-200601" b="-198361"/>
                          </a:stretch>
                        </a:blipFill>
                      </a:tcPr>
                    </a:tc>
                    <a:tc>
                      <a:txBody>
                        <a:bodyPr/>
                        <a:lstStyle/>
                        <a:p>
                          <a:endParaRPr lang="ru-RU"/>
                        </a:p>
                      </a:txBody>
                      <a:tcPr>
                        <a:blipFill rotWithShape="1">
                          <a:blip r:embed="rId4"/>
                          <a:stretch>
                            <a:fillRect l="-99701" t="-108197" r="-100000" b="-198361"/>
                          </a:stretch>
                        </a:blipFill>
                      </a:tcPr>
                    </a:tc>
                    <a:tc>
                      <a:txBody>
                        <a:bodyPr/>
                        <a:lstStyle/>
                        <a:p>
                          <a:endParaRPr lang="ru-RU"/>
                        </a:p>
                      </a:txBody>
                      <a:tcPr>
                        <a:blipFill rotWithShape="1">
                          <a:blip r:embed="rId4"/>
                          <a:stretch>
                            <a:fillRect l="-200300" t="-108197" r="-300" b="-198361"/>
                          </a:stretch>
                        </a:blipFill>
                      </a:tcPr>
                    </a:tc>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370840">
                    <a:tc>
                      <a:txBody>
                        <a:bodyPr/>
                        <a:lstStyle/>
                        <a:p>
                          <a:endParaRPr lang="ru-RU"/>
                        </a:p>
                      </a:txBody>
                      <a:tcPr>
                        <a:blipFill rotWithShape="1">
                          <a:blip r:embed="rId4"/>
                          <a:stretch>
                            <a:fillRect t="-306557" r="-200601"/>
                          </a:stretch>
                        </a:blipFill>
                      </a:tcPr>
                    </a:tc>
                    <a:tc>
                      <a:txBody>
                        <a:bodyPr/>
                        <a:lstStyle/>
                        <a:p>
                          <a:endParaRPr lang="ru-RU"/>
                        </a:p>
                      </a:txBody>
                      <a:tcPr>
                        <a:blipFill rotWithShape="1">
                          <a:blip r:embed="rId4"/>
                          <a:stretch>
                            <a:fillRect l="-99701" t="-306557" r="-100000"/>
                          </a:stretch>
                        </a:blipFill>
                      </a:tcPr>
                    </a:tc>
                    <a:tc>
                      <a:txBody>
                        <a:bodyPr/>
                        <a:lstStyle/>
                        <a:p>
                          <a:endParaRPr lang="ru-RU"/>
                        </a:p>
                      </a:txBody>
                      <a:tcPr>
                        <a:blipFill rotWithShape="1">
                          <a:blip r:embed="rId4"/>
                          <a:stretch>
                            <a:fillRect l="-200300" t="-306557" r="-3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751685512"/>
                  </p:ext>
                </p:extLst>
              </p:nvPr>
            </p:nvGraphicFramePr>
            <p:xfrm>
              <a:off x="6948264" y="2276872"/>
              <a:ext cx="504056" cy="1483360"/>
            </p:xfrm>
            <a:graphic>
              <a:graphicData uri="http://schemas.openxmlformats.org/drawingml/2006/table">
                <a:tbl>
                  <a:tblPr firstRow="1" bandRow="1">
                    <a:tableStyleId>{5C22544A-7EE6-4342-B048-85BDC9FD1C3A}</a:tableStyleId>
                  </a:tblPr>
                  <a:tblGrid>
                    <a:gridCol w="504056"/>
                  </a:tblGrid>
                  <a:tr h="370840">
                    <a:tc>
                      <a:txBody>
                        <a:bodyPr/>
                        <a:lstStyle/>
                        <a:p>
                          <a:r>
                            <a:rPr lang="en-US" dirty="0" smtClean="0"/>
                            <a:t>Y</a:t>
                          </a:r>
                          <a:endParaRPr lang="ru-RU" dirty="0"/>
                        </a:p>
                      </a:txBody>
                      <a:tcPr>
                        <a:solidFill>
                          <a:schemeClr val="accent3">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1</m:t>
                                    </m:r>
                                  </m:sub>
                                </m:sSub>
                              </m:oMath>
                            </m:oMathPara>
                          </a14:m>
                          <a:endParaRPr lang="ru-RU" dirty="0"/>
                        </a:p>
                      </a:txBody>
                      <a:tcPr>
                        <a:solidFill>
                          <a:schemeClr val="accent3">
                            <a:lumMod val="40000"/>
                            <a:lumOff val="60000"/>
                          </a:schemeClr>
                        </a:solidFill>
                      </a:tcPr>
                    </a:tc>
                  </a:tr>
                  <a:tr h="370840">
                    <a:tc>
                      <a:txBody>
                        <a:bodyPr/>
                        <a:lstStyle/>
                        <a:p>
                          <a:r>
                            <a:rPr lang="en-US" dirty="0" smtClean="0"/>
                            <a:t>…</a:t>
                          </a:r>
                          <a:endParaRPr lang="ru-RU" dirty="0"/>
                        </a:p>
                      </a:txBody>
                      <a:tcPr>
                        <a:solidFill>
                          <a:schemeClr val="accent3">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𝑁</m:t>
                                    </m:r>
                                  </m:sub>
                                </m:sSub>
                              </m:oMath>
                            </m:oMathPara>
                          </a14:m>
                          <a:endParaRPr lang="ru-RU" dirty="0"/>
                        </a:p>
                      </a:txBody>
                      <a:tcPr>
                        <a:solidFill>
                          <a:schemeClr val="accent3">
                            <a:lumMod val="40000"/>
                            <a:lumOff val="60000"/>
                          </a:schemeClr>
                        </a:solidFill>
                      </a:tcP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199722629"/>
                  </p:ext>
                </p:extLst>
              </p:nvPr>
            </p:nvGraphicFramePr>
            <p:xfrm>
              <a:off x="6948264" y="2276872"/>
              <a:ext cx="504056" cy="1483360"/>
            </p:xfrm>
            <a:graphic>
              <a:graphicData uri="http://schemas.openxmlformats.org/drawingml/2006/table">
                <a:tbl>
                  <a:tblPr firstRow="1" bandRow="1">
                    <a:tableStyleId>{5C22544A-7EE6-4342-B048-85BDC9FD1C3A}</a:tableStyleId>
                  </a:tblPr>
                  <a:tblGrid>
                    <a:gridCol w="504056"/>
                  </a:tblGrid>
                  <a:tr h="370840">
                    <a:tc>
                      <a:txBody>
                        <a:bodyPr/>
                        <a:lstStyle/>
                        <a:p>
                          <a:r>
                            <a:rPr lang="en-US" dirty="0" smtClean="0"/>
                            <a:t>Y</a:t>
                          </a:r>
                          <a:endParaRPr lang="ru-RU" dirty="0"/>
                        </a:p>
                      </a:txBody>
                      <a:tcPr>
                        <a:solidFill>
                          <a:schemeClr val="accent3">
                            <a:lumMod val="40000"/>
                            <a:lumOff val="60000"/>
                          </a:schemeClr>
                        </a:solidFill>
                      </a:tcPr>
                    </a:tc>
                  </a:tr>
                  <a:tr h="370840">
                    <a:tc>
                      <a:txBody>
                        <a:bodyPr/>
                        <a:lstStyle/>
                        <a:p>
                          <a:endParaRPr lang="ru-RU"/>
                        </a:p>
                      </a:txBody>
                      <a:tcPr>
                        <a:blipFill rotWithShape="1">
                          <a:blip r:embed="rId5"/>
                          <a:stretch>
                            <a:fillRect l="-1220" t="-108197" r="-1220" b="-203279"/>
                          </a:stretch>
                        </a:blipFill>
                      </a:tcPr>
                    </a:tc>
                  </a:tr>
                  <a:tr h="370840">
                    <a:tc>
                      <a:txBody>
                        <a:bodyPr/>
                        <a:lstStyle/>
                        <a:p>
                          <a:r>
                            <a:rPr lang="en-US" dirty="0" smtClean="0"/>
                            <a:t>…</a:t>
                          </a:r>
                          <a:endParaRPr lang="ru-RU" dirty="0"/>
                        </a:p>
                      </a:txBody>
                      <a:tcPr>
                        <a:solidFill>
                          <a:schemeClr val="accent3">
                            <a:lumMod val="40000"/>
                            <a:lumOff val="60000"/>
                          </a:schemeClr>
                        </a:solidFill>
                      </a:tcPr>
                    </a:tc>
                  </a:tr>
                  <a:tr h="370840">
                    <a:tc>
                      <a:txBody>
                        <a:bodyPr/>
                        <a:lstStyle/>
                        <a:p>
                          <a:endParaRPr lang="ru-RU"/>
                        </a:p>
                      </a:txBody>
                      <a:tcPr>
                        <a:blipFill rotWithShape="1">
                          <a:blip r:embed="rId5"/>
                          <a:stretch>
                            <a:fillRect l="-1220" t="-306557" r="-1220" b="-4918"/>
                          </a:stretch>
                        </a:blipFill>
                      </a:tcPr>
                    </a:tc>
                  </a:tr>
                </a:tbl>
              </a:graphicData>
            </a:graphic>
          </p:graphicFrame>
        </mc:Fallback>
      </mc:AlternateContent>
      <p:sp>
        <p:nvSpPr>
          <p:cNvPr id="6" name="Номер слайда 5"/>
          <p:cNvSpPr>
            <a:spLocks noGrp="1"/>
          </p:cNvSpPr>
          <p:nvPr>
            <p:ph type="sldNum" sz="quarter" idx="12"/>
          </p:nvPr>
        </p:nvSpPr>
        <p:spPr/>
        <p:txBody>
          <a:bodyPr/>
          <a:lstStyle/>
          <a:p>
            <a:fld id="{C453EA42-BA89-4D45-B3D1-7EC11C308921}" type="slidenum">
              <a:rPr lang="ru-RU" smtClean="0"/>
              <a:t>8</a:t>
            </a:fld>
            <a:endParaRPr lang="ru-RU"/>
          </a:p>
        </p:txBody>
      </p:sp>
    </p:spTree>
    <p:extLst>
      <p:ext uri="{BB962C8B-B14F-4D97-AF65-F5344CB8AC3E}">
        <p14:creationId xmlns:p14="http://schemas.microsoft.com/office/powerpoint/2010/main" val="4193663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About single layer neural network</a:t>
            </a:r>
            <a:endParaRPr lang="ru-RU" dirty="0"/>
          </a:p>
        </p:txBody>
      </p:sp>
      <p:sp>
        <p:nvSpPr>
          <p:cNvPr id="3" name="Объект 2"/>
          <p:cNvSpPr>
            <a:spLocks noGrp="1"/>
          </p:cNvSpPr>
          <p:nvPr>
            <p:ph idx="1"/>
          </p:nvPr>
        </p:nvSpPr>
        <p:spPr/>
        <p:txBody>
          <a:bodyPr/>
          <a:lstStyle/>
          <a:p>
            <a:pPr lvl="0"/>
            <a:r>
              <a:rPr lang="en-US" dirty="0"/>
              <a:t>They are general in terms that they can approximate continuous function via appending extra units in hidden layer.</a:t>
            </a:r>
            <a:endParaRPr lang="ru-RU" dirty="0"/>
          </a:p>
          <a:p>
            <a:pPr lvl="0"/>
            <a:endParaRPr lang="en-US" dirty="0" smtClean="0"/>
          </a:p>
          <a:p>
            <a:pPr lvl="0"/>
            <a:r>
              <a:rPr lang="en-US" dirty="0" smtClean="0"/>
              <a:t>Theorem </a:t>
            </a:r>
            <a:r>
              <a:rPr lang="en-US" dirty="0"/>
              <a:t>said that you should have no deep layers if number of data is infinite, but it’s not infinite.</a:t>
            </a:r>
            <a:endParaRPr lang="ru-RU" dirty="0"/>
          </a:p>
          <a:p>
            <a:pPr marL="118872" indent="0">
              <a:buNone/>
            </a:pPr>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9</a:t>
            </a:fld>
            <a:endParaRPr lang="ru-RU"/>
          </a:p>
        </p:txBody>
      </p:sp>
    </p:spTree>
    <p:extLst>
      <p:ext uri="{BB962C8B-B14F-4D97-AF65-F5344CB8AC3E}">
        <p14:creationId xmlns:p14="http://schemas.microsoft.com/office/powerpoint/2010/main" val="1072994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5497</TotalTime>
  <Words>1542</Words>
  <Application>Microsoft Office PowerPoint</Application>
  <PresentationFormat>Экран (4:3)</PresentationFormat>
  <Paragraphs>192</Paragraphs>
  <Slides>13</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Модульная</vt:lpstr>
      <vt:lpstr>Topics: TO FILL </vt:lpstr>
      <vt:lpstr>Taylor series</vt:lpstr>
      <vt:lpstr>What is Supervised Machine Learning</vt:lpstr>
      <vt:lpstr>Some engineering problems around supervised ML</vt:lpstr>
      <vt:lpstr>Bias-Variance tradeoff</vt:lpstr>
      <vt:lpstr>Bias-Variance tradeoff</vt:lpstr>
      <vt:lpstr>Bias-Variance tradeoff</vt:lpstr>
      <vt:lpstr>Building blocks fore store examples - Data Matrix </vt:lpstr>
      <vt:lpstr>About single layer neural network</vt:lpstr>
      <vt:lpstr>Regularization strategies</vt:lpstr>
      <vt:lpstr>Usual cross-validation</vt:lpstr>
      <vt:lpstr>Problem with usual cross-validation</vt:lpstr>
      <vt:lpstr>K fold cross-validation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"Место для формулы."</dc:title>
  <dc:creator>kburlachenko</dc:creator>
  <cp:lastModifiedBy>bruziuz</cp:lastModifiedBy>
  <cp:revision>349</cp:revision>
  <dcterms:created xsi:type="dcterms:W3CDTF">2018-12-08T12:00:24Z</dcterms:created>
  <dcterms:modified xsi:type="dcterms:W3CDTF">2019-07-14T13:03:08Z</dcterms:modified>
</cp:coreProperties>
</file>