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68" r:id="rId4"/>
    <p:sldId id="269" r:id="rId5"/>
    <p:sldId id="270" r:id="rId6"/>
    <p:sldId id="272" r:id="rId7"/>
    <p:sldId id="271" r:id="rId8"/>
    <p:sldId id="27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71"/>
    <a:srgbClr val="FFE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2932" autoAdjust="0"/>
  </p:normalViewPr>
  <p:slideViewPr>
    <p:cSldViewPr>
      <p:cViewPr>
        <p:scale>
          <a:sx n="79" d="100"/>
          <a:sy n="79" d="100"/>
        </p:scale>
        <p:origin x="-157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86B32-7720-4E33-AEC2-2812AF876771}" type="datetimeFigureOut">
              <a:rPr lang="ru-RU" smtClean="0"/>
              <a:t>14.07.2019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53305-7E1E-44A2-9A3D-B0912FB45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3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DE1-8FDF-4BCB-A3B7-6F8759560322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25C1-72CB-4A1F-A8AC-B45C976D14DA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65C-13C9-4C27-A82E-E3C6741693A8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225-7630-400E-9350-F5D70BD70F68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BE65-D3BA-4FA0-8125-6B380BF223DC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2707-F769-4C43-8952-AC653C0BDDA6}" type="datetime1">
              <a:rPr lang="ru-RU" smtClean="0"/>
              <a:t>14.07.2019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384-C075-44CC-8D23-746DFC5DBF55}" type="datetime1">
              <a:rPr lang="ru-RU" smtClean="0"/>
              <a:t>14.07.2019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0FD-1E0F-4668-BFC0-E7FE22CF2AD9}" type="datetime1">
              <a:rPr lang="ru-RU" smtClean="0"/>
              <a:t>14.07.2019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2CC7-CBE4-47AB-80F7-E5752325A98D}" type="datetime1">
              <a:rPr lang="ru-RU" smtClean="0"/>
              <a:t>14.07.2019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28FB-F08E-474D-B17D-BA9FC5E2F0AD}" type="datetime1">
              <a:rPr lang="ru-RU" smtClean="0"/>
              <a:t>14.07.2019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0389193-55B4-4083-9191-162D1608658B}" type="datetime1">
              <a:rPr lang="ru-RU" smtClean="0"/>
              <a:t>14.07.2019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7E02B0-0265-49A4-BCE2-6B79637AD387}" type="datetime1">
              <a:rPr lang="ru-RU" smtClean="0"/>
              <a:t>14.07.2019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592288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Topics:</a:t>
            </a:r>
            <a:br>
              <a:rPr lang="en-US" sz="2000" u="sng" dirty="0" smtClean="0"/>
            </a:br>
            <a:r>
              <a:rPr lang="en-US" sz="2000" dirty="0" smtClean="0"/>
              <a:t>- K-fold cross-validation</a:t>
            </a:r>
            <a:br>
              <a:rPr lang="en-US" sz="2000" dirty="0" smtClean="0"/>
            </a:br>
            <a:r>
              <a:rPr lang="en-US" sz="2000" dirty="0" smtClean="0"/>
              <a:t>- Forward and Backward phase</a:t>
            </a:r>
            <a:br>
              <a:rPr lang="en-US" sz="2000" dirty="0" smtClean="0"/>
            </a:br>
            <a:r>
              <a:rPr lang="en-US" sz="2000" dirty="0" smtClean="0"/>
              <a:t>- Chain Rule</a:t>
            </a:r>
            <a:br>
              <a:rPr lang="en-US" sz="2000" dirty="0" smtClean="0"/>
            </a:br>
            <a:r>
              <a:rPr lang="en-US" sz="2000" dirty="0" smtClean="0"/>
              <a:t>- Source code with which you figure out what it do?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7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Prediction Schema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/>
                        </m:ctrlPr>
                      </m:groupChrPr>
                      <m:e>
                        <m:r>
                          <a:rPr lang="en-US" i="1"/>
                          <m:t>𝐹</m:t>
                        </m:r>
                      </m:e>
                    </m:groupCh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;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/>
                        </m:ctrlPr>
                      </m:naryPr>
                      <m:sub>
                        <m:r>
                          <a:rPr lang="en-US" i="1"/>
                          <m:t>𝑚</m:t>
                        </m:r>
                        <m:r>
                          <a:rPr lang="en-US" i="1"/>
                          <m:t>=0</m:t>
                        </m:r>
                      </m:sub>
                      <m:sup>
                        <m:r>
                          <a:rPr lang="en-US" i="1"/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𝑏</m:t>
                            </m:r>
                          </m:e>
                          <m:sub>
                            <m:r>
                              <a:rPr lang="en-US" i="1"/>
                              <m:t>𝑚</m:t>
                            </m:r>
                          </m:sub>
                        </m:sSub>
                        <m:r>
                          <a:rPr lang="en-US" i="1"/>
                          <m:t>∙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𝑆</m:t>
                            </m:r>
                          </m:e>
                          <m:sub>
                            <m:r>
                              <a:rPr lang="en-US" i="1"/>
                              <m:t>𝑚</m:t>
                            </m:r>
                          </m:sub>
                        </m:sSub>
                        <m:r>
                          <a:rPr lang="en-US" i="1"/>
                          <m:t>(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i="1"/>
                            </m:ctrlPr>
                          </m:naryPr>
                          <m:sub>
                            <m:r>
                              <a:rPr lang="en-US" i="1"/>
                              <m:t>𝑗</m:t>
                            </m:r>
                            <m:r>
                              <a:rPr lang="en-US" i="1"/>
                              <m:t>=0</m:t>
                            </m:r>
                          </m:sub>
                          <m:sup>
                            <m:r>
                              <a:rPr lang="en-US" i="1"/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𝑎</m:t>
                                </m:r>
                              </m:e>
                              <m:sub>
                                <m:r>
                                  <a:rPr lang="en-US" i="1"/>
                                  <m:t>𝑗𝑚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i="1"/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i="1"/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/>
                  <a:t> </a:t>
                </a:r>
                <a:endParaRPr lang="en-US" dirty="0" smtClean="0"/>
              </a:p>
              <a:p>
                <a:pPr marL="63322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𝑆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/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always.</a:t>
                </a:r>
              </a:p>
              <a:p>
                <a:pPr marL="11887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And </a:t>
                </a:r>
                <a:r>
                  <a:rPr lang="en-US" dirty="0"/>
                  <a:t>=&gt;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/>
                        </m:ctrlPr>
                      </m:sSubSupPr>
                      <m:e>
                        <m:r>
                          <a:rPr lang="en-US" i="1"/>
                          <m:t>𝑆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  <m:sup>
                        <m:r>
                          <a:rPr lang="en-US" i="1"/>
                          <m:t>′</m:t>
                        </m:r>
                      </m:sup>
                    </m:sSubSup>
                    <m:r>
                      <a:rPr lang="en-US" i="1"/>
                      <m:t>=0=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𝑆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r>
                      <a:rPr lang="en-US" i="1"/>
                      <m:t>(1−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𝑆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63322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𝑆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𝑧</m:t>
                        </m:r>
                        <m:r>
                          <a:rPr lang="en-US" i="1"/>
                          <m:t>)</m:t>
                        </m:r>
                      </m:e>
                      <m:sup>
                        <m:r>
                          <a:rPr lang="en-US" i="1"/>
                          <m:t>′</m:t>
                        </m:r>
                      </m:sup>
                    </m:sSup>
                    <m:r>
                      <a:rPr lang="en-US" i="1"/>
                      <m:t>=</m:t>
                    </m:r>
                    <m:r>
                      <a:rPr lang="en-US" i="1"/>
                      <m:t>𝑆</m:t>
                    </m:r>
                    <m:r>
                      <a:rPr lang="en-US" i="1"/>
                      <m:t>(</m:t>
                    </m:r>
                    <m:r>
                      <a:rPr lang="en-US" i="1"/>
                      <m:t>𝑧</m:t>
                    </m:r>
                    <m:r>
                      <a:rPr lang="en-US" i="1"/>
                      <m:t>)(1−</m:t>
                    </m:r>
                    <m:r>
                      <a:rPr lang="en-US" i="1"/>
                      <m:t>𝑆</m:t>
                    </m:r>
                    <m:r>
                      <a:rPr lang="en-US" i="1"/>
                      <m:t>(</m:t>
                    </m:r>
                    <m:r>
                      <a:rPr lang="en-US" i="1"/>
                      <m:t>𝑧</m:t>
                    </m:r>
                    <m:r>
                      <a:rPr lang="en-US" i="1"/>
                      <m:t>))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88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 fold </a:t>
            </a:r>
            <a:r>
              <a:rPr lang="en-US" dirty="0" smtClean="0"/>
              <a:t>cross-validation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600" dirty="0"/>
                  <a:t>One way to mitigate problems with simple cross-validation is use K-fold cross-validation.</a:t>
                </a:r>
                <a:endParaRPr lang="ru-RU" sz="1600" dirty="0"/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This </a:t>
                </a:r>
                <a:r>
                  <a:rPr lang="en-US" sz="1600" dirty="0"/>
                  <a:t>technic allow to have a data manipulating schema when number of observation is not very big or even limited and we can not make train set and test set as big as we want</a:t>
                </a:r>
                <a:r>
                  <a:rPr lang="en-US" sz="1600" dirty="0" smtClean="0"/>
                  <a:t>.</a:t>
                </a:r>
              </a:p>
              <a:p>
                <a:pPr marL="118872" indent="0">
                  <a:buNone/>
                </a:pPr>
                <a:endParaRPr lang="ru-RU" sz="1600" dirty="0"/>
              </a:p>
              <a:p>
                <a:r>
                  <a:rPr lang="en-US" sz="1600" b="1" dirty="0" smtClean="0"/>
                  <a:t>Algorithm</a:t>
                </a:r>
                <a:r>
                  <a:rPr lang="en-US" sz="1600" b="1" dirty="0"/>
                  <a:t>:</a:t>
                </a:r>
                <a:endParaRPr lang="ru-RU" sz="1600" b="1" dirty="0"/>
              </a:p>
              <a:p>
                <a:pPr marL="118872" indent="0">
                  <a:buNone/>
                </a:pPr>
                <a:r>
                  <a:rPr lang="en-US" sz="1600" b="1" dirty="0"/>
                  <a:t>1.</a:t>
                </a:r>
                <a:r>
                  <a:rPr lang="en-US" sz="1600" dirty="0"/>
                  <a:t> Split available data into K disjoint folds(or groups, or subsets):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which are in the union gives original available data. For example typical case K = 10</a:t>
                </a:r>
                <a:endParaRPr lang="ru-RU" sz="1600" dirty="0"/>
              </a:p>
              <a:p>
                <a:pPr marL="118872" indent="0">
                  <a:buNone/>
                </a:pPr>
                <a:endParaRPr lang="en-US" sz="1600" b="1" dirty="0" smtClean="0"/>
              </a:p>
              <a:p>
                <a:pPr marL="118872" indent="0">
                  <a:buNone/>
                </a:pPr>
                <a:r>
                  <a:rPr lang="en-US" sz="1600" b="1" dirty="0" smtClean="0"/>
                  <a:t>2</a:t>
                </a:r>
                <a:r>
                  <a:rPr lang="en-US" sz="1600" b="1" dirty="0"/>
                  <a:t>.</a:t>
                </a:r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16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</a:rPr>
                          <m:t>1,</m:t>
                        </m:r>
                        <m:r>
                          <a:rPr lang="en-US" sz="1600" i="1">
                            <a:latin typeface="Cambria Math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sz="1600" dirty="0"/>
                  <a:t> :</a:t>
                </a:r>
                <a:endParaRPr lang="ru-RU" sz="1600" dirty="0"/>
              </a:p>
              <a:p>
                <a:pPr marL="118872" indent="0">
                  <a:buNone/>
                </a:pPr>
                <a:r>
                  <a:rPr lang="en-US" sz="1600" dirty="0" smtClean="0"/>
                  <a:t>Train </a:t>
                </a:r>
                <a:r>
                  <a:rPr lang="en-US" sz="1600" dirty="0"/>
                  <a:t>each Predictor (or Model) on Train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600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ru-RU" sz="16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ru-RU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1600" i="1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and evaluate empirical loss on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  <a:endParaRPr lang="ru-RU" sz="1600" dirty="0"/>
              </a:p>
              <a:p>
                <a:pPr marL="118872" indent="0">
                  <a:buNone/>
                </a:pPr>
                <a:endParaRPr lang="en-US" sz="1600" b="1" dirty="0" smtClean="0"/>
              </a:p>
              <a:p>
                <a:pPr marL="118872" indent="0">
                  <a:buNone/>
                </a:pPr>
                <a:r>
                  <a:rPr lang="en-US" sz="1600" b="1" dirty="0" smtClean="0"/>
                  <a:t>3</a:t>
                </a:r>
                <a:r>
                  <a:rPr lang="en-US" sz="1600" b="1" dirty="0"/>
                  <a:t>.</a:t>
                </a:r>
                <a:r>
                  <a:rPr lang="en-US" sz="1600" dirty="0"/>
                  <a:t> For each predictor average empirical loss on all test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. It is an estimation of generalization error.</a:t>
                </a:r>
                <a:endParaRPr lang="ru-RU" sz="1600" dirty="0"/>
              </a:p>
              <a:p>
                <a:pPr marL="118872" indent="0">
                  <a:buNone/>
                </a:pPr>
                <a:endParaRPr lang="en-US" sz="1600" dirty="0" smtClean="0"/>
              </a:p>
              <a:p>
                <a:pPr marL="118872" indent="0">
                  <a:buNone/>
                </a:pPr>
                <a:r>
                  <a:rPr lang="en-US" sz="1600" dirty="0" smtClean="0"/>
                  <a:t>Here </a:t>
                </a:r>
                <a:r>
                  <a:rPr lang="en-US" sz="1600" dirty="0"/>
                  <a:t>cross-validation estimate the performance of the actual predicting.</a:t>
                </a:r>
                <a:endParaRPr lang="ru-RU" sz="1600" dirty="0"/>
              </a:p>
              <a:p>
                <a:pPr marL="118872" indent="0">
                  <a:buNone/>
                </a:pPr>
                <a:r>
                  <a:rPr lang="en-US" sz="1600" b="1" dirty="0"/>
                  <a:t>4</a:t>
                </a:r>
                <a:r>
                  <a:rPr lang="en-US" sz="1600" dirty="0"/>
                  <a:t>.Select a model with lowest generalization error. One possible way of doing things if there are several models with small generalization error - select “simplest” one</a:t>
                </a:r>
                <a:endParaRPr lang="ru-RU" sz="1600" dirty="0"/>
              </a:p>
              <a:p>
                <a:pPr marL="118872" indent="0">
                  <a:buNone/>
                </a:pPr>
                <a:endParaRPr lang="ru-RU" sz="1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222" b="-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8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forward propagation?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Take out model and </a:t>
                </a:r>
                <a:r>
                  <a:rPr lang="en-US" dirty="0" err="1" smtClean="0"/>
                  <a:t>subsitute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x</a:t>
                </a:r>
                <a:r>
                  <a:rPr lang="en-US" dirty="0" smtClean="0"/>
                  <a:t> and evaluate </a:t>
                </a:r>
                <a14:m>
                  <m:oMath xmlns:m="http://schemas.openxmlformats.org/officeDocument/2006/math"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groupCh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B050"/>
                            </a:solidFill>
                          </a:rPr>
                          <m:t>x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If need store some intermediate results then do it</a:t>
                </a:r>
              </a:p>
              <a:p>
                <a:endParaRPr lang="en-US" dirty="0"/>
              </a:p>
              <a:p>
                <a:r>
                  <a:rPr lang="en-US" dirty="0" smtClean="0"/>
                  <a:t>Motivation video with “Do it”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 r="-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24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Loss function for regression for NN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/>
                      <m:t>𝐿</m:t>
                    </m:r>
                    <m:r>
                      <a:rPr lang="en-US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/>
                                  <m:t>−</m:t>
                                </m:r>
                                <m:groupChr>
                                  <m:groupChrPr>
                                    <m:chr m:val="⏞"/>
                                    <m:pos m:val="top"/>
                                    <m:vertJc m:val="bot"/>
                                    <m:ctrlPr>
                                      <a:rPr lang="ru-RU" i="1"/>
                                    </m:ctrlPr>
                                  </m:groupChrPr>
                                  <m:e>
                                    <m:r>
                                      <a:rPr lang="en-US" i="1"/>
                                      <m:t>𝐹</m:t>
                                    </m:r>
                                  </m:e>
                                </m:groupChr>
                                <m:d>
                                  <m:dPr>
                                    <m:ctrlPr>
                                      <a:rPr lang="ru-RU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 and even more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multiplier can be omitted.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And </a:t>
                </a:r>
                <a:r>
                  <a:rPr lang="en-US" dirty="0"/>
                  <a:t>also people who create neural networks approximations </a:t>
                </a:r>
                <a:r>
                  <a:rPr lang="en-US" dirty="0" smtClean="0"/>
                  <a:t>consider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r>
                      <a:rPr lang="en-US" i="1"/>
                      <m:t>𝐿</m:t>
                    </m:r>
                    <m:r>
                      <a:rPr lang="en-US" i="1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ru-RU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/>
                                    </m:ctrlPr>
                                  </m:sSubPr>
                                  <m:e>
                                    <m:r>
                                      <a:rPr lang="en-US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/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/>
                                  <m:t>−</m:t>
                                </m:r>
                                <m:groupChr>
                                  <m:groupChrPr>
                                    <m:chr m:val="⏞"/>
                                    <m:pos m:val="top"/>
                                    <m:vertJc m:val="bot"/>
                                    <m:ctrlPr>
                                      <a:rPr lang="ru-RU" i="1"/>
                                    </m:ctrlPr>
                                  </m:groupChrPr>
                                  <m:e>
                                    <m:r>
                                      <a:rPr lang="en-US" i="1"/>
                                      <m:t>𝐹</m:t>
                                    </m:r>
                                  </m:e>
                                </m:groupChr>
                                <m:d>
                                  <m:dPr>
                                    <m:ctrlPr>
                                      <a:rPr lang="ru-RU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/>
                                        </m:ctrlPr>
                                      </m:sSubPr>
                                      <m:e>
                                        <m:r>
                                          <a:rPr lang="en-US" i="1"/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/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differentiable function negative gradient show a direction to fastest local descend of function value if choose direction from unit norm sphere where norm is Euclidian norm.</a:t>
                </a:r>
                <a:endParaRPr lang="ru-RU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51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 Rule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board discuss Chain Rule</a:t>
            </a:r>
          </a:p>
          <a:p>
            <a:r>
              <a:rPr lang="en-US" dirty="0" smtClean="0"/>
              <a:t>Gradients</a:t>
            </a:r>
          </a:p>
          <a:p>
            <a:r>
              <a:rPr lang="en-US" dirty="0" smtClean="0"/>
              <a:t>Linearity of apply derivative</a:t>
            </a:r>
          </a:p>
          <a:p>
            <a:r>
              <a:rPr lang="en-US" dirty="0" smtClean="0"/>
              <a:t>Difference between Gradient and </a:t>
            </a:r>
            <a:r>
              <a:rPr lang="en-US" dirty="0" err="1" smtClean="0"/>
              <a:t>Jacobian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38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Derivative to compute partial derivatives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118872" indent="0">
                  <a:buNone/>
                </a:pPr>
                <a:r>
                  <a:rPr lang="en-US" dirty="0"/>
                  <a:t>For single layer network and for single observation </a:t>
                </a:r>
                <a:r>
                  <a:rPr lang="en-US" dirty="0" smtClean="0"/>
                  <a:t>we have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groupChr>
                                  <m:groupChrPr>
                                    <m:chr m:val="⏞"/>
                                    <m:pos m:val="top"/>
                                    <m:vertJc m:val="bot"/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</m:groupChr>
                                <m:d>
                                  <m:d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>
                            <a:latin typeface="Cambria Math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groupCh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en-US" i="1"/>
                          <m:t>𝜕</m:t>
                        </m:r>
                        <m:r>
                          <a:rPr lang="en-US" i="1"/>
                          <m:t>𝐿</m:t>
                        </m:r>
                      </m:num>
                      <m:den>
                        <m:r>
                          <a:rPr lang="en-US" i="1"/>
                          <m:t>𝜕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𝑏</m:t>
                            </m:r>
                          </m:e>
                          <m:sub>
                            <m:r>
                              <a:rPr lang="en-US" i="1"/>
                              <m:t>𝑚</m:t>
                            </m:r>
                          </m:sub>
                        </m:sSub>
                      </m:den>
                    </m:f>
                    <m:r>
                      <a:rPr lang="en-US" i="1"/>
                      <m:t>=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ru-RU" i="1"/>
                            </m:ctrlPr>
                          </m:groupChrPr>
                          <m:e>
                            <m:r>
                              <a:rPr lang="en-US" i="1"/>
                              <m:t>𝐹</m:t>
                            </m:r>
                          </m:e>
                        </m:groupChr>
                        <m:d>
                          <m:dPr>
                            <m:ctrlPr>
                              <a:rPr lang="ru-RU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𝑦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/>
                      <m:t>∙</m:t>
                    </m:r>
                    <m:sSub>
                      <m:sSubPr>
                        <m:ctrlPr>
                          <a:rPr lang="ru-RU" i="1"/>
                        </m:ctrlPr>
                      </m:sSubPr>
                      <m:e>
                        <m:r>
                          <a:rPr lang="en-US" i="1"/>
                          <m:t>𝑆</m:t>
                        </m:r>
                      </m:e>
                      <m:sub>
                        <m:r>
                          <a:rPr lang="en-US" i="1"/>
                          <m:t>𝑚</m:t>
                        </m:r>
                      </m:sub>
                    </m:sSub>
                    <m:d>
                      <m:dPr>
                        <m:ctrlPr>
                          <a:rPr lang="ru-RU" i="1"/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/>
                            </m:ctrlPr>
                          </m:naryPr>
                          <m:sub>
                            <m:r>
                              <a:rPr lang="en-US" i="1"/>
                              <m:t>𝑗</m:t>
                            </m:r>
                            <m:r>
                              <a:rPr lang="en-US" i="1"/>
                              <m:t>=0</m:t>
                            </m:r>
                          </m:sub>
                          <m:sup>
                            <m:r>
                              <a:rPr lang="en-US" i="1"/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𝑎</m:t>
                                </m:r>
                              </m:e>
                              <m:sub>
                                <m:r>
                                  <a:rPr lang="en-US" i="1"/>
                                  <m:t>𝑗𝑚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i="1"/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i="1"/>
                      <m:t>="</m:t>
                    </m:r>
                    <m:r>
                      <a:rPr lang="en-US" i="1"/>
                      <m:t>𝑒𝑟𝑟𝑜𝑟</m:t>
                    </m:r>
                    <m:r>
                      <a:rPr lang="en-US" i="1"/>
                      <m:t>"∙"</m:t>
                    </m:r>
                    <m:r>
                      <a:rPr lang="en-US" i="1"/>
                      <m:t>𝑜𝑢𝑡𝑝𝑢𝑡</m:t>
                    </m:r>
                    <m:r>
                      <a:rPr lang="en-US" i="1"/>
                      <m:t> </m:t>
                    </m:r>
                    <m:r>
                      <a:rPr lang="en-US" i="1"/>
                      <m:t>𝑜𝑓</m:t>
                    </m:r>
                    <m:r>
                      <a:rPr lang="en-US" i="1"/>
                      <m:t> </m:t>
                    </m:r>
                    <m:r>
                      <a:rPr lang="en-US" i="1"/>
                      <m:t>𝑡h𝑒</m:t>
                    </m:r>
                    <m:r>
                      <a:rPr lang="en-US" i="1"/>
                      <m:t> </m:t>
                    </m:r>
                    <m:r>
                      <a:rPr lang="en-US" i="1"/>
                      <m:t>𝑚</m:t>
                    </m:r>
                    <m:r>
                      <a:rPr lang="en-US" i="1"/>
                      <m:t>′</m:t>
                    </m:r>
                    <m:r>
                      <a:rPr lang="en-US" i="1"/>
                      <m:t>𝑡h</m:t>
                    </m:r>
                    <m:r>
                      <a:rPr lang="en-US" i="1"/>
                      <m:t> </m:t>
                    </m:r>
                    <m:r>
                      <a:rPr lang="en-US" i="1"/>
                      <m:t>𝑖𝑛𝑡𝑒𝑟𝑛𝑎𝑙</m:t>
                    </m:r>
                    <m:r>
                      <a:rPr lang="en-US" i="1"/>
                      <m:t> </m:t>
                    </m:r>
                    <m:r>
                      <a:rPr lang="en-US" i="1"/>
                      <m:t>𝑛𝑜𝑑𝑒</m:t>
                    </m:r>
                    <m:r>
                      <a:rPr lang="en-US" i="1"/>
                      <m:t>"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200" i="1"/>
                          </m:ctrlPr>
                        </m:fPr>
                        <m:num>
                          <m:r>
                            <a:rPr lang="en-US" sz="2200" i="1"/>
                            <m:t>𝜕</m:t>
                          </m:r>
                          <m:r>
                            <a:rPr lang="en-US" sz="2200" i="1"/>
                            <m:t>𝐿</m:t>
                          </m:r>
                        </m:num>
                        <m:den>
                          <m:r>
                            <a:rPr lang="en-US" sz="2200" i="1"/>
                            <m:t>𝜕</m:t>
                          </m:r>
                          <m:sSub>
                            <m:sSubPr>
                              <m:ctrlPr>
                                <a:rPr lang="ru-RU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𝑎</m:t>
                              </m:r>
                            </m:e>
                            <m:sub>
                              <m:r>
                                <a:rPr lang="en-US" sz="2200" i="1"/>
                                <m:t>𝑗𝑚</m:t>
                              </m:r>
                            </m:sub>
                          </m:sSub>
                        </m:den>
                      </m:f>
                      <m:r>
                        <a:rPr lang="en-US" sz="2200" i="1"/>
                        <m:t>=</m:t>
                      </m:r>
                      <m:d>
                        <m:dPr>
                          <m:ctrlPr>
                            <a:rPr lang="ru-RU" sz="2200" i="1"/>
                          </m:ctrlPr>
                        </m:d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ru-RU" sz="2200" i="1"/>
                              </m:ctrlPr>
                            </m:groupChrPr>
                            <m:e>
                              <m:r>
                                <a:rPr lang="en-US" sz="2200" i="1"/>
                                <m:t>𝐹</m:t>
                              </m:r>
                            </m:e>
                          </m:groupChr>
                          <m:d>
                            <m:dPr>
                              <m:ctrlPr>
                                <a:rPr lang="ru-RU" sz="22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200" i="1"/>
                                  </m:ctrlPr>
                                </m:sSubPr>
                                <m:e>
                                  <m:r>
                                    <a:rPr lang="en-US" sz="2200" i="1"/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/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/>
                            <m:t>−</m:t>
                          </m:r>
                          <m:sSub>
                            <m:sSubPr>
                              <m:ctrlPr>
                                <a:rPr lang="ru-RU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𝑦</m:t>
                              </m:r>
                            </m:e>
                            <m:sub>
                              <m:r>
                                <a:rPr lang="en-US" sz="2200" i="1"/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sz="2200" i="1"/>
                          </m:ctrlPr>
                        </m:sSubPr>
                        <m:e>
                          <m:r>
                            <a:rPr lang="en-US" sz="2200" i="1"/>
                            <m:t>𝑏</m:t>
                          </m:r>
                        </m:e>
                        <m:sub>
                          <m:r>
                            <a:rPr lang="en-US" sz="2200" i="1"/>
                            <m:t>𝑚</m:t>
                          </m:r>
                        </m:sub>
                      </m:sSub>
                      <m:r>
                        <a:rPr lang="en-US" sz="2200" i="1"/>
                        <m:t>∙</m:t>
                      </m:r>
                      <m:r>
                        <a:rPr lang="en-US" sz="2200" i="1"/>
                        <m:t>𝑆</m:t>
                      </m:r>
                      <m:d>
                        <m:dPr>
                          <m:ctrlPr>
                            <a:rPr lang="ru-RU" sz="2200" i="1"/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200" i="1"/>
                              </m:ctrlPr>
                            </m:naryPr>
                            <m:sub>
                              <m:r>
                                <a:rPr lang="en-US" sz="2200" i="1"/>
                                <m:t>𝑗</m:t>
                              </m:r>
                              <m:r>
                                <a:rPr lang="en-US" sz="2200" i="1"/>
                                <m:t>=0</m:t>
                              </m:r>
                            </m:sub>
                            <m:sup>
                              <m:r>
                                <a:rPr lang="en-US" sz="2200" i="1"/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2200" i="1"/>
                                  </m:ctrlPr>
                                </m:sSubPr>
                                <m:e>
                                  <m:r>
                                    <a:rPr lang="en-US" sz="2200" i="1"/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/>
                                    <m:t>𝑗𝑚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200" i="1"/>
                                  </m:ctrlPr>
                                </m:sSubPr>
                                <m:e>
                                  <m:r>
                                    <a:rPr lang="en-US" sz="2200" i="1"/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/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d>
                        <m:dPr>
                          <m:ctrlPr>
                            <a:rPr lang="ru-RU" sz="2200" i="1"/>
                          </m:ctrlPr>
                        </m:dPr>
                        <m:e>
                          <m:r>
                            <a:rPr lang="en-US" sz="2200" i="1"/>
                            <m:t>1−</m:t>
                          </m:r>
                          <m:r>
                            <a:rPr lang="en-US" sz="2200" i="1"/>
                            <m:t>𝑆</m:t>
                          </m:r>
                          <m:d>
                            <m:dPr>
                              <m:ctrlPr>
                                <a:rPr lang="ru-RU" sz="2200" i="1"/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2200" i="1"/>
                                  </m:ctrlPr>
                                </m:naryPr>
                                <m:sub>
                                  <m:r>
                                    <a:rPr lang="en-US" sz="2200" i="1"/>
                                    <m:t>𝑗</m:t>
                                  </m:r>
                                  <m:r>
                                    <a:rPr lang="en-US" sz="2200" i="1"/>
                                    <m:t>=0</m:t>
                                  </m:r>
                                </m:sub>
                                <m:sup>
                                  <m:r>
                                    <a:rPr lang="en-US" sz="2200" i="1"/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2200" i="1"/>
                                      </m:ctrlPr>
                                    </m:sSubPr>
                                    <m:e>
                                      <m:r>
                                        <a:rPr lang="en-US" sz="2200" i="1"/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200" i="1"/>
                                        <m:t>𝑗𝑚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ru-RU" sz="2200" i="1"/>
                                      </m:ctrlPr>
                                    </m:sSubPr>
                                    <m:e>
                                      <m:r>
                                        <a:rPr lang="en-US" sz="2200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/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sz="2200" i="1"/>
                        <m:t>∙</m:t>
                      </m:r>
                      <m:sSub>
                        <m:sSubPr>
                          <m:ctrlPr>
                            <a:rPr lang="ru-RU" sz="2200" i="1"/>
                          </m:ctrlPr>
                        </m:sSubPr>
                        <m:e>
                          <m:r>
                            <a:rPr lang="en-US" sz="2200" i="1"/>
                            <m:t>𝑥</m:t>
                          </m:r>
                        </m:e>
                        <m:sub>
                          <m:r>
                            <a:rPr lang="en-US" sz="2200" i="1"/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 t="-13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9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L4_single_nn_compute_gradient_of_loss.py</a:t>
            </a:r>
          </a:p>
          <a:p>
            <a:pPr marL="118872" indent="0">
              <a:buNone/>
            </a:pPr>
            <a:r>
              <a:rPr lang="en-US" dirty="0" smtClean="0"/>
              <a:t>- Read it and fill comments (In Russian </a:t>
            </a:r>
            <a:r>
              <a:rPr lang="en-US" smtClean="0"/>
              <a:t>on English)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064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5519</TotalTime>
  <Words>679</Words>
  <Application>Microsoft Office PowerPoint</Application>
  <PresentationFormat>Экран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Модульная</vt:lpstr>
      <vt:lpstr>Topics: - K-fold cross-validation - Forward and Backward phase - Chain Rule - Source code with which you figure out what it do?</vt:lpstr>
      <vt:lpstr>Our Prediction Schema</vt:lpstr>
      <vt:lpstr>K fold cross-validation</vt:lpstr>
      <vt:lpstr>What is forward propagation?</vt:lpstr>
      <vt:lpstr>Loss function for regression for NN</vt:lpstr>
      <vt:lpstr>Chain Rule </vt:lpstr>
      <vt:lpstr>Derivative to compute partial derivatives</vt:lpstr>
      <vt:lpstr>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"Место для формулы."</dc:title>
  <dc:creator>kburlachenko</dc:creator>
  <cp:lastModifiedBy>bruziuz</cp:lastModifiedBy>
  <cp:revision>359</cp:revision>
  <dcterms:created xsi:type="dcterms:W3CDTF">2018-12-08T12:00:24Z</dcterms:created>
  <dcterms:modified xsi:type="dcterms:W3CDTF">2019-07-14T13:26:27Z</dcterms:modified>
</cp:coreProperties>
</file>