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13" r:id="rId3"/>
    <p:sldId id="284" r:id="rId4"/>
    <p:sldId id="310" r:id="rId5"/>
    <p:sldId id="311" r:id="rId6"/>
    <p:sldId id="316" r:id="rId7"/>
    <p:sldId id="312" r:id="rId8"/>
    <p:sldId id="314" r:id="rId9"/>
    <p:sldId id="315" r:id="rId10"/>
    <p:sldId id="317" r:id="rId11"/>
    <p:sldId id="320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3" r:id="rId26"/>
    <p:sldId id="334" r:id="rId27"/>
    <p:sldId id="335" r:id="rId28"/>
    <p:sldId id="336" r:id="rId29"/>
    <p:sldId id="33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13.07.2019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 – Neural Nets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2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13.07.2019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13.07.2019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13.07.2019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13.07.2019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13.07.2019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13.07.2019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%D0%9C%D0%B0%D1%82%D1%80%D0%B8%D1%86%D0%B0_(%D1%84%D0%B8%D0%BB%D1%8C%D0%BC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urlachenkok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1. Intro about AI</a:t>
            </a:r>
            <a:br>
              <a:rPr lang="en-US" sz="2000" dirty="0" smtClean="0"/>
            </a:br>
            <a:r>
              <a:rPr lang="en-US" sz="2000" dirty="0" smtClean="0"/>
              <a:t>2. Numbers, Vectors, Matrices, Norms</a:t>
            </a:r>
            <a:br>
              <a:rPr lang="en-US" sz="2000" dirty="0" smtClean="0"/>
            </a:br>
            <a:r>
              <a:rPr lang="en-US" sz="2000" dirty="0" smtClean="0"/>
              <a:t>3. Functions, Continuity, Differentiability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4. Structure model of Single Layer Neural Network </a:t>
            </a:r>
            <a:br>
              <a:rPr lang="en-US" sz="2000" dirty="0" smtClean="0"/>
            </a:b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concepts - dot product – II/II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standard inner product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the set of real n-vectors, is given </a:t>
                </a:r>
                <a:r>
                  <a:rPr lang="en-US" dirty="0" smtClean="0"/>
                  <a:t>by: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The Euclidean norm, or </a:t>
                </a:r>
                <a:r>
                  <a:rPr lang="en-US" dirty="0" smtClean="0"/>
                  <a:t>ℓ2-norm  </a:t>
                </a:r>
                <a:r>
                  <a:rPr lang="en-US" dirty="0"/>
                  <a:t>of a vector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defined as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45224"/>
            <a:ext cx="4667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04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meaning of Matrix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1600" dirty="0">
                <a:hlinkClick r:id="rId2"/>
              </a:rPr>
              <a:t>https://ru.wikipedia.org/wiki/%D0%9C%D0%B0%D1%82%D1%80%D0%B8%D1%86%D0%B0_(%D1%84%D0%B8%D0%BB%D1%8C%D0%BC</a:t>
            </a:r>
            <a:r>
              <a:rPr lang="en-US" sz="1600" dirty="0" smtClean="0">
                <a:hlinkClick r:id="rId2"/>
              </a:rPr>
              <a:t>)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We will not go in this way </a:t>
            </a:r>
            <a:r>
              <a:rPr lang="en-US" sz="1600" dirty="0" smtClean="0">
                <a:solidFill>
                  <a:srgbClr val="FF0000"/>
                </a:solidFill>
              </a:rPr>
              <a:t>-------&gt;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096344" cy="42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07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concepts - matrices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we </a:t>
                </a:r>
                <a:r>
                  <a:rPr lang="en-US" dirty="0"/>
                  <a:t>denote a </a:t>
                </a:r>
                <a:r>
                  <a:rPr lang="en-US" u="sng" dirty="0"/>
                  <a:t>matrix</a:t>
                </a:r>
                <a:r>
                  <a:rPr lang="en-US" dirty="0"/>
                  <a:t> with </a:t>
                </a:r>
                <a:r>
                  <a:rPr lang="en-US" b="1" dirty="0"/>
                  <a:t>m rows</a:t>
                </a:r>
                <a:r>
                  <a:rPr lang="en-US" dirty="0"/>
                  <a:t> and </a:t>
                </a:r>
                <a:r>
                  <a:rPr lang="en-US" b="1" dirty="0"/>
                  <a:t>n columns</a:t>
                </a:r>
                <a:r>
                  <a:rPr lang="en-US" dirty="0"/>
                  <a:t>, where the entries of A are real </a:t>
                </a:r>
                <a:r>
                  <a:rPr lang="en-US" dirty="0" smtClean="0"/>
                  <a:t>numbers.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By convention the vector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the column vector contains n element in the column.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I.e. this a matrix which </a:t>
                </a:r>
                <a:r>
                  <a:rPr lang="en-US" b="1" dirty="0" smtClean="0"/>
                  <a:t>shape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1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r>
                  <a:rPr lang="en-US" dirty="0" smtClean="0"/>
                  <a:t>One of operation is transpose – it’s means: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Take rows and write new matrix columns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Take </a:t>
                </a:r>
                <a:r>
                  <a:rPr lang="en-US" dirty="0" smtClean="0"/>
                  <a:t>columns and write </a:t>
                </a:r>
                <a:r>
                  <a:rPr lang="en-US" dirty="0"/>
                  <a:t>new matrix </a:t>
                </a:r>
                <a:r>
                  <a:rPr lang="en-US" dirty="0" smtClean="0"/>
                  <a:t>by rows</a:t>
                </a:r>
              </a:p>
              <a:p>
                <a:pPr marL="118872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06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concepts - matrices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Matrix A can be written in different form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2486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07195"/>
            <a:ext cx="2160240" cy="99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07195"/>
            <a:ext cx="18764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19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concepts </a:t>
            </a:r>
            <a:br>
              <a:rPr lang="en-US" dirty="0"/>
            </a:br>
            <a:r>
              <a:rPr lang="en-US" dirty="0" smtClean="0"/>
              <a:t>matrix-vector product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Given a matrix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a vector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their </a:t>
                </a:r>
                <a:r>
                  <a:rPr lang="en-US" dirty="0"/>
                  <a:t>product is a vector y = Ax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335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9" y="4869160"/>
            <a:ext cx="6838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51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interpretations </a:t>
            </a:r>
            <a:r>
              <a:rPr lang="en-US" dirty="0"/>
              <a:t>of y = Ax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x is </a:t>
                </a:r>
                <a:r>
                  <a:rPr lang="en-US" b="1" dirty="0" smtClean="0"/>
                  <a:t>input</a:t>
                </a:r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:r>
                  <a:rPr lang="en-US" b="1" dirty="0" smtClean="0"/>
                  <a:t>action</a:t>
                </a:r>
                <a:r>
                  <a:rPr lang="en-US" dirty="0" smtClean="0"/>
                  <a:t>; </a:t>
                </a:r>
                <a:r>
                  <a:rPr lang="en-US" dirty="0"/>
                  <a:t>y is </a:t>
                </a:r>
                <a:r>
                  <a:rPr lang="en-US" b="1" dirty="0" smtClean="0"/>
                  <a:t>output</a:t>
                </a:r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:r>
                  <a:rPr lang="en-US" b="1" dirty="0" smtClean="0"/>
                  <a:t>result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/>
                  <a:t>y = Ax defines a function or </a:t>
                </a:r>
                <a:r>
                  <a:rPr lang="en-US" dirty="0" smtClean="0"/>
                  <a:t>transformation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From algebra point of view for</a:t>
                </a:r>
              </a:p>
              <a:p>
                <a:pPr marL="118872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[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[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 smtClean="0"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row of A </a:t>
                </a:r>
                <a:r>
                  <a:rPr lang="en-US" dirty="0" smtClean="0"/>
                  <a:t>correspond to 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output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column of A correspond </a:t>
                </a:r>
                <a:r>
                  <a:rPr lang="en-US" dirty="0" smtClean="0"/>
                  <a:t>to j-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input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means third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 does not depend on 5-th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≫|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 then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 mainly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0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concepts </a:t>
            </a:r>
            <a:br>
              <a:rPr lang="en-US" dirty="0"/>
            </a:br>
            <a:r>
              <a:rPr lang="en-US" dirty="0" smtClean="0"/>
              <a:t>matrix-matrix </a:t>
            </a:r>
            <a:r>
              <a:rPr lang="en-US" dirty="0"/>
              <a:t>product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16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0" y="1988840"/>
            <a:ext cx="6457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" y="3402893"/>
            <a:ext cx="50482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67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concepts – outer product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Special form of matrix-matrix multiplication when you multiply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1</m:t>
                        </m:r>
                      </m:sup>
                    </m:sSup>
                  </m:oMath>
                </a14:m>
                <a:r>
                  <a:rPr lang="en-US" dirty="0" smtClean="0"/>
                  <a:t> by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 is called </a:t>
                </a:r>
                <a:r>
                  <a:rPr lang="en-US" b="1" dirty="0" smtClean="0"/>
                  <a:t>outer  product</a:t>
                </a:r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17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61341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21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concepts – </a:t>
            </a:r>
            <a:r>
              <a:rPr lang="en-US" dirty="0" smtClean="0"/>
              <a:t>when outer product </a:t>
            </a:r>
            <a:r>
              <a:rPr lang="en-US" dirty="0" err="1" smtClean="0"/>
              <a:t>usefull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which consist on the </a:t>
            </a:r>
            <a:r>
              <a:rPr lang="en-US" b="1" dirty="0" smtClean="0"/>
              <a:t>same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more view on </a:t>
            </a:r>
            <a:r>
              <a:rPr lang="en-US" b="1" dirty="0" smtClean="0"/>
              <a:t>matrix multiplication</a:t>
            </a:r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18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10" y="2276872"/>
            <a:ext cx="64103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18" y="4509120"/>
            <a:ext cx="4905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38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matrix multiplication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multiplication is associative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/>
                  <a:t>(AB)C = A(BC</a:t>
                </a:r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/>
                  <a:t>Matrix multiplication is </a:t>
                </a:r>
                <a:r>
                  <a:rPr lang="en-US" dirty="0" smtClean="0"/>
                  <a:t>not distributive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/>
                  <a:t>A(B + C) = AB + </a:t>
                </a:r>
                <a:r>
                  <a:rPr lang="en-US" dirty="0" smtClean="0"/>
                  <a:t>AC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/>
                  <a:t>Matrix multiplication is, in general, not </a:t>
                </a:r>
                <a:r>
                  <a:rPr lang="en-US" dirty="0" smtClean="0"/>
                  <a:t>commutative,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𝐵𝐴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contacts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Konstantin </a:t>
            </a:r>
            <a:r>
              <a:rPr lang="en-US" dirty="0" err="1" smtClean="0"/>
              <a:t>Burlachenko</a:t>
            </a:r>
            <a:endParaRPr lang="en-US" dirty="0" smtClean="0"/>
          </a:p>
          <a:p>
            <a:r>
              <a:rPr lang="en-US" dirty="0" smtClean="0"/>
              <a:t>Phone: +7 925 008 22 53</a:t>
            </a:r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burlachenkok@gmail.com</a:t>
            </a:r>
            <a:endParaRPr lang="en-US" dirty="0" smtClean="0"/>
          </a:p>
          <a:p>
            <a:r>
              <a:rPr lang="en-US" dirty="0" smtClean="0"/>
              <a:t>Room: </a:t>
            </a:r>
            <a:r>
              <a:rPr lang="en-US" b="1" dirty="0" smtClean="0"/>
              <a:t>7092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matrix </a:t>
            </a:r>
            <a:r>
              <a:rPr lang="en-US" dirty="0" smtClean="0"/>
              <a:t>transpose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20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0" y="2420888"/>
            <a:ext cx="2047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5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Norms for elements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dirty="0" err="1" smtClean="0"/>
                  <a:t>dom</a:t>
                </a:r>
                <a:r>
                  <a:rPr lang="en-US" dirty="0" smtClean="0"/>
                  <a:t>(f)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called a norm </a:t>
                </a:r>
                <a:r>
                  <a:rPr lang="en-US" dirty="0" smtClean="0"/>
                  <a:t>if:</a:t>
                </a:r>
              </a:p>
              <a:p>
                <a:pPr marL="633222" indent="-514350">
                  <a:buAutoNum type="arabicPeriod"/>
                </a:pPr>
                <a:r>
                  <a:rPr lang="en-US" b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is nonnegative: </a:t>
                </a:r>
                <a:r>
                  <a:rPr lang="en-US" b="1" dirty="0"/>
                  <a:t>f(x) ≥ 0</a:t>
                </a:r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633222" indent="-514350">
                  <a:buAutoNum type="arabicPeriod"/>
                </a:pPr>
                <a:r>
                  <a:rPr lang="en-US" b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is definite: </a:t>
                </a:r>
                <a:r>
                  <a:rPr lang="en-US" b="1" dirty="0"/>
                  <a:t>f(x</a:t>
                </a:r>
                <a:r>
                  <a:rPr lang="en-US" b="1" dirty="0" smtClean="0"/>
                  <a:t>)=0</a:t>
                </a:r>
                <a:r>
                  <a:rPr lang="en-US" dirty="0" smtClean="0"/>
                  <a:t> </a:t>
                </a:r>
                <a:r>
                  <a:rPr lang="en-US" dirty="0"/>
                  <a:t>only </a:t>
                </a:r>
                <a:r>
                  <a:rPr lang="en-US" b="1" dirty="0"/>
                  <a:t>if </a:t>
                </a:r>
                <a:r>
                  <a:rPr lang="en-US" b="1" i="1" dirty="0"/>
                  <a:t>x </a:t>
                </a:r>
                <a:r>
                  <a:rPr lang="en-US" b="1" i="1" dirty="0" smtClean="0"/>
                  <a:t>=0</a:t>
                </a:r>
              </a:p>
              <a:p>
                <a:pPr marL="633222" indent="-514350">
                  <a:buAutoNum type="arabicPeriod"/>
                </a:pPr>
                <a:r>
                  <a:rPr lang="en-US" b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/>
                  <a:t>is homogeneous: f(</a:t>
                </a:r>
                <a:r>
                  <a:rPr lang="en-US" dirty="0" err="1"/>
                  <a:t>tx</a:t>
                </a:r>
                <a:r>
                  <a:rPr lang="en-US" dirty="0"/>
                  <a:t>) = |</a:t>
                </a:r>
                <a:r>
                  <a:rPr lang="en-US" dirty="0" err="1"/>
                  <a:t>t|f</a:t>
                </a:r>
                <a:r>
                  <a:rPr lang="en-US" dirty="0"/>
                  <a:t>(x</a:t>
                </a:r>
                <a:r>
                  <a:rPr lang="en-US" dirty="0" smtClean="0"/>
                  <a:t>)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633222" indent="-514350">
                  <a:buAutoNum type="arabicPeriod"/>
                </a:pPr>
                <a:r>
                  <a:rPr lang="en-US" b="1" dirty="0"/>
                  <a:t>f</a:t>
                </a:r>
                <a:r>
                  <a:rPr lang="en-US" dirty="0"/>
                  <a:t> satisfies the triangle inequality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dirty="0"/>
                  <a:t>f(x + y) ≤ f(x) + f(y</a:t>
                </a:r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sz="2800" dirty="0" smtClean="0"/>
                  <a:t>Norm can be used to define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𝑑𝑖𝑠𝑡𝑎𝑛𝑐𝑒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/>
                          </a:rPr>
                          <m:t>𝑥</m:t>
                        </m:r>
                        <m:r>
                          <a:rPr lang="en-US" sz="28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2800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=|</m:t>
                    </m:r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𝑦</m:t>
                    </m:r>
                    <m:r>
                      <a:rPr lang="en-US" sz="2800" b="0" i="1" dirty="0" smtClean="0">
                        <a:latin typeface="Cambria Math"/>
                      </a:rPr>
                      <m:t>|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527" r="-1630" b="-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5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Sum-absolute-value</a:t>
            </a:r>
            <a:r>
              <a:rPr lang="en-US" dirty="0"/>
              <a:t>, or </a:t>
            </a:r>
            <a:r>
              <a:rPr lang="en-US" dirty="0" smtClean="0"/>
              <a:t>L1-norm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err="1" smtClean="0"/>
              <a:t>Chebyshev</a:t>
            </a:r>
            <a:r>
              <a:rPr lang="en-US" dirty="0" smtClean="0"/>
              <a:t> or L-infinity norm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L-p norm, p greater or </a:t>
            </a:r>
            <a:r>
              <a:rPr lang="en-US" smtClean="0"/>
              <a:t>equal to 1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22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2857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68038"/>
            <a:ext cx="33432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03" y="5445224"/>
            <a:ext cx="36957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4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of function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b="0" dirty="0" smtClean="0"/>
                  <a:t>Continuity of function f : X-&gt;Y can be defined in different ways.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b="0" dirty="0" smtClean="0"/>
                  <a:t>We take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. </a:t>
                </a:r>
              </a:p>
              <a:p>
                <a:pPr marL="118872" indent="0">
                  <a:buNone/>
                </a:pPr>
                <a:r>
                  <a:rPr lang="en-US" b="0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decreases it should imply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decreases.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Mathematically can be </a:t>
                </a:r>
                <a:r>
                  <a:rPr lang="en-US" dirty="0" err="1" smtClean="0"/>
                  <a:t>setuped</a:t>
                </a:r>
                <a:r>
                  <a:rPr lang="en-US" dirty="0" smtClean="0"/>
                  <a:t> as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23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805264"/>
            <a:ext cx="755429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60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Differentiablity</a:t>
            </a:r>
            <a:r>
              <a:rPr lang="en-US" dirty="0" smtClean="0"/>
              <a:t> of the function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is some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Let’s fix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think about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=?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as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varying</a:t>
                </a:r>
              </a:p>
              <a:p>
                <a:endParaRPr lang="en-US" dirty="0"/>
              </a:p>
              <a:p>
                <a:r>
                  <a:rPr lang="en-US" dirty="0" smtClean="0"/>
                  <a:t>Typically this is not hold let’s slightly reformulate representation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Here we have thrown unknown term R(x). </a:t>
                </a:r>
              </a:p>
              <a:p>
                <a:pPr marL="118872" indent="0">
                  <a:buNone/>
                </a:pPr>
                <a:r>
                  <a:rPr lang="en-US" b="0" dirty="0" smtClean="0"/>
                  <a:t>Only what  know that once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value then we should have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922" r="-741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4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Differentiablity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definiotion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</a:rPr>
                  <a:t>Differentiability means</a:t>
                </a:r>
                <a:endParaRPr lang="en-US" i="1" dirty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In mathematics (and science in general) people try to be precise.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What we can do is measure residual and evaluate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If it is smaller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as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come near to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then it means that function is differentiable.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Function is differentiable if it is differentiable in all point of it’s domain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This matrix </a:t>
                </a:r>
                <a:r>
                  <a:rPr lang="en-US" b="1" dirty="0" smtClean="0"/>
                  <a:t>A </a:t>
                </a:r>
                <a:r>
                  <a:rPr lang="en-US" dirty="0" smtClean="0"/>
                  <a:t>sometimes called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J is </a:t>
                </a:r>
                <a:r>
                  <a:rPr lang="en-US" dirty="0"/>
                  <a:t>called </a:t>
                </a:r>
                <a:r>
                  <a:rPr lang="en-US" dirty="0" err="1" smtClean="0"/>
                  <a:t>Jacobian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289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differentiability means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property of the function to be differentiable in fact means that very locally it can be approximated very good by affine </a:t>
                </a:r>
                <a:r>
                  <a:rPr lang="en-US" dirty="0" smtClean="0"/>
                  <a:t>function</a:t>
                </a:r>
              </a:p>
              <a:p>
                <a:endParaRPr lang="ru-RU" dirty="0"/>
              </a:p>
              <a:p>
                <a:r>
                  <a:rPr lang="en-US" dirty="0"/>
                  <a:t>It’s local property, not global property of the function so from first point of view it’s rather useless.</a:t>
                </a:r>
                <a:endParaRPr lang="ru-RU" dirty="0"/>
              </a:p>
              <a:p>
                <a:endParaRPr lang="en-US" dirty="0" smtClean="0"/>
              </a:p>
              <a:p>
                <a:r>
                  <a:rPr lang="en-US" dirty="0"/>
                  <a:t>In reality some functions by their nature can not be approximated by affine plane. One example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=|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max</m:t>
                    </m:r>
                    <m:r>
                      <a:rPr lang="en-US">
                        <a:latin typeface="Cambria Math"/>
                      </a:rPr>
                      <m:t>⁡</m:t>
                    </m:r>
                    <m:r>
                      <a:rPr lang="en-US" i="1">
                        <a:latin typeface="Cambria Math"/>
                      </a:rPr>
                      <m:t>(0,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Even </a:t>
                </a:r>
                <a:r>
                  <a:rPr lang="en-US" dirty="0"/>
                  <a:t>if </a:t>
                </a:r>
                <a:r>
                  <a:rPr lang="en-US" dirty="0" smtClean="0"/>
                  <a:t>infinitely </a:t>
                </a:r>
                <a:r>
                  <a:rPr lang="en-US" dirty="0"/>
                  <a:t>zoom around point 0 from function domain the form of function will still be not the same as “line”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52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Rule and Derivatives – next 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Now let’s take a look into definition of Single-</a:t>
            </a:r>
            <a:r>
              <a:rPr lang="en-US" dirty="0" err="1" smtClean="0"/>
              <a:t>Leayer</a:t>
            </a:r>
            <a:r>
              <a:rPr lang="en-US" dirty="0" smtClean="0"/>
              <a:t> Neural Network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06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functions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defined set of real number, etc. at the beginning</a:t>
                </a:r>
              </a:p>
              <a:p>
                <a:endParaRPr lang="en-US" dirty="0"/>
              </a:p>
              <a:p>
                <a:r>
                  <a:rPr lang="en-US" dirty="0" smtClean="0"/>
                  <a:t>But we can consider sets of more complicated objects like functions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then we can take this two functions and consider a set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65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enumerating functions directly we can do one trick to consider infinite set of functions</a:t>
            </a:r>
          </a:p>
          <a:p>
            <a:endParaRPr lang="en-US" dirty="0" smtClean="0"/>
          </a:p>
          <a:p>
            <a:r>
              <a:rPr lang="en-US" dirty="0" smtClean="0"/>
              <a:t>We have a form F(X,W)=Y where X is variable, but W is something which encode selection of function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9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Artificial </a:t>
            </a:r>
            <a:r>
              <a:rPr lang="en-US" sz="3600" dirty="0" err="1" smtClean="0"/>
              <a:t>Intellegence</a:t>
            </a:r>
            <a:r>
              <a:rPr lang="en-US" sz="3600" dirty="0" smtClean="0"/>
              <a:t>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media hype is </a:t>
            </a:r>
            <a:r>
              <a:rPr lang="en-US" dirty="0" smtClean="0"/>
              <a:t>real </a:t>
            </a:r>
            <a:r>
              <a:rPr lang="en-US" dirty="0"/>
              <a:t>it is true that both </a:t>
            </a:r>
            <a:r>
              <a:rPr lang="en-US" b="1" dirty="0"/>
              <a:t>companies</a:t>
            </a:r>
            <a:r>
              <a:rPr lang="en-US" dirty="0"/>
              <a:t> and </a:t>
            </a:r>
            <a:r>
              <a:rPr lang="en-US" b="1" dirty="0"/>
              <a:t>governments</a:t>
            </a:r>
            <a:r>
              <a:rPr lang="en-US" dirty="0"/>
              <a:t> are </a:t>
            </a:r>
            <a:r>
              <a:rPr lang="en-US" dirty="0" smtClean="0"/>
              <a:t>heavily investing </a:t>
            </a:r>
            <a:r>
              <a:rPr lang="en-US" dirty="0"/>
              <a:t>in </a:t>
            </a:r>
            <a:r>
              <a:rPr lang="en-US" dirty="0" smtClean="0"/>
              <a:t>AI (Artificial </a:t>
            </a:r>
            <a:r>
              <a:rPr lang="en-US" dirty="0" err="1" smtClean="0"/>
              <a:t>Intellegence</a:t>
            </a:r>
            <a:r>
              <a:rPr lang="en-US" dirty="0" smtClean="0"/>
              <a:t>). </a:t>
            </a:r>
            <a:r>
              <a:rPr lang="en-US" dirty="0"/>
              <a:t>Both see AI as an integral part of their competitive strategy.</a:t>
            </a:r>
          </a:p>
          <a:p>
            <a:endParaRPr lang="en-US" dirty="0"/>
          </a:p>
          <a:p>
            <a:r>
              <a:rPr lang="en-US" dirty="0"/>
              <a:t>There are two ways to look at AI </a:t>
            </a:r>
            <a:r>
              <a:rPr lang="en-US" dirty="0" err="1"/>
              <a:t>philosophicaly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The first</a:t>
            </a:r>
            <a:r>
              <a:rPr lang="en-US" dirty="0"/>
              <a:t> is what one would normally associate with the </a:t>
            </a:r>
            <a:r>
              <a:rPr lang="en-US" dirty="0" smtClean="0"/>
              <a:t>AI - </a:t>
            </a:r>
            <a:r>
              <a:rPr lang="en-US" dirty="0"/>
              <a:t>the </a:t>
            </a:r>
            <a:r>
              <a:rPr lang="en-US" u="sng" dirty="0"/>
              <a:t>science</a:t>
            </a:r>
            <a:r>
              <a:rPr lang="en-US" dirty="0"/>
              <a:t> and </a:t>
            </a:r>
            <a:r>
              <a:rPr lang="en-US" u="sng" dirty="0"/>
              <a:t>engineering</a:t>
            </a:r>
            <a:r>
              <a:rPr lang="en-US" dirty="0"/>
              <a:t> </a:t>
            </a:r>
            <a:r>
              <a:rPr lang="en-US" dirty="0" smtClean="0"/>
              <a:t>of building </a:t>
            </a:r>
            <a:r>
              <a:rPr lang="en-US" dirty="0"/>
              <a:t>"intelligent" agents. The inspiration of what constitutes intelligence comes from </a:t>
            </a:r>
            <a:r>
              <a:rPr lang="en-US" dirty="0" smtClean="0"/>
              <a:t>the types </a:t>
            </a:r>
            <a:r>
              <a:rPr lang="en-US" dirty="0"/>
              <a:t>of capabilities that humans </a:t>
            </a:r>
            <a:r>
              <a:rPr lang="en-US" dirty="0" smtClean="0"/>
              <a:t>possess.</a:t>
            </a:r>
          </a:p>
          <a:p>
            <a:endParaRPr lang="en-US" dirty="0"/>
          </a:p>
          <a:p>
            <a:r>
              <a:rPr lang="en-US" b="1" dirty="0"/>
              <a:t>The second</a:t>
            </a:r>
            <a:r>
              <a:rPr lang="en-US" dirty="0"/>
              <a:t> views AI as a set of tools. We are simply trying to solve problems in the world, and AI techniques happen to be quite useful for </a:t>
            </a:r>
            <a:r>
              <a:rPr lang="en-US" dirty="0" smtClean="0"/>
              <a:t>that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What </a:t>
            </a:r>
            <a:r>
              <a:rPr lang="en-US" sz="4800" dirty="0"/>
              <a:t>is Artificial </a:t>
            </a:r>
            <a:r>
              <a:rPr lang="en-US" sz="4800" dirty="0" smtClean="0"/>
              <a:t>Intelligence really if remove all hype?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The </a:t>
            </a:r>
            <a:r>
              <a:rPr lang="en-US" dirty="0"/>
              <a:t>philosophical differences do change the way AI researchers approach and talk about their </a:t>
            </a:r>
            <a:r>
              <a:rPr lang="en-US" dirty="0" smtClean="0"/>
              <a:t>work. As a </a:t>
            </a:r>
            <a:r>
              <a:rPr lang="en-US" b="1" dirty="0" smtClean="0"/>
              <a:t>big picture</a:t>
            </a:r>
            <a:r>
              <a:rPr lang="en-US" dirty="0" smtClean="0"/>
              <a:t> But both </a:t>
            </a:r>
            <a:r>
              <a:rPr lang="en-US" dirty="0"/>
              <a:t>views boil down </a:t>
            </a:r>
            <a:r>
              <a:rPr lang="en-US" dirty="0" smtClean="0"/>
              <a:t>to similar steps:</a:t>
            </a:r>
          </a:p>
          <a:p>
            <a:pPr marL="118872" indent="0">
              <a:buNone/>
            </a:pPr>
            <a:endParaRPr lang="en-US" dirty="0" smtClean="0"/>
          </a:p>
          <a:p>
            <a:pPr marL="633222" indent="-514350">
              <a:buAutoNum type="arabicPeriod"/>
            </a:pPr>
            <a:r>
              <a:rPr lang="en-US" dirty="0" smtClean="0"/>
              <a:t>Collecting data</a:t>
            </a:r>
          </a:p>
          <a:p>
            <a:pPr marL="633222" indent="-514350">
              <a:buAutoNum type="arabicPeriod"/>
            </a:pPr>
            <a:r>
              <a:rPr lang="en-US" dirty="0" smtClean="0"/>
              <a:t>Formulate Optimization problem</a:t>
            </a:r>
          </a:p>
          <a:p>
            <a:pPr marL="633222" indent="-514350">
              <a:buAutoNum type="arabicPeriod"/>
            </a:pPr>
            <a:r>
              <a:rPr lang="en-US" dirty="0"/>
              <a:t>O</a:t>
            </a:r>
            <a:r>
              <a:rPr lang="en-US" dirty="0" smtClean="0"/>
              <a:t>ptimizing </a:t>
            </a:r>
            <a:r>
              <a:rPr lang="en-US" dirty="0"/>
              <a:t>a training </a:t>
            </a:r>
            <a:r>
              <a:rPr lang="en-US" dirty="0" smtClean="0"/>
              <a:t>objective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4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Let’s setup common vocabulary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 smtClean="0"/>
              <a:t>AI models</a:t>
            </a:r>
            <a:r>
              <a:rPr lang="en-US" dirty="0" smtClean="0"/>
              <a:t> is in fact umbrella for all applied math models. We need </a:t>
            </a:r>
            <a:r>
              <a:rPr lang="en-US" b="1" dirty="0" smtClean="0"/>
              <a:t>math</a:t>
            </a:r>
            <a:r>
              <a:rPr lang="en-US" dirty="0" smtClean="0"/>
              <a:t>, but really in all subtle details you will learn math in the University.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Currently we need setup common vocabulary and go through math concepts which we need for purpose of our project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i="1" dirty="0" smtClean="0"/>
              <a:t>“Fast solvers for feed forward neural net”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4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abbreviations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700627"/>
              </p:ext>
            </p:extLst>
          </p:nvPr>
        </p:nvGraphicFramePr>
        <p:xfrm>
          <a:off x="395536" y="1700808"/>
          <a:ext cx="8280920" cy="4419377"/>
        </p:xfrm>
        <a:graphic>
          <a:graphicData uri="http://schemas.openxmlformats.org/drawingml/2006/table">
            <a:tbl>
              <a:tblPr/>
              <a:tblGrid>
                <a:gridCol w="3096344"/>
                <a:gridCol w="1289414"/>
                <a:gridCol w="3895162"/>
              </a:tblGrid>
              <a:tr h="820556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  <a:latin typeface="+mn-lt"/>
                        </a:rPr>
                        <a:t> То есть, другими словами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i.e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  <a:latin typeface="+mn-lt"/>
                        </a:rPr>
                        <a:t>От латинского 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 est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902612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  <a:latin typeface="+mn-lt"/>
                        </a:rPr>
                        <a:t> Например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+mn-lt"/>
                        </a:rPr>
                        <a:t>e.g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  <a:latin typeface="+mn-lt"/>
                        </a:rPr>
                        <a:t>От латинского 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</a:t>
                      </a:r>
                      <a:r>
                        <a:rPr lang="ru-RU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exempli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gratia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</a:t>
                      </a:r>
                      <a:endParaRPr lang="en-US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(“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ради примера”).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94112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  <a:latin typeface="+mn-lt"/>
                        </a:rPr>
                        <a:t> За и против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252525"/>
                          </a:solidFill>
                          <a:effectLst/>
                          <a:latin typeface="+mn-lt"/>
                        </a:rPr>
                        <a:t>pros </a:t>
                      </a:r>
                      <a:r>
                        <a:rPr lang="en-US" dirty="0">
                          <a:solidFill>
                            <a:srgbClr val="252525"/>
                          </a:solidFill>
                          <a:effectLst/>
                          <a:latin typeface="+mn-lt"/>
                        </a:rPr>
                        <a:t>and cons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  <a:latin typeface="+mn-lt"/>
                        </a:rPr>
                        <a:t>От латинского  "</a:t>
                      </a:r>
                      <a:r>
                        <a:rPr lang="ru-RU" dirty="0" err="1">
                          <a:solidFill>
                            <a:srgbClr val="252525"/>
                          </a:solidFill>
                          <a:effectLst/>
                          <a:latin typeface="+mn-lt"/>
                        </a:rPr>
                        <a:t>pro</a:t>
                      </a:r>
                      <a:r>
                        <a:rPr lang="ru-RU" dirty="0">
                          <a:solidFill>
                            <a:srgbClr val="252525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ru-RU" dirty="0" err="1" smtClean="0">
                          <a:solidFill>
                            <a:srgbClr val="252525"/>
                          </a:solidFill>
                          <a:effectLst/>
                          <a:latin typeface="+mn-lt"/>
                        </a:rPr>
                        <a:t>et</a:t>
                      </a:r>
                      <a:r>
                        <a:rPr lang="en-US" dirty="0" smtClean="0">
                          <a:solidFill>
                            <a:srgbClr val="252525"/>
                          </a:solidFill>
                          <a:effectLst/>
                          <a:latin typeface="+mn-lt"/>
                        </a:rPr>
                        <a:t> contra”</a:t>
                      </a:r>
                    </a:p>
                    <a:p>
                      <a:pPr fontAlgn="t"/>
                      <a:r>
                        <a:rPr lang="ru-RU" dirty="0" smtClean="0">
                          <a:effectLst/>
                          <a:latin typeface="+mn-lt"/>
                        </a:rPr>
                        <a:t>("</a:t>
                      </a:r>
                      <a:r>
                        <a:rPr lang="ru-RU" dirty="0">
                          <a:effectLst/>
                          <a:latin typeface="+mn-lt"/>
                        </a:rPr>
                        <a:t>За и против")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561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  <a:latin typeface="+mn-lt"/>
                        </a:rPr>
                        <a:t> И другие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+mn-lt"/>
                        </a:rPr>
                        <a:t> et al</a:t>
                      </a: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  <a:latin typeface="+mn-lt"/>
                        </a:rPr>
                        <a:t> От латинского </a:t>
                      </a:r>
                      <a:r>
                        <a:rPr lang="ru-RU" dirty="0" err="1">
                          <a:effectLst/>
                          <a:latin typeface="+mn-lt"/>
                        </a:rPr>
                        <a:t>et</a:t>
                      </a:r>
                      <a:r>
                        <a:rPr lang="ru-RU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dirty="0" err="1">
                          <a:effectLst/>
                          <a:latin typeface="+mn-lt"/>
                        </a:rPr>
                        <a:t>alii</a:t>
                      </a:r>
                      <a:r>
                        <a:rPr lang="ru-RU" dirty="0">
                          <a:effectLst/>
                          <a:latin typeface="+mn-lt"/>
                        </a:rPr>
                        <a:t> </a:t>
                      </a:r>
                      <a:endParaRPr lang="en-US" dirty="0" smtClean="0">
                        <a:effectLst/>
                        <a:latin typeface="+mn-lt"/>
                      </a:endParaRPr>
                    </a:p>
                    <a:p>
                      <a:pPr fontAlgn="t"/>
                      <a:r>
                        <a:rPr lang="ru-RU" dirty="0" smtClean="0">
                          <a:effectLst/>
                          <a:latin typeface="+mn-lt"/>
                        </a:rPr>
                        <a:t>(И </a:t>
                      </a:r>
                      <a:r>
                        <a:rPr lang="ru-RU" dirty="0">
                          <a:effectLst/>
                          <a:latin typeface="+mn-lt"/>
                        </a:rPr>
                        <a:t>другие</a:t>
                      </a:r>
                      <a:r>
                        <a:rPr lang="ru-RU" dirty="0" smtClean="0">
                          <a:effectLst/>
                          <a:latin typeface="+mn-lt"/>
                        </a:rPr>
                        <a:t>)</a:t>
                      </a:r>
                      <a:endParaRPr lang="en-US" dirty="0" smtClean="0">
                        <a:effectLst/>
                        <a:latin typeface="+mn-lt"/>
                      </a:endParaRPr>
                    </a:p>
                    <a:p>
                      <a:pPr fontAlgn="t"/>
                      <a:endParaRPr lang="en-US" dirty="0" smtClean="0">
                        <a:effectLst/>
                        <a:latin typeface="+mn-lt"/>
                      </a:endParaRPr>
                    </a:p>
                    <a:p>
                      <a:pPr fontAlgn="t"/>
                      <a:endParaRPr lang="ru-RU" dirty="0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42561"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  <a:latin typeface="+mn-lt"/>
                        </a:rPr>
                        <a:t>Смещение</a:t>
                      </a:r>
                      <a:endParaRPr lang="ru-RU" dirty="0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  <a:latin typeface="+mn-lt"/>
                        </a:rPr>
                        <a:t>bias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  <a:latin typeface="+mn-lt"/>
                      </a:endParaRPr>
                    </a:p>
                  </a:txBody>
                  <a:tcPr marL="30480" marR="3048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1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concept - Numbers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Types of numbers:</a:t>
                </a:r>
              </a:p>
              <a:p>
                <a:r>
                  <a:rPr lang="en-US" b="1" dirty="0" smtClean="0"/>
                  <a:t>Real number (e.g. 2.3, 3.14,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b="1" dirty="0" smtClean="0"/>
                  <a:t>). </a:t>
                </a:r>
              </a:p>
              <a:p>
                <a:pPr marL="118872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    The set of such elements is called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b="1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Natural number (e.g. 0,1,2, 3, 4)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    The </a:t>
                </a:r>
                <a:r>
                  <a:rPr lang="en-US" dirty="0"/>
                  <a:t>set of such elements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118872" indent="0">
                  <a:buNone/>
                </a:pPr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Integer numbers (e.g. -1,0,1)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    The </a:t>
                </a:r>
                <a:r>
                  <a:rPr lang="en-US" dirty="0"/>
                  <a:t>set of such elements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Rational numbers (e.g</a:t>
                </a:r>
                <a:r>
                  <a:rPr lang="en-US" dirty="0"/>
                  <a:t>. </a:t>
                </a:r>
                <a:r>
                  <a:rPr lang="en-US" dirty="0" smtClean="0"/>
                  <a:t>3/4, 2/5) 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The </a:t>
                </a:r>
                <a:r>
                  <a:rPr lang="en-US" dirty="0"/>
                  <a:t>set of such elements is called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2372"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00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concept - </a:t>
            </a:r>
            <a:r>
              <a:rPr lang="en-US" dirty="0" smtClean="0"/>
              <a:t>Vectors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Ordered pair is a construction (</a:t>
                </a:r>
                <a:r>
                  <a:rPr lang="en-US" sz="2800" dirty="0" err="1" smtClean="0"/>
                  <a:t>x,y</a:t>
                </a:r>
                <a:r>
                  <a:rPr lang="en-US" sz="2800" dirty="0" smtClean="0"/>
                  <a:t>)</a:t>
                </a:r>
              </a:p>
              <a:p>
                <a:pPr marL="118872" indent="0">
                  <a:buNone/>
                </a:pPr>
                <a:r>
                  <a:rPr lang="en-US" sz="2800" dirty="0" smtClean="0"/>
                  <a:t>For which two ordered pairs (</a:t>
                </a:r>
                <a:r>
                  <a:rPr lang="en-US" sz="2800" dirty="0" err="1" smtClean="0"/>
                  <a:t>a,b</a:t>
                </a:r>
                <a:r>
                  <a:rPr lang="en-US" sz="2800" dirty="0" smtClean="0"/>
                  <a:t>) and (a’, b’) is equal </a:t>
                </a:r>
                <a:r>
                  <a:rPr lang="en-US" sz="2800" dirty="0" err="1" smtClean="0"/>
                  <a:t>iff</a:t>
                </a:r>
                <a:r>
                  <a:rPr lang="en-US" sz="2800" dirty="0" smtClean="0"/>
                  <a:t> </a:t>
                </a:r>
                <a:r>
                  <a:rPr lang="en-US" sz="2800" b="1" dirty="0" smtClean="0"/>
                  <a:t>(if and only if) </a:t>
                </a:r>
                <a:r>
                  <a:rPr lang="en-US" sz="2800" dirty="0" smtClean="0"/>
                  <a:t>a=a’ and b=b’. </a:t>
                </a:r>
              </a:p>
              <a:p>
                <a:pPr marL="118872" indent="0">
                  <a:buNone/>
                </a:pPr>
                <a:r>
                  <a:rPr lang="en-US" sz="2800" dirty="0" smtClean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𝑏𝑢𝑡</m:t>
                    </m:r>
                    <m:r>
                      <a:rPr lang="en-US" sz="2800" b="0" i="1" smtClean="0">
                        <a:latin typeface="Cambria Math"/>
                      </a:rPr>
                      <m:t> (1,2)≠(2,1)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118872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Generalization of ordered pair is a tuple (</a:t>
                </a:r>
                <a:r>
                  <a:rPr lang="ru-RU" sz="2800" dirty="0" smtClean="0"/>
                  <a:t>кортеж</a:t>
                </a:r>
                <a:r>
                  <a:rPr lang="en-US" sz="2800" dirty="0" smtClean="0"/>
                  <a:t>) or vector (</a:t>
                </a:r>
                <a:r>
                  <a:rPr lang="ru-RU" sz="2800" dirty="0" smtClean="0"/>
                  <a:t>вектор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pPr marL="118872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The set of tuples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if from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called </a:t>
                </a:r>
                <a:r>
                  <a:rPr lang="en-US" sz="2800" dirty="0" err="1" smtClean="0"/>
                  <a:t>cartesian</a:t>
                </a:r>
                <a:r>
                  <a:rPr lang="en-US" sz="2800" dirty="0" smtClean="0"/>
                  <a:t> product (</a:t>
                </a:r>
                <a:r>
                  <a:rPr lang="ru-RU" sz="2800" dirty="0" smtClean="0"/>
                  <a:t>декартово произведение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…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If all sets are the same (e.g. like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b="1" i="0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sz="2800" dirty="0" smtClean="0"/>
                  <a:t>it’s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581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7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concepts - dot product – I/II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standard inner product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can be written in different ways with the same meaning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7" y="3645024"/>
            <a:ext cx="4152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95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5424</TotalTime>
  <Words>1744</Words>
  <Application>Microsoft Office PowerPoint</Application>
  <PresentationFormat>Экран (4:3)</PresentationFormat>
  <Paragraphs>241</Paragraphs>
  <Slides>29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Модульная</vt:lpstr>
      <vt:lpstr>Topics: 1. Intro about AI 2. Numbers, Vectors, Matrices, Norms 3. Functions, Continuity, Differentiability 4. Structure model of Single Layer Neural Network  </vt:lpstr>
      <vt:lpstr>My contacts</vt:lpstr>
      <vt:lpstr>What is Artificial Intellegence?</vt:lpstr>
      <vt:lpstr>What is Artificial Intelligence really if remove all hype?</vt:lpstr>
      <vt:lpstr>Let’s setup common vocabulary</vt:lpstr>
      <vt:lpstr>Some abbreviations</vt:lpstr>
      <vt:lpstr>Mathematical concept - Numbers</vt:lpstr>
      <vt:lpstr>Mathematical concept - Vectors</vt:lpstr>
      <vt:lpstr>Math concepts - dot product – I/II</vt:lpstr>
      <vt:lpstr>Math concepts - dot product – II/II</vt:lpstr>
      <vt:lpstr>Some meaning of Matrix</vt:lpstr>
      <vt:lpstr>Math concepts - matrices</vt:lpstr>
      <vt:lpstr>Math concepts - matrices</vt:lpstr>
      <vt:lpstr>Math concepts  matrix-vector product</vt:lpstr>
      <vt:lpstr>Couple interpretations of y = Ax</vt:lpstr>
      <vt:lpstr>Math concepts  matrix-matrix product</vt:lpstr>
      <vt:lpstr>Math concepts – outer product</vt:lpstr>
      <vt:lpstr>Math concepts – when outer product usefull</vt:lpstr>
      <vt:lpstr>Properties of matrix multiplication</vt:lpstr>
      <vt:lpstr>Properties of matrix transpose</vt:lpstr>
      <vt:lpstr>Norms for elements from R^n</vt:lpstr>
      <vt:lpstr>Examples of norm</vt:lpstr>
      <vt:lpstr>Continuity of function</vt:lpstr>
      <vt:lpstr>Differentiablity of the function</vt:lpstr>
      <vt:lpstr>Differentiablity - definiotion</vt:lpstr>
      <vt:lpstr>What differentiability means</vt:lpstr>
      <vt:lpstr>Chain Rule and Derivatives – next time</vt:lpstr>
      <vt:lpstr>Set of functions</vt:lpstr>
      <vt:lpstr>Function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324</cp:revision>
  <dcterms:created xsi:type="dcterms:W3CDTF">2018-12-08T12:00:24Z</dcterms:created>
  <dcterms:modified xsi:type="dcterms:W3CDTF">2019-07-13T15:13:42Z</dcterms:modified>
</cp:coreProperties>
</file>