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3"/>
  </p:notesMasterIdLst>
  <p:sldIdLst>
    <p:sldId id="278" r:id="rId3"/>
    <p:sldId id="279" r:id="rId4"/>
    <p:sldId id="280" r:id="rId5"/>
    <p:sldId id="275" r:id="rId6"/>
    <p:sldId id="273" r:id="rId7"/>
    <p:sldId id="261" r:id="rId8"/>
    <p:sldId id="263" r:id="rId9"/>
    <p:sldId id="272" r:id="rId10"/>
    <p:sldId id="262" r:id="rId11"/>
    <p:sldId id="264" r:id="rId12"/>
    <p:sldId id="267" r:id="rId13"/>
    <p:sldId id="274" r:id="rId14"/>
    <p:sldId id="286" r:id="rId15"/>
    <p:sldId id="291" r:id="rId16"/>
    <p:sldId id="259" r:id="rId17"/>
    <p:sldId id="260" r:id="rId18"/>
    <p:sldId id="292" r:id="rId19"/>
    <p:sldId id="293" r:id="rId20"/>
    <p:sldId id="294" r:id="rId21"/>
    <p:sldId id="295" r:id="rId22"/>
    <p:sldId id="266" r:id="rId23"/>
    <p:sldId id="290" r:id="rId24"/>
    <p:sldId id="269" r:id="rId25"/>
    <p:sldId id="258" r:id="rId26"/>
    <p:sldId id="285" r:id="rId27"/>
    <p:sldId id="297" r:id="rId28"/>
    <p:sldId id="299" r:id="rId29"/>
    <p:sldId id="265" r:id="rId30"/>
    <p:sldId id="296"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33" d="100"/>
          <a:sy n="133" d="100"/>
        </p:scale>
        <p:origin x="43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bin" panose="020B0604020202020204"/>
                <a:ea typeface="+mn-ea"/>
                <a:cs typeface="+mn-cs"/>
              </a:defRPr>
            </a:pPr>
            <a:r>
              <a:rPr lang="en-US" sz="1600" b="1" dirty="0">
                <a:latin typeface="Cabin" panose="020B0604020202020204"/>
              </a:rPr>
              <a:t>2025</a:t>
            </a:r>
            <a:r>
              <a:rPr lang="en-US" sz="1600" b="1" baseline="0" dirty="0">
                <a:latin typeface="Cabin" panose="020B0604020202020204"/>
              </a:rPr>
              <a:t> SUMMARY</a:t>
            </a:r>
            <a:endParaRPr lang="en-US" sz="1600" b="1" dirty="0">
              <a:latin typeface="Cabin" panose="020B0604020202020204"/>
            </a:endParaRP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Cabin" panose="020B0604020202020204"/>
              <a:ea typeface="+mn-ea"/>
              <a:cs typeface="+mn-cs"/>
            </a:defRPr>
          </a:pPr>
          <a:endParaRPr lang="en-US"/>
        </a:p>
      </c:txPr>
    </c:title>
    <c:autoTitleDeleted val="0"/>
    <c:plotArea>
      <c:layout>
        <c:manualLayout>
          <c:layoutTarget val="inner"/>
          <c:xMode val="edge"/>
          <c:yMode val="edge"/>
          <c:x val="3.8389955640800333E-2"/>
          <c:y val="7.0873881385336554E-2"/>
          <c:w val="0.89106283263209962"/>
          <c:h val="0.81422492826775494"/>
        </c:manualLayout>
      </c:layout>
      <c:barChart>
        <c:barDir val="col"/>
        <c:grouping val="percentStacked"/>
        <c:varyColors val="0"/>
        <c:ser>
          <c:idx val="0"/>
          <c:order val="0"/>
          <c:tx>
            <c:strRef>
              <c:f>Sheet1!$B$1</c:f>
              <c:strCache>
                <c:ptCount val="1"/>
                <c:pt idx="0">
                  <c:v>TOTAL</c:v>
                </c:pt>
              </c:strCache>
            </c:strRef>
          </c:tx>
          <c:spPr>
            <a:solidFill>
              <a:schemeClr val="accent5">
                <a:lumMod val="75000"/>
              </a:schemeClr>
            </a:solidFill>
            <a:ln>
              <a:noFill/>
            </a:ln>
            <a:effectLst/>
          </c:spPr>
          <c:invertIfNegative val="0"/>
          <c:val>
            <c:numRef>
              <c:f>Sheet1!$B$2:$B$35</c:f>
              <c:numCache>
                <c:formatCode>General</c:formatCode>
                <c:ptCount val="34"/>
                <c:pt idx="0">
                  <c:v>56</c:v>
                </c:pt>
                <c:pt idx="1">
                  <c:v>67</c:v>
                </c:pt>
                <c:pt idx="2">
                  <c:v>97</c:v>
                </c:pt>
                <c:pt idx="3">
                  <c:v>105</c:v>
                </c:pt>
                <c:pt idx="4">
                  <c:v>83</c:v>
                </c:pt>
                <c:pt idx="5">
                  <c:v>52</c:v>
                </c:pt>
                <c:pt idx="6">
                  <c:v>70</c:v>
                </c:pt>
                <c:pt idx="7">
                  <c:v>105</c:v>
                </c:pt>
                <c:pt idx="8">
                  <c:v>89</c:v>
                </c:pt>
                <c:pt idx="9">
                  <c:v>130</c:v>
                </c:pt>
                <c:pt idx="10">
                  <c:v>114</c:v>
                </c:pt>
                <c:pt idx="11">
                  <c:v>101</c:v>
                </c:pt>
                <c:pt idx="12">
                  <c:v>128</c:v>
                </c:pt>
                <c:pt idx="13">
                  <c:v>118</c:v>
                </c:pt>
                <c:pt idx="14">
                  <c:v>158</c:v>
                </c:pt>
                <c:pt idx="15">
                  <c:v>149</c:v>
                </c:pt>
                <c:pt idx="16">
                  <c:v>118</c:v>
                </c:pt>
                <c:pt idx="17">
                  <c:v>102</c:v>
                </c:pt>
                <c:pt idx="18">
                  <c:v>101</c:v>
                </c:pt>
                <c:pt idx="19">
                  <c:v>109</c:v>
                </c:pt>
                <c:pt idx="20">
                  <c:v>113</c:v>
                </c:pt>
                <c:pt idx="21">
                  <c:v>104</c:v>
                </c:pt>
                <c:pt idx="22">
                  <c:v>100</c:v>
                </c:pt>
                <c:pt idx="23">
                  <c:v>137</c:v>
                </c:pt>
                <c:pt idx="24">
                  <c:v>121</c:v>
                </c:pt>
                <c:pt idx="25">
                  <c:v>75</c:v>
                </c:pt>
                <c:pt idx="26">
                  <c:v>102</c:v>
                </c:pt>
                <c:pt idx="27">
                  <c:v>86</c:v>
                </c:pt>
                <c:pt idx="28">
                  <c:v>96</c:v>
                </c:pt>
                <c:pt idx="29">
                  <c:v>127</c:v>
                </c:pt>
                <c:pt idx="30">
                  <c:v>136</c:v>
                </c:pt>
                <c:pt idx="31">
                  <c:v>121</c:v>
                </c:pt>
                <c:pt idx="32">
                  <c:v>64</c:v>
                </c:pt>
                <c:pt idx="33">
                  <c:v>72</c:v>
                </c:pt>
              </c:numCache>
            </c:numRef>
          </c:val>
          <c:extLst>
            <c:ext xmlns:c16="http://schemas.microsoft.com/office/drawing/2014/chart" uri="{C3380CC4-5D6E-409C-BE32-E72D297353CC}">
              <c16:uniqueId val="{00000000-063E-4048-9C89-A5A316408EC2}"/>
            </c:ext>
          </c:extLst>
        </c:ser>
        <c:ser>
          <c:idx val="1"/>
          <c:order val="1"/>
          <c:tx>
            <c:strRef>
              <c:f>Sheet1!$C$1</c:f>
              <c:strCache>
                <c:ptCount val="1"/>
                <c:pt idx="0">
                  <c:v>flu B</c:v>
                </c:pt>
              </c:strCache>
            </c:strRef>
          </c:tx>
          <c:spPr>
            <a:solidFill>
              <a:srgbClr val="FFFF00"/>
            </a:solidFill>
            <a:ln>
              <a:noFill/>
            </a:ln>
            <a:effectLst/>
          </c:spPr>
          <c:invertIfNegative val="0"/>
          <c:val>
            <c:numRef>
              <c:f>Sheet1!$C$2:$C$35</c:f>
              <c:numCache>
                <c:formatCode>General</c:formatCode>
                <c:ptCount val="34"/>
                <c:pt idx="0">
                  <c:v>0</c:v>
                </c:pt>
                <c:pt idx="1">
                  <c:v>1</c:v>
                </c:pt>
                <c:pt idx="2">
                  <c:v>1</c:v>
                </c:pt>
                <c:pt idx="3">
                  <c:v>1</c:v>
                </c:pt>
                <c:pt idx="4">
                  <c:v>2</c:v>
                </c:pt>
                <c:pt idx="5">
                  <c:v>1</c:v>
                </c:pt>
                <c:pt idx="6">
                  <c:v>1</c:v>
                </c:pt>
                <c:pt idx="7">
                  <c:v>2</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2</c:v>
                </c:pt>
                <c:pt idx="23">
                  <c:v>0</c:v>
                </c:pt>
                <c:pt idx="24">
                  <c:v>0</c:v>
                </c:pt>
                <c:pt idx="25">
                  <c:v>1</c:v>
                </c:pt>
                <c:pt idx="26">
                  <c:v>0</c:v>
                </c:pt>
                <c:pt idx="27">
                  <c:v>0</c:v>
                </c:pt>
                <c:pt idx="28">
                  <c:v>0</c:v>
                </c:pt>
                <c:pt idx="29">
                  <c:v>2</c:v>
                </c:pt>
                <c:pt idx="30">
                  <c:v>1</c:v>
                </c:pt>
                <c:pt idx="31">
                  <c:v>2</c:v>
                </c:pt>
                <c:pt idx="32">
                  <c:v>0</c:v>
                </c:pt>
                <c:pt idx="33">
                  <c:v>0</c:v>
                </c:pt>
              </c:numCache>
            </c:numRef>
          </c:val>
          <c:extLst>
            <c:ext xmlns:c16="http://schemas.microsoft.com/office/drawing/2014/chart" uri="{C3380CC4-5D6E-409C-BE32-E72D297353CC}">
              <c16:uniqueId val="{00000001-063E-4048-9C89-A5A316408EC2}"/>
            </c:ext>
          </c:extLst>
        </c:ser>
        <c:ser>
          <c:idx val="2"/>
          <c:order val="2"/>
          <c:tx>
            <c:strRef>
              <c:f>Sheet1!$D$1</c:f>
              <c:strCache>
                <c:ptCount val="1"/>
                <c:pt idx="0">
                  <c:v>H3</c:v>
                </c:pt>
              </c:strCache>
            </c:strRef>
          </c:tx>
          <c:spPr>
            <a:solidFill>
              <a:schemeClr val="accent6"/>
            </a:solidFill>
            <a:ln>
              <a:noFill/>
            </a:ln>
            <a:effectLst/>
          </c:spPr>
          <c:invertIfNegative val="0"/>
          <c:val>
            <c:numRef>
              <c:f>Sheet1!$D$2:$D$35</c:f>
              <c:numCache>
                <c:formatCode>General</c:formatCode>
                <c:ptCount val="34"/>
                <c:pt idx="0">
                  <c:v>0</c:v>
                </c:pt>
                <c:pt idx="1">
                  <c:v>2</c:v>
                </c:pt>
                <c:pt idx="2">
                  <c:v>1</c:v>
                </c:pt>
                <c:pt idx="3">
                  <c:v>0</c:v>
                </c:pt>
                <c:pt idx="4">
                  <c:v>0</c:v>
                </c:pt>
                <c:pt idx="5">
                  <c:v>0</c:v>
                </c:pt>
                <c:pt idx="6">
                  <c:v>0</c:v>
                </c:pt>
                <c:pt idx="7">
                  <c:v>1</c:v>
                </c:pt>
                <c:pt idx="8">
                  <c:v>1</c:v>
                </c:pt>
                <c:pt idx="9">
                  <c:v>3</c:v>
                </c:pt>
                <c:pt idx="10">
                  <c:v>4</c:v>
                </c:pt>
                <c:pt idx="11">
                  <c:v>3</c:v>
                </c:pt>
                <c:pt idx="12">
                  <c:v>8</c:v>
                </c:pt>
                <c:pt idx="13">
                  <c:v>1</c:v>
                </c:pt>
                <c:pt idx="14">
                  <c:v>5</c:v>
                </c:pt>
                <c:pt idx="15">
                  <c:v>2</c:v>
                </c:pt>
                <c:pt idx="16">
                  <c:v>0</c:v>
                </c:pt>
                <c:pt idx="17">
                  <c:v>0</c:v>
                </c:pt>
                <c:pt idx="18">
                  <c:v>2</c:v>
                </c:pt>
                <c:pt idx="19">
                  <c:v>3</c:v>
                </c:pt>
                <c:pt idx="20">
                  <c:v>3</c:v>
                </c:pt>
                <c:pt idx="21">
                  <c:v>3</c:v>
                </c:pt>
                <c:pt idx="22">
                  <c:v>0</c:v>
                </c:pt>
                <c:pt idx="23">
                  <c:v>3</c:v>
                </c:pt>
                <c:pt idx="24">
                  <c:v>4</c:v>
                </c:pt>
                <c:pt idx="25">
                  <c:v>1</c:v>
                </c:pt>
                <c:pt idx="26">
                  <c:v>6</c:v>
                </c:pt>
                <c:pt idx="27">
                  <c:v>6</c:v>
                </c:pt>
                <c:pt idx="28">
                  <c:v>12</c:v>
                </c:pt>
                <c:pt idx="29">
                  <c:v>16</c:v>
                </c:pt>
                <c:pt idx="30">
                  <c:v>14</c:v>
                </c:pt>
                <c:pt idx="31">
                  <c:v>6</c:v>
                </c:pt>
                <c:pt idx="32">
                  <c:v>3</c:v>
                </c:pt>
                <c:pt idx="33">
                  <c:v>1</c:v>
                </c:pt>
              </c:numCache>
            </c:numRef>
          </c:val>
          <c:extLst>
            <c:ext xmlns:c16="http://schemas.microsoft.com/office/drawing/2014/chart" uri="{C3380CC4-5D6E-409C-BE32-E72D297353CC}">
              <c16:uniqueId val="{00000002-063E-4048-9C89-A5A316408EC2}"/>
            </c:ext>
          </c:extLst>
        </c:ser>
        <c:ser>
          <c:idx val="3"/>
          <c:order val="3"/>
          <c:tx>
            <c:strRef>
              <c:f>Sheet1!$E$1</c:f>
              <c:strCache>
                <c:ptCount val="1"/>
                <c:pt idx="0">
                  <c:v>Pdm09</c:v>
                </c:pt>
              </c:strCache>
            </c:strRef>
          </c:tx>
          <c:spPr>
            <a:solidFill>
              <a:srgbClr val="FF0000"/>
            </a:solidFill>
            <a:ln>
              <a:noFill/>
            </a:ln>
            <a:effectLst/>
          </c:spPr>
          <c:invertIfNegative val="0"/>
          <c:val>
            <c:numRef>
              <c:f>Sheet1!$E$2:$E$35</c:f>
              <c:numCache>
                <c:formatCode>General</c:formatCode>
                <c:ptCount val="34"/>
                <c:pt idx="0">
                  <c:v>1</c:v>
                </c:pt>
                <c:pt idx="1">
                  <c:v>1</c:v>
                </c:pt>
                <c:pt idx="2">
                  <c:v>1</c:v>
                </c:pt>
                <c:pt idx="3">
                  <c:v>2</c:v>
                </c:pt>
                <c:pt idx="4">
                  <c:v>0</c:v>
                </c:pt>
                <c:pt idx="5">
                  <c:v>2</c:v>
                </c:pt>
                <c:pt idx="6">
                  <c:v>0</c:v>
                </c:pt>
                <c:pt idx="7">
                  <c:v>6</c:v>
                </c:pt>
                <c:pt idx="8">
                  <c:v>0</c:v>
                </c:pt>
                <c:pt idx="9">
                  <c:v>2</c:v>
                </c:pt>
                <c:pt idx="10">
                  <c:v>2</c:v>
                </c:pt>
                <c:pt idx="11">
                  <c:v>6</c:v>
                </c:pt>
                <c:pt idx="12">
                  <c:v>9</c:v>
                </c:pt>
                <c:pt idx="13">
                  <c:v>10</c:v>
                </c:pt>
                <c:pt idx="14">
                  <c:v>9</c:v>
                </c:pt>
                <c:pt idx="15">
                  <c:v>9</c:v>
                </c:pt>
                <c:pt idx="16">
                  <c:v>2</c:v>
                </c:pt>
                <c:pt idx="17">
                  <c:v>3</c:v>
                </c:pt>
                <c:pt idx="18">
                  <c:v>0</c:v>
                </c:pt>
                <c:pt idx="19">
                  <c:v>0</c:v>
                </c:pt>
                <c:pt idx="20">
                  <c:v>0</c:v>
                </c:pt>
                <c:pt idx="21">
                  <c:v>2</c:v>
                </c:pt>
                <c:pt idx="22">
                  <c:v>5</c:v>
                </c:pt>
                <c:pt idx="23">
                  <c:v>1</c:v>
                </c:pt>
                <c:pt idx="24">
                  <c:v>1</c:v>
                </c:pt>
                <c:pt idx="25">
                  <c:v>2</c:v>
                </c:pt>
                <c:pt idx="26">
                  <c:v>1</c:v>
                </c:pt>
                <c:pt idx="27">
                  <c:v>2</c:v>
                </c:pt>
                <c:pt idx="28">
                  <c:v>2</c:v>
                </c:pt>
                <c:pt idx="29">
                  <c:v>2</c:v>
                </c:pt>
                <c:pt idx="30">
                  <c:v>8</c:v>
                </c:pt>
                <c:pt idx="31">
                  <c:v>6</c:v>
                </c:pt>
                <c:pt idx="32">
                  <c:v>2</c:v>
                </c:pt>
                <c:pt idx="33">
                  <c:v>4</c:v>
                </c:pt>
              </c:numCache>
            </c:numRef>
          </c:val>
          <c:extLst>
            <c:ext xmlns:c16="http://schemas.microsoft.com/office/drawing/2014/chart" uri="{C3380CC4-5D6E-409C-BE32-E72D297353CC}">
              <c16:uniqueId val="{00000003-063E-4048-9C89-A5A316408EC2}"/>
            </c:ext>
          </c:extLst>
        </c:ser>
        <c:dLbls>
          <c:showLegendKey val="0"/>
          <c:showVal val="0"/>
          <c:showCatName val="0"/>
          <c:showSerName val="0"/>
          <c:showPercent val="0"/>
          <c:showBubbleSize val="0"/>
        </c:dLbls>
        <c:gapWidth val="219"/>
        <c:overlap val="100"/>
        <c:axId val="2074040912"/>
        <c:axId val="2074045232"/>
      </c:barChart>
      <c:catAx>
        <c:axId val="2074040912"/>
        <c:scaling>
          <c:orientation val="minMax"/>
        </c:scaling>
        <c:delete val="0"/>
        <c:axPos val="b"/>
        <c:title>
          <c:tx>
            <c:rich>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r>
                  <a:rPr lang="en-US" sz="1200"/>
                  <a:t>EPI</a:t>
                </a:r>
                <a:r>
                  <a:rPr lang="en-US" sz="1200" baseline="0"/>
                  <a:t> WEEKS</a:t>
                </a:r>
                <a:endParaRPr lang="en-US" sz="1200"/>
              </a:p>
            </c:rich>
          </c:tx>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045232"/>
        <c:crosses val="autoZero"/>
        <c:auto val="1"/>
        <c:lblAlgn val="ctr"/>
        <c:lblOffset val="100"/>
        <c:noMultiLvlLbl val="0"/>
      </c:catAx>
      <c:valAx>
        <c:axId val="2074045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7404091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4554850735099602E-2"/>
          <c:y val="0.23615859870220479"/>
          <c:w val="0.83837986038244772"/>
          <c:h val="0.61222459390504835"/>
        </c:manualLayout>
      </c:layout>
      <c:barChart>
        <c:barDir val="col"/>
        <c:grouping val="stacked"/>
        <c:varyColors val="0"/>
        <c:ser>
          <c:idx val="2"/>
          <c:order val="0"/>
          <c:tx>
            <c:strRef>
              <c:f>'Figure 1'!$E$1</c:f>
              <c:strCache>
                <c:ptCount val="1"/>
                <c:pt idx="0">
                  <c:v>Influenza B</c:v>
                </c:pt>
              </c:strCache>
            </c:strRef>
          </c:tx>
          <c:spPr>
            <a:solidFill>
              <a:srgbClr val="00B050"/>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1'!$E$3:$E$55</c:f>
              <c:numCache>
                <c:formatCode>General</c:formatCode>
                <c:ptCount val="53"/>
                <c:pt idx="0">
                  <c:v>11</c:v>
                </c:pt>
                <c:pt idx="1">
                  <c:v>7</c:v>
                </c:pt>
                <c:pt idx="2">
                  <c:v>13</c:v>
                </c:pt>
                <c:pt idx="3">
                  <c:v>9</c:v>
                </c:pt>
                <c:pt idx="4">
                  <c:v>10</c:v>
                </c:pt>
                <c:pt idx="5">
                  <c:v>12</c:v>
                </c:pt>
                <c:pt idx="6">
                  <c:v>22</c:v>
                </c:pt>
                <c:pt idx="7">
                  <c:v>12</c:v>
                </c:pt>
                <c:pt idx="8">
                  <c:v>12</c:v>
                </c:pt>
                <c:pt idx="9">
                  <c:v>8</c:v>
                </c:pt>
                <c:pt idx="10">
                  <c:v>5</c:v>
                </c:pt>
                <c:pt idx="11">
                  <c:v>2</c:v>
                </c:pt>
                <c:pt idx="12">
                  <c:v>0</c:v>
                </c:pt>
                <c:pt idx="13">
                  <c:v>0</c:v>
                </c:pt>
                <c:pt idx="14">
                  <c:v>0</c:v>
                </c:pt>
                <c:pt idx="15">
                  <c:v>0</c:v>
                </c:pt>
                <c:pt idx="16">
                  <c:v>1</c:v>
                </c:pt>
                <c:pt idx="17">
                  <c:v>0</c:v>
                </c:pt>
                <c:pt idx="18">
                  <c:v>0</c:v>
                </c:pt>
                <c:pt idx="19">
                  <c:v>0</c:v>
                </c:pt>
                <c:pt idx="20">
                  <c:v>1</c:v>
                </c:pt>
                <c:pt idx="21">
                  <c:v>1</c:v>
                </c:pt>
                <c:pt idx="22">
                  <c:v>1</c:v>
                </c:pt>
                <c:pt idx="23">
                  <c:v>2</c:v>
                </c:pt>
                <c:pt idx="24">
                  <c:v>1</c:v>
                </c:pt>
                <c:pt idx="25">
                  <c:v>1</c:v>
                </c:pt>
                <c:pt idx="26">
                  <c:v>2</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2</c:v>
                </c:pt>
                <c:pt idx="42">
                  <c:v>0</c:v>
                </c:pt>
                <c:pt idx="43">
                  <c:v>0</c:v>
                </c:pt>
                <c:pt idx="44">
                  <c:v>1</c:v>
                </c:pt>
                <c:pt idx="45">
                  <c:v>0</c:v>
                </c:pt>
                <c:pt idx="46">
                  <c:v>0</c:v>
                </c:pt>
                <c:pt idx="47">
                  <c:v>0</c:v>
                </c:pt>
                <c:pt idx="48">
                  <c:v>2</c:v>
                </c:pt>
                <c:pt idx="49">
                  <c:v>1</c:v>
                </c:pt>
                <c:pt idx="50">
                  <c:v>2</c:v>
                </c:pt>
                <c:pt idx="51">
                  <c:v>0</c:v>
                </c:pt>
                <c:pt idx="52">
                  <c:v>0</c:v>
                </c:pt>
              </c:numCache>
            </c:numRef>
          </c:val>
          <c:extLst>
            <c:ext xmlns:c16="http://schemas.microsoft.com/office/drawing/2014/chart" uri="{C3380CC4-5D6E-409C-BE32-E72D297353CC}">
              <c16:uniqueId val="{00000000-5FE7-4937-8C76-76D029468C4E}"/>
            </c:ext>
          </c:extLst>
        </c:ser>
        <c:ser>
          <c:idx val="3"/>
          <c:order val="1"/>
          <c:tx>
            <c:strRef>
              <c:f>'Figure 1'!$F$1</c:f>
              <c:strCache>
                <c:ptCount val="1"/>
                <c:pt idx="0">
                  <c:v>A(H3N2) seasonal</c:v>
                </c:pt>
              </c:strCache>
            </c:strRef>
          </c:tx>
          <c:spPr>
            <a:solidFill>
              <a:srgbClr val="FFC000"/>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1'!$F$3:$F$55</c:f>
              <c:numCache>
                <c:formatCode>General</c:formatCode>
                <c:ptCount val="53"/>
                <c:pt idx="0">
                  <c:v>0</c:v>
                </c:pt>
                <c:pt idx="1">
                  <c:v>3</c:v>
                </c:pt>
                <c:pt idx="2">
                  <c:v>2</c:v>
                </c:pt>
                <c:pt idx="3">
                  <c:v>0</c:v>
                </c:pt>
                <c:pt idx="4">
                  <c:v>1</c:v>
                </c:pt>
                <c:pt idx="5">
                  <c:v>1</c:v>
                </c:pt>
                <c:pt idx="6">
                  <c:v>1</c:v>
                </c:pt>
                <c:pt idx="7">
                  <c:v>0</c:v>
                </c:pt>
                <c:pt idx="8">
                  <c:v>3</c:v>
                </c:pt>
                <c:pt idx="9">
                  <c:v>3</c:v>
                </c:pt>
                <c:pt idx="10">
                  <c:v>1</c:v>
                </c:pt>
                <c:pt idx="11">
                  <c:v>1</c:v>
                </c:pt>
                <c:pt idx="12">
                  <c:v>0</c:v>
                </c:pt>
                <c:pt idx="13">
                  <c:v>0</c:v>
                </c:pt>
                <c:pt idx="14">
                  <c:v>0</c:v>
                </c:pt>
                <c:pt idx="15">
                  <c:v>0</c:v>
                </c:pt>
                <c:pt idx="16">
                  <c:v>0</c:v>
                </c:pt>
                <c:pt idx="17">
                  <c:v>0</c:v>
                </c:pt>
                <c:pt idx="18">
                  <c:v>0</c:v>
                </c:pt>
                <c:pt idx="19">
                  <c:v>0</c:v>
                </c:pt>
                <c:pt idx="20">
                  <c:v>2</c:v>
                </c:pt>
                <c:pt idx="21">
                  <c:v>1</c:v>
                </c:pt>
                <c:pt idx="22">
                  <c:v>0</c:v>
                </c:pt>
                <c:pt idx="23">
                  <c:v>0</c:v>
                </c:pt>
                <c:pt idx="24">
                  <c:v>0</c:v>
                </c:pt>
                <c:pt idx="25">
                  <c:v>0</c:v>
                </c:pt>
                <c:pt idx="26">
                  <c:v>1</c:v>
                </c:pt>
                <c:pt idx="27">
                  <c:v>1</c:v>
                </c:pt>
                <c:pt idx="28">
                  <c:v>3</c:v>
                </c:pt>
                <c:pt idx="29">
                  <c:v>4</c:v>
                </c:pt>
                <c:pt idx="30">
                  <c:v>3</c:v>
                </c:pt>
                <c:pt idx="31">
                  <c:v>8</c:v>
                </c:pt>
                <c:pt idx="32">
                  <c:v>1</c:v>
                </c:pt>
                <c:pt idx="33">
                  <c:v>5</c:v>
                </c:pt>
                <c:pt idx="34">
                  <c:v>2</c:v>
                </c:pt>
                <c:pt idx="35">
                  <c:v>0</c:v>
                </c:pt>
                <c:pt idx="36">
                  <c:v>0</c:v>
                </c:pt>
                <c:pt idx="37">
                  <c:v>2</c:v>
                </c:pt>
                <c:pt idx="38">
                  <c:v>3</c:v>
                </c:pt>
                <c:pt idx="39">
                  <c:v>3</c:v>
                </c:pt>
                <c:pt idx="40">
                  <c:v>3</c:v>
                </c:pt>
                <c:pt idx="41">
                  <c:v>0</c:v>
                </c:pt>
                <c:pt idx="42">
                  <c:v>3</c:v>
                </c:pt>
                <c:pt idx="43">
                  <c:v>4</c:v>
                </c:pt>
                <c:pt idx="44">
                  <c:v>1</c:v>
                </c:pt>
                <c:pt idx="45">
                  <c:v>6</c:v>
                </c:pt>
                <c:pt idx="46">
                  <c:v>6</c:v>
                </c:pt>
                <c:pt idx="47">
                  <c:v>12</c:v>
                </c:pt>
                <c:pt idx="48">
                  <c:v>16</c:v>
                </c:pt>
                <c:pt idx="49">
                  <c:v>14</c:v>
                </c:pt>
                <c:pt idx="50">
                  <c:v>6</c:v>
                </c:pt>
                <c:pt idx="51">
                  <c:v>3</c:v>
                </c:pt>
                <c:pt idx="52">
                  <c:v>1</c:v>
                </c:pt>
              </c:numCache>
            </c:numRef>
          </c:val>
          <c:extLst>
            <c:ext xmlns:c16="http://schemas.microsoft.com/office/drawing/2014/chart" uri="{C3380CC4-5D6E-409C-BE32-E72D297353CC}">
              <c16:uniqueId val="{00000001-5FE7-4937-8C76-76D029468C4E}"/>
            </c:ext>
          </c:extLst>
        </c:ser>
        <c:ser>
          <c:idx val="4"/>
          <c:order val="2"/>
          <c:tx>
            <c:strRef>
              <c:f>'Figure 1'!$G$1</c:f>
              <c:strCache>
                <c:ptCount val="1"/>
                <c:pt idx="0">
                  <c:v>A(H1N1) pdm 09</c:v>
                </c:pt>
              </c:strCache>
            </c:strRef>
          </c:tx>
          <c:spPr>
            <a:solidFill>
              <a:srgbClr val="00B0F0"/>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1'!$G$3:$G$55</c:f>
              <c:numCache>
                <c:formatCode>General</c:formatCode>
                <c:ptCount val="53"/>
                <c:pt idx="0">
                  <c:v>8</c:v>
                </c:pt>
                <c:pt idx="1">
                  <c:v>4</c:v>
                </c:pt>
                <c:pt idx="2">
                  <c:v>14</c:v>
                </c:pt>
                <c:pt idx="3">
                  <c:v>15</c:v>
                </c:pt>
                <c:pt idx="4">
                  <c:v>14</c:v>
                </c:pt>
                <c:pt idx="5">
                  <c:v>24</c:v>
                </c:pt>
                <c:pt idx="6">
                  <c:v>17</c:v>
                </c:pt>
                <c:pt idx="7">
                  <c:v>12</c:v>
                </c:pt>
                <c:pt idx="8">
                  <c:v>13</c:v>
                </c:pt>
                <c:pt idx="9">
                  <c:v>10</c:v>
                </c:pt>
                <c:pt idx="10">
                  <c:v>4</c:v>
                </c:pt>
                <c:pt idx="11">
                  <c:v>1</c:v>
                </c:pt>
                <c:pt idx="12">
                  <c:v>0</c:v>
                </c:pt>
                <c:pt idx="13">
                  <c:v>3</c:v>
                </c:pt>
                <c:pt idx="14">
                  <c:v>1</c:v>
                </c:pt>
                <c:pt idx="15">
                  <c:v>0</c:v>
                </c:pt>
                <c:pt idx="16">
                  <c:v>5</c:v>
                </c:pt>
                <c:pt idx="17">
                  <c:v>4</c:v>
                </c:pt>
                <c:pt idx="18">
                  <c:v>3</c:v>
                </c:pt>
                <c:pt idx="19">
                  <c:v>1</c:v>
                </c:pt>
                <c:pt idx="20">
                  <c:v>1</c:v>
                </c:pt>
                <c:pt idx="21">
                  <c:v>1</c:v>
                </c:pt>
                <c:pt idx="22">
                  <c:v>2</c:v>
                </c:pt>
                <c:pt idx="23">
                  <c:v>0</c:v>
                </c:pt>
                <c:pt idx="24">
                  <c:v>2</c:v>
                </c:pt>
                <c:pt idx="25">
                  <c:v>0</c:v>
                </c:pt>
                <c:pt idx="26">
                  <c:v>6</c:v>
                </c:pt>
                <c:pt idx="27">
                  <c:v>0</c:v>
                </c:pt>
                <c:pt idx="28">
                  <c:v>2</c:v>
                </c:pt>
                <c:pt idx="29">
                  <c:v>2</c:v>
                </c:pt>
                <c:pt idx="30">
                  <c:v>6</c:v>
                </c:pt>
                <c:pt idx="31">
                  <c:v>9</c:v>
                </c:pt>
                <c:pt idx="32">
                  <c:v>10</c:v>
                </c:pt>
                <c:pt idx="33">
                  <c:v>9</c:v>
                </c:pt>
                <c:pt idx="34">
                  <c:v>9</c:v>
                </c:pt>
                <c:pt idx="35">
                  <c:v>2</c:v>
                </c:pt>
                <c:pt idx="36">
                  <c:v>3</c:v>
                </c:pt>
                <c:pt idx="37">
                  <c:v>0</c:v>
                </c:pt>
                <c:pt idx="38">
                  <c:v>0</c:v>
                </c:pt>
                <c:pt idx="39">
                  <c:v>0</c:v>
                </c:pt>
                <c:pt idx="40">
                  <c:v>2</c:v>
                </c:pt>
                <c:pt idx="41">
                  <c:v>5</c:v>
                </c:pt>
                <c:pt idx="42">
                  <c:v>1</c:v>
                </c:pt>
                <c:pt idx="43">
                  <c:v>1</c:v>
                </c:pt>
                <c:pt idx="44">
                  <c:v>2</c:v>
                </c:pt>
                <c:pt idx="45">
                  <c:v>1</c:v>
                </c:pt>
                <c:pt idx="46">
                  <c:v>2</c:v>
                </c:pt>
                <c:pt idx="47">
                  <c:v>2</c:v>
                </c:pt>
                <c:pt idx="48">
                  <c:v>2</c:v>
                </c:pt>
                <c:pt idx="49">
                  <c:v>8</c:v>
                </c:pt>
                <c:pt idx="50">
                  <c:v>6</c:v>
                </c:pt>
                <c:pt idx="51">
                  <c:v>2</c:v>
                </c:pt>
                <c:pt idx="52">
                  <c:v>4</c:v>
                </c:pt>
              </c:numCache>
            </c:numRef>
          </c:val>
          <c:extLst>
            <c:ext xmlns:c16="http://schemas.microsoft.com/office/drawing/2014/chart" uri="{C3380CC4-5D6E-409C-BE32-E72D297353CC}">
              <c16:uniqueId val="{00000002-5FE7-4937-8C76-76D029468C4E}"/>
            </c:ext>
          </c:extLst>
        </c:ser>
        <c:ser>
          <c:idx val="5"/>
          <c:order val="3"/>
          <c:tx>
            <c:strRef>
              <c:f>'Figure 1'!$H$1</c:f>
              <c:strCache>
                <c:ptCount val="1"/>
                <c:pt idx="0">
                  <c:v>Influenza A non-subtypable</c:v>
                </c:pt>
              </c:strCache>
            </c:strRef>
          </c:tx>
          <c:spPr>
            <a:solidFill>
              <a:schemeClr val="bg1">
                <a:lumMod val="85000"/>
              </a:schemeClr>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1'!$H$3:$H$55</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numCache>
            </c:numRef>
          </c:val>
          <c:extLst>
            <c:ext xmlns:c16="http://schemas.microsoft.com/office/drawing/2014/chart" uri="{C3380CC4-5D6E-409C-BE32-E72D297353CC}">
              <c16:uniqueId val="{00000003-5FE7-4937-8C76-76D029468C4E}"/>
            </c:ext>
          </c:extLst>
        </c:ser>
        <c:ser>
          <c:idx val="6"/>
          <c:order val="4"/>
          <c:tx>
            <c:strRef>
              <c:f>'Figure 1'!$I$1</c:f>
              <c:strCache>
                <c:ptCount val="1"/>
                <c:pt idx="0">
                  <c:v>Influenza A Subtype Inconclusive (CT value &gt; 37)</c:v>
                </c:pt>
              </c:strCache>
            </c:strRef>
          </c:tx>
          <c:spPr>
            <a:solidFill>
              <a:schemeClr val="accent5">
                <a:lumMod val="40000"/>
                <a:lumOff val="60000"/>
              </a:schemeClr>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1'!$I$3:$I$55</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numCache>
            </c:numRef>
          </c:val>
          <c:extLst>
            <c:ext xmlns:c16="http://schemas.microsoft.com/office/drawing/2014/chart" uri="{C3380CC4-5D6E-409C-BE32-E72D297353CC}">
              <c16:uniqueId val="{00000004-5FE7-4937-8C76-76D029468C4E}"/>
            </c:ext>
          </c:extLst>
        </c:ser>
        <c:ser>
          <c:idx val="7"/>
          <c:order val="5"/>
          <c:tx>
            <c:strRef>
              <c:f>'Figure 1'!$J$1</c:f>
              <c:strCache>
                <c:ptCount val="1"/>
                <c:pt idx="0">
                  <c:v>Not yet subtyped</c:v>
                </c:pt>
              </c:strCache>
            </c:strRef>
          </c:tx>
          <c:spPr>
            <a:solidFill>
              <a:schemeClr val="accent2">
                <a:lumMod val="60000"/>
              </a:schemeClr>
            </a:solidFill>
            <a:ln>
              <a:noFill/>
            </a:ln>
            <a:effectLst/>
          </c:spPr>
          <c:invertIfNegative val="0"/>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1'!$J$3:$J$55</c:f>
              <c:numCache>
                <c:formatCode>General</c:formatCode>
                <c:ptCount val="53"/>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numCache>
            </c:numRef>
          </c:val>
          <c:extLst>
            <c:ext xmlns:c16="http://schemas.microsoft.com/office/drawing/2014/chart" uri="{C3380CC4-5D6E-409C-BE32-E72D297353CC}">
              <c16:uniqueId val="{00000005-5FE7-4937-8C76-76D029468C4E}"/>
            </c:ext>
          </c:extLst>
        </c:ser>
        <c:dLbls>
          <c:showLegendKey val="0"/>
          <c:showVal val="0"/>
          <c:showCatName val="0"/>
          <c:showSerName val="0"/>
          <c:showPercent val="0"/>
          <c:showBubbleSize val="0"/>
        </c:dLbls>
        <c:gapWidth val="30"/>
        <c:overlap val="100"/>
        <c:axId val="1665382816"/>
        <c:axId val="1461404848"/>
      </c:barChart>
      <c:lineChart>
        <c:grouping val="standard"/>
        <c:varyColors val="0"/>
        <c:ser>
          <c:idx val="8"/>
          <c:order val="6"/>
          <c:tx>
            <c:strRef>
              <c:f>'Figure 1'!$K$1</c:f>
              <c:strCache>
                <c:ptCount val="1"/>
                <c:pt idx="0">
                  <c:v>Percentage Influenza Positive SARI &amp; ILI Samples</c:v>
                </c:pt>
              </c:strCache>
            </c:strRef>
          </c:tx>
          <c:spPr>
            <a:ln w="15875" cap="rnd">
              <a:solidFill>
                <a:schemeClr val="tx1"/>
              </a:solidFill>
              <a:round/>
            </a:ln>
            <a:effectLst/>
          </c:spPr>
          <c:marker>
            <c:symbol val="none"/>
          </c:marker>
          <c:cat>
            <c:multiLvlStrRef>
              <c:f>'Figure 1'!$A$3:$B$55</c:f>
              <c:multiLvlStrCache>
                <c:ptCount val="53"/>
                <c:lvl>
                  <c:pt idx="0">
                    <c:v>34</c:v>
                  </c:pt>
                  <c:pt idx="1">
                    <c:v>35</c:v>
                  </c:pt>
                  <c:pt idx="2">
                    <c:v>36</c:v>
                  </c:pt>
                  <c:pt idx="3">
                    <c:v>37</c:v>
                  </c:pt>
                  <c:pt idx="4">
                    <c:v>38</c:v>
                  </c:pt>
                  <c:pt idx="5">
                    <c:v>39</c:v>
                  </c:pt>
                  <c:pt idx="6">
                    <c:v>40</c:v>
                  </c:pt>
                  <c:pt idx="7">
                    <c:v>41</c:v>
                  </c:pt>
                  <c:pt idx="8">
                    <c:v>42</c:v>
                  </c:pt>
                  <c:pt idx="9">
                    <c:v>43</c:v>
                  </c:pt>
                  <c:pt idx="10">
                    <c:v>44</c:v>
                  </c:pt>
                  <c:pt idx="11">
                    <c:v>45</c:v>
                  </c:pt>
                  <c:pt idx="12">
                    <c:v>46</c:v>
                  </c:pt>
                  <c:pt idx="13">
                    <c:v>47</c:v>
                  </c:pt>
                  <c:pt idx="14">
                    <c:v>48</c:v>
                  </c:pt>
                  <c:pt idx="15">
                    <c:v>49</c:v>
                  </c:pt>
                  <c:pt idx="16">
                    <c:v>50</c:v>
                  </c:pt>
                  <c:pt idx="17">
                    <c:v>51</c:v>
                  </c:pt>
                  <c:pt idx="18">
                    <c:v>52</c:v>
                  </c:pt>
                  <c:pt idx="19">
                    <c:v>1</c:v>
                  </c:pt>
                  <c:pt idx="20">
                    <c:v>2</c:v>
                  </c:pt>
                  <c:pt idx="21">
                    <c:v>3</c:v>
                  </c:pt>
                  <c:pt idx="22">
                    <c:v>4</c:v>
                  </c:pt>
                  <c:pt idx="23">
                    <c:v>5</c:v>
                  </c:pt>
                  <c:pt idx="24">
                    <c:v>6</c:v>
                  </c:pt>
                  <c:pt idx="25">
                    <c:v>7</c:v>
                  </c:pt>
                  <c:pt idx="26">
                    <c:v>8</c:v>
                  </c:pt>
                  <c:pt idx="27">
                    <c:v>9</c:v>
                  </c:pt>
                  <c:pt idx="28">
                    <c:v>10</c:v>
                  </c:pt>
                  <c:pt idx="29">
                    <c:v>11</c:v>
                  </c:pt>
                  <c:pt idx="30">
                    <c:v>12</c:v>
                  </c:pt>
                  <c:pt idx="31">
                    <c:v>13</c:v>
                  </c:pt>
                  <c:pt idx="32">
                    <c:v>14</c:v>
                  </c:pt>
                  <c:pt idx="33">
                    <c:v>15</c:v>
                  </c:pt>
                  <c:pt idx="34">
                    <c:v>16</c:v>
                  </c:pt>
                  <c:pt idx="35">
                    <c:v>17</c:v>
                  </c:pt>
                  <c:pt idx="36">
                    <c:v>18</c:v>
                  </c:pt>
                  <c:pt idx="37">
                    <c:v>19</c:v>
                  </c:pt>
                  <c:pt idx="38">
                    <c:v>20</c:v>
                  </c:pt>
                  <c:pt idx="39">
                    <c:v>21</c:v>
                  </c:pt>
                  <c:pt idx="40">
                    <c:v>22</c:v>
                  </c:pt>
                  <c:pt idx="41">
                    <c:v>23</c:v>
                  </c:pt>
                  <c:pt idx="42">
                    <c:v>24</c:v>
                  </c:pt>
                  <c:pt idx="43">
                    <c:v>25</c:v>
                  </c:pt>
                  <c:pt idx="44">
                    <c:v>26</c:v>
                  </c:pt>
                  <c:pt idx="45">
                    <c:v>27</c:v>
                  </c:pt>
                  <c:pt idx="46">
                    <c:v>28</c:v>
                  </c:pt>
                  <c:pt idx="47">
                    <c:v>29</c:v>
                  </c:pt>
                  <c:pt idx="48">
                    <c:v>30</c:v>
                  </c:pt>
                  <c:pt idx="49">
                    <c:v>31</c:v>
                  </c:pt>
                  <c:pt idx="50">
                    <c:v>32</c:v>
                  </c:pt>
                  <c:pt idx="51">
                    <c:v>33</c:v>
                  </c:pt>
                  <c:pt idx="52">
                    <c:v>34</c:v>
                  </c:pt>
                </c:lvl>
                <c:lvl>
                  <c:pt idx="0">
                    <c:v>2024</c:v>
                  </c:pt>
                  <c:pt idx="19">
                    <c:v>2025</c:v>
                  </c:pt>
                </c:lvl>
              </c:multiLvlStrCache>
            </c:multiLvlStrRef>
          </c:cat>
          <c:val>
            <c:numRef>
              <c:f>'Figure 1'!$K$3:$K$55</c:f>
              <c:numCache>
                <c:formatCode>0</c:formatCode>
                <c:ptCount val="53"/>
                <c:pt idx="0">
                  <c:v>14.960629921259844</c:v>
                </c:pt>
                <c:pt idx="1">
                  <c:v>11.76470588235294</c:v>
                </c:pt>
                <c:pt idx="2">
                  <c:v>21.641791044776117</c:v>
                </c:pt>
                <c:pt idx="3">
                  <c:v>17.021276595744681</c:v>
                </c:pt>
                <c:pt idx="4">
                  <c:v>20.161290322580644</c:v>
                </c:pt>
                <c:pt idx="5">
                  <c:v>25.899280575539567</c:v>
                </c:pt>
                <c:pt idx="6">
                  <c:v>29.629629629629626</c:v>
                </c:pt>
                <c:pt idx="7">
                  <c:v>21.428571428571427</c:v>
                </c:pt>
                <c:pt idx="8">
                  <c:v>17.730496453900709</c:v>
                </c:pt>
                <c:pt idx="9">
                  <c:v>19.444444444444446</c:v>
                </c:pt>
                <c:pt idx="10">
                  <c:v>10.204081632653061</c:v>
                </c:pt>
                <c:pt idx="11">
                  <c:v>3.225806451612903</c:v>
                </c:pt>
                <c:pt idx="12">
                  <c:v>0</c:v>
                </c:pt>
                <c:pt idx="13">
                  <c:v>3.2608695652173911</c:v>
                </c:pt>
                <c:pt idx="14">
                  <c:v>1.1764705882352942</c:v>
                </c:pt>
                <c:pt idx="15">
                  <c:v>0</c:v>
                </c:pt>
                <c:pt idx="16">
                  <c:v>5</c:v>
                </c:pt>
                <c:pt idx="17">
                  <c:v>3.4482758620689653</c:v>
                </c:pt>
                <c:pt idx="18">
                  <c:v>5.6603773584905666</c:v>
                </c:pt>
                <c:pt idx="19">
                  <c:v>1.7857142857142856</c:v>
                </c:pt>
                <c:pt idx="20">
                  <c:v>5.9701492537313428</c:v>
                </c:pt>
                <c:pt idx="21">
                  <c:v>3.0927835051546393</c:v>
                </c:pt>
                <c:pt idx="22">
                  <c:v>2.8571428571428572</c:v>
                </c:pt>
                <c:pt idx="23">
                  <c:v>2.4096385542168677</c:v>
                </c:pt>
                <c:pt idx="24">
                  <c:v>5.7692307692307692</c:v>
                </c:pt>
                <c:pt idx="25">
                  <c:v>1.4285714285714286</c:v>
                </c:pt>
                <c:pt idx="26">
                  <c:v>8.5714285714285712</c:v>
                </c:pt>
                <c:pt idx="27">
                  <c:v>1.1235955056179776</c:v>
                </c:pt>
                <c:pt idx="28">
                  <c:v>3.8461538461538463</c:v>
                </c:pt>
                <c:pt idx="29">
                  <c:v>4.3859649122807012</c:v>
                </c:pt>
                <c:pt idx="30">
                  <c:v>8.9108910891089099</c:v>
                </c:pt>
                <c:pt idx="31">
                  <c:v>13.28125</c:v>
                </c:pt>
                <c:pt idx="32">
                  <c:v>9.3220338983050848</c:v>
                </c:pt>
                <c:pt idx="33">
                  <c:v>8.8607594936708853</c:v>
                </c:pt>
                <c:pt idx="34">
                  <c:v>7.3825503355704702</c:v>
                </c:pt>
                <c:pt idx="35">
                  <c:v>1.6949152542372881</c:v>
                </c:pt>
                <c:pt idx="36">
                  <c:v>2.9411764705882351</c:v>
                </c:pt>
                <c:pt idx="37">
                  <c:v>1.9801980198019802</c:v>
                </c:pt>
                <c:pt idx="38">
                  <c:v>2.7522935779816518</c:v>
                </c:pt>
                <c:pt idx="39">
                  <c:v>2.6548672566371683</c:v>
                </c:pt>
                <c:pt idx="40">
                  <c:v>4.8076923076923084</c:v>
                </c:pt>
                <c:pt idx="41">
                  <c:v>5</c:v>
                </c:pt>
                <c:pt idx="42">
                  <c:v>2.9197080291970803</c:v>
                </c:pt>
                <c:pt idx="43">
                  <c:v>4.1322314049586781</c:v>
                </c:pt>
                <c:pt idx="44">
                  <c:v>5.3333333333333339</c:v>
                </c:pt>
                <c:pt idx="45">
                  <c:v>6.8627450980392162</c:v>
                </c:pt>
                <c:pt idx="46">
                  <c:v>9.3023255813953494</c:v>
                </c:pt>
                <c:pt idx="47">
                  <c:v>14.583333333333334</c:v>
                </c:pt>
                <c:pt idx="48">
                  <c:v>14.173228346456693</c:v>
                </c:pt>
                <c:pt idx="49">
                  <c:v>16.911764705882355</c:v>
                </c:pt>
                <c:pt idx="50">
                  <c:v>11.570247933884298</c:v>
                </c:pt>
                <c:pt idx="51">
                  <c:v>7.8125</c:v>
                </c:pt>
                <c:pt idx="52">
                  <c:v>6.9444444444444446</c:v>
                </c:pt>
              </c:numCache>
            </c:numRef>
          </c:val>
          <c:smooth val="0"/>
          <c:extLst>
            <c:ext xmlns:c16="http://schemas.microsoft.com/office/drawing/2014/chart" uri="{C3380CC4-5D6E-409C-BE32-E72D297353CC}">
              <c16:uniqueId val="{00000006-5FE7-4937-8C76-76D029468C4E}"/>
            </c:ext>
          </c:extLst>
        </c:ser>
        <c:dLbls>
          <c:showLegendKey val="0"/>
          <c:showVal val="0"/>
          <c:showCatName val="0"/>
          <c:showSerName val="0"/>
          <c:showPercent val="0"/>
          <c:showBubbleSize val="0"/>
        </c:dLbls>
        <c:marker val="1"/>
        <c:smooth val="0"/>
        <c:axId val="1958718768"/>
        <c:axId val="1461471648"/>
      </c:lineChart>
      <c:catAx>
        <c:axId val="16653828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t>Epi year and 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1404848"/>
        <c:crosses val="autoZero"/>
        <c:auto val="1"/>
        <c:lblAlgn val="ctr"/>
        <c:lblOffset val="100"/>
        <c:noMultiLvlLbl val="0"/>
      </c:catAx>
      <c:valAx>
        <c:axId val="146140484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t>Number of positive specimens</a:t>
                </a:r>
              </a:p>
            </c:rich>
          </c:tx>
          <c:layout>
            <c:manualLayout>
              <c:xMode val="edge"/>
              <c:yMode val="edge"/>
              <c:x val="1.3994171666246719E-2"/>
              <c:y val="0.3427279654559309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382816"/>
        <c:crosses val="autoZero"/>
        <c:crossBetween val="between"/>
      </c:valAx>
      <c:valAx>
        <c:axId val="146147164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GB" b="1"/>
                  <a:t>% Influenza</a:t>
                </a:r>
                <a:r>
                  <a:rPr lang="en-GB" b="1" baseline="0"/>
                  <a:t> positive</a:t>
                </a:r>
                <a:endParaRPr lang="en-GB"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GB"/>
            </a:p>
          </c:txPr>
        </c:title>
        <c:numFmt formatCode="0" sourceLinked="1"/>
        <c:majorTickMark val="in"/>
        <c:minorTickMark val="none"/>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58718768"/>
        <c:crosses val="max"/>
        <c:crossBetween val="between"/>
      </c:valAx>
      <c:catAx>
        <c:axId val="1958718768"/>
        <c:scaling>
          <c:orientation val="minMax"/>
        </c:scaling>
        <c:delete val="1"/>
        <c:axPos val="b"/>
        <c:numFmt formatCode="General" sourceLinked="1"/>
        <c:majorTickMark val="out"/>
        <c:minorTickMark val="none"/>
        <c:tickLblPos val="nextTo"/>
        <c:crossAx val="1461471648"/>
        <c:crosses val="autoZero"/>
        <c:auto val="1"/>
        <c:lblAlgn val="ctr"/>
        <c:lblOffset val="100"/>
        <c:noMultiLvlLbl val="0"/>
      </c:cat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6746F-FF7A-4984-935E-3278ABFFB316}"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7B6BE-FCA0-4F2F-B131-8E1A7B6B3390}" type="slidenum">
              <a:rPr lang="en-US" smtClean="0"/>
              <a:t>‹#›</a:t>
            </a:fld>
            <a:endParaRPr lang="en-US"/>
          </a:p>
        </p:txBody>
      </p:sp>
    </p:spTree>
    <p:extLst>
      <p:ext uri="{BB962C8B-B14F-4D97-AF65-F5344CB8AC3E}">
        <p14:creationId xmlns:p14="http://schemas.microsoft.com/office/powerpoint/2010/main" val="8182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8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E6813C-E8A2-4371-9946-5FF7EF10DC3B}" type="slidenum">
              <a:rPr lang="en-US" smtClean="0"/>
              <a:t>26</a:t>
            </a:fld>
            <a:endParaRPr lang="en-US"/>
          </a:p>
        </p:txBody>
      </p:sp>
    </p:spTree>
    <p:extLst>
      <p:ext uri="{BB962C8B-B14F-4D97-AF65-F5344CB8AC3E}">
        <p14:creationId xmlns:p14="http://schemas.microsoft.com/office/powerpoint/2010/main" val="4005168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5D429-71B3-112E-C249-657E27A65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8BA79-06F9-1BAD-6364-33DAF22386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0731D-F0B7-8FDA-00D5-EDE34F70BB91}"/>
              </a:ext>
            </a:extLst>
          </p:cNvPr>
          <p:cNvSpPr>
            <a:spLocks noGrp="1"/>
          </p:cNvSpPr>
          <p:nvPr>
            <p:ph type="dt" sz="half" idx="10"/>
          </p:nvPr>
        </p:nvSpPr>
        <p:spPr/>
        <p:txBody>
          <a:bodyPr/>
          <a:lstStyle/>
          <a:p>
            <a:fld id="{5A31530C-56B1-44C3-9F33-677DCF3CB60B}" type="datetime1">
              <a:rPr lang="en-US" smtClean="0"/>
              <a:t>9/8/2025</a:t>
            </a:fld>
            <a:endParaRPr lang="en-US"/>
          </a:p>
        </p:txBody>
      </p:sp>
      <p:sp>
        <p:nvSpPr>
          <p:cNvPr id="5" name="Footer Placeholder 4">
            <a:extLst>
              <a:ext uri="{FF2B5EF4-FFF2-40B4-BE49-F238E27FC236}">
                <a16:creationId xmlns:a16="http://schemas.microsoft.com/office/drawing/2014/main" id="{F6BE9E82-2F9F-4BC4-FAC5-CE0857553385}"/>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C3662FCF-0527-FA2A-4A09-46561E2D5ABB}"/>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224409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63D50-3C94-0A34-2547-8EB2460A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34FEA2-20D3-0E84-423A-5E1B25EE94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6020F-FBCC-753C-CF29-58B173ED94AC}"/>
              </a:ext>
            </a:extLst>
          </p:cNvPr>
          <p:cNvSpPr>
            <a:spLocks noGrp="1"/>
          </p:cNvSpPr>
          <p:nvPr>
            <p:ph type="dt" sz="half" idx="10"/>
          </p:nvPr>
        </p:nvSpPr>
        <p:spPr/>
        <p:txBody>
          <a:bodyPr/>
          <a:lstStyle/>
          <a:p>
            <a:fld id="{95DC1961-31A4-451F-8264-0DE21B550B0E}" type="datetime1">
              <a:rPr lang="en-US" smtClean="0"/>
              <a:t>9/8/2025</a:t>
            </a:fld>
            <a:endParaRPr lang="en-US"/>
          </a:p>
        </p:txBody>
      </p:sp>
      <p:sp>
        <p:nvSpPr>
          <p:cNvPr id="5" name="Footer Placeholder 4">
            <a:extLst>
              <a:ext uri="{FF2B5EF4-FFF2-40B4-BE49-F238E27FC236}">
                <a16:creationId xmlns:a16="http://schemas.microsoft.com/office/drawing/2014/main" id="{F95A9F27-5BAC-121D-B1D7-65954D09C55E}"/>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4F79949A-DD15-124C-FE4C-4A7E1035847D}"/>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3948905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CD0572-2DA0-10CE-37EA-F27A4A591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F32F22-8267-F304-6691-2C8ED4C40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FF654E-B3CB-CFB1-A180-684994EB77B9}"/>
              </a:ext>
            </a:extLst>
          </p:cNvPr>
          <p:cNvSpPr>
            <a:spLocks noGrp="1"/>
          </p:cNvSpPr>
          <p:nvPr>
            <p:ph type="dt" sz="half" idx="10"/>
          </p:nvPr>
        </p:nvSpPr>
        <p:spPr/>
        <p:txBody>
          <a:bodyPr/>
          <a:lstStyle/>
          <a:p>
            <a:fld id="{471B45A4-0A49-49E3-BD52-2CFBD60A5243}" type="datetime1">
              <a:rPr lang="en-US" smtClean="0"/>
              <a:t>9/8/2025</a:t>
            </a:fld>
            <a:endParaRPr lang="en-US"/>
          </a:p>
        </p:txBody>
      </p:sp>
      <p:sp>
        <p:nvSpPr>
          <p:cNvPr id="5" name="Footer Placeholder 4">
            <a:extLst>
              <a:ext uri="{FF2B5EF4-FFF2-40B4-BE49-F238E27FC236}">
                <a16:creationId xmlns:a16="http://schemas.microsoft.com/office/drawing/2014/main" id="{D2D4E1FC-03B5-4781-D6B3-896CE4248F5D}"/>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2EE90530-3D42-0E39-20B7-649C6B17CB76}"/>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1571873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11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669247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2439799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937342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844824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53679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107150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172453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C171B-3C52-6DDB-F2E5-EFE848532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14F15-D8D6-C267-86E9-7A030DEC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808EE5-8EF6-50EF-510C-EBEC6F6FB054}"/>
              </a:ext>
            </a:extLst>
          </p:cNvPr>
          <p:cNvSpPr>
            <a:spLocks noGrp="1"/>
          </p:cNvSpPr>
          <p:nvPr>
            <p:ph type="dt" sz="half" idx="10"/>
          </p:nvPr>
        </p:nvSpPr>
        <p:spPr/>
        <p:txBody>
          <a:bodyPr/>
          <a:lstStyle/>
          <a:p>
            <a:fld id="{FBB5EFFD-0E6D-4CE1-8484-A55387F021BC}" type="datetime1">
              <a:rPr lang="en-US" smtClean="0"/>
              <a:t>9/8/2025</a:t>
            </a:fld>
            <a:endParaRPr lang="en-US"/>
          </a:p>
        </p:txBody>
      </p:sp>
      <p:sp>
        <p:nvSpPr>
          <p:cNvPr id="5" name="Footer Placeholder 4">
            <a:extLst>
              <a:ext uri="{FF2B5EF4-FFF2-40B4-BE49-F238E27FC236}">
                <a16:creationId xmlns:a16="http://schemas.microsoft.com/office/drawing/2014/main" id="{32AA1A8E-F2AA-0BF9-3860-B77406506A6B}"/>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1C32DE36-0593-7CBA-7925-E1664FE16310}"/>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6162893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218899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435EA-A6CC-86DE-579B-0A376C6141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5D7DBD-3FD2-2F3B-BBCE-F7C9CAD3B5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6A2782-92D0-83BA-C543-0FAD7135F0FB}"/>
              </a:ext>
            </a:extLst>
          </p:cNvPr>
          <p:cNvSpPr>
            <a:spLocks noGrp="1"/>
          </p:cNvSpPr>
          <p:nvPr>
            <p:ph type="dt" sz="half" idx="10"/>
          </p:nvPr>
        </p:nvSpPr>
        <p:spPr/>
        <p:txBody>
          <a:bodyPr/>
          <a:lstStyle/>
          <a:p>
            <a:fld id="{EE158AF6-0497-4A7B-B8BE-A01B01B66873}" type="datetime1">
              <a:rPr lang="en-US" smtClean="0"/>
              <a:t>9/8/2025</a:t>
            </a:fld>
            <a:endParaRPr lang="en-US"/>
          </a:p>
        </p:txBody>
      </p:sp>
      <p:sp>
        <p:nvSpPr>
          <p:cNvPr id="5" name="Footer Placeholder 4">
            <a:extLst>
              <a:ext uri="{FF2B5EF4-FFF2-40B4-BE49-F238E27FC236}">
                <a16:creationId xmlns:a16="http://schemas.microsoft.com/office/drawing/2014/main" id="{FC583474-0401-343A-6AC1-FEB6106B5D08}"/>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8FCC1DE4-B944-3168-0BDF-932E0A0448BF}"/>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1241743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EE28-1B8E-7EB7-7A05-894ED19614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310DBE-2D93-F440-8BEF-C1942BC000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7027B6-EDD6-01F6-BA02-5992F34C24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088C9E-A8C2-E72D-0A2A-D8008AFFA351}"/>
              </a:ext>
            </a:extLst>
          </p:cNvPr>
          <p:cNvSpPr>
            <a:spLocks noGrp="1"/>
          </p:cNvSpPr>
          <p:nvPr>
            <p:ph type="dt" sz="half" idx="10"/>
          </p:nvPr>
        </p:nvSpPr>
        <p:spPr/>
        <p:txBody>
          <a:bodyPr/>
          <a:lstStyle/>
          <a:p>
            <a:fld id="{E1CCC93B-1BC0-4771-8747-2D95284809C7}" type="datetime1">
              <a:rPr lang="en-US" smtClean="0"/>
              <a:t>9/8/2025</a:t>
            </a:fld>
            <a:endParaRPr lang="en-US"/>
          </a:p>
        </p:txBody>
      </p:sp>
      <p:sp>
        <p:nvSpPr>
          <p:cNvPr id="6" name="Footer Placeholder 5">
            <a:extLst>
              <a:ext uri="{FF2B5EF4-FFF2-40B4-BE49-F238E27FC236}">
                <a16:creationId xmlns:a16="http://schemas.microsoft.com/office/drawing/2014/main" id="{09A93292-A176-D00F-CC17-E45E78997881}"/>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4267E362-7BBD-008A-1110-AD3B938CE45B}"/>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109876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9A401-1FD8-6814-6DCB-3242535C97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720F8E-4556-B6FB-7A24-B7344C4192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210E5B-B697-3D67-902D-414FFFC10E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2AED3-4A8D-3714-C1E7-89352E3B58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74E105-3AC5-3B7E-4CA8-105F4D1E3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BEC29-3B1E-65A2-C540-9D4DF8EEAA35}"/>
              </a:ext>
            </a:extLst>
          </p:cNvPr>
          <p:cNvSpPr>
            <a:spLocks noGrp="1"/>
          </p:cNvSpPr>
          <p:nvPr>
            <p:ph type="dt" sz="half" idx="10"/>
          </p:nvPr>
        </p:nvSpPr>
        <p:spPr/>
        <p:txBody>
          <a:bodyPr/>
          <a:lstStyle/>
          <a:p>
            <a:fld id="{B3207478-3B99-46BC-93B4-CEEEC0ADF888}" type="datetime1">
              <a:rPr lang="en-US" smtClean="0"/>
              <a:t>9/8/2025</a:t>
            </a:fld>
            <a:endParaRPr lang="en-US"/>
          </a:p>
        </p:txBody>
      </p:sp>
      <p:sp>
        <p:nvSpPr>
          <p:cNvPr id="8" name="Footer Placeholder 7">
            <a:extLst>
              <a:ext uri="{FF2B5EF4-FFF2-40B4-BE49-F238E27FC236}">
                <a16:creationId xmlns:a16="http://schemas.microsoft.com/office/drawing/2014/main" id="{7174D763-B65A-AC45-EFF7-FB17FCCFD892}"/>
              </a:ext>
            </a:extLst>
          </p:cNvPr>
          <p:cNvSpPr>
            <a:spLocks noGrp="1"/>
          </p:cNvSpPr>
          <p:nvPr>
            <p:ph type="ftr" sz="quarter" idx="11"/>
          </p:nvPr>
        </p:nvSpPr>
        <p:spPr/>
        <p:txBody>
          <a:bodyPr/>
          <a:lstStyle/>
          <a:p>
            <a:r>
              <a:rPr lang="en-US"/>
              <a:t>NATIONAL INFLUENZA CENTRE -  KENYA</a:t>
            </a:r>
          </a:p>
        </p:txBody>
      </p:sp>
      <p:sp>
        <p:nvSpPr>
          <p:cNvPr id="9" name="Slide Number Placeholder 8">
            <a:extLst>
              <a:ext uri="{FF2B5EF4-FFF2-40B4-BE49-F238E27FC236}">
                <a16:creationId xmlns:a16="http://schemas.microsoft.com/office/drawing/2014/main" id="{4B42B3B5-F840-F6F6-24A7-FE302A8B3A59}"/>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326817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A400-3BAF-7477-733F-71E6BB2965C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06B1F8-DBA9-4BB3-D031-6DDC8623C1C4}"/>
              </a:ext>
            </a:extLst>
          </p:cNvPr>
          <p:cNvSpPr>
            <a:spLocks noGrp="1"/>
          </p:cNvSpPr>
          <p:nvPr>
            <p:ph type="dt" sz="half" idx="10"/>
          </p:nvPr>
        </p:nvSpPr>
        <p:spPr/>
        <p:txBody>
          <a:bodyPr/>
          <a:lstStyle/>
          <a:p>
            <a:fld id="{AB8C79C1-6166-4359-8A75-2DB2768DB03C}" type="datetime1">
              <a:rPr lang="en-US" smtClean="0"/>
              <a:t>9/8/2025</a:t>
            </a:fld>
            <a:endParaRPr lang="en-US"/>
          </a:p>
        </p:txBody>
      </p:sp>
      <p:sp>
        <p:nvSpPr>
          <p:cNvPr id="4" name="Footer Placeholder 3">
            <a:extLst>
              <a:ext uri="{FF2B5EF4-FFF2-40B4-BE49-F238E27FC236}">
                <a16:creationId xmlns:a16="http://schemas.microsoft.com/office/drawing/2014/main" id="{FD824437-3BD0-08FE-8AFA-AC567C69A439}"/>
              </a:ext>
            </a:extLst>
          </p:cNvPr>
          <p:cNvSpPr>
            <a:spLocks noGrp="1"/>
          </p:cNvSpPr>
          <p:nvPr>
            <p:ph type="ftr" sz="quarter" idx="11"/>
          </p:nvPr>
        </p:nvSpPr>
        <p:spPr/>
        <p:txBody>
          <a:bodyPr/>
          <a:lstStyle/>
          <a:p>
            <a:r>
              <a:rPr lang="en-US"/>
              <a:t>NATIONAL INFLUENZA CENTRE -  KENYA</a:t>
            </a:r>
          </a:p>
        </p:txBody>
      </p:sp>
      <p:sp>
        <p:nvSpPr>
          <p:cNvPr id="5" name="Slide Number Placeholder 4">
            <a:extLst>
              <a:ext uri="{FF2B5EF4-FFF2-40B4-BE49-F238E27FC236}">
                <a16:creationId xmlns:a16="http://schemas.microsoft.com/office/drawing/2014/main" id="{63FE88D8-3F61-3F32-E9CC-62242F98FBF8}"/>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87081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BBBD1-E738-642F-4CA2-A47884AB80DC}"/>
              </a:ext>
            </a:extLst>
          </p:cNvPr>
          <p:cNvSpPr>
            <a:spLocks noGrp="1"/>
          </p:cNvSpPr>
          <p:nvPr>
            <p:ph type="dt" sz="half" idx="10"/>
          </p:nvPr>
        </p:nvSpPr>
        <p:spPr/>
        <p:txBody>
          <a:bodyPr/>
          <a:lstStyle/>
          <a:p>
            <a:fld id="{CF58EAD9-5216-44E3-8DF6-DAD31BE58DD2}" type="datetime1">
              <a:rPr lang="en-US" smtClean="0"/>
              <a:t>9/8/2025</a:t>
            </a:fld>
            <a:endParaRPr lang="en-US"/>
          </a:p>
        </p:txBody>
      </p:sp>
      <p:sp>
        <p:nvSpPr>
          <p:cNvPr id="3" name="Footer Placeholder 2">
            <a:extLst>
              <a:ext uri="{FF2B5EF4-FFF2-40B4-BE49-F238E27FC236}">
                <a16:creationId xmlns:a16="http://schemas.microsoft.com/office/drawing/2014/main" id="{A79DD37D-FB86-D3CC-F79F-1F5E1368A02D}"/>
              </a:ext>
            </a:extLst>
          </p:cNvPr>
          <p:cNvSpPr>
            <a:spLocks noGrp="1"/>
          </p:cNvSpPr>
          <p:nvPr>
            <p:ph type="ftr" sz="quarter" idx="11"/>
          </p:nvPr>
        </p:nvSpPr>
        <p:spPr/>
        <p:txBody>
          <a:bodyPr/>
          <a:lstStyle/>
          <a:p>
            <a:r>
              <a:rPr lang="en-US"/>
              <a:t>NATIONAL INFLUENZA CENTRE -  KENYA</a:t>
            </a:r>
          </a:p>
        </p:txBody>
      </p:sp>
      <p:sp>
        <p:nvSpPr>
          <p:cNvPr id="4" name="Slide Number Placeholder 3">
            <a:extLst>
              <a:ext uri="{FF2B5EF4-FFF2-40B4-BE49-F238E27FC236}">
                <a16:creationId xmlns:a16="http://schemas.microsoft.com/office/drawing/2014/main" id="{7435BDED-DA54-68EE-089D-8A78DD2AAD7D}"/>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3176316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351B-D99D-8B5F-86C5-B6DBEC2FDB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D2C989-5268-9368-F818-9963C7739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A79C2-2A76-D193-C156-8483CC8D8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0D20B-0158-25BF-8720-1AE1BA5B3D0C}"/>
              </a:ext>
            </a:extLst>
          </p:cNvPr>
          <p:cNvSpPr>
            <a:spLocks noGrp="1"/>
          </p:cNvSpPr>
          <p:nvPr>
            <p:ph type="dt" sz="half" idx="10"/>
          </p:nvPr>
        </p:nvSpPr>
        <p:spPr/>
        <p:txBody>
          <a:bodyPr/>
          <a:lstStyle/>
          <a:p>
            <a:fld id="{DFD8E1F1-4D75-4A59-9C2A-B7AD0FA14E5F}" type="datetime1">
              <a:rPr lang="en-US" smtClean="0"/>
              <a:t>9/8/2025</a:t>
            </a:fld>
            <a:endParaRPr lang="en-US"/>
          </a:p>
        </p:txBody>
      </p:sp>
      <p:sp>
        <p:nvSpPr>
          <p:cNvPr id="6" name="Footer Placeholder 5">
            <a:extLst>
              <a:ext uri="{FF2B5EF4-FFF2-40B4-BE49-F238E27FC236}">
                <a16:creationId xmlns:a16="http://schemas.microsoft.com/office/drawing/2014/main" id="{B7EF8873-0348-9CDD-FCD9-D62D2778EB41}"/>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24B56A27-9796-4C60-8768-9F87B2E74DD2}"/>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206916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EEEC8-756F-199D-2B75-0EF3CD4073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386E26-3BEC-D3A9-DAC5-824F6B506A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93B2DD-B86E-F39E-FD27-3A7526BF9C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247E8-40C1-F5B9-2964-5E53D2D6A00F}"/>
              </a:ext>
            </a:extLst>
          </p:cNvPr>
          <p:cNvSpPr>
            <a:spLocks noGrp="1"/>
          </p:cNvSpPr>
          <p:nvPr>
            <p:ph type="dt" sz="half" idx="10"/>
          </p:nvPr>
        </p:nvSpPr>
        <p:spPr/>
        <p:txBody>
          <a:bodyPr/>
          <a:lstStyle/>
          <a:p>
            <a:fld id="{5D3C4893-2CED-4255-9170-6E59AA685F62}" type="datetime1">
              <a:rPr lang="en-US" smtClean="0"/>
              <a:t>9/8/2025</a:t>
            </a:fld>
            <a:endParaRPr lang="en-US"/>
          </a:p>
        </p:txBody>
      </p:sp>
      <p:sp>
        <p:nvSpPr>
          <p:cNvPr id="6" name="Footer Placeholder 5">
            <a:extLst>
              <a:ext uri="{FF2B5EF4-FFF2-40B4-BE49-F238E27FC236}">
                <a16:creationId xmlns:a16="http://schemas.microsoft.com/office/drawing/2014/main" id="{11C17CF3-1B59-9861-993C-309AADF1A881}"/>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58A843BC-157D-191D-4D38-F0A8A9C8CB35}"/>
              </a:ext>
            </a:extLst>
          </p:cNvPr>
          <p:cNvSpPr>
            <a:spLocks noGrp="1"/>
          </p:cNvSpPr>
          <p:nvPr>
            <p:ph type="sldNum" sz="quarter" idx="12"/>
          </p:nvPr>
        </p:nvSpPr>
        <p:spPr/>
        <p:txBody>
          <a:bodyPr/>
          <a:lstStyle/>
          <a:p>
            <a:fld id="{2034B141-B03E-4360-BD98-3DAF0CDC5090}" type="slidenum">
              <a:rPr lang="en-US" smtClean="0"/>
              <a:t>‹#›</a:t>
            </a:fld>
            <a:endParaRPr lang="en-US"/>
          </a:p>
        </p:txBody>
      </p:sp>
    </p:spTree>
    <p:extLst>
      <p:ext uri="{BB962C8B-B14F-4D97-AF65-F5344CB8AC3E}">
        <p14:creationId xmlns:p14="http://schemas.microsoft.com/office/powerpoint/2010/main" val="215875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F8F079-CD7E-36BE-0233-9CF79D24AC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1F30C7-5CE4-7C9A-E13A-D2F450D25E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3F969-C7C4-38FD-D945-AEB0CC0A7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8C9F13-DAA2-4FCE-A8B1-89C4F9681629}" type="datetime1">
              <a:rPr lang="en-US" smtClean="0"/>
              <a:t>9/8/2025</a:t>
            </a:fld>
            <a:endParaRPr lang="en-US"/>
          </a:p>
        </p:txBody>
      </p:sp>
      <p:sp>
        <p:nvSpPr>
          <p:cNvPr id="5" name="Footer Placeholder 4">
            <a:extLst>
              <a:ext uri="{FF2B5EF4-FFF2-40B4-BE49-F238E27FC236}">
                <a16:creationId xmlns:a16="http://schemas.microsoft.com/office/drawing/2014/main" id="{CCB4AAA6-8016-FBB1-ACFC-AF84CA80E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NATIONAL INFLUENZA CENTRE -  KENYA</a:t>
            </a:r>
          </a:p>
        </p:txBody>
      </p:sp>
      <p:sp>
        <p:nvSpPr>
          <p:cNvPr id="6" name="Slide Number Placeholder 5">
            <a:extLst>
              <a:ext uri="{FF2B5EF4-FFF2-40B4-BE49-F238E27FC236}">
                <a16:creationId xmlns:a16="http://schemas.microsoft.com/office/drawing/2014/main" id="{2AEF17CB-73B7-C975-E8DB-8DAD2E3BD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4B141-B03E-4360-BD98-3DAF0CDC5090}" type="slidenum">
              <a:rPr lang="en-US" smtClean="0"/>
              <a:t>‹#›</a:t>
            </a:fld>
            <a:endParaRPr lang="en-US"/>
          </a:p>
        </p:txBody>
      </p:sp>
    </p:spTree>
    <p:extLst>
      <p:ext uri="{BB962C8B-B14F-4D97-AF65-F5344CB8AC3E}">
        <p14:creationId xmlns:p14="http://schemas.microsoft.com/office/powerpoint/2010/main" val="3294124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907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ctr" defTabSz="761970" rtl="0" eaLnBrk="1" latinLnBrk="0" hangingPunct="1">
        <a:spcBef>
          <a:spcPct val="0"/>
        </a:spcBef>
        <a:buNone/>
        <a:defRPr sz="3667" kern="1200">
          <a:solidFill>
            <a:schemeClr val="tx1"/>
          </a:solidFill>
          <a:latin typeface="+mj-lt"/>
          <a:ea typeface="+mj-ea"/>
          <a:cs typeface="+mj-cs"/>
        </a:defRPr>
      </a:lvl1pPr>
    </p:titleStyle>
    <p:bodyStyle>
      <a:lvl1pPr marL="285739" indent="-285739" algn="l" defTabSz="761970" rtl="0" eaLnBrk="1" latinLnBrk="0" hangingPunct="1">
        <a:spcBef>
          <a:spcPct val="20000"/>
        </a:spcBef>
        <a:buFont typeface="Arial" pitchFamily="34" charset="0"/>
        <a:buChar char="•"/>
        <a:defRPr sz="2667" kern="1200">
          <a:solidFill>
            <a:schemeClr val="tx1"/>
          </a:solidFill>
          <a:latin typeface="+mn-lt"/>
          <a:ea typeface="+mn-ea"/>
          <a:cs typeface="+mn-cs"/>
        </a:defRPr>
      </a:lvl1pPr>
      <a:lvl2pPr marL="619100" indent="-238115" algn="l" defTabSz="761970" rtl="0" eaLnBrk="1" latinLnBrk="0" hangingPunct="1">
        <a:spcBef>
          <a:spcPct val="20000"/>
        </a:spcBef>
        <a:buFont typeface="Arial" pitchFamily="34" charset="0"/>
        <a:buChar char="–"/>
        <a:defRPr sz="2333" kern="1200">
          <a:solidFill>
            <a:schemeClr val="tx1"/>
          </a:solidFill>
          <a:latin typeface="+mn-lt"/>
          <a:ea typeface="+mn-ea"/>
          <a:cs typeface="+mn-cs"/>
        </a:defRPr>
      </a:lvl2pPr>
      <a:lvl3pPr marL="952462" indent="-190492" algn="l" defTabSz="76197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333447"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4pPr>
      <a:lvl5pPr marL="171443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5pPr>
      <a:lvl6pPr marL="209541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6pPr>
      <a:lvl7pPr marL="2476401"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7pPr>
      <a:lvl8pPr marL="2857386"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8pPr>
      <a:lvl9pPr marL="3238370" indent="-190492" algn="l" defTabSz="761970" rtl="0" eaLnBrk="1" latinLnBrk="0" hangingPunct="1">
        <a:spcBef>
          <a:spcPct val="20000"/>
        </a:spcBef>
        <a:buFont typeface="Arial" pitchFamily="34" charset="0"/>
        <a:buChar char="•"/>
        <a:defRPr sz="1667" kern="1200">
          <a:solidFill>
            <a:schemeClr val="tx1"/>
          </a:solidFill>
          <a:latin typeface="+mn-lt"/>
          <a:ea typeface="+mn-ea"/>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9EB362-8DCD-9FF0-2FF5-51C1B5203C50}"/>
              </a:ext>
            </a:extLst>
          </p:cNvPr>
          <p:cNvSpPr>
            <a:spLocks noGrp="1"/>
          </p:cNvSpPr>
          <p:nvPr>
            <p:ph type="ctrTitle"/>
          </p:nvPr>
        </p:nvSpPr>
        <p:spPr>
          <a:xfrm>
            <a:off x="1524000" y="1801189"/>
            <a:ext cx="9144000" cy="2795451"/>
          </a:xfrm>
        </p:spPr>
        <p:txBody>
          <a:bodyPr>
            <a:normAutofit/>
          </a:bodyPr>
          <a:lstStyle/>
          <a:p>
            <a:r>
              <a:rPr kumimoji="0" lang="en-US" sz="4000" b="0" i="0" u="none" strike="noStrike" kern="1200" cap="none" spc="0" normalizeH="0" baseline="0" noProof="0" dirty="0">
                <a:ln>
                  <a:noFill/>
                </a:ln>
                <a:solidFill>
                  <a:srgbClr val="000000"/>
                </a:solidFill>
                <a:effectLst/>
                <a:uLnTx/>
                <a:uFillTx/>
                <a:latin typeface="Cabin" panose="020B0604020202020204"/>
                <a:ea typeface="Calibri" panose="020F0502020204030204"/>
                <a:cs typeface="Calibri" panose="020F0502020204030204"/>
                <a:sym typeface="Calibri" panose="020F0502020204030204"/>
              </a:rPr>
              <a:t>OVERVIEW OF RESPIRATORY ILLNESS SURVEILLANCE AND GENOMICS IN KENYA</a:t>
            </a:r>
            <a:endParaRPr lang="en-US" sz="4000" dirty="0">
              <a:latin typeface="Cabin" panose="020B0604020202020204"/>
            </a:endParaRPr>
          </a:p>
        </p:txBody>
      </p:sp>
      <p:sp>
        <p:nvSpPr>
          <p:cNvPr id="6" name="Subtitle 5">
            <a:extLst>
              <a:ext uri="{FF2B5EF4-FFF2-40B4-BE49-F238E27FC236}">
                <a16:creationId xmlns:a16="http://schemas.microsoft.com/office/drawing/2014/main" id="{4184BF9C-395F-4400-457A-5F9E71B2C6D1}"/>
              </a:ext>
            </a:extLst>
          </p:cNvPr>
          <p:cNvSpPr>
            <a:spLocks noGrp="1"/>
          </p:cNvSpPr>
          <p:nvPr>
            <p:ph type="subTitle" idx="1"/>
          </p:nvPr>
        </p:nvSpPr>
        <p:spPr>
          <a:xfrm>
            <a:off x="1524000" y="4798423"/>
            <a:ext cx="9144000" cy="1016726"/>
          </a:xfrm>
        </p:spPr>
        <p:txBody>
          <a:bodyPr>
            <a:normAutofit/>
          </a:bodyPr>
          <a:lstStyle/>
          <a:p>
            <a:r>
              <a:rPr lang="en-US" sz="2800" dirty="0">
                <a:latin typeface="Cabin" panose="020B0604020202020204"/>
              </a:rPr>
              <a:t>NIC- KENYA</a:t>
            </a:r>
          </a:p>
        </p:txBody>
      </p:sp>
      <p:pic>
        <p:nvPicPr>
          <p:cNvPr id="4" name="Picture 3">
            <a:extLst>
              <a:ext uri="{FF2B5EF4-FFF2-40B4-BE49-F238E27FC236}">
                <a16:creationId xmlns:a16="http://schemas.microsoft.com/office/drawing/2014/main" id="{1654E616-2394-C270-1069-7DC1914EAA94}"/>
              </a:ext>
            </a:extLst>
          </p:cNvPr>
          <p:cNvPicPr>
            <a:picLocks noChangeAspect="1"/>
          </p:cNvPicPr>
          <p:nvPr/>
        </p:nvPicPr>
        <p:blipFill>
          <a:blip r:embed="rId2"/>
          <a:stretch>
            <a:fillRect/>
          </a:stretch>
        </p:blipFill>
        <p:spPr>
          <a:xfrm>
            <a:off x="9572625" y="456406"/>
            <a:ext cx="1781175" cy="1143000"/>
          </a:xfrm>
          <a:prstGeom prst="rect">
            <a:avLst/>
          </a:prstGeom>
        </p:spPr>
      </p:pic>
    </p:spTree>
    <p:extLst>
      <p:ext uri="{BB962C8B-B14F-4D97-AF65-F5344CB8AC3E}">
        <p14:creationId xmlns:p14="http://schemas.microsoft.com/office/powerpoint/2010/main" val="338629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0EF5-1911-432E-9440-A8EE5E10070E}"/>
              </a:ext>
            </a:extLst>
          </p:cNvPr>
          <p:cNvSpPr>
            <a:spLocks noGrp="1"/>
          </p:cNvSpPr>
          <p:nvPr>
            <p:ph type="title"/>
          </p:nvPr>
        </p:nvSpPr>
        <p:spPr/>
        <p:txBody>
          <a:bodyPr>
            <a:normAutofit/>
          </a:bodyPr>
          <a:lstStyle/>
          <a:p>
            <a:r>
              <a:rPr lang="en-US" sz="3600" dirty="0" err="1">
                <a:latin typeface="Cabin" panose="020B0604020202020204"/>
                <a:ea typeface="Cabin" panose="020B0604020202020204"/>
              </a:rPr>
              <a:t>Cont</a:t>
            </a:r>
            <a:r>
              <a:rPr lang="en-US" sz="3600" dirty="0">
                <a:latin typeface="Cabin" panose="020B0604020202020204"/>
                <a:ea typeface="Cabin" panose="020B0604020202020204"/>
              </a:rPr>
              <a:t>…………</a:t>
            </a:r>
          </a:p>
        </p:txBody>
      </p:sp>
      <p:sp>
        <p:nvSpPr>
          <p:cNvPr id="3" name="Content Placeholder 2">
            <a:extLst>
              <a:ext uri="{FF2B5EF4-FFF2-40B4-BE49-F238E27FC236}">
                <a16:creationId xmlns:a16="http://schemas.microsoft.com/office/drawing/2014/main" id="{2C842A2C-C508-B01F-78F2-0B7A7D59207A}"/>
              </a:ext>
            </a:extLst>
          </p:cNvPr>
          <p:cNvSpPr>
            <a:spLocks noGrp="1"/>
          </p:cNvSpPr>
          <p:nvPr>
            <p:ph idx="1"/>
          </p:nvPr>
        </p:nvSpPr>
        <p:spPr/>
        <p:txBody>
          <a:bodyPr/>
          <a:lstStyle/>
          <a:p>
            <a:pPr>
              <a:buFont typeface="Arial" panose="020B0604020202020204" pitchFamily="34" charset="0"/>
              <a:buChar char="•"/>
            </a:pPr>
            <a:r>
              <a:rPr lang="en-US" sz="2000" dirty="0">
                <a:latin typeface="Cabin" panose="020B0604020202020204"/>
                <a:ea typeface="Cabin" panose="020B0604020202020204"/>
              </a:rPr>
              <a:t>Chlamydophila pneumoniae,</a:t>
            </a:r>
          </a:p>
          <a:p>
            <a:pPr>
              <a:buFont typeface="Arial" panose="020B0604020202020204" pitchFamily="34" charset="0"/>
              <a:buChar char="•"/>
            </a:pPr>
            <a:r>
              <a:rPr lang="en-US" sz="2000" dirty="0">
                <a:latin typeface="Cabin" panose="020B0604020202020204"/>
                <a:ea typeface="Cabin" panose="020B0604020202020204"/>
              </a:rPr>
              <a:t>Mycoplasma pneumoniae</a:t>
            </a:r>
          </a:p>
          <a:p>
            <a:pPr>
              <a:buFont typeface="Arial" panose="020B0604020202020204" pitchFamily="34" charset="0"/>
              <a:buChar char="•"/>
            </a:pPr>
            <a:r>
              <a:rPr lang="en-US" sz="2000" dirty="0">
                <a:latin typeface="Cabin" panose="020B0604020202020204"/>
                <a:ea typeface="Cabin" panose="020B0604020202020204"/>
              </a:rPr>
              <a:t>Legionella pneumophila</a:t>
            </a:r>
          </a:p>
          <a:p>
            <a:pPr>
              <a:buFont typeface="Arial" panose="020B0604020202020204" pitchFamily="34" charset="0"/>
              <a:buChar char="•"/>
            </a:pPr>
            <a:r>
              <a:rPr lang="en-US" sz="2000" dirty="0">
                <a:latin typeface="Cabin" panose="020B0604020202020204"/>
                <a:ea typeface="Cabin" panose="020B0604020202020204"/>
              </a:rPr>
              <a:t>Bordetella pertussis</a:t>
            </a:r>
          </a:p>
          <a:p>
            <a:pPr>
              <a:buFont typeface="Arial" panose="020B0604020202020204" pitchFamily="34" charset="0"/>
              <a:buChar char="•"/>
            </a:pPr>
            <a:r>
              <a:rPr lang="en-US" sz="2000" dirty="0">
                <a:latin typeface="Cabin" panose="020B0604020202020204"/>
                <a:ea typeface="Cabin" panose="020B0604020202020204"/>
              </a:rPr>
              <a:t>Bordetella </a:t>
            </a:r>
            <a:r>
              <a:rPr lang="en-US" sz="2000" dirty="0" err="1">
                <a:latin typeface="Cabin" panose="020B0604020202020204"/>
                <a:ea typeface="Cabin" panose="020B0604020202020204"/>
              </a:rPr>
              <a:t>parapertussis</a:t>
            </a:r>
            <a:endParaRPr lang="en-US" sz="2000" dirty="0">
              <a:latin typeface="Cabin" panose="020B0604020202020204"/>
              <a:ea typeface="Cabin" panose="020B0604020202020204"/>
            </a:endParaRPr>
          </a:p>
          <a:p>
            <a:pPr>
              <a:buFont typeface="Arial" panose="020B0604020202020204" pitchFamily="34" charset="0"/>
              <a:buChar char="•"/>
            </a:pPr>
            <a:r>
              <a:rPr lang="en-US" sz="2000" dirty="0">
                <a:latin typeface="Cabin" panose="020B0604020202020204"/>
                <a:ea typeface="Cabin" panose="020B0604020202020204"/>
              </a:rPr>
              <a:t>Streptococcus pneumoniae</a:t>
            </a:r>
          </a:p>
          <a:p>
            <a:pPr>
              <a:buFont typeface="Arial" panose="020B0604020202020204" pitchFamily="34" charset="0"/>
              <a:buChar char="•"/>
            </a:pPr>
            <a:r>
              <a:rPr lang="en-US" sz="2000" dirty="0" err="1">
                <a:latin typeface="Cabin" panose="020B0604020202020204"/>
                <a:ea typeface="Cabin" panose="020B0604020202020204"/>
              </a:rPr>
              <a:t>Haemophilus</a:t>
            </a:r>
            <a:r>
              <a:rPr lang="en-US" sz="2000" dirty="0">
                <a:latin typeface="Cabin" panose="020B0604020202020204"/>
                <a:ea typeface="Cabin" panose="020B0604020202020204"/>
              </a:rPr>
              <a:t> influenzae</a:t>
            </a:r>
          </a:p>
          <a:p>
            <a:endParaRPr lang="en-US" dirty="0"/>
          </a:p>
        </p:txBody>
      </p:sp>
      <p:pic>
        <p:nvPicPr>
          <p:cNvPr id="4" name="Picture 3">
            <a:extLst>
              <a:ext uri="{FF2B5EF4-FFF2-40B4-BE49-F238E27FC236}">
                <a16:creationId xmlns:a16="http://schemas.microsoft.com/office/drawing/2014/main" id="{953FEFF2-912E-39AC-F6EB-32C8CA3546E8}"/>
              </a:ext>
            </a:extLst>
          </p:cNvPr>
          <p:cNvPicPr>
            <a:picLocks noChangeAspect="1"/>
          </p:cNvPicPr>
          <p:nvPr/>
        </p:nvPicPr>
        <p:blipFill>
          <a:blip r:embed="rId2"/>
          <a:stretch>
            <a:fillRect/>
          </a:stretch>
        </p:blipFill>
        <p:spPr>
          <a:xfrm>
            <a:off x="9775825" y="230188"/>
            <a:ext cx="1781175" cy="1143000"/>
          </a:xfrm>
          <a:prstGeom prst="rect">
            <a:avLst/>
          </a:prstGeom>
        </p:spPr>
      </p:pic>
      <p:sp>
        <p:nvSpPr>
          <p:cNvPr id="5" name="Date Placeholder 4">
            <a:extLst>
              <a:ext uri="{FF2B5EF4-FFF2-40B4-BE49-F238E27FC236}">
                <a16:creationId xmlns:a16="http://schemas.microsoft.com/office/drawing/2014/main" id="{9F3BFCEF-9E9A-24A6-92A0-5A260F5DD720}"/>
              </a:ext>
            </a:extLst>
          </p:cNvPr>
          <p:cNvSpPr>
            <a:spLocks noGrp="1"/>
          </p:cNvSpPr>
          <p:nvPr>
            <p:ph type="dt" sz="half" idx="10"/>
          </p:nvPr>
        </p:nvSpPr>
        <p:spPr/>
        <p:txBody>
          <a:bodyPr/>
          <a:lstStyle/>
          <a:p>
            <a:fld id="{4807FBCC-31DD-4DDD-A554-1C5B78078FCB}" type="datetime1">
              <a:rPr lang="en-US" smtClean="0"/>
              <a:t>9/8/2025</a:t>
            </a:fld>
            <a:endParaRPr lang="en-US"/>
          </a:p>
        </p:txBody>
      </p:sp>
      <p:sp>
        <p:nvSpPr>
          <p:cNvPr id="6" name="Footer Placeholder 5">
            <a:extLst>
              <a:ext uri="{FF2B5EF4-FFF2-40B4-BE49-F238E27FC236}">
                <a16:creationId xmlns:a16="http://schemas.microsoft.com/office/drawing/2014/main" id="{69E16637-9680-52BE-0D35-86EB544FF754}"/>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5EC91027-666A-21F1-B9E4-45E36460DBE0}"/>
              </a:ext>
            </a:extLst>
          </p:cNvPr>
          <p:cNvSpPr>
            <a:spLocks noGrp="1"/>
          </p:cNvSpPr>
          <p:nvPr>
            <p:ph type="sldNum" sz="quarter" idx="12"/>
          </p:nvPr>
        </p:nvSpPr>
        <p:spPr/>
        <p:txBody>
          <a:bodyPr/>
          <a:lstStyle/>
          <a:p>
            <a:fld id="{2034B141-B03E-4360-BD98-3DAF0CDC5090}" type="slidenum">
              <a:rPr lang="en-US" smtClean="0"/>
              <a:t>10</a:t>
            </a:fld>
            <a:endParaRPr lang="en-US"/>
          </a:p>
        </p:txBody>
      </p:sp>
    </p:spTree>
    <p:extLst>
      <p:ext uri="{BB962C8B-B14F-4D97-AF65-F5344CB8AC3E}">
        <p14:creationId xmlns:p14="http://schemas.microsoft.com/office/powerpoint/2010/main" val="2259551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C42A-A0C0-C57F-AE7E-5F9FD502AA89}"/>
              </a:ext>
            </a:extLst>
          </p:cNvPr>
          <p:cNvSpPr>
            <a:spLocks noGrp="1"/>
          </p:cNvSpPr>
          <p:nvPr>
            <p:ph type="title"/>
          </p:nvPr>
        </p:nvSpPr>
        <p:spPr>
          <a:xfrm>
            <a:off x="838200" y="365126"/>
            <a:ext cx="10515600" cy="946840"/>
          </a:xfrm>
        </p:spPr>
        <p:txBody>
          <a:bodyPr>
            <a:normAutofit fontScale="90000"/>
          </a:bodyPr>
          <a:lstStyle/>
          <a:p>
            <a:b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4000" b="1" dirty="0">
                <a:effectLst/>
                <a:latin typeface="Cabin"/>
                <a:ea typeface="Times New Roman" panose="02020603050405020304" pitchFamily="18" charset="0"/>
                <a:cs typeface="Times New Roman" panose="02020603050405020304" pitchFamily="18" charset="0"/>
              </a:rPr>
              <a:t>Molecular Diagnostic Methods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6899620-A64D-8E18-0D8B-01ED60C2EC49}"/>
              </a:ext>
            </a:extLst>
          </p:cNvPr>
          <p:cNvSpPr>
            <a:spLocks noGrp="1"/>
          </p:cNvSpPr>
          <p:nvPr>
            <p:ph idx="1"/>
          </p:nvPr>
        </p:nvSpPr>
        <p:spPr>
          <a:xfrm>
            <a:off x="838200" y="1311965"/>
            <a:ext cx="10515600" cy="5287618"/>
          </a:xfrm>
        </p:spPr>
        <p:txBody>
          <a:bodyPr>
            <a:normAutofit fontScale="925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PCR-based assays</a:t>
            </a:r>
            <a:endParaRPr lang="en-US" sz="2600" dirty="0">
              <a:effectLst/>
              <a:latin typeface="Cabi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Cabin"/>
                <a:ea typeface="Times New Roman" panose="02020603050405020304" pitchFamily="18" charset="0"/>
                <a:cs typeface="Times New Roman" panose="02020603050405020304" pitchFamily="18" charset="0"/>
              </a:rPr>
              <a:t>Real-time PCR (qPCR) – Quant  Studio 5 and </a:t>
            </a:r>
            <a:r>
              <a:rPr lang="en-US" sz="2600" dirty="0" err="1">
                <a:effectLst/>
                <a:latin typeface="Cabin"/>
                <a:ea typeface="Times New Roman" panose="02020603050405020304" pitchFamily="18" charset="0"/>
                <a:cs typeface="Times New Roman" panose="02020603050405020304" pitchFamily="18" charset="0"/>
              </a:rPr>
              <a:t>Biorad</a:t>
            </a:r>
            <a:r>
              <a:rPr lang="en-US" sz="2600" dirty="0">
                <a:effectLst/>
                <a:latin typeface="Cabin"/>
                <a:ea typeface="Times New Roman" panose="02020603050405020304" pitchFamily="18" charset="0"/>
                <a:cs typeface="Times New Roman" panose="02020603050405020304" pitchFamily="18" charset="0"/>
              </a:rPr>
              <a:t>, </a:t>
            </a:r>
            <a:r>
              <a:rPr lang="en-US" sz="2600" dirty="0" err="1">
                <a:effectLst/>
                <a:latin typeface="Cabin"/>
                <a:ea typeface="Times New Roman" panose="02020603050405020304" pitchFamily="18" charset="0"/>
                <a:cs typeface="Times New Roman" panose="02020603050405020304" pitchFamily="18" charset="0"/>
              </a:rPr>
              <a:t>Veritipro</a:t>
            </a:r>
            <a:r>
              <a:rPr lang="en-US" sz="2600" dirty="0">
                <a:effectLst/>
                <a:latin typeface="Cabin"/>
                <a:ea typeface="Times New Roman" panose="02020603050405020304" pitchFamily="18" charset="0"/>
                <a:cs typeface="Times New Roman" panose="02020603050405020304" pitchFamily="18" charset="0"/>
              </a:rPr>
              <a:t> thermocycler</a:t>
            </a:r>
            <a:endParaRPr lang="en-US" sz="2600" dirty="0">
              <a:effectLst/>
              <a:latin typeface="Cabi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Cabin"/>
                <a:ea typeface="Times New Roman" panose="02020603050405020304" pitchFamily="18" charset="0"/>
                <a:cs typeface="Times New Roman" panose="02020603050405020304" pitchFamily="18" charset="0"/>
              </a:rPr>
              <a:t>Multiplex PCR panels for respiratory pathogens</a:t>
            </a:r>
            <a:endParaRPr lang="en-US" sz="2600" dirty="0">
              <a:effectLst/>
              <a:latin typeface="Cabin"/>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Next-Generation Sequencing (NGS)</a:t>
            </a:r>
            <a:endParaRPr lang="en-US" sz="2600" dirty="0">
              <a:effectLst/>
              <a:latin typeface="Cabi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Cabin"/>
                <a:ea typeface="Times New Roman" panose="02020603050405020304" pitchFamily="18" charset="0"/>
                <a:cs typeface="Times New Roman" panose="02020603050405020304" pitchFamily="18" charset="0"/>
              </a:rPr>
              <a:t>Whole-genome sequencing – Use of </a:t>
            </a:r>
            <a:r>
              <a:rPr lang="en-US" sz="2600" dirty="0" err="1">
                <a:effectLst/>
                <a:latin typeface="Cabin"/>
                <a:ea typeface="Times New Roman" panose="02020603050405020304" pitchFamily="18" charset="0"/>
                <a:cs typeface="Times New Roman" panose="02020603050405020304" pitchFamily="18" charset="0"/>
              </a:rPr>
              <a:t>nanoporec</a:t>
            </a:r>
            <a:r>
              <a:rPr lang="en-US" sz="2600" dirty="0">
                <a:effectLst/>
                <a:latin typeface="Cabin"/>
                <a:ea typeface="Times New Roman" panose="02020603050405020304" pitchFamily="18" charset="0"/>
                <a:cs typeface="Times New Roman" panose="02020603050405020304" pitchFamily="18" charset="0"/>
              </a:rPr>
              <a:t>, Use of </a:t>
            </a:r>
            <a:r>
              <a:rPr lang="en-US" sz="2600" dirty="0" err="1">
                <a:effectLst/>
                <a:latin typeface="Cabin"/>
                <a:ea typeface="Times New Roman" panose="02020603050405020304" pitchFamily="18" charset="0"/>
                <a:cs typeface="Times New Roman" panose="02020603050405020304" pitchFamily="18" charset="0"/>
              </a:rPr>
              <a:t>quia</a:t>
            </a:r>
            <a:r>
              <a:rPr lang="en-US" sz="2600" dirty="0">
                <a:effectLst/>
                <a:latin typeface="Cabin"/>
                <a:ea typeface="Times New Roman" panose="02020603050405020304" pitchFamily="18" charset="0"/>
                <a:cs typeface="Times New Roman" panose="02020603050405020304" pitchFamily="18" charset="0"/>
              </a:rPr>
              <a:t> </a:t>
            </a:r>
            <a:r>
              <a:rPr lang="en-US" sz="2600" dirty="0" err="1">
                <a:effectLst/>
                <a:latin typeface="Cabin"/>
                <a:ea typeface="Times New Roman" panose="02020603050405020304" pitchFamily="18" charset="0"/>
                <a:cs typeface="Times New Roman" panose="02020603050405020304" pitchFamily="18" charset="0"/>
              </a:rPr>
              <a:t>Exel</a:t>
            </a:r>
            <a:r>
              <a:rPr lang="en-US" sz="2600" dirty="0">
                <a:effectLst/>
                <a:latin typeface="Cabin"/>
                <a:ea typeface="Times New Roman" panose="02020603050405020304" pitchFamily="18" charset="0"/>
                <a:cs typeface="Times New Roman" panose="02020603050405020304" pitchFamily="18" charset="0"/>
              </a:rPr>
              <a:t> and Qubit flex </a:t>
            </a:r>
            <a:r>
              <a:rPr lang="en-US" sz="2600" dirty="0" err="1">
                <a:effectLst/>
                <a:latin typeface="Cabin"/>
                <a:ea typeface="Times New Roman" panose="02020603050405020304" pitchFamily="18" charset="0"/>
                <a:cs typeface="Times New Roman" panose="02020603050405020304" pitchFamily="18" charset="0"/>
              </a:rPr>
              <a:t>flurometer</a:t>
            </a:r>
            <a:r>
              <a:rPr lang="en-US" sz="2600" dirty="0">
                <a:effectLst/>
                <a:latin typeface="Cabin"/>
                <a:ea typeface="Times New Roman" panose="02020603050405020304" pitchFamily="18" charset="0"/>
                <a:cs typeface="Times New Roman" panose="02020603050405020304" pitchFamily="18" charset="0"/>
              </a:rPr>
              <a:t> for QC</a:t>
            </a:r>
            <a:endParaRPr lang="en-US" sz="2600" dirty="0">
              <a:effectLst/>
              <a:latin typeface="Cabi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Cabin"/>
                <a:ea typeface="Times New Roman" panose="02020603050405020304" pitchFamily="18" charset="0"/>
                <a:cs typeface="Times New Roman" panose="02020603050405020304" pitchFamily="18" charset="0"/>
              </a:rPr>
              <a:t>Metagenomic sequencing for pathogen discovery and surveillance</a:t>
            </a:r>
            <a:endParaRPr lang="en-US" sz="2600" dirty="0">
              <a:effectLst/>
              <a:latin typeface="Cabin"/>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Molecular typing methods</a:t>
            </a:r>
            <a:endParaRPr lang="en-US" sz="2600" dirty="0">
              <a:effectLst/>
              <a:latin typeface="Cabin"/>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effectLst/>
                <a:latin typeface="Cabin"/>
                <a:ea typeface="Times New Roman" panose="02020603050405020304" pitchFamily="18" charset="0"/>
                <a:cs typeface="Times New Roman" panose="02020603050405020304" pitchFamily="18" charset="0"/>
              </a:rPr>
              <a:t>Genotyping, sequencing for outbreak investigations – in progress</a:t>
            </a:r>
            <a:endParaRPr lang="en-US" sz="2600" dirty="0">
              <a:effectLst/>
              <a:latin typeface="Cabin"/>
              <a:ea typeface="Calibri" panose="020F0502020204030204" pitchFamily="34" charset="0"/>
              <a:cs typeface="Times New Roman" panose="02020603050405020304" pitchFamily="18" charset="0"/>
            </a:endParaRPr>
          </a:p>
          <a:p>
            <a:endParaRPr lang="en-US" dirty="0"/>
          </a:p>
        </p:txBody>
      </p:sp>
      <p:pic>
        <p:nvPicPr>
          <p:cNvPr id="19" name="Picture 18">
            <a:extLst>
              <a:ext uri="{FF2B5EF4-FFF2-40B4-BE49-F238E27FC236}">
                <a16:creationId xmlns:a16="http://schemas.microsoft.com/office/drawing/2014/main" id="{A0955812-5108-4B54-0862-6327C26D9652}"/>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4" name="Date Placeholder 3">
            <a:extLst>
              <a:ext uri="{FF2B5EF4-FFF2-40B4-BE49-F238E27FC236}">
                <a16:creationId xmlns:a16="http://schemas.microsoft.com/office/drawing/2014/main" id="{AB66B82C-C9BF-EED3-7182-A9F5C3CBB589}"/>
              </a:ext>
            </a:extLst>
          </p:cNvPr>
          <p:cNvSpPr>
            <a:spLocks noGrp="1"/>
          </p:cNvSpPr>
          <p:nvPr>
            <p:ph type="dt" sz="half" idx="10"/>
          </p:nvPr>
        </p:nvSpPr>
        <p:spPr/>
        <p:txBody>
          <a:bodyPr/>
          <a:lstStyle/>
          <a:p>
            <a:fld id="{806A55EF-32B0-4003-BC9B-2DB052876A13}" type="datetime1">
              <a:rPr lang="en-US" smtClean="0"/>
              <a:t>9/8/2025</a:t>
            </a:fld>
            <a:endParaRPr lang="en-US"/>
          </a:p>
        </p:txBody>
      </p:sp>
      <p:sp>
        <p:nvSpPr>
          <p:cNvPr id="5" name="Footer Placeholder 4">
            <a:extLst>
              <a:ext uri="{FF2B5EF4-FFF2-40B4-BE49-F238E27FC236}">
                <a16:creationId xmlns:a16="http://schemas.microsoft.com/office/drawing/2014/main" id="{9A0D6696-9E10-ABA5-D012-87202F702DA0}"/>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6BEC1AB8-4BB1-B854-C21D-15AF501954DB}"/>
              </a:ext>
            </a:extLst>
          </p:cNvPr>
          <p:cNvSpPr>
            <a:spLocks noGrp="1"/>
          </p:cNvSpPr>
          <p:nvPr>
            <p:ph type="sldNum" sz="quarter" idx="12"/>
          </p:nvPr>
        </p:nvSpPr>
        <p:spPr/>
        <p:txBody>
          <a:bodyPr/>
          <a:lstStyle/>
          <a:p>
            <a:fld id="{2034B141-B03E-4360-BD98-3DAF0CDC5090}" type="slidenum">
              <a:rPr lang="en-US" smtClean="0"/>
              <a:t>11</a:t>
            </a:fld>
            <a:endParaRPr lang="en-US"/>
          </a:p>
        </p:txBody>
      </p:sp>
    </p:spTree>
    <p:extLst>
      <p:ext uri="{BB962C8B-B14F-4D97-AF65-F5344CB8AC3E}">
        <p14:creationId xmlns:p14="http://schemas.microsoft.com/office/powerpoint/2010/main" val="2256006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9732-F402-3AEE-5904-5A11CF53195C}"/>
              </a:ext>
            </a:extLst>
          </p:cNvPr>
          <p:cNvSpPr>
            <a:spLocks noGrp="1"/>
          </p:cNvSpPr>
          <p:nvPr>
            <p:ph type="title"/>
          </p:nvPr>
        </p:nvSpPr>
        <p:spPr/>
        <p:txBody>
          <a:bodyPr>
            <a:normAutofit/>
          </a:bodyPr>
          <a:lstStyle/>
          <a:p>
            <a:r>
              <a:rPr lang="en-US" sz="3600" b="1" dirty="0">
                <a:effectLst/>
                <a:latin typeface="Cabin"/>
                <a:ea typeface="Times New Roman" panose="02020603050405020304" pitchFamily="18" charset="0"/>
                <a:cs typeface="Times New Roman" panose="02020603050405020304" pitchFamily="18" charset="0"/>
              </a:rPr>
              <a:t>Supporting Infrastructure</a:t>
            </a:r>
            <a:br>
              <a:rPr lang="en-US" sz="36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p>
        </p:txBody>
      </p:sp>
      <p:sp>
        <p:nvSpPr>
          <p:cNvPr id="3" name="Content Placeholder 2">
            <a:extLst>
              <a:ext uri="{FF2B5EF4-FFF2-40B4-BE49-F238E27FC236}">
                <a16:creationId xmlns:a16="http://schemas.microsoft.com/office/drawing/2014/main" id="{2AC0571D-C088-7B25-33ED-7F06FBC03C76}"/>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Laboratory Information Management System (LIMS)</a:t>
            </a:r>
            <a:r>
              <a:rPr lang="en-US" sz="2600" dirty="0">
                <a:effectLst/>
                <a:latin typeface="Cabin"/>
                <a:ea typeface="Times New Roman" panose="02020603050405020304" pitchFamily="18" charset="0"/>
                <a:cs typeface="Times New Roman" panose="02020603050405020304" pitchFamily="18" charset="0"/>
              </a:rPr>
              <a:t> </a:t>
            </a:r>
            <a:r>
              <a:rPr lang="en-US" sz="2600" dirty="0">
                <a:latin typeface="Cabin"/>
                <a:ea typeface="Times New Roman" panose="02020603050405020304" pitchFamily="18" charset="0"/>
                <a:cs typeface="Times New Roman" panose="02020603050405020304" pitchFamily="18" charset="0"/>
              </a:rPr>
              <a:t>– This we utilize remote </a:t>
            </a:r>
            <a:r>
              <a:rPr lang="en-US" sz="2600" dirty="0">
                <a:effectLst/>
                <a:latin typeface="Cabin"/>
                <a:ea typeface="Times New Roman" panose="02020603050405020304" pitchFamily="18" charset="0"/>
                <a:cs typeface="Times New Roman" panose="02020603050405020304" pitchFamily="18" charset="0"/>
              </a:rPr>
              <a:t>data capturing and reporting</a:t>
            </a:r>
            <a:endParaRPr lang="en-US" sz="2600" dirty="0">
              <a:effectLst/>
              <a:latin typeface="Cabin"/>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Quality Assurance systems</a:t>
            </a:r>
            <a:r>
              <a:rPr lang="en-US" sz="2600" dirty="0">
                <a:effectLst/>
                <a:latin typeface="Cabin"/>
                <a:ea typeface="Times New Roman" panose="02020603050405020304" pitchFamily="18" charset="0"/>
                <a:cs typeface="Times New Roman" panose="02020603050405020304" pitchFamily="18" charset="0"/>
              </a:rPr>
              <a:t> – We perform internal QC, participate in EQA/PT schemes</a:t>
            </a:r>
            <a:endParaRPr lang="en-US" sz="2600" dirty="0">
              <a:effectLst/>
              <a:latin typeface="Cabin"/>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Cabin"/>
                <a:ea typeface="Times New Roman" panose="02020603050405020304" pitchFamily="18" charset="0"/>
                <a:cs typeface="Times New Roman" panose="02020603050405020304" pitchFamily="18" charset="0"/>
              </a:rPr>
              <a:t>Cold chain and biorepositories _ We have large</a:t>
            </a:r>
            <a:r>
              <a:rPr lang="en-US" sz="2600" dirty="0">
                <a:effectLst/>
                <a:latin typeface="Cabin"/>
                <a:ea typeface="Times New Roman" panose="02020603050405020304" pitchFamily="18" charset="0"/>
                <a:cs typeface="Times New Roman" panose="02020603050405020304" pitchFamily="18" charset="0"/>
              </a:rPr>
              <a:t> for sample storage capacity</a:t>
            </a:r>
            <a:endParaRPr lang="en-US" sz="2600" dirty="0">
              <a:effectLst/>
              <a:latin typeface="Cabin"/>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6861238F-C510-2439-5DDC-D28864920472}"/>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5" name="Date Placeholder 4">
            <a:extLst>
              <a:ext uri="{FF2B5EF4-FFF2-40B4-BE49-F238E27FC236}">
                <a16:creationId xmlns:a16="http://schemas.microsoft.com/office/drawing/2014/main" id="{FC406466-FF26-DBC8-34D6-5305FD4F7A58}"/>
              </a:ext>
            </a:extLst>
          </p:cNvPr>
          <p:cNvSpPr>
            <a:spLocks noGrp="1"/>
          </p:cNvSpPr>
          <p:nvPr>
            <p:ph type="dt" sz="half" idx="10"/>
          </p:nvPr>
        </p:nvSpPr>
        <p:spPr/>
        <p:txBody>
          <a:bodyPr/>
          <a:lstStyle/>
          <a:p>
            <a:fld id="{1D3AB173-5DAD-4B9E-AD69-7AA8EB0ACE9A}" type="datetime1">
              <a:rPr lang="en-US" smtClean="0"/>
              <a:t>9/8/2025</a:t>
            </a:fld>
            <a:endParaRPr lang="en-US"/>
          </a:p>
        </p:txBody>
      </p:sp>
      <p:sp>
        <p:nvSpPr>
          <p:cNvPr id="6" name="Footer Placeholder 5">
            <a:extLst>
              <a:ext uri="{FF2B5EF4-FFF2-40B4-BE49-F238E27FC236}">
                <a16:creationId xmlns:a16="http://schemas.microsoft.com/office/drawing/2014/main" id="{9F4AC690-8C0E-71C6-E1D2-21877B056898}"/>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7D9F5B7A-7368-33CA-4744-F2764F0DE4F6}"/>
              </a:ext>
            </a:extLst>
          </p:cNvPr>
          <p:cNvSpPr>
            <a:spLocks noGrp="1"/>
          </p:cNvSpPr>
          <p:nvPr>
            <p:ph type="sldNum" sz="quarter" idx="12"/>
          </p:nvPr>
        </p:nvSpPr>
        <p:spPr/>
        <p:txBody>
          <a:bodyPr/>
          <a:lstStyle/>
          <a:p>
            <a:fld id="{2034B141-B03E-4360-BD98-3DAF0CDC5090}" type="slidenum">
              <a:rPr lang="en-US" smtClean="0"/>
              <a:t>12</a:t>
            </a:fld>
            <a:endParaRPr lang="en-US"/>
          </a:p>
        </p:txBody>
      </p:sp>
    </p:spTree>
    <p:extLst>
      <p:ext uri="{BB962C8B-B14F-4D97-AF65-F5344CB8AC3E}">
        <p14:creationId xmlns:p14="http://schemas.microsoft.com/office/powerpoint/2010/main" val="368798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9732-F402-3AEE-5904-5A11CF53195C}"/>
              </a:ext>
            </a:extLst>
          </p:cNvPr>
          <p:cNvSpPr>
            <a:spLocks noGrp="1"/>
          </p:cNvSpPr>
          <p:nvPr>
            <p:ph type="title"/>
          </p:nvPr>
        </p:nvSpPr>
        <p:spPr/>
        <p:txBody>
          <a:bodyPr/>
          <a:lstStyle/>
          <a:p>
            <a:r>
              <a:rPr lang="en-US" sz="3600" b="1" dirty="0">
                <a:effectLst/>
                <a:latin typeface="Calibri" panose="020F0502020204030204" pitchFamily="34" charset="0"/>
                <a:ea typeface="Calibri" panose="020F0502020204030204" pitchFamily="34" charset="0"/>
                <a:cs typeface="Times New Roman" panose="02020603050405020304" pitchFamily="18" charset="0"/>
              </a:rPr>
              <a:t>GENOMIC SURVEILLANCE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5" name="Content Placeholder 4">
            <a:extLst>
              <a:ext uri="{FF2B5EF4-FFF2-40B4-BE49-F238E27FC236}">
                <a16:creationId xmlns:a16="http://schemas.microsoft.com/office/drawing/2014/main" id="{15492319-64DF-7880-BE08-A7D4A88819E7}"/>
              </a:ext>
            </a:extLst>
          </p:cNvPr>
          <p:cNvSpPr>
            <a:spLocks noGrp="1"/>
          </p:cNvSpPr>
          <p:nvPr>
            <p:ph sz="half" idx="1"/>
          </p:nvPr>
        </p:nvSpPr>
        <p:spPr>
          <a:xfrm>
            <a:off x="838200" y="1825625"/>
            <a:ext cx="5181600" cy="2894421"/>
          </a:xfrm>
        </p:spPr>
        <p:txBody>
          <a:bodyPr>
            <a:normAutofit/>
          </a:bodyPr>
          <a:lstStyle/>
          <a:p>
            <a:r>
              <a:rPr lang="en-US" sz="2600" dirty="0">
                <a:latin typeface="Cabin" panose="020B0604020202020204" charset="0"/>
                <a:ea typeface="Cabin" pitchFamily="34" charset="-122"/>
                <a:cs typeface="Cabin" pitchFamily="34" charset="-120"/>
              </a:rPr>
              <a:t>We leverage ONT to provide high-resolution genomic data, that we have used for public health surveillance, outbreak investigation, and precise pathogen </a:t>
            </a:r>
            <a:r>
              <a:rPr lang="en-US" sz="2600" dirty="0">
                <a:latin typeface="Aptos" panose="020B0004020202020204" pitchFamily="34" charset="0"/>
                <a:ea typeface="Cabin" pitchFamily="34" charset="-122"/>
                <a:cs typeface="Cabin" pitchFamily="34" charset="-120"/>
              </a:rPr>
              <a:t>characterization</a:t>
            </a:r>
            <a:endParaRPr lang="en-US" sz="2600" dirty="0">
              <a:latin typeface="Aptos" panose="020B0004020202020204" pitchFamily="34" charset="0"/>
            </a:endParaRPr>
          </a:p>
        </p:txBody>
      </p:sp>
      <p:pic>
        <p:nvPicPr>
          <p:cNvPr id="4" name="Picture 3">
            <a:extLst>
              <a:ext uri="{FF2B5EF4-FFF2-40B4-BE49-F238E27FC236}">
                <a16:creationId xmlns:a16="http://schemas.microsoft.com/office/drawing/2014/main" id="{6861238F-C510-2439-5DDC-D28864920472}"/>
              </a:ext>
            </a:extLst>
          </p:cNvPr>
          <p:cNvPicPr>
            <a:picLocks noChangeAspect="1"/>
          </p:cNvPicPr>
          <p:nvPr/>
        </p:nvPicPr>
        <p:blipFill>
          <a:blip r:embed="rId2"/>
          <a:stretch>
            <a:fillRect/>
          </a:stretch>
        </p:blipFill>
        <p:spPr>
          <a:xfrm>
            <a:off x="9572625" y="456406"/>
            <a:ext cx="1781175" cy="1143000"/>
          </a:xfrm>
          <a:prstGeom prst="rect">
            <a:avLst/>
          </a:prstGeom>
        </p:spPr>
      </p:pic>
      <p:pic>
        <p:nvPicPr>
          <p:cNvPr id="7" name="Content Placeholder 6">
            <a:extLst>
              <a:ext uri="{FF2B5EF4-FFF2-40B4-BE49-F238E27FC236}">
                <a16:creationId xmlns:a16="http://schemas.microsoft.com/office/drawing/2014/main" id="{27E61E0F-B532-E587-2AA1-80E63661CBFB}"/>
              </a:ext>
            </a:extLst>
          </p:cNvPr>
          <p:cNvPicPr>
            <a:picLocks noGrp="1" noChangeAspect="1"/>
          </p:cNvPicPr>
          <p:nvPr>
            <p:ph sz="half" idx="2"/>
          </p:nvPr>
        </p:nvPicPr>
        <p:blipFill>
          <a:blip r:embed="rId3"/>
          <a:stretch>
            <a:fillRect/>
          </a:stretch>
        </p:blipFill>
        <p:spPr>
          <a:xfrm>
            <a:off x="6172200" y="1690687"/>
            <a:ext cx="5181600" cy="4486276"/>
          </a:xfrm>
          <a:prstGeom prst="rect">
            <a:avLst/>
          </a:prstGeom>
        </p:spPr>
      </p:pic>
      <p:sp>
        <p:nvSpPr>
          <p:cNvPr id="6" name="Date Placeholder 5">
            <a:extLst>
              <a:ext uri="{FF2B5EF4-FFF2-40B4-BE49-F238E27FC236}">
                <a16:creationId xmlns:a16="http://schemas.microsoft.com/office/drawing/2014/main" id="{BE0DC798-251F-1E3D-E560-3323CC4541EA}"/>
              </a:ext>
            </a:extLst>
          </p:cNvPr>
          <p:cNvSpPr>
            <a:spLocks noGrp="1"/>
          </p:cNvSpPr>
          <p:nvPr>
            <p:ph type="dt" sz="half" idx="10"/>
          </p:nvPr>
        </p:nvSpPr>
        <p:spPr/>
        <p:txBody>
          <a:bodyPr/>
          <a:lstStyle/>
          <a:p>
            <a:fld id="{CC7230B0-37B3-4C09-B837-AC423FE6EBDD}" type="datetime1">
              <a:rPr lang="en-US" smtClean="0"/>
              <a:t>9/8/2025</a:t>
            </a:fld>
            <a:endParaRPr lang="en-US"/>
          </a:p>
        </p:txBody>
      </p:sp>
      <p:sp>
        <p:nvSpPr>
          <p:cNvPr id="8" name="Footer Placeholder 7">
            <a:extLst>
              <a:ext uri="{FF2B5EF4-FFF2-40B4-BE49-F238E27FC236}">
                <a16:creationId xmlns:a16="http://schemas.microsoft.com/office/drawing/2014/main" id="{69AFDCBA-CEAF-8904-3975-1813D17DAE3D}"/>
              </a:ext>
            </a:extLst>
          </p:cNvPr>
          <p:cNvSpPr>
            <a:spLocks noGrp="1"/>
          </p:cNvSpPr>
          <p:nvPr>
            <p:ph type="ftr" sz="quarter" idx="11"/>
          </p:nvPr>
        </p:nvSpPr>
        <p:spPr/>
        <p:txBody>
          <a:bodyPr/>
          <a:lstStyle/>
          <a:p>
            <a:r>
              <a:rPr lang="en-US"/>
              <a:t>NATIONAL INFLUENZA CENTRE -  KENYA</a:t>
            </a:r>
          </a:p>
        </p:txBody>
      </p:sp>
      <p:sp>
        <p:nvSpPr>
          <p:cNvPr id="9" name="Slide Number Placeholder 8">
            <a:extLst>
              <a:ext uri="{FF2B5EF4-FFF2-40B4-BE49-F238E27FC236}">
                <a16:creationId xmlns:a16="http://schemas.microsoft.com/office/drawing/2014/main" id="{E3FB9856-2468-7C90-590D-887004195C49}"/>
              </a:ext>
            </a:extLst>
          </p:cNvPr>
          <p:cNvSpPr>
            <a:spLocks noGrp="1"/>
          </p:cNvSpPr>
          <p:nvPr>
            <p:ph type="sldNum" sz="quarter" idx="12"/>
          </p:nvPr>
        </p:nvSpPr>
        <p:spPr/>
        <p:txBody>
          <a:bodyPr/>
          <a:lstStyle/>
          <a:p>
            <a:fld id="{2034B141-B03E-4360-BD98-3DAF0CDC5090}" type="slidenum">
              <a:rPr lang="en-US" smtClean="0"/>
              <a:t>13</a:t>
            </a:fld>
            <a:endParaRPr lang="en-US"/>
          </a:p>
        </p:txBody>
      </p:sp>
    </p:spTree>
    <p:extLst>
      <p:ext uri="{BB962C8B-B14F-4D97-AF65-F5344CB8AC3E}">
        <p14:creationId xmlns:p14="http://schemas.microsoft.com/office/powerpoint/2010/main" val="516694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1945330" y="849953"/>
            <a:ext cx="10795793" cy="758354"/>
          </a:xfrm>
          <a:prstGeom prst="rect">
            <a:avLst/>
          </a:prstGeom>
          <a:noFill/>
          <a:ln/>
        </p:spPr>
        <p:txBody>
          <a:bodyPr wrap="square" lIns="0" tIns="0" rIns="0" bIns="0" rtlCol="0" anchor="t"/>
          <a:lstStyle/>
          <a:p>
            <a:pPr algn="ctr" defTabSz="761970">
              <a:lnSpc>
                <a:spcPts val="5541"/>
              </a:lnSpc>
            </a:pPr>
            <a:r>
              <a:rPr lang="en-US" sz="3600" b="1" dirty="0">
                <a:latin typeface="Cabin" panose="020B0604020202020204" charset="0"/>
                <a:ea typeface="Unbounded" pitchFamily="34" charset="-122"/>
                <a:cs typeface="Unbounded" pitchFamily="34" charset="-120"/>
              </a:rPr>
              <a:t>The Approach</a:t>
            </a:r>
            <a:endParaRPr lang="en-US" sz="3600" b="1" dirty="0">
              <a:latin typeface="Cabin" panose="020B0604020202020204" charset="0"/>
            </a:endParaRPr>
          </a:p>
        </p:txBody>
      </p:sp>
      <p:sp>
        <p:nvSpPr>
          <p:cNvPr id="4" name="Shape 2"/>
          <p:cNvSpPr/>
          <p:nvPr/>
        </p:nvSpPr>
        <p:spPr>
          <a:xfrm>
            <a:off x="752275" y="2496824"/>
            <a:ext cx="5280077" cy="2971103"/>
          </a:xfrm>
          <a:prstGeom prst="roundRect">
            <a:avLst>
              <a:gd name="adj" fmla="val 1046"/>
            </a:avLst>
          </a:prstGeom>
          <a:solidFill>
            <a:srgbClr val="112836"/>
          </a:solidFill>
          <a:ln w="22860">
            <a:solidFill>
              <a:srgbClr val="49606E"/>
            </a:solidFill>
            <a:prstDash val="solid"/>
          </a:ln>
        </p:spPr>
        <p:txBody>
          <a:bodyPr/>
          <a:lstStyle/>
          <a:p>
            <a:pPr defTabSz="761970"/>
            <a:endParaRPr lang="en-US" sz="1500">
              <a:solidFill>
                <a:prstClr val="black"/>
              </a:solidFill>
              <a:latin typeface="Calibri" panose="020F0502020204030204"/>
            </a:endParaRPr>
          </a:p>
        </p:txBody>
      </p:sp>
      <p:sp>
        <p:nvSpPr>
          <p:cNvPr id="5" name="Shape 3"/>
          <p:cNvSpPr/>
          <p:nvPr/>
        </p:nvSpPr>
        <p:spPr>
          <a:xfrm>
            <a:off x="674538" y="2589559"/>
            <a:ext cx="76200" cy="2503983"/>
          </a:xfrm>
          <a:prstGeom prst="roundRect">
            <a:avLst>
              <a:gd name="adj" fmla="val 34360"/>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6" name="Text 4"/>
          <p:cNvSpPr/>
          <p:nvPr/>
        </p:nvSpPr>
        <p:spPr>
          <a:xfrm>
            <a:off x="944314" y="2783135"/>
            <a:ext cx="4847233" cy="412750"/>
          </a:xfrm>
          <a:prstGeom prst="rect">
            <a:avLst/>
          </a:prstGeom>
          <a:noFill/>
          <a:ln/>
        </p:spPr>
        <p:txBody>
          <a:bodyPr wrap="square" lIns="0" tIns="0" rIns="0" bIns="0" rtlCol="0" anchor="t"/>
          <a:lstStyle/>
          <a:p>
            <a:pPr defTabSz="761970">
              <a:lnSpc>
                <a:spcPts val="2417"/>
              </a:lnSpc>
            </a:pPr>
            <a:r>
              <a:rPr lang="en-US" sz="2000" b="1" dirty="0">
                <a:solidFill>
                  <a:srgbClr val="CAD6DE"/>
                </a:solidFill>
                <a:latin typeface="Cabin" panose="020B0604020202020204" charset="0"/>
                <a:ea typeface="Unbounded" pitchFamily="34" charset="-122"/>
                <a:cs typeface="Unbounded" pitchFamily="34" charset="-120"/>
              </a:rPr>
              <a:t>Whole Genome Sequencing (WGS)</a:t>
            </a:r>
            <a:endParaRPr lang="en-US" sz="2000" b="1" dirty="0">
              <a:solidFill>
                <a:prstClr val="black"/>
              </a:solidFill>
              <a:latin typeface="Cabin" panose="020B0604020202020204" charset="0"/>
            </a:endParaRPr>
          </a:p>
        </p:txBody>
      </p:sp>
      <p:sp>
        <p:nvSpPr>
          <p:cNvPr id="7" name="Text 5"/>
          <p:cNvSpPr/>
          <p:nvPr/>
        </p:nvSpPr>
        <p:spPr>
          <a:xfrm>
            <a:off x="933599" y="3177830"/>
            <a:ext cx="4847233" cy="2101179"/>
          </a:xfrm>
          <a:prstGeom prst="rect">
            <a:avLst/>
          </a:prstGeom>
          <a:noFill/>
          <a:ln/>
        </p:spPr>
        <p:txBody>
          <a:bodyPr wrap="square" lIns="0" tIns="0" rIns="0" bIns="0" rtlCol="0" anchor="t"/>
          <a:lstStyle/>
          <a:p>
            <a:pPr defTabSz="761970">
              <a:lnSpc>
                <a:spcPts val="2167"/>
              </a:lnSpc>
            </a:pPr>
            <a:r>
              <a:rPr lang="en-US" sz="1600" dirty="0">
                <a:solidFill>
                  <a:srgbClr val="CAD6DE"/>
                </a:solidFill>
                <a:latin typeface="Cabin" panose="020B0604020202020204" charset="0"/>
                <a:ea typeface="Cabin" pitchFamily="34" charset="-122"/>
                <a:cs typeface="Cabin" pitchFamily="34" charset="-120"/>
              </a:rPr>
              <a:t>Unlike targeted methods, WGS provides us with complete DNA sequence of an organisms, from one end to the other. For influenza, all the 8 segments. This provides comprehensive data for identifying all mutations, conducting precise phylogenetic analysis to track transmission chains, </a:t>
            </a:r>
            <a:r>
              <a:rPr lang="en-US" sz="1600" dirty="0">
                <a:solidFill>
                  <a:schemeClr val="bg2"/>
                </a:solidFill>
                <a:latin typeface="Cabin" panose="020B0604020202020204" charset="0"/>
                <a:ea typeface="Cabin" pitchFamily="34" charset="-122"/>
                <a:cs typeface="Cabin" pitchFamily="34" charset="-120"/>
              </a:rPr>
              <a:t>and detecting unexpected variants or co-infections.</a:t>
            </a:r>
            <a:endParaRPr lang="en-US" sz="1600" dirty="0">
              <a:solidFill>
                <a:schemeClr val="bg2"/>
              </a:solidFill>
              <a:latin typeface="Cabin" panose="020B0604020202020204" charset="0"/>
            </a:endParaRPr>
          </a:p>
        </p:txBody>
      </p:sp>
      <p:sp>
        <p:nvSpPr>
          <p:cNvPr id="8" name="Shape 6"/>
          <p:cNvSpPr/>
          <p:nvPr/>
        </p:nvSpPr>
        <p:spPr>
          <a:xfrm>
            <a:off x="6159649" y="2589559"/>
            <a:ext cx="5310683" cy="2878368"/>
          </a:xfrm>
          <a:prstGeom prst="roundRect">
            <a:avLst>
              <a:gd name="adj" fmla="val 1046"/>
            </a:avLst>
          </a:prstGeom>
          <a:solidFill>
            <a:srgbClr val="112836"/>
          </a:solidFill>
          <a:ln w="22860">
            <a:solidFill>
              <a:srgbClr val="49606E"/>
            </a:solidFill>
            <a:prstDash val="solid"/>
          </a:ln>
        </p:spPr>
        <p:txBody>
          <a:bodyPr/>
          <a:lstStyle/>
          <a:p>
            <a:pPr defTabSz="761970"/>
            <a:endParaRPr lang="en-US" sz="1500">
              <a:solidFill>
                <a:prstClr val="black"/>
              </a:solidFill>
              <a:latin typeface="Calibri" panose="020F0502020204030204"/>
            </a:endParaRPr>
          </a:p>
        </p:txBody>
      </p:sp>
      <p:sp>
        <p:nvSpPr>
          <p:cNvPr id="9" name="Shape 7"/>
          <p:cNvSpPr/>
          <p:nvPr/>
        </p:nvSpPr>
        <p:spPr>
          <a:xfrm>
            <a:off x="6159648" y="2589559"/>
            <a:ext cx="76200" cy="2503983"/>
          </a:xfrm>
          <a:prstGeom prst="roundRect">
            <a:avLst>
              <a:gd name="adj" fmla="val 34360"/>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10" name="Text 8"/>
          <p:cNvSpPr/>
          <p:nvPr/>
        </p:nvSpPr>
        <p:spPr>
          <a:xfrm>
            <a:off x="6429424" y="2783136"/>
            <a:ext cx="2997002" cy="308074"/>
          </a:xfrm>
          <a:prstGeom prst="rect">
            <a:avLst/>
          </a:prstGeom>
          <a:noFill/>
          <a:ln/>
        </p:spPr>
        <p:txBody>
          <a:bodyPr wrap="none" lIns="0" tIns="0" rIns="0" bIns="0" rtlCol="0" anchor="t"/>
          <a:lstStyle/>
          <a:p>
            <a:pPr defTabSz="761970">
              <a:lnSpc>
                <a:spcPts val="2417"/>
              </a:lnSpc>
            </a:pPr>
            <a:r>
              <a:rPr lang="en-US" sz="2000" b="1" dirty="0">
                <a:solidFill>
                  <a:srgbClr val="CAD6DE"/>
                </a:solidFill>
                <a:latin typeface="Cabin" panose="020B0604020202020204" charset="0"/>
                <a:ea typeface="Unbounded" pitchFamily="34" charset="-122"/>
                <a:cs typeface="Unbounded" pitchFamily="34" charset="-120"/>
              </a:rPr>
              <a:t>Ligation Sequencing</a:t>
            </a:r>
            <a:endParaRPr lang="en-US" sz="2000" b="1" dirty="0">
              <a:solidFill>
                <a:prstClr val="black"/>
              </a:solidFill>
              <a:latin typeface="Cabin" panose="020B0604020202020204" charset="0"/>
            </a:endParaRPr>
          </a:p>
        </p:txBody>
      </p:sp>
      <p:pic>
        <p:nvPicPr>
          <p:cNvPr id="13" name="Picture 12">
            <a:extLst>
              <a:ext uri="{FF2B5EF4-FFF2-40B4-BE49-F238E27FC236}">
                <a16:creationId xmlns:a16="http://schemas.microsoft.com/office/drawing/2014/main" id="{0508259E-3157-3456-D389-F16AC372C132}"/>
              </a:ext>
            </a:extLst>
          </p:cNvPr>
          <p:cNvPicPr>
            <a:picLocks noChangeAspect="1"/>
          </p:cNvPicPr>
          <p:nvPr/>
        </p:nvPicPr>
        <p:blipFill>
          <a:blip r:embed="rId3"/>
          <a:stretch>
            <a:fillRect/>
          </a:stretch>
        </p:blipFill>
        <p:spPr>
          <a:xfrm>
            <a:off x="10364291" y="721741"/>
            <a:ext cx="2386508" cy="6065094"/>
          </a:xfrm>
          <a:prstGeom prst="rect">
            <a:avLst/>
          </a:prstGeom>
        </p:spPr>
      </p:pic>
      <p:sp>
        <p:nvSpPr>
          <p:cNvPr id="11" name="Text 9"/>
          <p:cNvSpPr/>
          <p:nvPr/>
        </p:nvSpPr>
        <p:spPr>
          <a:xfrm>
            <a:off x="6429424" y="3195885"/>
            <a:ext cx="4847332" cy="1116807"/>
          </a:xfrm>
          <a:prstGeom prst="rect">
            <a:avLst/>
          </a:prstGeom>
          <a:noFill/>
          <a:ln/>
        </p:spPr>
        <p:txBody>
          <a:bodyPr wrap="square" lIns="0" tIns="0" rIns="0" bIns="0" rtlCol="0" anchor="t"/>
          <a:lstStyle/>
          <a:p>
            <a:pPr defTabSz="761970">
              <a:lnSpc>
                <a:spcPts val="2167"/>
              </a:lnSpc>
            </a:pPr>
            <a:r>
              <a:rPr lang="en-US" sz="1600" dirty="0">
                <a:solidFill>
                  <a:srgbClr val="CAD6DE"/>
                </a:solidFill>
                <a:latin typeface="Cabin" panose="020B0604020202020204" charset="0"/>
                <a:ea typeface="Cabin" pitchFamily="34" charset="-122"/>
                <a:cs typeface="Cabin" pitchFamily="34" charset="-120"/>
              </a:rPr>
              <a:t>It's flexible and efficient, suitable for a wide range of input DNA types and qualities.</a:t>
            </a:r>
          </a:p>
          <a:p>
            <a:pPr defTabSz="761970">
              <a:lnSpc>
                <a:spcPts val="2167"/>
              </a:lnSpc>
            </a:pPr>
            <a:r>
              <a:rPr lang="en-US" sz="1600" dirty="0">
                <a:solidFill>
                  <a:srgbClr val="CAD6DE"/>
                </a:solidFill>
                <a:latin typeface="Cabin" panose="020B0604020202020204" charset="0"/>
              </a:rPr>
              <a:t>It’s quite easy to adopt a new pathogen</a:t>
            </a:r>
            <a:endParaRPr lang="en-US" sz="1600" dirty="0">
              <a:solidFill>
                <a:prstClr val="black"/>
              </a:solidFill>
              <a:latin typeface="Cabin" panose="020B0604020202020204" charset="0"/>
            </a:endParaRPr>
          </a:p>
        </p:txBody>
      </p:sp>
      <p:sp>
        <p:nvSpPr>
          <p:cNvPr id="12" name="Text 10"/>
          <p:cNvSpPr/>
          <p:nvPr/>
        </p:nvSpPr>
        <p:spPr>
          <a:xfrm>
            <a:off x="698104" y="5694462"/>
            <a:ext cx="10795793" cy="279202"/>
          </a:xfrm>
          <a:prstGeom prst="rect">
            <a:avLst/>
          </a:prstGeom>
          <a:noFill/>
          <a:ln/>
        </p:spPr>
        <p:txBody>
          <a:bodyPr wrap="none" lIns="0" tIns="0" rIns="0" bIns="0" rtlCol="0" anchor="t"/>
          <a:lstStyle/>
          <a:p>
            <a:pPr marL="238115"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This combination allows us to capture the full genomic picture.</a:t>
            </a:r>
            <a:endParaRPr lang="en-US" dirty="0">
              <a:latin typeface="Cabin" panose="020B0604020202020204" charset="0"/>
            </a:endParaRPr>
          </a:p>
        </p:txBody>
      </p:sp>
      <p:pic>
        <p:nvPicPr>
          <p:cNvPr id="2" name="Picture 1">
            <a:extLst>
              <a:ext uri="{FF2B5EF4-FFF2-40B4-BE49-F238E27FC236}">
                <a16:creationId xmlns:a16="http://schemas.microsoft.com/office/drawing/2014/main" id="{50E16294-A392-EE15-E619-15A130CD56B6}"/>
              </a:ext>
            </a:extLst>
          </p:cNvPr>
          <p:cNvPicPr>
            <a:picLocks noChangeAspect="1"/>
          </p:cNvPicPr>
          <p:nvPr/>
        </p:nvPicPr>
        <p:blipFill>
          <a:blip r:embed="rId4"/>
          <a:stretch>
            <a:fillRect/>
          </a:stretch>
        </p:blipFill>
        <p:spPr>
          <a:xfrm>
            <a:off x="9572625" y="456406"/>
            <a:ext cx="1704131" cy="114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71104" y="551963"/>
            <a:ext cx="10795793" cy="611820"/>
          </a:xfrm>
          <a:prstGeom prst="rect">
            <a:avLst/>
          </a:prstGeom>
          <a:noFill/>
          <a:ln/>
        </p:spPr>
        <p:txBody>
          <a:bodyPr wrap="square" lIns="0" tIns="0" rIns="0" bIns="0" rtlCol="0" anchor="t"/>
          <a:lstStyle/>
          <a:p>
            <a:pPr defTabSz="761970">
              <a:lnSpc>
                <a:spcPts val="3208"/>
              </a:lnSpc>
            </a:pPr>
            <a:r>
              <a:rPr lang="en-US" sz="4000" dirty="0">
                <a:latin typeface="Cabin" panose="020B0604020202020204" charset="0"/>
                <a:ea typeface="Unbounded" pitchFamily="34" charset="-122"/>
                <a:cs typeface="Unbounded" pitchFamily="34" charset="-120"/>
              </a:rPr>
              <a:t>Infrastructure</a:t>
            </a:r>
          </a:p>
          <a:p>
            <a:pPr defTabSz="761970">
              <a:lnSpc>
                <a:spcPts val="3208"/>
              </a:lnSpc>
            </a:pPr>
            <a:endParaRPr lang="en-US" sz="4000" dirty="0">
              <a:latin typeface="Cabin" panose="020B0604020202020204" charset="0"/>
              <a:ea typeface="Unbounded" pitchFamily="34" charset="-122"/>
              <a:cs typeface="Unbounded" pitchFamily="34" charset="-120"/>
            </a:endParaRPr>
          </a:p>
          <a:p>
            <a:pPr defTabSz="761970">
              <a:lnSpc>
                <a:spcPts val="3208"/>
              </a:lnSpc>
            </a:pPr>
            <a:r>
              <a:rPr lang="en-US" sz="2583" dirty="0">
                <a:latin typeface="Cabin" panose="020B0604020202020204" charset="0"/>
                <a:ea typeface="Unbounded" pitchFamily="34" charset="-122"/>
                <a:cs typeface="Unbounded" pitchFamily="34" charset="-120"/>
              </a:rPr>
              <a:t> At the core of our operations are 5 NGS devices, 3 dedicated to Genomics </a:t>
            </a:r>
            <a:r>
              <a:rPr lang="en-US" sz="2583" dirty="0">
                <a:solidFill>
                  <a:srgbClr val="FFFFFF"/>
                </a:solidFill>
                <a:latin typeface="Cabin" panose="020B0604020202020204" charset="0"/>
                <a:ea typeface="Unbounded" pitchFamily="34" charset="-122"/>
                <a:cs typeface="Unbounded" pitchFamily="34" charset="-120"/>
              </a:rPr>
              <a:t>surveillance at NIC.</a:t>
            </a:r>
            <a:endParaRPr lang="en-US" sz="2583" dirty="0">
              <a:solidFill>
                <a:prstClr val="black"/>
              </a:solidFill>
              <a:latin typeface="Cabin" panose="020B0604020202020204" charset="0"/>
            </a:endParaRPr>
          </a:p>
        </p:txBody>
      </p:sp>
      <p:sp>
        <p:nvSpPr>
          <p:cNvPr id="3" name="Text 1"/>
          <p:cNvSpPr/>
          <p:nvPr/>
        </p:nvSpPr>
        <p:spPr>
          <a:xfrm>
            <a:off x="441111" y="2125626"/>
            <a:ext cx="3314303" cy="2411963"/>
          </a:xfrm>
          <a:prstGeom prst="rect">
            <a:avLst/>
          </a:prstGeom>
          <a:noFill/>
          <a:ln/>
        </p:spPr>
        <p:txBody>
          <a:bodyPr wrap="square" lIns="0" tIns="0" rIns="0" bIns="0" rtlCol="0" anchor="t"/>
          <a:lstStyle/>
          <a:p>
            <a:pPr defTabSz="761970">
              <a:lnSpc>
                <a:spcPts val="2167"/>
              </a:lnSpc>
            </a:pPr>
            <a:r>
              <a:rPr lang="en-US" b="1" dirty="0">
                <a:latin typeface="Cabin" panose="020B0604020202020204" charset="0"/>
                <a:ea typeface="Cabin" pitchFamily="34" charset="-122"/>
                <a:cs typeface="Cabin" pitchFamily="34" charset="-120"/>
              </a:rPr>
              <a:t>1x </a:t>
            </a:r>
            <a:r>
              <a:rPr lang="en-US" b="1" dirty="0" err="1">
                <a:latin typeface="Cabin" panose="020B0604020202020204" charset="0"/>
                <a:ea typeface="Cabin" pitchFamily="34" charset="-122"/>
                <a:cs typeface="Cabin" pitchFamily="34" charset="-120"/>
              </a:rPr>
              <a:t>MinION</a:t>
            </a:r>
            <a:r>
              <a:rPr lang="en-US" b="1" dirty="0">
                <a:latin typeface="Cabin" panose="020B0604020202020204" charset="0"/>
                <a:ea typeface="Cabin" pitchFamily="34" charset="-122"/>
                <a:cs typeface="Cabin" pitchFamily="34" charset="-120"/>
              </a:rPr>
              <a:t> Mk1B. </a:t>
            </a:r>
            <a:r>
              <a:rPr lang="en-US" dirty="0">
                <a:latin typeface="Cabin" panose="020B0604020202020204" charset="0"/>
                <a:ea typeface="Cabin" pitchFamily="34" charset="-122"/>
                <a:cs typeface="Cabin" pitchFamily="34" charset="-120"/>
              </a:rPr>
              <a:t>This foundational, portable device offers high versatility, making it perfect for method development, pilot studies, and smaller sequencing runs. Its compact size allows for flexible deployment.</a:t>
            </a:r>
            <a:endParaRPr lang="en-US" dirty="0">
              <a:latin typeface="Cabin" panose="020B0604020202020204" charset="0"/>
            </a:endParaRPr>
          </a:p>
        </p:txBody>
      </p:sp>
      <p:sp>
        <p:nvSpPr>
          <p:cNvPr id="4" name="Text 2"/>
          <p:cNvSpPr/>
          <p:nvPr/>
        </p:nvSpPr>
        <p:spPr>
          <a:xfrm>
            <a:off x="4438848" y="2186017"/>
            <a:ext cx="3314303" cy="1955760"/>
          </a:xfrm>
          <a:prstGeom prst="rect">
            <a:avLst/>
          </a:prstGeom>
          <a:noFill/>
          <a:ln/>
        </p:spPr>
        <p:txBody>
          <a:bodyPr wrap="square" lIns="0" tIns="0" rIns="0" bIns="0" rtlCol="0" anchor="t"/>
          <a:lstStyle/>
          <a:p>
            <a:pPr defTabSz="761970">
              <a:lnSpc>
                <a:spcPts val="2167"/>
              </a:lnSpc>
            </a:pPr>
            <a:r>
              <a:rPr lang="en-US" b="1" dirty="0">
                <a:latin typeface="Cabin" panose="020B0604020202020204" charset="0"/>
              </a:rPr>
              <a:t>2x </a:t>
            </a:r>
            <a:r>
              <a:rPr lang="en-US" b="1" dirty="0" err="1">
                <a:latin typeface="Cabin" panose="020B0604020202020204" charset="0"/>
              </a:rPr>
              <a:t>MinION</a:t>
            </a:r>
            <a:r>
              <a:rPr lang="en-US" b="1" dirty="0">
                <a:latin typeface="Cabin" panose="020B0604020202020204" charset="0"/>
              </a:rPr>
              <a:t> Mk1Cs </a:t>
            </a:r>
            <a:r>
              <a:rPr lang="en-US" dirty="0">
                <a:latin typeface="Cabin" panose="020B0604020202020204" charset="0"/>
                <a:ea typeface="Cabin" pitchFamily="34" charset="-122"/>
                <a:cs typeface="Cabin" pitchFamily="34" charset="-120"/>
              </a:rPr>
              <a:t> Integrated, benchtop versions of the </a:t>
            </a:r>
            <a:r>
              <a:rPr lang="en-US" dirty="0" err="1">
                <a:latin typeface="Cabin" panose="020B0604020202020204" charset="0"/>
                <a:ea typeface="Cabin" pitchFamily="34" charset="-122"/>
                <a:cs typeface="Cabin" pitchFamily="34" charset="-120"/>
              </a:rPr>
              <a:t>MinION</a:t>
            </a:r>
            <a:r>
              <a:rPr lang="en-US" dirty="0">
                <a:latin typeface="Cabin" panose="020B0604020202020204" charset="0"/>
                <a:ea typeface="Cabin" pitchFamily="34" charset="-122"/>
                <a:cs typeface="Cabin" pitchFamily="34" charset="-120"/>
              </a:rPr>
              <a:t>. include a dedicated </a:t>
            </a:r>
            <a:r>
              <a:rPr lang="en-US" b="1" dirty="0">
                <a:latin typeface="Cabin" panose="020B0604020202020204" charset="0"/>
                <a:ea typeface="Cabin" pitchFamily="34" charset="-122"/>
                <a:cs typeface="Cabin" pitchFamily="34" charset="-120"/>
              </a:rPr>
              <a:t>compute module</a:t>
            </a:r>
            <a:r>
              <a:rPr lang="en-US" dirty="0">
                <a:latin typeface="Cabin" panose="020B0604020202020204" charset="0"/>
                <a:ea typeface="Cabin" pitchFamily="34" charset="-122"/>
                <a:cs typeface="Cabin" pitchFamily="34" charset="-120"/>
              </a:rPr>
              <a:t> and touchscreen. They simplify operation and enhance stability for routine sequencing, streamlining our daily workflow.</a:t>
            </a:r>
            <a:endParaRPr lang="en-US" dirty="0">
              <a:latin typeface="Cabin" panose="020B0604020202020204" charset="0"/>
            </a:endParaRPr>
          </a:p>
        </p:txBody>
      </p:sp>
      <p:sp>
        <p:nvSpPr>
          <p:cNvPr id="5" name="Text 3"/>
          <p:cNvSpPr/>
          <p:nvPr/>
        </p:nvSpPr>
        <p:spPr>
          <a:xfrm>
            <a:off x="8317728" y="1773521"/>
            <a:ext cx="3527088" cy="2368255"/>
          </a:xfrm>
          <a:prstGeom prst="rect">
            <a:avLst/>
          </a:prstGeom>
          <a:noFill/>
          <a:ln/>
        </p:spPr>
        <p:txBody>
          <a:bodyPr wrap="square" lIns="0" tIns="0" rIns="0" bIns="0" rtlCol="0" anchor="t"/>
          <a:lstStyle/>
          <a:p>
            <a:pPr defTabSz="761970">
              <a:lnSpc>
                <a:spcPts val="2167"/>
              </a:lnSpc>
            </a:pPr>
            <a:r>
              <a:rPr lang="en-US" b="1" dirty="0">
                <a:latin typeface="Cabin" panose="020B0604020202020204" charset="0"/>
                <a:ea typeface="Cabin" pitchFamily="34" charset="-122"/>
                <a:cs typeface="Cabin" pitchFamily="34" charset="-120"/>
              </a:rPr>
              <a:t>Strategic Access </a:t>
            </a:r>
            <a:r>
              <a:rPr lang="en-US" dirty="0">
                <a:latin typeface="Cabin" panose="020B0604020202020204" charset="0"/>
              </a:rPr>
              <a:t>to</a:t>
            </a:r>
            <a:r>
              <a:rPr lang="en-US" b="1" dirty="0">
                <a:latin typeface="Cabin" panose="020B0604020202020204" charset="0"/>
                <a:ea typeface="Cabin" pitchFamily="34" charset="-122"/>
                <a:cs typeface="Cabin" pitchFamily="34" charset="-120"/>
              </a:rPr>
              <a:t> </a:t>
            </a:r>
            <a:r>
              <a:rPr lang="en-US" b="1" dirty="0" err="1">
                <a:latin typeface="Cabin" panose="020B0604020202020204" charset="0"/>
                <a:ea typeface="Cabin" pitchFamily="34" charset="-122"/>
                <a:cs typeface="Cabin" pitchFamily="34" charset="-120"/>
              </a:rPr>
              <a:t>GridION</a:t>
            </a:r>
            <a:r>
              <a:rPr lang="en-US" b="1" dirty="0">
                <a:latin typeface="Cabin" panose="020B0604020202020204" charset="0"/>
                <a:ea typeface="Cabin" pitchFamily="34" charset="-122"/>
                <a:cs typeface="Cabin" pitchFamily="34" charset="-120"/>
              </a:rPr>
              <a:t> and Illumina</a:t>
            </a:r>
            <a:r>
              <a:rPr lang="en-US" dirty="0">
                <a:latin typeface="Cabin" panose="020B0604020202020204" charset="0"/>
                <a:ea typeface="Cabin" pitchFamily="34" charset="-122"/>
                <a:cs typeface="Cabin" pitchFamily="34" charset="-120"/>
              </a:rPr>
              <a:t> Through our partner Genomics Lab. This enables us to scale up for larger projects, as it can run up to five flow cells simultaneously, significantly boosting  throughput when needed for high-demand scenarios.</a:t>
            </a:r>
            <a:endParaRPr lang="en-US" dirty="0">
              <a:latin typeface="Cabin" panose="020B0604020202020204" charset="0"/>
            </a:endParaRPr>
          </a:p>
        </p:txBody>
      </p:sp>
      <p:pic>
        <p:nvPicPr>
          <p:cNvPr id="7" name="Picture 6">
            <a:extLst>
              <a:ext uri="{FF2B5EF4-FFF2-40B4-BE49-F238E27FC236}">
                <a16:creationId xmlns:a16="http://schemas.microsoft.com/office/drawing/2014/main" id="{68B18275-BE22-8A93-9E83-D70CB898E75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032" b="89032" l="5000" r="98387">
                        <a14:foregroundMark x1="9677" y1="60860" x2="9677" y2="60860"/>
                        <a14:foregroundMark x1="9677" y1="62151" x2="7581" y2="62796"/>
                        <a14:foregroundMark x1="5000" y1="63441" x2="5000" y2="63441"/>
                        <a14:foregroundMark x1="93871" y1="44516" x2="93871" y2="44516"/>
                        <a14:foregroundMark x1="98387" y1="46452" x2="98387" y2="46452"/>
                      </a14:backgroundRemoval>
                    </a14:imgEffect>
                  </a14:imgLayer>
                </a14:imgProps>
              </a:ext>
            </a:extLst>
          </a:blip>
          <a:stretch>
            <a:fillRect/>
          </a:stretch>
        </p:blipFill>
        <p:spPr>
          <a:xfrm flipH="1">
            <a:off x="0" y="4080082"/>
            <a:ext cx="3632913" cy="2701733"/>
          </a:xfrm>
          <a:prstGeom prst="rect">
            <a:avLst/>
          </a:prstGeom>
        </p:spPr>
      </p:pic>
      <p:pic>
        <p:nvPicPr>
          <p:cNvPr id="9" name="Picture 8">
            <a:extLst>
              <a:ext uri="{FF2B5EF4-FFF2-40B4-BE49-F238E27FC236}">
                <a16:creationId xmlns:a16="http://schemas.microsoft.com/office/drawing/2014/main" id="{BD07ED80-885F-6DB5-65FA-91ED22F40929}"/>
              </a:ext>
            </a:extLst>
          </p:cNvPr>
          <p:cNvPicPr>
            <a:picLocks noChangeAspect="1"/>
          </p:cNvPicPr>
          <p:nvPr/>
        </p:nvPicPr>
        <p:blipFill>
          <a:blip r:embed="rId5"/>
          <a:stretch>
            <a:fillRect/>
          </a:stretch>
        </p:blipFill>
        <p:spPr>
          <a:xfrm>
            <a:off x="4100726" y="3945882"/>
            <a:ext cx="4217002" cy="2835933"/>
          </a:xfrm>
          <a:prstGeom prst="rect">
            <a:avLst/>
          </a:prstGeom>
          <a:effectLst>
            <a:outerShdw blurRad="50800" dist="38100" dir="16200000" rotWithShape="0">
              <a:prstClr val="black">
                <a:alpha val="40000"/>
              </a:prstClr>
            </a:outerShdw>
          </a:effectLst>
        </p:spPr>
      </p:pic>
      <p:pic>
        <p:nvPicPr>
          <p:cNvPr id="11" name="Picture 10">
            <a:extLst>
              <a:ext uri="{FF2B5EF4-FFF2-40B4-BE49-F238E27FC236}">
                <a16:creationId xmlns:a16="http://schemas.microsoft.com/office/drawing/2014/main" id="{EC548116-EA04-7B2D-E2AF-3D251E5AA079}"/>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9769" b="90746" l="10000" r="90000">
                        <a14:foregroundMark x1="23125" y1="62468" x2="23125" y2="62468"/>
                        <a14:foregroundMark x1="18125" y1="62725" x2="37292" y2="61183"/>
                        <a14:foregroundMark x1="37292" y1="61183" x2="40833" y2="63496"/>
                        <a14:foregroundMark x1="11250" y1="52442" x2="14792" y2="34447"/>
                        <a14:foregroundMark x1="22500" y1="53213" x2="37083" y2="37532"/>
                        <a14:foregroundMark x1="37083" y1="37532" x2="41042" y2="22365"/>
                        <a14:foregroundMark x1="41042" y1="22365" x2="20000" y2="15424"/>
                        <a14:foregroundMark x1="26042" y1="11054" x2="58333" y2="10026"/>
                        <a14:foregroundMark x1="58333" y1="10026" x2="69167" y2="11568"/>
                        <a14:foregroundMark x1="69167" y1="11568" x2="85000" y2="46272"/>
                        <a14:foregroundMark x1="85000" y1="46272" x2="85000" y2="48072"/>
                        <a14:foregroundMark x1="29583" y1="46787" x2="43750" y2="46787"/>
                        <a14:foregroundMark x1="43750" y1="46787" x2="75625" y2="44473"/>
                        <a14:foregroundMark x1="48542" y1="33676" x2="73750" y2="32391"/>
                        <a14:foregroundMark x1="41458" y1="33676" x2="48542" y2="24679"/>
                        <a14:foregroundMark x1="62500" y1="28535" x2="64167" y2="24422"/>
                        <a14:foregroundMark x1="53125" y1="30077" x2="63125" y2="24936"/>
                        <a14:foregroundMark x1="63125" y1="24936" x2="70417" y2="28792"/>
                        <a14:foregroundMark x1="86458" y1="40103" x2="81458" y2="51928"/>
                        <a14:foregroundMark x1="81458" y1="51928" x2="27708" y2="51157"/>
                        <a14:foregroundMark x1="27708" y1="51157" x2="22500" y2="37018"/>
                        <a14:foregroundMark x1="22500" y1="37018" x2="26250" y2="33933"/>
                        <a14:foregroundMark x1="30208" y1="91774" x2="44583" y2="90746"/>
                        <a14:foregroundMark x1="44583" y1="90746" x2="46250" y2="90746"/>
                      </a14:backgroundRemoval>
                    </a14:imgEffect>
                  </a14:imgLayer>
                </a14:imgProps>
              </a:ext>
            </a:extLst>
          </a:blip>
          <a:stretch>
            <a:fillRect/>
          </a:stretch>
        </p:blipFill>
        <p:spPr>
          <a:xfrm>
            <a:off x="8562731" y="4086052"/>
            <a:ext cx="3258038" cy="2640368"/>
          </a:xfrm>
          <a:prstGeom prst="rect">
            <a:avLst/>
          </a:prstGeom>
        </p:spPr>
      </p:pic>
      <p:pic>
        <p:nvPicPr>
          <p:cNvPr id="6" name="Picture 5">
            <a:extLst>
              <a:ext uri="{FF2B5EF4-FFF2-40B4-BE49-F238E27FC236}">
                <a16:creationId xmlns:a16="http://schemas.microsoft.com/office/drawing/2014/main" id="{AE970DDE-42FF-6E5B-65A3-252A7484D21D}"/>
              </a:ext>
            </a:extLst>
          </p:cNvPr>
          <p:cNvPicPr>
            <a:picLocks noChangeAspect="1"/>
          </p:cNvPicPr>
          <p:nvPr/>
        </p:nvPicPr>
        <p:blipFill>
          <a:blip r:embed="rId8"/>
          <a:stretch>
            <a:fillRect/>
          </a:stretch>
        </p:blipFill>
        <p:spPr>
          <a:xfrm>
            <a:off x="9839721" y="389654"/>
            <a:ext cx="1781175" cy="98105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6259" y="790674"/>
            <a:ext cx="8561706" cy="558403"/>
          </a:xfrm>
          <a:prstGeom prst="rect">
            <a:avLst/>
          </a:prstGeom>
          <a:noFill/>
          <a:ln/>
        </p:spPr>
        <p:txBody>
          <a:bodyPr wrap="square" lIns="0" tIns="0" rIns="0" bIns="0" rtlCol="0" anchor="t"/>
          <a:lstStyle/>
          <a:p>
            <a:pPr defTabSz="761970">
              <a:lnSpc>
                <a:spcPts val="3208"/>
              </a:lnSpc>
            </a:pPr>
            <a:r>
              <a:rPr lang="en-US" sz="3667" b="1" dirty="0">
                <a:latin typeface="Cabin" panose="020B0604020202020204" charset="0"/>
                <a:ea typeface="Unbounded" pitchFamily="34" charset="-122"/>
                <a:cs typeface="Unbounded" pitchFamily="34" charset="-120"/>
              </a:rPr>
              <a:t>Pathogens</a:t>
            </a:r>
          </a:p>
          <a:p>
            <a:pPr defTabSz="761970">
              <a:lnSpc>
                <a:spcPts val="3208"/>
              </a:lnSpc>
            </a:pPr>
            <a:r>
              <a:rPr lang="en-US" sz="2583" dirty="0">
                <a:solidFill>
                  <a:srgbClr val="0A988B"/>
                </a:solidFill>
                <a:latin typeface="Cabin" panose="020B0604020202020204" charset="0"/>
                <a:ea typeface="Unbounded" pitchFamily="34" charset="-122"/>
                <a:cs typeface="Unbounded" pitchFamily="34" charset="-120"/>
              </a:rPr>
              <a:t> </a:t>
            </a:r>
          </a:p>
          <a:p>
            <a:pPr defTabSz="761970">
              <a:lnSpc>
                <a:spcPts val="3208"/>
              </a:lnSpc>
            </a:pPr>
            <a:r>
              <a:rPr lang="en-US" sz="2000" dirty="0">
                <a:latin typeface="Cabin" panose="020B0604020202020204" charset="0"/>
                <a:ea typeface="Cabin" panose="020B0604020202020204"/>
                <a:cs typeface="Unbounded" pitchFamily="34" charset="-120"/>
              </a:rPr>
              <a:t>Our laboratory actively monitors a number of respiratory pathogens, while also developing new capabilities to address emerging public health threats.</a:t>
            </a:r>
            <a:endParaRPr lang="en-US" sz="2000" dirty="0">
              <a:latin typeface="Cabin" panose="020B0604020202020204" charset="0"/>
              <a:ea typeface="Cabin" panose="020B0604020202020204"/>
            </a:endParaRPr>
          </a:p>
        </p:txBody>
      </p:sp>
      <p:sp>
        <p:nvSpPr>
          <p:cNvPr id="3" name="Text 1"/>
          <p:cNvSpPr/>
          <p:nvPr/>
        </p:nvSpPr>
        <p:spPr>
          <a:xfrm>
            <a:off x="691753" y="3012344"/>
            <a:ext cx="5184973" cy="279202"/>
          </a:xfrm>
          <a:prstGeom prst="rect">
            <a:avLst/>
          </a:prstGeom>
          <a:noFill/>
          <a:ln/>
        </p:spPr>
        <p:txBody>
          <a:bodyPr wrap="none" lIns="0" tIns="0" rIns="0" bIns="0" rtlCol="0" anchor="t"/>
          <a:lstStyle/>
          <a:p>
            <a:pPr defTabSz="761970">
              <a:lnSpc>
                <a:spcPts val="2167"/>
              </a:lnSpc>
            </a:pPr>
            <a:r>
              <a:rPr lang="en-US" sz="2333" b="1" dirty="0">
                <a:latin typeface="Cabin" panose="020B0604020202020204" charset="0"/>
                <a:ea typeface="Unbounded" pitchFamily="34" charset="-122"/>
              </a:rPr>
              <a:t>Routine Surveillance</a:t>
            </a:r>
          </a:p>
        </p:txBody>
      </p:sp>
      <p:sp>
        <p:nvSpPr>
          <p:cNvPr id="4" name="Text 2"/>
          <p:cNvSpPr/>
          <p:nvPr/>
        </p:nvSpPr>
        <p:spPr>
          <a:xfrm>
            <a:off x="698104" y="3510558"/>
            <a:ext cx="5184973" cy="558403"/>
          </a:xfrm>
          <a:prstGeom prst="rect">
            <a:avLst/>
          </a:prstGeom>
          <a:noFill/>
          <a:ln/>
        </p:spPr>
        <p:txBody>
          <a:bodyPr wrap="square" lIns="0" tIns="0" rIns="0" bIns="0" rtlCol="0" anchor="t"/>
          <a:lstStyle/>
          <a:p>
            <a:pPr marL="285739" indent="-285739" defTabSz="761970">
              <a:lnSpc>
                <a:spcPts val="2167"/>
              </a:lnSpc>
              <a:buSzPct val="100000"/>
              <a:buFontTx/>
              <a:buChar char="•"/>
            </a:pPr>
            <a:r>
              <a:rPr lang="en-US" sz="1600" b="1" dirty="0">
                <a:latin typeface="Cabin" panose="020B0604020202020204" charset="0"/>
                <a:ea typeface="Cabin" panose="020B0604020202020204"/>
                <a:cs typeface="Cabin" pitchFamily="34" charset="-120"/>
              </a:rPr>
              <a:t>SARS-CoV-2:</a:t>
            </a:r>
            <a:r>
              <a:rPr lang="en-US" sz="1600" dirty="0">
                <a:latin typeface="Cabin" panose="020B0604020202020204" charset="0"/>
                <a:ea typeface="Cabin" panose="020B0604020202020204"/>
                <a:cs typeface="Cabin" pitchFamily="34" charset="-120"/>
              </a:rPr>
              <a:t> Major focus for tracking Variants of Concern (VOCs) and monitoring viral evolution.</a:t>
            </a:r>
            <a:endParaRPr lang="en-US" sz="1600" dirty="0">
              <a:latin typeface="Cabin" panose="020B0604020202020204" charset="0"/>
              <a:ea typeface="Cabin" panose="020B0604020202020204"/>
            </a:endParaRPr>
          </a:p>
        </p:txBody>
      </p:sp>
      <p:sp>
        <p:nvSpPr>
          <p:cNvPr id="5" name="Text 3"/>
          <p:cNvSpPr/>
          <p:nvPr/>
        </p:nvSpPr>
        <p:spPr>
          <a:xfrm>
            <a:off x="698104" y="4129981"/>
            <a:ext cx="5184973" cy="558403"/>
          </a:xfrm>
          <a:prstGeom prst="rect">
            <a:avLst/>
          </a:prstGeom>
          <a:noFill/>
          <a:ln/>
        </p:spPr>
        <p:txBody>
          <a:bodyPr wrap="square" lIns="0" tIns="0" rIns="0" bIns="0" rtlCol="0" anchor="t"/>
          <a:lstStyle/>
          <a:p>
            <a:pPr marL="285739" indent="-285739" defTabSz="761970">
              <a:lnSpc>
                <a:spcPts val="2167"/>
              </a:lnSpc>
              <a:buSzPct val="100000"/>
              <a:buFontTx/>
              <a:buChar char="•"/>
            </a:pPr>
            <a:r>
              <a:rPr lang="en-US" sz="1600" b="1" dirty="0">
                <a:latin typeface="Cabin" panose="020B0604020202020204" charset="0"/>
                <a:ea typeface="Cabin" pitchFamily="34" charset="-122"/>
                <a:cs typeface="Cabin" pitchFamily="34" charset="-120"/>
              </a:rPr>
              <a:t>Influenza A &amp; B:</a:t>
            </a:r>
            <a:r>
              <a:rPr lang="en-US" sz="1600" dirty="0">
                <a:latin typeface="Cabin" panose="020B0604020202020204" charset="0"/>
                <a:ea typeface="Cabin" pitchFamily="34" charset="-122"/>
                <a:cs typeface="Cabin" pitchFamily="34" charset="-120"/>
              </a:rPr>
              <a:t> Critical for annual vaccine strain selection by identifying antigenic drift and shift.</a:t>
            </a:r>
            <a:endParaRPr lang="en-US" sz="1600" dirty="0">
              <a:latin typeface="Cabin" panose="020B0604020202020204" charset="0"/>
            </a:endParaRPr>
          </a:p>
        </p:txBody>
      </p:sp>
      <p:sp>
        <p:nvSpPr>
          <p:cNvPr id="6" name="Text 4"/>
          <p:cNvSpPr/>
          <p:nvPr/>
        </p:nvSpPr>
        <p:spPr>
          <a:xfrm>
            <a:off x="698104" y="4749404"/>
            <a:ext cx="5184973" cy="837605"/>
          </a:xfrm>
          <a:prstGeom prst="rect">
            <a:avLst/>
          </a:prstGeom>
          <a:noFill/>
          <a:ln/>
        </p:spPr>
        <p:txBody>
          <a:bodyPr wrap="square" lIns="0" tIns="0" rIns="0" bIns="0" rtlCol="0" anchor="t"/>
          <a:lstStyle/>
          <a:p>
            <a:pPr marL="285739" indent="-285739" defTabSz="761970">
              <a:lnSpc>
                <a:spcPts val="2167"/>
              </a:lnSpc>
              <a:buSzPct val="100000"/>
              <a:buFontTx/>
              <a:buChar char="•"/>
            </a:pPr>
            <a:r>
              <a:rPr lang="en-US" sz="1600" b="1" dirty="0">
                <a:latin typeface="Cabin" panose="020B0604020202020204" charset="0"/>
                <a:ea typeface="Cabin" pitchFamily="34" charset="-122"/>
                <a:cs typeface="Cabin" pitchFamily="34" charset="-120"/>
              </a:rPr>
              <a:t>Respiratory Syncytial Virus (RSV):</a:t>
            </a:r>
            <a:r>
              <a:rPr lang="en-US" sz="1600" dirty="0">
                <a:latin typeface="Cabin" panose="020B0604020202020204" charset="0"/>
                <a:ea typeface="Cabin" pitchFamily="34" charset="-122"/>
                <a:cs typeface="Cabin" pitchFamily="34" charset="-120"/>
              </a:rPr>
              <a:t> Emerging surveillance priority, especially with new vaccines and therapeutics.</a:t>
            </a:r>
            <a:endParaRPr lang="en-US" sz="1600" dirty="0">
              <a:latin typeface="Cabin" panose="020B0604020202020204" charset="0"/>
            </a:endParaRPr>
          </a:p>
        </p:txBody>
      </p:sp>
      <p:sp>
        <p:nvSpPr>
          <p:cNvPr id="7" name="Text 5"/>
          <p:cNvSpPr/>
          <p:nvPr/>
        </p:nvSpPr>
        <p:spPr>
          <a:xfrm>
            <a:off x="6315274" y="3074293"/>
            <a:ext cx="5184973" cy="279202"/>
          </a:xfrm>
          <a:prstGeom prst="rect">
            <a:avLst/>
          </a:prstGeom>
          <a:noFill/>
          <a:ln/>
        </p:spPr>
        <p:txBody>
          <a:bodyPr wrap="none" lIns="0" tIns="0" rIns="0" bIns="0" rtlCol="0" anchor="t"/>
          <a:lstStyle/>
          <a:p>
            <a:pPr defTabSz="761970">
              <a:lnSpc>
                <a:spcPts val="2167"/>
              </a:lnSpc>
            </a:pPr>
            <a:r>
              <a:rPr lang="en-US" sz="2333" b="1" dirty="0">
                <a:latin typeface="Cabin" panose="020B0604020202020204" charset="0"/>
                <a:ea typeface="Unbounded" pitchFamily="34" charset="-122"/>
              </a:rPr>
              <a:t>Under Development</a:t>
            </a:r>
          </a:p>
        </p:txBody>
      </p:sp>
      <p:sp>
        <p:nvSpPr>
          <p:cNvPr id="8" name="Text 6"/>
          <p:cNvSpPr/>
          <p:nvPr/>
        </p:nvSpPr>
        <p:spPr>
          <a:xfrm>
            <a:off x="6315274" y="3510558"/>
            <a:ext cx="5184973" cy="558403"/>
          </a:xfrm>
          <a:prstGeom prst="rect">
            <a:avLst/>
          </a:prstGeom>
          <a:noFill/>
          <a:ln/>
        </p:spPr>
        <p:txBody>
          <a:bodyPr wrap="square" lIns="0" tIns="0" rIns="0" bIns="0" rtlCol="0" anchor="t"/>
          <a:lstStyle/>
          <a:p>
            <a:pPr marL="285739" indent="-285739" defTabSz="761970">
              <a:lnSpc>
                <a:spcPts val="2167"/>
              </a:lnSpc>
              <a:buSzPct val="100000"/>
              <a:buFontTx/>
              <a:buChar char="•"/>
            </a:pPr>
            <a:r>
              <a:rPr lang="en-US" sz="1600" b="1" dirty="0">
                <a:latin typeface="Cabin" panose="020B0604020202020204" charset="0"/>
                <a:ea typeface="Cabin" pitchFamily="34" charset="-122"/>
                <a:cs typeface="Cabin" pitchFamily="34" charset="-120"/>
              </a:rPr>
              <a:t>Metagenomics:</a:t>
            </a:r>
            <a:r>
              <a:rPr lang="en-US" sz="1600" dirty="0">
                <a:latin typeface="Cabin" panose="020B0604020202020204" charset="0"/>
                <a:ea typeface="Cabin" pitchFamily="34" charset="-122"/>
                <a:cs typeface="Cabin" pitchFamily="34" charset="-120"/>
              </a:rPr>
              <a:t> Sequencing all genetic material in a sample to detect unexpected/novel pathogens and study the microbiome</a:t>
            </a:r>
            <a:r>
              <a:rPr lang="en-US" sz="1333" dirty="0">
                <a:solidFill>
                  <a:srgbClr val="CAD6DE"/>
                </a:solidFill>
                <a:latin typeface="Cabin" panose="020B0604020202020204" charset="0"/>
                <a:ea typeface="Cabin" pitchFamily="34" charset="-122"/>
                <a:cs typeface="Cabin" pitchFamily="34" charset="-120"/>
              </a:rPr>
              <a:t>.</a:t>
            </a:r>
            <a:endParaRPr lang="en-US" sz="1333" dirty="0">
              <a:solidFill>
                <a:prstClr val="black"/>
              </a:solidFill>
              <a:latin typeface="Cabin" panose="020B0604020202020204" charset="0"/>
            </a:endParaRPr>
          </a:p>
        </p:txBody>
      </p:sp>
      <p:sp>
        <p:nvSpPr>
          <p:cNvPr id="9" name="Text 7"/>
          <p:cNvSpPr/>
          <p:nvPr/>
        </p:nvSpPr>
        <p:spPr>
          <a:xfrm>
            <a:off x="6315274" y="4470202"/>
            <a:ext cx="5184973" cy="837605"/>
          </a:xfrm>
          <a:prstGeom prst="rect">
            <a:avLst/>
          </a:prstGeom>
          <a:noFill/>
          <a:ln/>
        </p:spPr>
        <p:txBody>
          <a:bodyPr wrap="square" lIns="0" tIns="0" rIns="0" bIns="0" rtlCol="0" anchor="t"/>
          <a:lstStyle/>
          <a:p>
            <a:pPr marL="285739" indent="-285739" defTabSz="761970">
              <a:lnSpc>
                <a:spcPts val="2167"/>
              </a:lnSpc>
              <a:buSzPct val="100000"/>
              <a:buFontTx/>
              <a:buChar char="•"/>
            </a:pPr>
            <a:r>
              <a:rPr lang="en-US" sz="1600" b="1" dirty="0">
                <a:latin typeface="Cabin" panose="020B0604020202020204" charset="0"/>
                <a:ea typeface="Cabin" pitchFamily="34" charset="-122"/>
                <a:cs typeface="Cabin" pitchFamily="34" charset="-120"/>
              </a:rPr>
              <a:t>Respiratory Pathogen Identification Panel (RPIP):</a:t>
            </a:r>
            <a:r>
              <a:rPr lang="en-US" sz="1600" dirty="0">
                <a:latin typeface="Cabin" panose="020B0604020202020204" charset="0"/>
                <a:ea typeface="Cabin" pitchFamily="34" charset="-122"/>
                <a:cs typeface="Cabin" pitchFamily="34" charset="-120"/>
              </a:rPr>
              <a:t> A comprehensive multiplex PCR panel to screen for a wide range of respiratory pathogens.</a:t>
            </a:r>
            <a:endParaRPr lang="en-US" sz="1600" dirty="0">
              <a:latin typeface="Cabin" panose="020B0604020202020204" charset="0"/>
            </a:endParaRPr>
          </a:p>
        </p:txBody>
      </p:sp>
      <p:pic>
        <p:nvPicPr>
          <p:cNvPr id="10" name="Picture 9">
            <a:extLst>
              <a:ext uri="{FF2B5EF4-FFF2-40B4-BE49-F238E27FC236}">
                <a16:creationId xmlns:a16="http://schemas.microsoft.com/office/drawing/2014/main" id="{075DF420-413A-8C6D-1B93-164EFE3A705D}"/>
              </a:ext>
            </a:extLst>
          </p:cNvPr>
          <p:cNvPicPr>
            <a:picLocks noChangeAspect="1"/>
          </p:cNvPicPr>
          <p:nvPr/>
        </p:nvPicPr>
        <p:blipFill>
          <a:blip r:embed="rId3"/>
          <a:stretch>
            <a:fillRect/>
          </a:stretch>
        </p:blipFill>
        <p:spPr>
          <a:xfrm>
            <a:off x="9572625" y="456406"/>
            <a:ext cx="1781175" cy="114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21455" y="610395"/>
            <a:ext cx="10795793" cy="615733"/>
          </a:xfrm>
          <a:prstGeom prst="rect">
            <a:avLst/>
          </a:prstGeom>
          <a:noFill/>
          <a:ln/>
        </p:spPr>
        <p:txBody>
          <a:bodyPr wrap="square" lIns="0" tIns="0" rIns="0" bIns="0" rtlCol="0" anchor="t"/>
          <a:lstStyle/>
          <a:p>
            <a:pPr defTabSz="761970">
              <a:lnSpc>
                <a:spcPts val="3208"/>
              </a:lnSpc>
            </a:pPr>
            <a:r>
              <a:rPr lang="en-US" sz="3667" b="1" dirty="0">
                <a:latin typeface="Cabin" panose="020B0604020202020204" charset="0"/>
                <a:ea typeface="Unbounded" pitchFamily="34" charset="-122"/>
              </a:rPr>
              <a:t>NGS Protocols:</a:t>
            </a:r>
          </a:p>
          <a:p>
            <a:pPr defTabSz="761970">
              <a:lnSpc>
                <a:spcPts val="3208"/>
              </a:lnSpc>
            </a:pPr>
            <a:r>
              <a:rPr lang="en-US" dirty="0">
                <a:latin typeface="Cabin" panose="020B0604020202020204"/>
                <a:ea typeface="Unbounded" pitchFamily="34" charset="-122"/>
                <a:cs typeface="Unbounded" pitchFamily="34" charset="-120"/>
              </a:rPr>
              <a:t>We employ specific, optimized workflows for each pathogen to ensure maximum efficiency </a:t>
            </a:r>
          </a:p>
          <a:p>
            <a:pPr defTabSz="761970">
              <a:lnSpc>
                <a:spcPts val="3208"/>
              </a:lnSpc>
            </a:pPr>
            <a:r>
              <a:rPr lang="en-US" dirty="0">
                <a:latin typeface="Cabin" panose="020B0604020202020204"/>
                <a:ea typeface="Unbounded" pitchFamily="34" charset="-122"/>
                <a:cs typeface="Unbounded" pitchFamily="34" charset="-120"/>
              </a:rPr>
              <a:t>and accuracy in our sequencing efforts.</a:t>
            </a:r>
            <a:endParaRPr lang="en-US" dirty="0">
              <a:latin typeface="Cabin" panose="020B0604020202020204"/>
            </a:endParaRPr>
          </a:p>
        </p:txBody>
      </p:sp>
      <p:sp>
        <p:nvSpPr>
          <p:cNvPr id="3" name="Text 1"/>
          <p:cNvSpPr/>
          <p:nvPr/>
        </p:nvSpPr>
        <p:spPr>
          <a:xfrm>
            <a:off x="720991" y="2024867"/>
            <a:ext cx="174526" cy="218182"/>
          </a:xfrm>
          <a:prstGeom prst="rect">
            <a:avLst/>
          </a:prstGeom>
          <a:noFill/>
          <a:ln/>
        </p:spPr>
        <p:txBody>
          <a:bodyPr wrap="none" lIns="0" tIns="0" rIns="0" bIns="0" rtlCol="0" anchor="t"/>
          <a:lstStyle/>
          <a:p>
            <a:pPr defTabSz="761970">
              <a:lnSpc>
                <a:spcPts val="2167"/>
              </a:lnSpc>
            </a:pPr>
            <a:r>
              <a:rPr lang="en-US" dirty="0">
                <a:latin typeface="Cabin" panose="020B0604020202020204" charset="0"/>
                <a:ea typeface="Unbounded Light" pitchFamily="34" charset="-122"/>
                <a:cs typeface="Unbounded Light" pitchFamily="34" charset="-120"/>
              </a:rPr>
              <a:t>01</a:t>
            </a:r>
            <a:endParaRPr lang="en-US" dirty="0">
              <a:latin typeface="Cabin" panose="020B0604020202020204" charset="0"/>
            </a:endParaRPr>
          </a:p>
        </p:txBody>
      </p:sp>
      <p:sp>
        <p:nvSpPr>
          <p:cNvPr id="4" name="Shape 2"/>
          <p:cNvSpPr/>
          <p:nvPr/>
        </p:nvSpPr>
        <p:spPr>
          <a:xfrm>
            <a:off x="665955" y="2267197"/>
            <a:ext cx="3482182" cy="19050"/>
          </a:xfrm>
          <a:prstGeom prst="rect">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5" name="Text 3"/>
          <p:cNvSpPr/>
          <p:nvPr/>
        </p:nvSpPr>
        <p:spPr>
          <a:xfrm>
            <a:off x="550321" y="2286247"/>
            <a:ext cx="3482182" cy="1865198"/>
          </a:xfrm>
          <a:prstGeom prst="rect">
            <a:avLst/>
          </a:prstGeom>
          <a:noFill/>
          <a:ln/>
        </p:spPr>
        <p:txBody>
          <a:bodyPr wrap="square" lIns="0" tIns="0" rIns="0" bIns="0" rtlCol="0" anchor="t"/>
          <a:lstStyle/>
          <a:p>
            <a:pPr marL="238115" indent="-238115" defTabSz="761970">
              <a:lnSpc>
                <a:spcPts val="2167"/>
              </a:lnSpc>
              <a:buFont typeface="Arial" panose="020B0604020202020204" pitchFamily="34" charset="0"/>
              <a:buChar char="•"/>
            </a:pPr>
            <a:r>
              <a:rPr lang="en-US" b="1" dirty="0">
                <a:latin typeface="Cabin" panose="020B0604020202020204"/>
                <a:ea typeface="Cabin" pitchFamily="34" charset="-122"/>
                <a:cs typeface="Cabin" pitchFamily="34" charset="-120"/>
              </a:rPr>
              <a:t>Influenza A</a:t>
            </a:r>
            <a:r>
              <a:rPr lang="en-US" dirty="0">
                <a:latin typeface="Cabin" panose="020B0604020202020204"/>
                <a:ea typeface="Cabin" pitchFamily="34" charset="-122"/>
                <a:cs typeface="Cabin" pitchFamily="34" charset="-120"/>
              </a:rPr>
              <a:t> , B</a:t>
            </a:r>
          </a:p>
          <a:p>
            <a:pPr marL="619100" lvl="1" indent="-238115" defTabSz="761970">
              <a:lnSpc>
                <a:spcPts val="2167"/>
              </a:lnSpc>
              <a:buFont typeface="Arial" panose="020B0604020202020204" pitchFamily="34" charset="0"/>
              <a:buChar char="•"/>
            </a:pPr>
            <a:r>
              <a:rPr lang="en-US" dirty="0" err="1">
                <a:latin typeface="Cabin" panose="020B0604020202020204"/>
                <a:ea typeface="Cabin" pitchFamily="34" charset="-122"/>
                <a:cs typeface="Cabin" pitchFamily="34" charset="-120"/>
              </a:rPr>
              <a:t>Multisegment</a:t>
            </a:r>
            <a:r>
              <a:rPr lang="en-US" dirty="0">
                <a:latin typeface="Cabin" panose="020B0604020202020204"/>
                <a:ea typeface="Cabin" pitchFamily="34" charset="-122"/>
                <a:cs typeface="Cabin" pitchFamily="34" charset="-120"/>
              </a:rPr>
              <a:t> RT-PCR (MRT) (</a:t>
            </a:r>
            <a:r>
              <a:rPr lang="en-US" dirty="0" err="1">
                <a:latin typeface="Cabin" panose="020B0604020202020204"/>
                <a:ea typeface="Cabin" pitchFamily="34" charset="-122"/>
                <a:cs typeface="Cabin" pitchFamily="34" charset="-120"/>
              </a:rPr>
              <a:t>Ssiii</a:t>
            </a:r>
            <a:r>
              <a:rPr lang="en-US" dirty="0">
                <a:latin typeface="Cabin" panose="020B0604020202020204"/>
                <a:ea typeface="Cabin" pitchFamily="34" charset="-122"/>
                <a:cs typeface="Cabin" pitchFamily="34" charset="-120"/>
              </a:rPr>
              <a:t>, </a:t>
            </a:r>
            <a:r>
              <a:rPr lang="en-US" dirty="0" err="1">
                <a:latin typeface="Cabin" panose="020B0604020202020204"/>
                <a:ea typeface="Cabin" pitchFamily="34" charset="-122"/>
                <a:cs typeface="Cabin" pitchFamily="34" charset="-120"/>
              </a:rPr>
              <a:t>Ssiv</a:t>
            </a:r>
            <a:r>
              <a:rPr lang="en-US" dirty="0">
                <a:latin typeface="Cabin" panose="020B0604020202020204"/>
                <a:ea typeface="Cabin" pitchFamily="34" charset="-122"/>
                <a:cs typeface="Cabin" pitchFamily="34" charset="-120"/>
              </a:rPr>
              <a:t>)</a:t>
            </a:r>
          </a:p>
          <a:p>
            <a:pPr marL="619100" lvl="1" indent="-238115" defTabSz="761970">
              <a:lnSpc>
                <a:spcPts val="2167"/>
              </a:lnSpc>
              <a:buFont typeface="Arial" panose="020B0604020202020204" pitchFamily="34" charset="0"/>
              <a:buChar char="•"/>
            </a:pPr>
            <a:r>
              <a:rPr lang="en-US" dirty="0">
                <a:latin typeface="Cabin" panose="020B0604020202020204"/>
                <a:ea typeface="Cabin" pitchFamily="34" charset="-122"/>
                <a:cs typeface="Cabin" pitchFamily="34" charset="-120"/>
              </a:rPr>
              <a:t>Ligation based library - Chemistry 14 </a:t>
            </a:r>
          </a:p>
          <a:p>
            <a:pPr marL="619100" lvl="1" indent="-238115" defTabSz="761970">
              <a:lnSpc>
                <a:spcPts val="2167"/>
              </a:lnSpc>
              <a:buFont typeface="Arial" panose="020B0604020202020204" pitchFamily="34" charset="0"/>
              <a:buChar char="•"/>
            </a:pPr>
            <a:r>
              <a:rPr lang="en-US" dirty="0">
                <a:latin typeface="Cabin" panose="020B0604020202020204"/>
                <a:ea typeface="Cabin" pitchFamily="34" charset="-122"/>
                <a:cs typeface="Cabin" pitchFamily="34" charset="-120"/>
              </a:rPr>
              <a:t>R10.4.1 flow cells.</a:t>
            </a:r>
            <a:endParaRPr lang="en-US" dirty="0">
              <a:latin typeface="Cabin" panose="020B0604020202020204"/>
            </a:endParaRPr>
          </a:p>
        </p:txBody>
      </p:sp>
      <p:sp>
        <p:nvSpPr>
          <p:cNvPr id="6" name="Text 4"/>
          <p:cNvSpPr/>
          <p:nvPr/>
        </p:nvSpPr>
        <p:spPr>
          <a:xfrm>
            <a:off x="4413696" y="2030602"/>
            <a:ext cx="174526" cy="218182"/>
          </a:xfrm>
          <a:prstGeom prst="rect">
            <a:avLst/>
          </a:prstGeom>
          <a:noFill/>
          <a:ln/>
        </p:spPr>
        <p:txBody>
          <a:bodyPr wrap="none" lIns="0" tIns="0" rIns="0" bIns="0" rtlCol="0" anchor="t"/>
          <a:lstStyle/>
          <a:p>
            <a:pPr defTabSz="761970">
              <a:lnSpc>
                <a:spcPts val="2167"/>
              </a:lnSpc>
            </a:pPr>
            <a:r>
              <a:rPr lang="en-US" dirty="0">
                <a:latin typeface="Cabin" panose="020B0604020202020204" charset="0"/>
                <a:ea typeface="Unbounded Light" pitchFamily="34" charset="-122"/>
                <a:cs typeface="Unbounded Light" pitchFamily="34" charset="-120"/>
              </a:rPr>
              <a:t>02</a:t>
            </a:r>
            <a:endParaRPr lang="en-US" dirty="0">
              <a:latin typeface="Cabin" panose="020B0604020202020204" charset="0"/>
            </a:endParaRPr>
          </a:p>
        </p:txBody>
      </p:sp>
      <p:sp>
        <p:nvSpPr>
          <p:cNvPr id="7" name="Shape 5"/>
          <p:cNvSpPr/>
          <p:nvPr/>
        </p:nvSpPr>
        <p:spPr>
          <a:xfrm>
            <a:off x="4338733" y="2263403"/>
            <a:ext cx="3482281" cy="19050"/>
          </a:xfrm>
          <a:prstGeom prst="rect">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8" name="Text 6"/>
          <p:cNvSpPr/>
          <p:nvPr/>
        </p:nvSpPr>
        <p:spPr>
          <a:xfrm>
            <a:off x="4413696" y="2438015"/>
            <a:ext cx="3482281" cy="2228787"/>
          </a:xfrm>
          <a:prstGeom prst="rect">
            <a:avLst/>
          </a:prstGeom>
          <a:noFill/>
          <a:ln/>
        </p:spPr>
        <p:txBody>
          <a:bodyPr wrap="square" lIns="0" tIns="0" rIns="0" bIns="0" rtlCol="0" anchor="t"/>
          <a:lstStyle/>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SARS-CoV-2</a:t>
            </a:r>
          </a:p>
          <a:p>
            <a:pPr marL="619100" lvl="1" indent="-238115" defTabSz="761970">
              <a:lnSpc>
                <a:spcPts val="2167"/>
              </a:lnSpc>
              <a:buFont typeface="Arial" panose="020B0604020202020204" pitchFamily="34" charset="0"/>
              <a:buChar char="•"/>
            </a:pPr>
            <a:r>
              <a:rPr lang="en-US" b="1" dirty="0">
                <a:latin typeface="Cabin" panose="020B0604020202020204"/>
                <a:ea typeface="Cabin" pitchFamily="34" charset="-122"/>
                <a:cs typeface="Cabin" pitchFamily="34" charset="-120"/>
              </a:rPr>
              <a:t> (Midnight Protocol)</a:t>
            </a:r>
            <a:r>
              <a:rPr lang="en-US" dirty="0">
                <a:latin typeface="Cabin" panose="020B0604020202020204"/>
                <a:ea typeface="Cabin" pitchFamily="34" charset="-122"/>
                <a:cs typeface="Cabin" pitchFamily="34" charset="-120"/>
              </a:rPr>
              <a:t> ARTIC Network's "Midnight" amplicon protocol. This robust and a global standard for surveillance.</a:t>
            </a:r>
          </a:p>
          <a:p>
            <a:pPr marL="619100" lvl="1" indent="-238115" defTabSz="761970">
              <a:lnSpc>
                <a:spcPts val="2167"/>
              </a:lnSpc>
              <a:buFont typeface="Arial" panose="020B0604020202020204" pitchFamily="34" charset="0"/>
              <a:buChar char="•"/>
            </a:pPr>
            <a:r>
              <a:rPr lang="en-US" dirty="0">
                <a:latin typeface="Cabin" panose="020B0604020202020204"/>
                <a:ea typeface="Cabin" pitchFamily="34" charset="-122"/>
                <a:cs typeface="Cabin" pitchFamily="34" charset="-120"/>
              </a:rPr>
              <a:t>Ligation based library</a:t>
            </a:r>
          </a:p>
        </p:txBody>
      </p:sp>
      <p:sp>
        <p:nvSpPr>
          <p:cNvPr id="9" name="Text 7"/>
          <p:cNvSpPr/>
          <p:nvPr/>
        </p:nvSpPr>
        <p:spPr>
          <a:xfrm>
            <a:off x="8106401" y="2013981"/>
            <a:ext cx="174526" cy="218182"/>
          </a:xfrm>
          <a:prstGeom prst="rect">
            <a:avLst/>
          </a:prstGeom>
          <a:noFill/>
          <a:ln/>
        </p:spPr>
        <p:txBody>
          <a:bodyPr wrap="none" lIns="0" tIns="0" rIns="0" bIns="0" rtlCol="0" anchor="t"/>
          <a:lstStyle/>
          <a:p>
            <a:pPr defTabSz="761970">
              <a:lnSpc>
                <a:spcPts val="2167"/>
              </a:lnSpc>
            </a:pPr>
            <a:r>
              <a:rPr lang="en-US" dirty="0">
                <a:latin typeface="Cabin" panose="020B0604020202020204" charset="0"/>
                <a:ea typeface="Unbounded Light" pitchFamily="34" charset="-122"/>
                <a:cs typeface="Unbounded Light" pitchFamily="34" charset="-120"/>
              </a:rPr>
              <a:t>03</a:t>
            </a:r>
            <a:endParaRPr lang="en-US" dirty="0">
              <a:latin typeface="Cabin" panose="020B0604020202020204" charset="0"/>
            </a:endParaRPr>
          </a:p>
        </p:txBody>
      </p:sp>
      <p:sp>
        <p:nvSpPr>
          <p:cNvPr id="10" name="Shape 8"/>
          <p:cNvSpPr/>
          <p:nvPr/>
        </p:nvSpPr>
        <p:spPr>
          <a:xfrm>
            <a:off x="8011612" y="2274454"/>
            <a:ext cx="3482281" cy="19050"/>
          </a:xfrm>
          <a:prstGeom prst="rect">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11" name="Text 9"/>
          <p:cNvSpPr/>
          <p:nvPr/>
        </p:nvSpPr>
        <p:spPr>
          <a:xfrm>
            <a:off x="8011612" y="2446343"/>
            <a:ext cx="3482281" cy="2141292"/>
          </a:xfrm>
          <a:prstGeom prst="rect">
            <a:avLst/>
          </a:prstGeom>
          <a:noFill/>
          <a:ln/>
        </p:spPr>
        <p:txBody>
          <a:bodyPr wrap="square" lIns="0" tIns="0" rIns="0" bIns="0" rtlCol="0" anchor="t"/>
          <a:lstStyle/>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RSV (Under Validation)</a:t>
            </a:r>
            <a:r>
              <a:rPr lang="en-US" dirty="0">
                <a:latin typeface="Cabin" panose="020B0604020202020204" charset="0"/>
                <a:ea typeface="Cabin" pitchFamily="34" charset="-122"/>
                <a:cs typeface="Cabin" pitchFamily="34" charset="-120"/>
              </a:rPr>
              <a:t> </a:t>
            </a:r>
          </a:p>
          <a:p>
            <a:pPr marL="619100" lvl="1" indent="-238115" defTabSz="761970">
              <a:lnSpc>
                <a:spcPts val="2167"/>
              </a:lnSpc>
              <a:buFont typeface="Arial" panose="020B0604020202020204" pitchFamily="34" charset="0"/>
              <a:buChar char="•"/>
            </a:pPr>
            <a:r>
              <a:rPr lang="en-US" dirty="0">
                <a:latin typeface="Cabin" panose="020B0604020202020204"/>
                <a:ea typeface="Cabin" pitchFamily="34" charset="-122"/>
                <a:cs typeface="Cabin" pitchFamily="34" charset="-120"/>
              </a:rPr>
              <a:t>We are finalizing a ligation-based sequencing workflow for RSV, likely involving RT followed by the standard ligation sequencing. </a:t>
            </a:r>
          </a:p>
          <a:p>
            <a:pPr marL="619100" lvl="1" indent="-238115" defTabSz="761970">
              <a:lnSpc>
                <a:spcPts val="2167"/>
              </a:lnSpc>
              <a:buFont typeface="Arial" panose="020B0604020202020204" pitchFamily="34" charset="0"/>
              <a:buChar char="•"/>
            </a:pPr>
            <a:r>
              <a:rPr lang="en-US" dirty="0">
                <a:latin typeface="Cabin" panose="020B0604020202020204"/>
              </a:rPr>
              <a:t>Primers procurement pending</a:t>
            </a:r>
          </a:p>
        </p:txBody>
      </p:sp>
      <p:pic>
        <p:nvPicPr>
          <p:cNvPr id="13" name="Picture 12">
            <a:extLst>
              <a:ext uri="{FF2B5EF4-FFF2-40B4-BE49-F238E27FC236}">
                <a16:creationId xmlns:a16="http://schemas.microsoft.com/office/drawing/2014/main" id="{AC7728B8-B3FC-600E-1FE2-6B40047BBDDD}"/>
              </a:ext>
            </a:extLst>
          </p:cNvPr>
          <p:cNvPicPr>
            <a:picLocks noChangeAspect="1"/>
          </p:cNvPicPr>
          <p:nvPr/>
        </p:nvPicPr>
        <p:blipFill>
          <a:blip r:embed="rId3"/>
          <a:stretch>
            <a:fillRect/>
          </a:stretch>
        </p:blipFill>
        <p:spPr>
          <a:xfrm>
            <a:off x="550321" y="4146937"/>
            <a:ext cx="3391144" cy="2336989"/>
          </a:xfrm>
          <a:prstGeom prst="rect">
            <a:avLst/>
          </a:prstGeom>
        </p:spPr>
      </p:pic>
      <p:pic>
        <p:nvPicPr>
          <p:cNvPr id="15" name="Picture 14">
            <a:extLst>
              <a:ext uri="{FF2B5EF4-FFF2-40B4-BE49-F238E27FC236}">
                <a16:creationId xmlns:a16="http://schemas.microsoft.com/office/drawing/2014/main" id="{F0D844C7-6C16-934C-2223-6DFE415DD9AC}"/>
              </a:ext>
            </a:extLst>
          </p:cNvPr>
          <p:cNvPicPr>
            <a:picLocks noChangeAspect="1"/>
          </p:cNvPicPr>
          <p:nvPr/>
        </p:nvPicPr>
        <p:blipFill>
          <a:blip r:embed="rId4"/>
          <a:stretch>
            <a:fillRect/>
          </a:stretch>
        </p:blipFill>
        <p:spPr>
          <a:xfrm>
            <a:off x="5117891" y="4560044"/>
            <a:ext cx="1956113" cy="1956113"/>
          </a:xfrm>
          <a:prstGeom prst="rect">
            <a:avLst/>
          </a:prstGeom>
        </p:spPr>
      </p:pic>
      <p:pic>
        <p:nvPicPr>
          <p:cNvPr id="17" name="Picture 16">
            <a:extLst>
              <a:ext uri="{FF2B5EF4-FFF2-40B4-BE49-F238E27FC236}">
                <a16:creationId xmlns:a16="http://schemas.microsoft.com/office/drawing/2014/main" id="{D696A1B9-06C9-EF55-A9F0-0B404A326751}"/>
              </a:ext>
            </a:extLst>
          </p:cNvPr>
          <p:cNvPicPr>
            <a:picLocks noChangeAspect="1"/>
          </p:cNvPicPr>
          <p:nvPr/>
        </p:nvPicPr>
        <p:blipFill>
          <a:blip r:embed="rId5"/>
          <a:stretch>
            <a:fillRect/>
          </a:stretch>
        </p:blipFill>
        <p:spPr>
          <a:xfrm>
            <a:off x="8851631" y="4342635"/>
            <a:ext cx="2446751" cy="2141291"/>
          </a:xfrm>
          <a:prstGeom prst="rect">
            <a:avLst/>
          </a:prstGeom>
        </p:spPr>
      </p:pic>
      <p:pic>
        <p:nvPicPr>
          <p:cNvPr id="12" name="Picture 11">
            <a:extLst>
              <a:ext uri="{FF2B5EF4-FFF2-40B4-BE49-F238E27FC236}">
                <a16:creationId xmlns:a16="http://schemas.microsoft.com/office/drawing/2014/main" id="{1234460A-6EC5-47EA-0A68-CD230AE137B5}"/>
              </a:ext>
            </a:extLst>
          </p:cNvPr>
          <p:cNvPicPr>
            <a:picLocks noChangeAspect="1"/>
          </p:cNvPicPr>
          <p:nvPr/>
        </p:nvPicPr>
        <p:blipFill>
          <a:blip r:embed="rId6"/>
          <a:stretch>
            <a:fillRect/>
          </a:stretch>
        </p:blipFill>
        <p:spPr>
          <a:xfrm>
            <a:off x="9905134" y="231486"/>
            <a:ext cx="1781175" cy="97559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41526" y="403462"/>
            <a:ext cx="10795793" cy="2004653"/>
          </a:xfrm>
          <a:prstGeom prst="rect">
            <a:avLst/>
          </a:prstGeom>
          <a:noFill/>
          <a:ln/>
        </p:spPr>
        <p:txBody>
          <a:bodyPr wrap="square" lIns="0" tIns="0" rIns="0" bIns="0" rtlCol="0" anchor="t"/>
          <a:lstStyle/>
          <a:p>
            <a:pPr defTabSz="761970">
              <a:lnSpc>
                <a:spcPts val="3208"/>
              </a:lnSpc>
            </a:pPr>
            <a:r>
              <a:rPr lang="en-US" sz="3667" b="1" dirty="0">
                <a:solidFill>
                  <a:srgbClr val="0A988B"/>
                </a:solidFill>
                <a:latin typeface="Cabin" panose="020B0604020202020204" charset="0"/>
                <a:ea typeface="Unbounded" pitchFamily="34" charset="-122"/>
              </a:rPr>
              <a:t>Supporting Infrastructure:</a:t>
            </a:r>
          </a:p>
          <a:p>
            <a:pPr defTabSz="761970">
              <a:lnSpc>
                <a:spcPts val="3208"/>
              </a:lnSpc>
            </a:pPr>
            <a:endParaRPr lang="en-US" sz="3667" b="1" dirty="0">
              <a:solidFill>
                <a:srgbClr val="0A988B"/>
              </a:solidFill>
              <a:latin typeface="Cabin" panose="020B0604020202020204" charset="0"/>
              <a:ea typeface="Unbounded" pitchFamily="34" charset="-122"/>
            </a:endParaRPr>
          </a:p>
          <a:p>
            <a:pPr defTabSz="761970">
              <a:lnSpc>
                <a:spcPts val="3208"/>
              </a:lnSpc>
            </a:pPr>
            <a:r>
              <a:rPr lang="en-US" sz="2583" dirty="0">
                <a:solidFill>
                  <a:srgbClr val="FFFFFF"/>
                </a:solidFill>
                <a:latin typeface="Cabin" panose="020B0604020202020204" charset="0"/>
                <a:ea typeface="Unbounded" pitchFamily="34" charset="-122"/>
                <a:cs typeface="Unbounded" pitchFamily="34" charset="-120"/>
              </a:rPr>
              <a:t>Our supporting infrastructure includes; computers, internet, LAN and storage. They ensure seamless data flow and efficient operations.</a:t>
            </a:r>
            <a:endParaRPr lang="en-US" sz="2583" dirty="0">
              <a:solidFill>
                <a:prstClr val="black"/>
              </a:solidFill>
              <a:latin typeface="Cabin" panose="020B0604020202020204" charset="0"/>
            </a:endParaRPr>
          </a:p>
        </p:txBody>
      </p:sp>
      <p:sp>
        <p:nvSpPr>
          <p:cNvPr id="3" name="Text 1"/>
          <p:cNvSpPr/>
          <p:nvPr/>
        </p:nvSpPr>
        <p:spPr>
          <a:xfrm>
            <a:off x="578583" y="3714763"/>
            <a:ext cx="5184973" cy="1396008"/>
          </a:xfrm>
          <a:prstGeom prst="rect">
            <a:avLst/>
          </a:prstGeom>
          <a:noFill/>
          <a:ln/>
        </p:spPr>
        <p:txBody>
          <a:bodyPr wrap="square" lIns="0" tIns="0" rIns="0" bIns="0" rtlCol="0" anchor="t"/>
          <a:lstStyle/>
          <a:p>
            <a:pPr defTabSz="761970">
              <a:lnSpc>
                <a:spcPts val="2167"/>
              </a:lnSpc>
            </a:pPr>
            <a:r>
              <a:rPr lang="en-US" sz="2400" b="1" dirty="0">
                <a:latin typeface="Cabin" panose="020B0604020202020204" charset="0"/>
                <a:ea typeface="Cabin" pitchFamily="34" charset="-122"/>
                <a:cs typeface="Cabin" pitchFamily="34" charset="-120"/>
              </a:rPr>
              <a:t>Secondary Computer</a:t>
            </a:r>
          </a:p>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Dell OptiPlex</a:t>
            </a: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Core i7-12700, 32GB RAM, </a:t>
            </a: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GPU (RTX 2080 Super). </a:t>
            </a: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2 x 512 Gb SSDs</a:t>
            </a:r>
          </a:p>
        </p:txBody>
      </p:sp>
      <p:sp>
        <p:nvSpPr>
          <p:cNvPr id="4" name="Text 2"/>
          <p:cNvSpPr/>
          <p:nvPr/>
        </p:nvSpPr>
        <p:spPr>
          <a:xfrm>
            <a:off x="5857951" y="1885244"/>
            <a:ext cx="5184973" cy="2202703"/>
          </a:xfrm>
          <a:prstGeom prst="rect">
            <a:avLst/>
          </a:prstGeom>
          <a:noFill/>
          <a:ln/>
        </p:spPr>
        <p:txBody>
          <a:bodyPr wrap="square" lIns="0" tIns="0" rIns="0" bIns="0" rtlCol="0" anchor="t"/>
          <a:lstStyle/>
          <a:p>
            <a:pPr defTabSz="761970">
              <a:lnSpc>
                <a:spcPts val="2167"/>
              </a:lnSpc>
            </a:pPr>
            <a:r>
              <a:rPr lang="en-US" sz="2400" b="1" dirty="0">
                <a:latin typeface="Cabin" panose="020B0604020202020204" charset="0"/>
                <a:ea typeface="Cabin" pitchFamily="34" charset="-122"/>
                <a:cs typeface="Cabin" pitchFamily="34" charset="-120"/>
              </a:rPr>
              <a:t>Network Capabilities</a:t>
            </a:r>
            <a:r>
              <a:rPr lang="en-US" sz="2400" dirty="0">
                <a:latin typeface="Cabin" panose="020B0604020202020204" charset="0"/>
                <a:ea typeface="Cabin" pitchFamily="34" charset="-122"/>
                <a:cs typeface="Cabin" pitchFamily="34" charset="-120"/>
              </a:rPr>
              <a:t> </a:t>
            </a:r>
          </a:p>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Internet:</a:t>
            </a:r>
            <a:r>
              <a:rPr lang="en-US" dirty="0">
                <a:latin typeface="Cabin" panose="020B0604020202020204" charset="0"/>
                <a:ea typeface="Cabin" pitchFamily="34" charset="-122"/>
                <a:cs typeface="Cabin" pitchFamily="34" charset="-120"/>
              </a:rPr>
              <a:t> 100 Mbps symmetrical fiber connection,</a:t>
            </a:r>
          </a:p>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LAN:</a:t>
            </a:r>
            <a:r>
              <a:rPr lang="en-US" dirty="0">
                <a:latin typeface="Cabin" panose="020B0604020202020204" charset="0"/>
                <a:ea typeface="Cabin" pitchFamily="34" charset="-122"/>
                <a:cs typeface="Cabin" pitchFamily="34" charset="-120"/>
              </a:rPr>
              <a:t> 2.5 Gigabit Ethernet, enabling fast transfer of large sequencing files between computers and to a potential future network-attached storage (NAS) device.</a:t>
            </a:r>
            <a:endParaRPr lang="en-US" dirty="0">
              <a:latin typeface="Cabin" panose="020B0604020202020204" charset="0"/>
            </a:endParaRPr>
          </a:p>
        </p:txBody>
      </p:sp>
      <p:sp>
        <p:nvSpPr>
          <p:cNvPr id="7" name="Text 1">
            <a:extLst>
              <a:ext uri="{FF2B5EF4-FFF2-40B4-BE49-F238E27FC236}">
                <a16:creationId xmlns:a16="http://schemas.microsoft.com/office/drawing/2014/main" id="{17083C25-2014-39F8-6594-B8CFF0BECBAB}"/>
              </a:ext>
            </a:extLst>
          </p:cNvPr>
          <p:cNvSpPr/>
          <p:nvPr/>
        </p:nvSpPr>
        <p:spPr>
          <a:xfrm>
            <a:off x="341526" y="1569658"/>
            <a:ext cx="5184973" cy="1676913"/>
          </a:xfrm>
          <a:prstGeom prst="rect">
            <a:avLst/>
          </a:prstGeom>
          <a:noFill/>
          <a:ln/>
        </p:spPr>
        <p:txBody>
          <a:bodyPr wrap="square" lIns="0" tIns="0" rIns="0" bIns="0" rtlCol="0" anchor="t"/>
          <a:lstStyle/>
          <a:p>
            <a:pPr defTabSz="761970">
              <a:lnSpc>
                <a:spcPts val="2167"/>
              </a:lnSpc>
            </a:pPr>
            <a:r>
              <a:rPr lang="en-US" sz="2400" b="1" dirty="0">
                <a:latin typeface="Cabin" panose="020B0604020202020204" charset="0"/>
                <a:ea typeface="Cabin" pitchFamily="34" charset="-122"/>
                <a:cs typeface="Cabin" pitchFamily="34" charset="-120"/>
              </a:rPr>
              <a:t>Primary computer: </a:t>
            </a:r>
          </a:p>
          <a:p>
            <a:pPr marL="238115" indent="-238115" defTabSz="761970">
              <a:lnSpc>
                <a:spcPts val="2167"/>
              </a:lnSpc>
              <a:buFont typeface="Arial" panose="020B0604020202020204" pitchFamily="34" charset="0"/>
              <a:buChar char="•"/>
            </a:pPr>
            <a:r>
              <a:rPr lang="en-US" b="1" dirty="0">
                <a:latin typeface="Cabin" panose="020B0604020202020204" charset="0"/>
                <a:ea typeface="Cabin" pitchFamily="34" charset="-122"/>
                <a:cs typeface="Cabin" pitchFamily="34" charset="-120"/>
              </a:rPr>
              <a:t>Dell XPS 8950:</a:t>
            </a:r>
            <a:r>
              <a:rPr lang="en-US" dirty="0">
                <a:latin typeface="Cabin" panose="020B0604020202020204" charset="0"/>
                <a:ea typeface="Cabin" pitchFamily="34" charset="-122"/>
                <a:cs typeface="Cabin" pitchFamily="34" charset="-120"/>
              </a:rPr>
              <a:t> </a:t>
            </a: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Core i9-12900K, 64Gb RAM,</a:t>
            </a: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GPU (Nvidia RTX 4060Ti). Quite handy in </a:t>
            </a:r>
            <a:r>
              <a:rPr lang="en-US" dirty="0" err="1">
                <a:latin typeface="Cabin" panose="020B0604020202020204" charset="0"/>
                <a:ea typeface="Cabin" pitchFamily="34" charset="-122"/>
                <a:cs typeface="Cabin" pitchFamily="34" charset="-120"/>
              </a:rPr>
              <a:t>basecalling</a:t>
            </a:r>
            <a:endParaRPr lang="en-US" dirty="0">
              <a:latin typeface="Cabin" panose="020B0604020202020204" charset="0"/>
              <a:ea typeface="Cabin" pitchFamily="34" charset="-122"/>
              <a:cs typeface="Cabin" pitchFamily="34" charset="-120"/>
            </a:endParaRPr>
          </a:p>
          <a:p>
            <a:pPr marL="619100" lvl="1" indent="-238115" defTabSz="761970">
              <a:lnSpc>
                <a:spcPts val="2167"/>
              </a:lnSpc>
              <a:buFont typeface="Arial" panose="020B0604020202020204" pitchFamily="34" charset="0"/>
              <a:buChar char="•"/>
            </a:pPr>
            <a:r>
              <a:rPr lang="en-US" dirty="0">
                <a:latin typeface="Cabin" panose="020B0604020202020204" charset="0"/>
                <a:ea typeface="Cabin" pitchFamily="34" charset="-122"/>
                <a:cs typeface="Cabin" pitchFamily="34" charset="-120"/>
              </a:rPr>
              <a:t>1Tb SSD 8Tb HDD.</a:t>
            </a:r>
            <a:endParaRPr lang="en-US" dirty="0">
              <a:latin typeface="Cabin" panose="020B0604020202020204" charset="0"/>
            </a:endParaRPr>
          </a:p>
        </p:txBody>
      </p:sp>
      <p:pic>
        <p:nvPicPr>
          <p:cNvPr id="5" name="Picture 4">
            <a:extLst>
              <a:ext uri="{FF2B5EF4-FFF2-40B4-BE49-F238E27FC236}">
                <a16:creationId xmlns:a16="http://schemas.microsoft.com/office/drawing/2014/main" id="{26C76694-9C9D-729A-CD4B-189738B28F7E}"/>
              </a:ext>
            </a:extLst>
          </p:cNvPr>
          <p:cNvPicPr>
            <a:picLocks noChangeAspect="1"/>
          </p:cNvPicPr>
          <p:nvPr/>
        </p:nvPicPr>
        <p:blipFill>
          <a:blip r:embed="rId3"/>
          <a:stretch>
            <a:fillRect/>
          </a:stretch>
        </p:blipFill>
        <p:spPr>
          <a:xfrm>
            <a:off x="9572625" y="456406"/>
            <a:ext cx="1781175" cy="114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97564" y="471091"/>
            <a:ext cx="10795793" cy="880070"/>
          </a:xfrm>
          <a:prstGeom prst="rect">
            <a:avLst/>
          </a:prstGeom>
          <a:noFill/>
          <a:ln/>
        </p:spPr>
        <p:txBody>
          <a:bodyPr wrap="square" lIns="0" tIns="0" rIns="0" bIns="0" rtlCol="0" anchor="t"/>
          <a:lstStyle/>
          <a:p>
            <a:pPr defTabSz="761970">
              <a:lnSpc>
                <a:spcPts val="3458"/>
              </a:lnSpc>
            </a:pPr>
            <a:r>
              <a:rPr lang="en-US" sz="3667" b="1" dirty="0">
                <a:latin typeface="Cabin" panose="020B0604020202020204" charset="0"/>
                <a:ea typeface="Unbounded" pitchFamily="34" charset="-122"/>
              </a:rPr>
              <a:t>Sequencing Ecosystem: </a:t>
            </a:r>
          </a:p>
          <a:p>
            <a:pPr defTabSz="761970">
              <a:lnSpc>
                <a:spcPts val="3458"/>
              </a:lnSpc>
            </a:pPr>
            <a:endParaRPr lang="en-US" sz="3667" b="1" dirty="0">
              <a:solidFill>
                <a:srgbClr val="0A988B"/>
              </a:solidFill>
              <a:latin typeface="Cabin" panose="020B0604020202020204" charset="0"/>
              <a:ea typeface="Unbounded" pitchFamily="34" charset="-122"/>
            </a:endParaRPr>
          </a:p>
          <a:p>
            <a:pPr defTabSz="761970">
              <a:lnSpc>
                <a:spcPts val="3458"/>
              </a:lnSpc>
            </a:pPr>
            <a:r>
              <a:rPr lang="en-US" sz="2750" dirty="0">
                <a:solidFill>
                  <a:srgbClr val="FFFFFF"/>
                </a:solidFill>
                <a:latin typeface="Cabin" panose="020B0604020202020204" charset="0"/>
                <a:ea typeface="Unbounded" pitchFamily="34" charset="-122"/>
                <a:cs typeface="Unbounded" pitchFamily="34" charset="-120"/>
              </a:rPr>
              <a:t>Tools, Advancements, and Practices</a:t>
            </a:r>
            <a:endParaRPr lang="en-US" sz="2750" dirty="0">
              <a:solidFill>
                <a:prstClr val="black"/>
              </a:solidFill>
              <a:latin typeface="Cabin" panose="020B0604020202020204" charset="0"/>
            </a:endParaRPr>
          </a:p>
        </p:txBody>
      </p:sp>
      <p:sp>
        <p:nvSpPr>
          <p:cNvPr id="3" name="Text 1"/>
          <p:cNvSpPr/>
          <p:nvPr/>
        </p:nvSpPr>
        <p:spPr>
          <a:xfrm>
            <a:off x="367842" y="1787052"/>
            <a:ext cx="10795793" cy="239316"/>
          </a:xfrm>
          <a:prstGeom prst="rect">
            <a:avLst/>
          </a:prstGeom>
          <a:noFill/>
          <a:ln/>
        </p:spPr>
        <p:txBody>
          <a:bodyPr wrap="none" lIns="0" tIns="0" rIns="0" bIns="0" rtlCol="0" anchor="t"/>
          <a:lstStyle/>
          <a:p>
            <a:pPr defTabSz="761970">
              <a:lnSpc>
                <a:spcPts val="1875"/>
              </a:lnSpc>
            </a:pPr>
            <a:r>
              <a:rPr lang="en-US" sz="1600" dirty="0">
                <a:latin typeface="Cabin" panose="020B0604020202020204" charset="0"/>
                <a:ea typeface="Cabin" pitchFamily="34" charset="-122"/>
                <a:cs typeface="Cabin" pitchFamily="34" charset="-120"/>
              </a:rPr>
              <a:t>Our comprehensive software ecosystem enables genomic data analysis from sequencing to interpretation:</a:t>
            </a:r>
            <a:endParaRPr lang="en-US" sz="1600" dirty="0">
              <a:latin typeface="Cabin" panose="020B0604020202020204" charset="0"/>
            </a:endParaRPr>
          </a:p>
        </p:txBody>
      </p:sp>
      <p:sp>
        <p:nvSpPr>
          <p:cNvPr id="5" name="Text 2"/>
          <p:cNvSpPr/>
          <p:nvPr/>
        </p:nvSpPr>
        <p:spPr>
          <a:xfrm>
            <a:off x="402035" y="2462259"/>
            <a:ext cx="1760141" cy="219968"/>
          </a:xfrm>
          <a:prstGeom prst="rect">
            <a:avLst/>
          </a:prstGeom>
          <a:noFill/>
          <a:ln/>
        </p:spPr>
        <p:txBody>
          <a:bodyPr wrap="none" lIns="0" tIns="0" rIns="0" bIns="0" rtlCol="0" anchor="t"/>
          <a:lstStyle/>
          <a:p>
            <a:pPr defTabSz="761970">
              <a:lnSpc>
                <a:spcPts val="1708"/>
              </a:lnSpc>
            </a:pPr>
            <a:r>
              <a:rPr lang="en-US" sz="2000" b="1" dirty="0">
                <a:latin typeface="Cabin" panose="020B0604020202020204" charset="0"/>
                <a:ea typeface="Unbounded" pitchFamily="34" charset="-122"/>
              </a:rPr>
              <a:t>Core Software</a:t>
            </a:r>
          </a:p>
        </p:txBody>
      </p:sp>
      <p:sp>
        <p:nvSpPr>
          <p:cNvPr id="6" name="Text 3"/>
          <p:cNvSpPr/>
          <p:nvPr/>
        </p:nvSpPr>
        <p:spPr>
          <a:xfrm>
            <a:off x="402035" y="2801913"/>
            <a:ext cx="4499974" cy="783683"/>
          </a:xfrm>
          <a:prstGeom prst="rect">
            <a:avLst/>
          </a:prstGeom>
          <a:noFill/>
          <a:ln/>
        </p:spPr>
        <p:txBody>
          <a:bodyPr wrap="square" lIns="0" tIns="0" rIns="0" bIns="0" rtlCol="0" anchor="t"/>
          <a:lstStyle/>
          <a:p>
            <a:pPr marL="238115" indent="-238115" defTabSz="761970">
              <a:lnSpc>
                <a:spcPts val="1875"/>
              </a:lnSpc>
              <a:buFont typeface="Arial" panose="020B0604020202020204" pitchFamily="34" charset="0"/>
              <a:buChar char="•"/>
            </a:pPr>
            <a:r>
              <a:rPr lang="en-US" sz="1400" b="1" dirty="0" err="1">
                <a:latin typeface="Cabin" panose="020B0604020202020204" charset="0"/>
                <a:ea typeface="Cabin" pitchFamily="34" charset="-122"/>
                <a:cs typeface="Cabin" pitchFamily="34" charset="-120"/>
              </a:rPr>
              <a:t>MinKNOW</a:t>
            </a:r>
            <a:r>
              <a:rPr lang="en-US" sz="1400" b="1" dirty="0">
                <a:latin typeface="Cabin" panose="020B0604020202020204" charset="0"/>
                <a:ea typeface="Cabin" pitchFamily="34" charset="-122"/>
                <a:cs typeface="Cabin" pitchFamily="34" charset="-120"/>
              </a:rPr>
              <a:t> </a:t>
            </a:r>
            <a:r>
              <a:rPr lang="en-US" sz="1400" dirty="0">
                <a:latin typeface="Cabin" panose="020B0604020202020204" charset="0"/>
                <a:ea typeface="Cabin" pitchFamily="34" charset="-122"/>
                <a:cs typeface="Cabin" pitchFamily="34" charset="-120"/>
              </a:rPr>
              <a:t>- controls the sequencer and performs live </a:t>
            </a:r>
            <a:r>
              <a:rPr lang="en-US" sz="1400" dirty="0" err="1">
                <a:latin typeface="Cabin" panose="020B0604020202020204" charset="0"/>
                <a:ea typeface="Cabin" pitchFamily="34" charset="-122"/>
                <a:cs typeface="Cabin" pitchFamily="34" charset="-120"/>
              </a:rPr>
              <a:t>basecalling</a:t>
            </a:r>
            <a:r>
              <a:rPr lang="en-US" sz="1400" dirty="0">
                <a:latin typeface="Cabin" panose="020B0604020202020204" charset="0"/>
                <a:ea typeface="Cabin" pitchFamily="34" charset="-122"/>
                <a:cs typeface="Cabin" pitchFamily="34" charset="-120"/>
              </a:rPr>
              <a:t>.</a:t>
            </a:r>
          </a:p>
          <a:p>
            <a:pPr marL="238115" indent="-238115" defTabSz="761970">
              <a:lnSpc>
                <a:spcPts val="1875"/>
              </a:lnSpc>
              <a:buFont typeface="Arial" panose="020B0604020202020204" pitchFamily="34" charset="0"/>
              <a:buChar char="•"/>
            </a:pPr>
            <a:r>
              <a:rPr lang="en-US" sz="1400" b="1" dirty="0">
                <a:latin typeface="Cabin" panose="020B0604020202020204" charset="0"/>
                <a:ea typeface="Cabin" pitchFamily="34" charset="-122"/>
                <a:cs typeface="Cabin" pitchFamily="34" charset="-120"/>
              </a:rPr>
              <a:t>MIRA </a:t>
            </a:r>
            <a:r>
              <a:rPr lang="en-US" sz="1400" dirty="0">
                <a:latin typeface="Cabin" panose="020B0604020202020204" charset="0"/>
                <a:ea typeface="Cabin" pitchFamily="34" charset="-122"/>
                <a:cs typeface="Cabin" pitchFamily="34" charset="-120"/>
              </a:rPr>
              <a:t>- QC checks and assembly.</a:t>
            </a:r>
            <a:endParaRPr lang="en-US" sz="1400" dirty="0">
              <a:latin typeface="Cabin" panose="020B0604020202020204" charset="0"/>
            </a:endParaRPr>
          </a:p>
        </p:txBody>
      </p:sp>
      <p:sp>
        <p:nvSpPr>
          <p:cNvPr id="8" name="Text 4"/>
          <p:cNvSpPr/>
          <p:nvPr/>
        </p:nvSpPr>
        <p:spPr>
          <a:xfrm>
            <a:off x="402035" y="3974974"/>
            <a:ext cx="1760141" cy="219968"/>
          </a:xfrm>
          <a:prstGeom prst="rect">
            <a:avLst/>
          </a:prstGeom>
          <a:noFill/>
          <a:ln/>
        </p:spPr>
        <p:txBody>
          <a:bodyPr wrap="none" lIns="0" tIns="0" rIns="0" bIns="0" rtlCol="0" anchor="t"/>
          <a:lstStyle/>
          <a:p>
            <a:pPr defTabSz="761970">
              <a:lnSpc>
                <a:spcPts val="1708"/>
              </a:lnSpc>
            </a:pPr>
            <a:r>
              <a:rPr lang="en-US" sz="2000" b="1" dirty="0">
                <a:latin typeface="Cabin" panose="020B0604020202020204" charset="0"/>
                <a:ea typeface="Unbounded" pitchFamily="34" charset="-122"/>
              </a:rPr>
              <a:t>Analysis Tools</a:t>
            </a:r>
          </a:p>
        </p:txBody>
      </p:sp>
      <p:sp>
        <p:nvSpPr>
          <p:cNvPr id="9" name="Text 5"/>
          <p:cNvSpPr/>
          <p:nvPr/>
        </p:nvSpPr>
        <p:spPr>
          <a:xfrm>
            <a:off x="289364" y="4493391"/>
            <a:ext cx="6034353" cy="1311221"/>
          </a:xfrm>
          <a:prstGeom prst="rect">
            <a:avLst/>
          </a:prstGeom>
          <a:noFill/>
          <a:ln/>
        </p:spPr>
        <p:txBody>
          <a:bodyPr wrap="square" lIns="0" tIns="0" rIns="0" bIns="0" rtlCol="0" anchor="t"/>
          <a:lstStyle/>
          <a:p>
            <a:pPr marL="238115" indent="-238115" defTabSz="761970">
              <a:lnSpc>
                <a:spcPts val="1875"/>
              </a:lnSpc>
              <a:buFont typeface="Arial" panose="020B0604020202020204" pitchFamily="34" charset="0"/>
              <a:buChar char="•"/>
            </a:pPr>
            <a:r>
              <a:rPr lang="en-US" sz="1400" b="1" dirty="0">
                <a:latin typeface="Cabin" panose="020B0604020202020204" charset="0"/>
                <a:ea typeface="Cabin" pitchFamily="34" charset="-122"/>
                <a:cs typeface="Cabin" pitchFamily="34" charset="-120"/>
              </a:rPr>
              <a:t>EPI2ME user-friendly </a:t>
            </a:r>
            <a:r>
              <a:rPr lang="en-US" sz="1400" dirty="0">
                <a:latin typeface="Cabin" panose="020B0604020202020204" charset="0"/>
                <a:ea typeface="Cabin" pitchFamily="34" charset="-122"/>
                <a:cs typeface="Cabin" pitchFamily="34" charset="-120"/>
              </a:rPr>
              <a:t>GUI based automated workflows</a:t>
            </a:r>
          </a:p>
          <a:p>
            <a:pPr marL="238115" indent="-238115" defTabSz="761970">
              <a:lnSpc>
                <a:spcPts val="1875"/>
              </a:lnSpc>
              <a:buFont typeface="Arial" panose="020B0604020202020204" pitchFamily="34" charset="0"/>
              <a:buChar char="•"/>
            </a:pPr>
            <a:r>
              <a:rPr lang="en-US" sz="1400" b="1" dirty="0" err="1">
                <a:latin typeface="Cabin" panose="020B0604020202020204" charset="0"/>
              </a:rPr>
              <a:t>Jalview</a:t>
            </a:r>
            <a:r>
              <a:rPr lang="en-US" sz="1400" b="1" dirty="0">
                <a:latin typeface="Cabin" panose="020B0604020202020204" charset="0"/>
              </a:rPr>
              <a:t>: </a:t>
            </a:r>
            <a:r>
              <a:rPr lang="en-US" sz="1400" dirty="0">
                <a:latin typeface="Cabin" panose="020B0604020202020204" charset="0"/>
              </a:rPr>
              <a:t>Specialized tools for visualizing multiple sequences, alignment, analyzing conservation, editing etc.</a:t>
            </a:r>
          </a:p>
          <a:p>
            <a:pPr marL="238115" indent="-238115" defTabSz="761970">
              <a:lnSpc>
                <a:spcPts val="1875"/>
              </a:lnSpc>
              <a:buFont typeface="Arial" panose="020B0604020202020204" pitchFamily="34" charset="0"/>
              <a:buChar char="•"/>
            </a:pPr>
            <a:r>
              <a:rPr lang="en-US" sz="1400" b="1" dirty="0">
                <a:latin typeface="Cabin" panose="020B0604020202020204" charset="0"/>
              </a:rPr>
              <a:t>MEGA</a:t>
            </a:r>
            <a:r>
              <a:rPr lang="en-US" sz="1400" dirty="0">
                <a:latin typeface="Cabin" panose="020B0604020202020204" charset="0"/>
              </a:rPr>
              <a:t> for constructing phylogenetic trees, performing sequences alignment etc.</a:t>
            </a:r>
          </a:p>
        </p:txBody>
      </p:sp>
      <p:sp>
        <p:nvSpPr>
          <p:cNvPr id="11" name="Text 6"/>
          <p:cNvSpPr/>
          <p:nvPr/>
        </p:nvSpPr>
        <p:spPr>
          <a:xfrm>
            <a:off x="6323717" y="2462259"/>
            <a:ext cx="2291854" cy="219968"/>
          </a:xfrm>
          <a:prstGeom prst="rect">
            <a:avLst/>
          </a:prstGeom>
          <a:noFill/>
          <a:ln/>
        </p:spPr>
        <p:txBody>
          <a:bodyPr wrap="none" lIns="0" tIns="0" rIns="0" bIns="0" rtlCol="0" anchor="t"/>
          <a:lstStyle/>
          <a:p>
            <a:pPr defTabSz="761970">
              <a:lnSpc>
                <a:spcPts val="1708"/>
              </a:lnSpc>
            </a:pPr>
            <a:r>
              <a:rPr lang="en-US" sz="2000" b="1" dirty="0">
                <a:latin typeface="Cabin" panose="020B0604020202020204" charset="0"/>
                <a:ea typeface="Unbounded" pitchFamily="34" charset="-122"/>
              </a:rPr>
              <a:t>Specialized Platforms</a:t>
            </a:r>
          </a:p>
        </p:txBody>
      </p:sp>
      <p:sp>
        <p:nvSpPr>
          <p:cNvPr id="12" name="Text 7"/>
          <p:cNvSpPr/>
          <p:nvPr/>
        </p:nvSpPr>
        <p:spPr>
          <a:xfrm>
            <a:off x="6404115" y="2949405"/>
            <a:ext cx="5243971" cy="2886213"/>
          </a:xfrm>
          <a:prstGeom prst="rect">
            <a:avLst/>
          </a:prstGeom>
          <a:noFill/>
          <a:ln/>
        </p:spPr>
        <p:txBody>
          <a:bodyPr wrap="square" lIns="0" tIns="0" rIns="0" bIns="0" rtlCol="0" anchor="t"/>
          <a:lstStyle/>
          <a:p>
            <a:pPr marL="238115" indent="-238115" defTabSz="761970">
              <a:lnSpc>
                <a:spcPts val="1875"/>
              </a:lnSpc>
              <a:buFont typeface="Arial" panose="020B0604020202020204" pitchFamily="34" charset="0"/>
              <a:buChar char="•"/>
            </a:pPr>
            <a:r>
              <a:rPr lang="en-US" sz="1400" b="1" dirty="0">
                <a:latin typeface="Cabin" panose="020B0604020202020204" charset="0"/>
                <a:ea typeface="Cabin" pitchFamily="34" charset="-122"/>
                <a:cs typeface="Cabin" pitchFamily="34" charset="-120"/>
              </a:rPr>
              <a:t>GISAID for </a:t>
            </a:r>
            <a:r>
              <a:rPr lang="en-US" sz="1400" dirty="0">
                <a:latin typeface="Cabin" panose="020B0604020202020204" charset="0"/>
                <a:ea typeface="Cabin" pitchFamily="34" charset="-122"/>
                <a:cs typeface="Cabin" pitchFamily="34" charset="-120"/>
              </a:rPr>
              <a:t>sharing influenza and coronavirus data, with integrated tools like FluServer and Auspice for real-time phylogenetic analysis.</a:t>
            </a:r>
          </a:p>
          <a:p>
            <a:pPr marL="238115" indent="-238115" defTabSz="761970">
              <a:lnSpc>
                <a:spcPts val="1875"/>
              </a:lnSpc>
              <a:buFont typeface="Arial" panose="020B0604020202020204" pitchFamily="34" charset="0"/>
              <a:buChar char="•"/>
            </a:pPr>
            <a:r>
              <a:rPr lang="en-US" sz="1400" b="1" dirty="0">
                <a:latin typeface="Cabin" panose="020B0604020202020204" charset="0"/>
              </a:rPr>
              <a:t>Docker Desktop &amp; WSL/Ubuntu</a:t>
            </a:r>
            <a:r>
              <a:rPr lang="en-US" sz="1400" dirty="0">
                <a:latin typeface="Cabin" panose="020B0604020202020204" charset="0"/>
              </a:rPr>
              <a:t>: These create a containerized and Linux-native environment on Windows. This is essential for running bioinformatics tools that are built for Linux.</a:t>
            </a:r>
          </a:p>
          <a:p>
            <a:pPr marL="238115" indent="-238115" defTabSz="761970">
              <a:lnSpc>
                <a:spcPts val="1875"/>
              </a:lnSpc>
              <a:buFont typeface="Arial" panose="020B0604020202020204" pitchFamily="34" charset="0"/>
              <a:buChar char="•"/>
            </a:pPr>
            <a:r>
              <a:rPr lang="en-US" sz="1400" b="1" dirty="0">
                <a:latin typeface="Cabin" panose="020B0604020202020204" charset="0"/>
              </a:rPr>
              <a:t>ANACONDA</a:t>
            </a:r>
            <a:r>
              <a:rPr lang="en-US" sz="1400" dirty="0">
                <a:latin typeface="Cabin" panose="020B0604020202020204" charset="0"/>
              </a:rPr>
              <a:t>: A package and environment manager for Python. We are developing its use for the Command Line Interface (CLI) to manage complex bioinformatics pipelines, allowing for more customizable and automated analyses.</a:t>
            </a:r>
          </a:p>
        </p:txBody>
      </p:sp>
      <p:pic>
        <p:nvPicPr>
          <p:cNvPr id="4" name="Picture 3">
            <a:extLst>
              <a:ext uri="{FF2B5EF4-FFF2-40B4-BE49-F238E27FC236}">
                <a16:creationId xmlns:a16="http://schemas.microsoft.com/office/drawing/2014/main" id="{8370EBE5-7F74-EFF5-6E02-A934EC424220}"/>
              </a:ext>
            </a:extLst>
          </p:cNvPr>
          <p:cNvPicPr>
            <a:picLocks noChangeAspect="1"/>
          </p:cNvPicPr>
          <p:nvPr/>
        </p:nvPicPr>
        <p:blipFill>
          <a:blip r:embed="rId3"/>
          <a:stretch>
            <a:fillRect/>
          </a:stretch>
        </p:blipFill>
        <p:spPr>
          <a:xfrm>
            <a:off x="9572625" y="456406"/>
            <a:ext cx="1781175" cy="1143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1072EB-B0EF-CB7F-7B1D-405957ADE7B8}"/>
              </a:ext>
            </a:extLst>
          </p:cNvPr>
          <p:cNvSpPr>
            <a:spLocks noGrp="1"/>
          </p:cNvSpPr>
          <p:nvPr>
            <p:ph type="title"/>
          </p:nvPr>
        </p:nvSpPr>
        <p:spPr/>
        <p:txBody>
          <a:bodyPr>
            <a:normAutofit/>
          </a:bodyPr>
          <a:lstStyle/>
          <a:p>
            <a:r>
              <a:rPr lang="en-US" sz="3600" b="1" dirty="0">
                <a:latin typeface="Cabin" panose="020B0604020202020204"/>
              </a:rPr>
              <a:t>Background</a:t>
            </a:r>
          </a:p>
        </p:txBody>
      </p:sp>
      <p:sp>
        <p:nvSpPr>
          <p:cNvPr id="6" name="Content Placeholder 5">
            <a:extLst>
              <a:ext uri="{FF2B5EF4-FFF2-40B4-BE49-F238E27FC236}">
                <a16:creationId xmlns:a16="http://schemas.microsoft.com/office/drawing/2014/main" id="{4600C69A-DFC5-21B7-2068-CB42D617ECD7}"/>
              </a:ext>
            </a:extLst>
          </p:cNvPr>
          <p:cNvSpPr>
            <a:spLocks noGrp="1"/>
          </p:cNvSpPr>
          <p:nvPr>
            <p:ph idx="1"/>
          </p:nvPr>
        </p:nvSpPr>
        <p:spPr/>
        <p:txBody>
          <a:bodyPr>
            <a:normAutofit lnSpcReduction="10000"/>
          </a:bodyPr>
          <a:lstStyle/>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effectLst/>
                <a:uLnTx/>
                <a:uFillTx/>
                <a:latin typeface="Cabin" panose="020B0604020202020204"/>
                <a:ea typeface="Cabin" panose="020B0604020202020204"/>
              </a:rPr>
              <a:t>Kenya has a well-established National Sentinel Surveillance System for respiratory diseases coordinated by the Ministry of Health (MoH).</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effectLst/>
                <a:uLnTx/>
                <a:uFillTx/>
                <a:latin typeface="Cabin" panose="020B0604020202020204"/>
                <a:ea typeface="Cabin" panose="020B0604020202020204"/>
              </a:rPr>
              <a:t> The system was initially set up to monitor seasonal and pandemic influenza.</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effectLst/>
                <a:uLnTx/>
                <a:uFillTx/>
                <a:latin typeface="Cabin" panose="020B0604020202020204"/>
                <a:ea typeface="Cabin" panose="020B0604020202020204"/>
              </a:rPr>
              <a:t>It  has since expanded to include RSV and  SARS-CoV-2, strengthening the ability of the country to detect outbreaks, respond to epidemics, and contribute to global surveillance efforts.</a:t>
            </a:r>
          </a:p>
          <a:p>
            <a:pPr marL="228600" marR="0" lvl="0" indent="-228600"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600" b="0" i="0" u="none" strike="noStrike" kern="1200" cap="none" spc="0" normalizeH="0" baseline="0" noProof="0" dirty="0">
                <a:ln>
                  <a:noFill/>
                </a:ln>
                <a:effectLst/>
                <a:uLnTx/>
                <a:uFillTx/>
                <a:latin typeface="Cabin" panose="020B0604020202020204"/>
                <a:ea typeface="Cabin" panose="020B0604020202020204"/>
              </a:rPr>
              <a:t> It operates a network of sentinel sites strategically located across the country to represent different ecological zones </a:t>
            </a:r>
          </a:p>
          <a:p>
            <a:endParaRPr lang="en-US" dirty="0"/>
          </a:p>
        </p:txBody>
      </p:sp>
      <p:pic>
        <p:nvPicPr>
          <p:cNvPr id="4" name="Picture 3">
            <a:extLst>
              <a:ext uri="{FF2B5EF4-FFF2-40B4-BE49-F238E27FC236}">
                <a16:creationId xmlns:a16="http://schemas.microsoft.com/office/drawing/2014/main" id="{1654E616-2394-C270-1069-7DC1914EAA94}"/>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2" name="Date Placeholder 1">
            <a:extLst>
              <a:ext uri="{FF2B5EF4-FFF2-40B4-BE49-F238E27FC236}">
                <a16:creationId xmlns:a16="http://schemas.microsoft.com/office/drawing/2014/main" id="{0BCCFA1E-4603-3618-A769-C91A1B84423B}"/>
              </a:ext>
            </a:extLst>
          </p:cNvPr>
          <p:cNvSpPr>
            <a:spLocks noGrp="1"/>
          </p:cNvSpPr>
          <p:nvPr>
            <p:ph type="dt" sz="half" idx="10"/>
          </p:nvPr>
        </p:nvSpPr>
        <p:spPr/>
        <p:txBody>
          <a:bodyPr/>
          <a:lstStyle/>
          <a:p>
            <a:fld id="{719789A4-0DB4-4C3E-AAED-8A3581EC34F3}" type="datetime1">
              <a:rPr lang="en-US" smtClean="0"/>
              <a:t>9/8/2025</a:t>
            </a:fld>
            <a:endParaRPr lang="en-US"/>
          </a:p>
        </p:txBody>
      </p:sp>
      <p:sp>
        <p:nvSpPr>
          <p:cNvPr id="3" name="Footer Placeholder 2">
            <a:extLst>
              <a:ext uri="{FF2B5EF4-FFF2-40B4-BE49-F238E27FC236}">
                <a16:creationId xmlns:a16="http://schemas.microsoft.com/office/drawing/2014/main" id="{D0DB3330-32B5-3763-8822-F893564EF7A4}"/>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8FF697DC-5362-4F5C-67D6-83102B16A1B8}"/>
              </a:ext>
            </a:extLst>
          </p:cNvPr>
          <p:cNvSpPr>
            <a:spLocks noGrp="1"/>
          </p:cNvSpPr>
          <p:nvPr>
            <p:ph type="sldNum" sz="quarter" idx="12"/>
          </p:nvPr>
        </p:nvSpPr>
        <p:spPr/>
        <p:txBody>
          <a:bodyPr/>
          <a:lstStyle/>
          <a:p>
            <a:fld id="{2034B141-B03E-4360-BD98-3DAF0CDC5090}" type="slidenum">
              <a:rPr lang="en-US" smtClean="0"/>
              <a:t>2</a:t>
            </a:fld>
            <a:endParaRPr lang="en-US"/>
          </a:p>
        </p:txBody>
      </p:sp>
    </p:spTree>
    <p:extLst>
      <p:ext uri="{BB962C8B-B14F-4D97-AF65-F5344CB8AC3E}">
        <p14:creationId xmlns:p14="http://schemas.microsoft.com/office/powerpoint/2010/main" val="1914077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8104" y="562968"/>
            <a:ext cx="9092903" cy="528043"/>
          </a:xfrm>
          <a:prstGeom prst="rect">
            <a:avLst/>
          </a:prstGeom>
          <a:noFill/>
          <a:ln/>
        </p:spPr>
        <p:txBody>
          <a:bodyPr wrap="none" lIns="0" tIns="0" rIns="0" bIns="0" rtlCol="0" anchor="t"/>
          <a:lstStyle/>
          <a:p>
            <a:pPr defTabSz="761970">
              <a:lnSpc>
                <a:spcPts val="4125"/>
              </a:lnSpc>
            </a:pPr>
            <a:r>
              <a:rPr lang="en-US" sz="3667" b="1" dirty="0">
                <a:latin typeface="Cabin" panose="020B0604020202020204" charset="0"/>
                <a:ea typeface="Unbounded" pitchFamily="34" charset="-122"/>
              </a:rPr>
              <a:t>Key Developments</a:t>
            </a:r>
          </a:p>
        </p:txBody>
      </p:sp>
      <p:sp>
        <p:nvSpPr>
          <p:cNvPr id="3" name="Text 1"/>
          <p:cNvSpPr/>
          <p:nvPr/>
        </p:nvSpPr>
        <p:spPr>
          <a:xfrm>
            <a:off x="698104" y="1449983"/>
            <a:ext cx="10795793" cy="287139"/>
          </a:xfrm>
          <a:prstGeom prst="rect">
            <a:avLst/>
          </a:prstGeom>
          <a:noFill/>
          <a:ln/>
        </p:spPr>
        <p:txBody>
          <a:bodyPr wrap="none" lIns="0" tIns="0" rIns="0" bIns="0" rtlCol="0" anchor="t"/>
          <a:lstStyle/>
          <a:p>
            <a:pPr defTabSz="761970">
              <a:lnSpc>
                <a:spcPts val="2250"/>
              </a:lnSpc>
            </a:pPr>
            <a:r>
              <a:rPr lang="en-US" sz="1400" dirty="0">
                <a:latin typeface="Cabin" panose="020B0604020202020204" charset="0"/>
                <a:ea typeface="Cabin" pitchFamily="34" charset="-122"/>
                <a:cs typeface="Cabin" pitchFamily="34" charset="-120"/>
              </a:rPr>
              <a:t>Our strategic growth has been driven by several critical improvements:</a:t>
            </a:r>
            <a:endParaRPr lang="en-US" sz="1400" dirty="0">
              <a:latin typeface="Cabin" panose="020B0604020202020204" charset="0"/>
            </a:endParaRPr>
          </a:p>
        </p:txBody>
      </p:sp>
      <p:sp>
        <p:nvSpPr>
          <p:cNvPr id="4" name="Shape 2"/>
          <p:cNvSpPr/>
          <p:nvPr/>
        </p:nvSpPr>
        <p:spPr>
          <a:xfrm>
            <a:off x="698103" y="1939032"/>
            <a:ext cx="3478907" cy="2481163"/>
          </a:xfrm>
          <a:prstGeom prst="roundRect">
            <a:avLst>
              <a:gd name="adj" fmla="val 1085"/>
            </a:avLst>
          </a:prstGeom>
          <a:solidFill>
            <a:srgbClr val="112836"/>
          </a:solidFill>
          <a:ln w="30480">
            <a:solidFill>
              <a:srgbClr val="49606E"/>
            </a:solidFill>
            <a:prstDash val="solid"/>
          </a:ln>
        </p:spPr>
        <p:txBody>
          <a:bodyPr/>
          <a:lstStyle/>
          <a:p>
            <a:pPr defTabSz="761970"/>
            <a:endParaRPr lang="en-US" sz="1500">
              <a:solidFill>
                <a:prstClr val="black"/>
              </a:solidFill>
              <a:latin typeface="Calibri" panose="020F0502020204030204"/>
            </a:endParaRPr>
          </a:p>
        </p:txBody>
      </p:sp>
      <p:sp>
        <p:nvSpPr>
          <p:cNvPr id="5" name="Shape 3"/>
          <p:cNvSpPr/>
          <p:nvPr/>
        </p:nvSpPr>
        <p:spPr>
          <a:xfrm>
            <a:off x="698103" y="1939032"/>
            <a:ext cx="101600" cy="2481163"/>
          </a:xfrm>
          <a:prstGeom prst="roundRect">
            <a:avLst>
              <a:gd name="adj" fmla="val 26506"/>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6" name="Text 4"/>
          <p:cNvSpPr/>
          <p:nvPr/>
        </p:nvSpPr>
        <p:spPr>
          <a:xfrm>
            <a:off x="1004590" y="2143919"/>
            <a:ext cx="2967533" cy="528043"/>
          </a:xfrm>
          <a:prstGeom prst="rect">
            <a:avLst/>
          </a:prstGeom>
          <a:noFill/>
          <a:ln/>
        </p:spPr>
        <p:txBody>
          <a:bodyPr wrap="square" lIns="0" tIns="0" rIns="0" bIns="0" rtlCol="0" anchor="t"/>
          <a:lstStyle/>
          <a:p>
            <a:pPr defTabSz="761970">
              <a:lnSpc>
                <a:spcPts val="2042"/>
              </a:lnSpc>
            </a:pPr>
            <a:r>
              <a:rPr lang="en-US" sz="1625" dirty="0">
                <a:solidFill>
                  <a:srgbClr val="CAD6DE"/>
                </a:solidFill>
                <a:latin typeface="Cabin" panose="020B0604020202020204" charset="0"/>
                <a:ea typeface="Unbounded" pitchFamily="34" charset="-122"/>
                <a:cs typeface="Unbounded" pitchFamily="34" charset="-120"/>
              </a:rPr>
              <a:t>Migration to Chemistry 14 + R10</a:t>
            </a:r>
            <a:endParaRPr lang="en-US" sz="1625" dirty="0">
              <a:solidFill>
                <a:prstClr val="black"/>
              </a:solidFill>
              <a:latin typeface="Cabin" panose="020B0604020202020204" charset="0"/>
            </a:endParaRPr>
          </a:p>
        </p:txBody>
      </p:sp>
      <p:sp>
        <p:nvSpPr>
          <p:cNvPr id="7" name="Text 5"/>
          <p:cNvSpPr/>
          <p:nvPr/>
        </p:nvSpPr>
        <p:spPr>
          <a:xfrm>
            <a:off x="1004590" y="2779613"/>
            <a:ext cx="3059410" cy="1435695"/>
          </a:xfrm>
          <a:prstGeom prst="rect">
            <a:avLst/>
          </a:prstGeom>
          <a:noFill/>
          <a:ln/>
        </p:spPr>
        <p:txBody>
          <a:bodyPr wrap="square" lIns="0" tIns="0" rIns="0" bIns="0" rtlCol="0" anchor="t"/>
          <a:lstStyle/>
          <a:p>
            <a:pPr defTabSz="761970">
              <a:lnSpc>
                <a:spcPts val="2250"/>
              </a:lnSpc>
            </a:pPr>
            <a:r>
              <a:rPr lang="en-US" sz="1375" dirty="0">
                <a:solidFill>
                  <a:srgbClr val="CAD6DE"/>
                </a:solidFill>
                <a:latin typeface="Cabin" panose="020B0604020202020204" charset="0"/>
                <a:ea typeface="Cabin" pitchFamily="34" charset="-122"/>
                <a:cs typeface="Cabin" pitchFamily="34" charset="-120"/>
              </a:rPr>
              <a:t>Moving from legacy chemistry improved our raw accuracy. This directly improves data quality, simplifies analysis, and increases confidence in results.</a:t>
            </a:r>
            <a:endParaRPr lang="en-US" sz="1375" dirty="0">
              <a:solidFill>
                <a:prstClr val="black"/>
              </a:solidFill>
              <a:latin typeface="Cabin" panose="020B0604020202020204" charset="0"/>
            </a:endParaRPr>
          </a:p>
        </p:txBody>
      </p:sp>
      <p:sp>
        <p:nvSpPr>
          <p:cNvPr id="8" name="Shape 6"/>
          <p:cNvSpPr/>
          <p:nvPr/>
        </p:nvSpPr>
        <p:spPr>
          <a:xfrm>
            <a:off x="4356497" y="1939032"/>
            <a:ext cx="3478907" cy="2481163"/>
          </a:xfrm>
          <a:prstGeom prst="roundRect">
            <a:avLst>
              <a:gd name="adj" fmla="val 1085"/>
            </a:avLst>
          </a:prstGeom>
          <a:solidFill>
            <a:srgbClr val="112836"/>
          </a:solidFill>
          <a:ln w="30480">
            <a:solidFill>
              <a:srgbClr val="49606E"/>
            </a:solidFill>
            <a:prstDash val="solid"/>
          </a:ln>
        </p:spPr>
        <p:txBody>
          <a:bodyPr/>
          <a:lstStyle/>
          <a:p>
            <a:pPr defTabSz="761970"/>
            <a:endParaRPr lang="en-US" sz="1500">
              <a:solidFill>
                <a:prstClr val="black"/>
              </a:solidFill>
              <a:latin typeface="Calibri" panose="020F0502020204030204"/>
            </a:endParaRPr>
          </a:p>
        </p:txBody>
      </p:sp>
      <p:sp>
        <p:nvSpPr>
          <p:cNvPr id="9" name="Shape 7"/>
          <p:cNvSpPr/>
          <p:nvPr/>
        </p:nvSpPr>
        <p:spPr>
          <a:xfrm>
            <a:off x="4356497" y="1939032"/>
            <a:ext cx="101600" cy="2481163"/>
          </a:xfrm>
          <a:prstGeom prst="roundRect">
            <a:avLst>
              <a:gd name="adj" fmla="val 26506"/>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10" name="Text 8"/>
          <p:cNvSpPr/>
          <p:nvPr/>
        </p:nvSpPr>
        <p:spPr>
          <a:xfrm>
            <a:off x="4662984" y="2143919"/>
            <a:ext cx="2967533" cy="528043"/>
          </a:xfrm>
          <a:prstGeom prst="rect">
            <a:avLst/>
          </a:prstGeom>
          <a:noFill/>
          <a:ln/>
        </p:spPr>
        <p:txBody>
          <a:bodyPr wrap="square" lIns="0" tIns="0" rIns="0" bIns="0" rtlCol="0" anchor="t"/>
          <a:lstStyle/>
          <a:p>
            <a:pPr defTabSz="761970">
              <a:lnSpc>
                <a:spcPts val="2042"/>
              </a:lnSpc>
            </a:pPr>
            <a:r>
              <a:rPr lang="en-US" sz="1625" dirty="0">
                <a:solidFill>
                  <a:srgbClr val="CAD6DE"/>
                </a:solidFill>
                <a:latin typeface="Cabin" panose="020B0604020202020204" charset="0"/>
                <a:ea typeface="Unbounded" pitchFamily="34" charset="-122"/>
                <a:cs typeface="Unbounded" pitchFamily="34" charset="-120"/>
              </a:rPr>
              <a:t>Flongle Workflow Development</a:t>
            </a:r>
            <a:endParaRPr lang="en-US" sz="1625" dirty="0">
              <a:solidFill>
                <a:prstClr val="black"/>
              </a:solidFill>
              <a:latin typeface="Cabin" panose="020B0604020202020204" charset="0"/>
            </a:endParaRPr>
          </a:p>
        </p:txBody>
      </p:sp>
      <p:sp>
        <p:nvSpPr>
          <p:cNvPr id="11" name="Text 9"/>
          <p:cNvSpPr/>
          <p:nvPr/>
        </p:nvSpPr>
        <p:spPr>
          <a:xfrm>
            <a:off x="4662984" y="2671962"/>
            <a:ext cx="2967533" cy="1435695"/>
          </a:xfrm>
          <a:prstGeom prst="rect">
            <a:avLst/>
          </a:prstGeom>
          <a:noFill/>
          <a:ln/>
        </p:spPr>
        <p:txBody>
          <a:bodyPr wrap="square" lIns="0" tIns="0" rIns="0" bIns="0" rtlCol="0" anchor="t"/>
          <a:lstStyle/>
          <a:p>
            <a:pPr defTabSz="761970">
              <a:lnSpc>
                <a:spcPts val="2250"/>
              </a:lnSpc>
            </a:pPr>
            <a:r>
              <a:rPr lang="en-US" sz="1375" dirty="0">
                <a:solidFill>
                  <a:srgbClr val="CAD6DE"/>
                </a:solidFill>
                <a:latin typeface="Cabin" panose="020B0604020202020204" charset="0"/>
                <a:ea typeface="Cabin" pitchFamily="34" charset="-122"/>
                <a:cs typeface="Cabin" pitchFamily="34" charset="-120"/>
              </a:rPr>
              <a:t>Adapting protocols for smaller, cheaper flow cells. Ideal for sequencing smaller number of samples.</a:t>
            </a:r>
          </a:p>
          <a:p>
            <a:pPr defTabSz="761970">
              <a:lnSpc>
                <a:spcPts val="2250"/>
              </a:lnSpc>
            </a:pPr>
            <a:r>
              <a:rPr lang="en-US" sz="1375" dirty="0">
                <a:solidFill>
                  <a:srgbClr val="CAD6DE"/>
                </a:solidFill>
                <a:latin typeface="Cabin" panose="020B0604020202020204" charset="0"/>
                <a:ea typeface="Cabin" pitchFamily="34" charset="-122"/>
                <a:cs typeface="Cabin" pitchFamily="34" charset="-120"/>
              </a:rPr>
              <a:t>Cost-effective, perfect for rapid confirmation or small-scale projects.</a:t>
            </a:r>
            <a:endParaRPr lang="en-US" sz="1375" dirty="0">
              <a:solidFill>
                <a:prstClr val="black"/>
              </a:solidFill>
              <a:latin typeface="Cabin" panose="020B0604020202020204" charset="0"/>
            </a:endParaRPr>
          </a:p>
        </p:txBody>
      </p:sp>
      <p:sp>
        <p:nvSpPr>
          <p:cNvPr id="12" name="Shape 10"/>
          <p:cNvSpPr/>
          <p:nvPr/>
        </p:nvSpPr>
        <p:spPr>
          <a:xfrm>
            <a:off x="8014891" y="1939032"/>
            <a:ext cx="3478907" cy="2481163"/>
          </a:xfrm>
          <a:prstGeom prst="roundRect">
            <a:avLst>
              <a:gd name="adj" fmla="val 1085"/>
            </a:avLst>
          </a:prstGeom>
          <a:solidFill>
            <a:srgbClr val="112836"/>
          </a:solidFill>
          <a:ln w="30480">
            <a:solidFill>
              <a:srgbClr val="49606E"/>
            </a:solidFill>
            <a:prstDash val="solid"/>
          </a:ln>
        </p:spPr>
        <p:txBody>
          <a:bodyPr/>
          <a:lstStyle/>
          <a:p>
            <a:pPr defTabSz="761970"/>
            <a:endParaRPr lang="en-US" sz="1500">
              <a:solidFill>
                <a:prstClr val="black"/>
              </a:solidFill>
              <a:latin typeface="Calibri" panose="020F0502020204030204"/>
            </a:endParaRPr>
          </a:p>
        </p:txBody>
      </p:sp>
      <p:sp>
        <p:nvSpPr>
          <p:cNvPr id="13" name="Shape 11"/>
          <p:cNvSpPr/>
          <p:nvPr/>
        </p:nvSpPr>
        <p:spPr>
          <a:xfrm>
            <a:off x="8014891" y="1939032"/>
            <a:ext cx="101600" cy="2481163"/>
          </a:xfrm>
          <a:prstGeom prst="roundRect">
            <a:avLst>
              <a:gd name="adj" fmla="val 26506"/>
            </a:avLst>
          </a:prstGeom>
          <a:solidFill>
            <a:srgbClr val="0A988B"/>
          </a:solidFill>
          <a:ln/>
        </p:spPr>
        <p:txBody>
          <a:bodyPr/>
          <a:lstStyle/>
          <a:p>
            <a:pPr defTabSz="761970"/>
            <a:endParaRPr lang="en-US" sz="1500">
              <a:solidFill>
                <a:prstClr val="black"/>
              </a:solidFill>
              <a:latin typeface="Calibri" panose="020F0502020204030204"/>
            </a:endParaRPr>
          </a:p>
        </p:txBody>
      </p:sp>
      <p:sp>
        <p:nvSpPr>
          <p:cNvPr id="14" name="Text 12"/>
          <p:cNvSpPr/>
          <p:nvPr/>
        </p:nvSpPr>
        <p:spPr>
          <a:xfrm>
            <a:off x="8321378" y="2143919"/>
            <a:ext cx="2967533" cy="528043"/>
          </a:xfrm>
          <a:prstGeom prst="rect">
            <a:avLst/>
          </a:prstGeom>
          <a:noFill/>
          <a:ln/>
        </p:spPr>
        <p:txBody>
          <a:bodyPr wrap="square" lIns="0" tIns="0" rIns="0" bIns="0" rtlCol="0" anchor="t"/>
          <a:lstStyle/>
          <a:p>
            <a:pPr defTabSz="761970">
              <a:lnSpc>
                <a:spcPts val="2042"/>
              </a:lnSpc>
            </a:pPr>
            <a:r>
              <a:rPr lang="en-US" sz="1625" dirty="0">
                <a:solidFill>
                  <a:srgbClr val="CAD6DE"/>
                </a:solidFill>
                <a:latin typeface="Cabin" panose="020B0604020202020204" charset="0"/>
                <a:ea typeface="Unbounded" pitchFamily="34" charset="-122"/>
                <a:cs typeface="Unbounded" pitchFamily="34" charset="-120"/>
              </a:rPr>
              <a:t>In-House Computing</a:t>
            </a:r>
            <a:endParaRPr lang="en-US" sz="1625" dirty="0">
              <a:solidFill>
                <a:prstClr val="black"/>
              </a:solidFill>
              <a:latin typeface="Cabin" panose="020B0604020202020204" charset="0"/>
            </a:endParaRPr>
          </a:p>
        </p:txBody>
      </p:sp>
      <p:sp>
        <p:nvSpPr>
          <p:cNvPr id="15" name="Text 13"/>
          <p:cNvSpPr/>
          <p:nvPr/>
        </p:nvSpPr>
        <p:spPr>
          <a:xfrm>
            <a:off x="8321378" y="2779613"/>
            <a:ext cx="2967533" cy="1435695"/>
          </a:xfrm>
          <a:prstGeom prst="rect">
            <a:avLst/>
          </a:prstGeom>
          <a:noFill/>
          <a:ln/>
        </p:spPr>
        <p:txBody>
          <a:bodyPr wrap="square" lIns="0" tIns="0" rIns="0" bIns="0" rtlCol="0" anchor="t"/>
          <a:lstStyle/>
          <a:p>
            <a:pPr defTabSz="761970">
              <a:lnSpc>
                <a:spcPts val="2250"/>
              </a:lnSpc>
            </a:pPr>
            <a:r>
              <a:rPr lang="en-US" sz="1375" dirty="0">
                <a:solidFill>
                  <a:srgbClr val="CAD6DE"/>
                </a:solidFill>
                <a:latin typeface="Cabin" panose="020B0604020202020204" charset="0"/>
                <a:ea typeface="Cabin" pitchFamily="34" charset="-122"/>
                <a:cs typeface="Cabin" pitchFamily="34" charset="-120"/>
              </a:rPr>
              <a:t>In-house analysis on a dedicated computer has drastically reduced the need for cloud-based computing and ensures more control on our data.</a:t>
            </a:r>
            <a:endParaRPr lang="en-US" sz="1375" dirty="0">
              <a:solidFill>
                <a:prstClr val="black"/>
              </a:solidFill>
              <a:latin typeface="Cabin" panose="020B0604020202020204" charset="0"/>
            </a:endParaRPr>
          </a:p>
        </p:txBody>
      </p:sp>
      <p:sp>
        <p:nvSpPr>
          <p:cNvPr id="16" name="Text 14"/>
          <p:cNvSpPr/>
          <p:nvPr/>
        </p:nvSpPr>
        <p:spPr>
          <a:xfrm>
            <a:off x="698104" y="4801593"/>
            <a:ext cx="3543399" cy="264021"/>
          </a:xfrm>
          <a:prstGeom prst="rect">
            <a:avLst/>
          </a:prstGeom>
          <a:noFill/>
          <a:ln/>
        </p:spPr>
        <p:txBody>
          <a:bodyPr wrap="none" lIns="0" tIns="0" rIns="0" bIns="0" rtlCol="0" anchor="t"/>
          <a:lstStyle/>
          <a:p>
            <a:pPr defTabSz="761970">
              <a:lnSpc>
                <a:spcPts val="2042"/>
              </a:lnSpc>
            </a:pPr>
            <a:r>
              <a:rPr lang="en-US" sz="2333" b="1" dirty="0">
                <a:latin typeface="Cabin" panose="020B0604020202020204" charset="0"/>
                <a:ea typeface="Unbounded" pitchFamily="34" charset="-122"/>
                <a:cs typeface="Unbounded" pitchFamily="34" charset="-120"/>
              </a:rPr>
              <a:t>Enhanced Batch Processing</a:t>
            </a:r>
            <a:endParaRPr lang="en-US" sz="2333" b="1" dirty="0">
              <a:latin typeface="Cabin" panose="020B0604020202020204" charset="0"/>
            </a:endParaRPr>
          </a:p>
        </p:txBody>
      </p:sp>
      <p:sp>
        <p:nvSpPr>
          <p:cNvPr id="17" name="Text 15"/>
          <p:cNvSpPr/>
          <p:nvPr/>
        </p:nvSpPr>
        <p:spPr>
          <a:xfrm>
            <a:off x="698104" y="5245100"/>
            <a:ext cx="5178921" cy="861418"/>
          </a:xfrm>
          <a:prstGeom prst="rect">
            <a:avLst/>
          </a:prstGeom>
          <a:noFill/>
          <a:ln/>
        </p:spPr>
        <p:txBody>
          <a:bodyPr wrap="square" lIns="0" tIns="0" rIns="0" bIns="0" rtlCol="0" anchor="t"/>
          <a:lstStyle/>
          <a:p>
            <a:pPr defTabSz="761970">
              <a:lnSpc>
                <a:spcPts val="2250"/>
              </a:lnSpc>
            </a:pPr>
            <a:r>
              <a:rPr lang="en-US" sz="1400" dirty="0">
                <a:latin typeface="Cabin" panose="020B0604020202020204" charset="0"/>
                <a:ea typeface="Cabin" pitchFamily="34" charset="-122"/>
                <a:cs typeface="Cabin" pitchFamily="34" charset="-120"/>
              </a:rPr>
              <a:t>Multi-channel pipettes and magnetic plate rack have made NGS wet-lab processes quite efficient. Handling multiple samples reduces TAT and reduces time of exposure to the environmental elements.</a:t>
            </a:r>
            <a:endParaRPr lang="en-US" sz="1400" dirty="0">
              <a:latin typeface="Cabin" panose="020B0604020202020204" charset="0"/>
            </a:endParaRPr>
          </a:p>
        </p:txBody>
      </p:sp>
      <p:sp>
        <p:nvSpPr>
          <p:cNvPr id="18" name="Text 16"/>
          <p:cNvSpPr/>
          <p:nvPr/>
        </p:nvSpPr>
        <p:spPr>
          <a:xfrm>
            <a:off x="6321326" y="4801593"/>
            <a:ext cx="2504182" cy="264021"/>
          </a:xfrm>
          <a:prstGeom prst="rect">
            <a:avLst/>
          </a:prstGeom>
          <a:noFill/>
          <a:ln/>
        </p:spPr>
        <p:txBody>
          <a:bodyPr wrap="none" lIns="0" tIns="0" rIns="0" bIns="0" rtlCol="0" anchor="t"/>
          <a:lstStyle/>
          <a:p>
            <a:pPr defTabSz="761970">
              <a:lnSpc>
                <a:spcPts val="2042"/>
              </a:lnSpc>
            </a:pPr>
            <a:r>
              <a:rPr lang="en-US" sz="2333" b="1" dirty="0">
                <a:latin typeface="Cabin" panose="020B0604020202020204" charset="0"/>
                <a:ea typeface="Unbounded" pitchFamily="34" charset="-122"/>
              </a:rPr>
              <a:t>Continuous</a:t>
            </a:r>
            <a:r>
              <a:rPr lang="en-US" sz="2333" b="1" dirty="0">
                <a:solidFill>
                  <a:srgbClr val="0A988B"/>
                </a:solidFill>
                <a:latin typeface="Cabin" panose="020B0604020202020204" charset="0"/>
                <a:ea typeface="Unbounded" pitchFamily="34" charset="-122"/>
              </a:rPr>
              <a:t> </a:t>
            </a:r>
            <a:r>
              <a:rPr lang="en-US" sz="2333" b="1" dirty="0">
                <a:latin typeface="Cabin" panose="020B0604020202020204" charset="0"/>
                <a:ea typeface="Unbounded" pitchFamily="34" charset="-122"/>
              </a:rPr>
              <a:t>Training</a:t>
            </a:r>
          </a:p>
        </p:txBody>
      </p:sp>
      <p:sp>
        <p:nvSpPr>
          <p:cNvPr id="19" name="Text 17"/>
          <p:cNvSpPr/>
          <p:nvPr/>
        </p:nvSpPr>
        <p:spPr>
          <a:xfrm>
            <a:off x="6321326" y="5245101"/>
            <a:ext cx="5178921" cy="287139"/>
          </a:xfrm>
          <a:prstGeom prst="rect">
            <a:avLst/>
          </a:prstGeom>
          <a:noFill/>
          <a:ln/>
        </p:spPr>
        <p:txBody>
          <a:bodyPr wrap="none" lIns="0" tIns="0" rIns="0" bIns="0" rtlCol="0" anchor="t"/>
          <a:lstStyle/>
          <a:p>
            <a:pPr marL="285739" indent="-285739" defTabSz="761970">
              <a:lnSpc>
                <a:spcPts val="2250"/>
              </a:lnSpc>
              <a:buSzPct val="100000"/>
              <a:buFontTx/>
              <a:buChar char="•"/>
            </a:pPr>
            <a:r>
              <a:rPr lang="en-US" sz="1400" dirty="0">
                <a:latin typeface="Cabin" panose="020B0604020202020204" charset="0"/>
                <a:ea typeface="Cabin" pitchFamily="34" charset="-122"/>
                <a:cs typeface="Cabin" pitchFamily="34" charset="-120"/>
              </a:rPr>
              <a:t>In-house knowledge sharing</a:t>
            </a:r>
            <a:endParaRPr lang="en-US" sz="1400" dirty="0">
              <a:latin typeface="Cabin" panose="020B0604020202020204" charset="0"/>
            </a:endParaRPr>
          </a:p>
        </p:txBody>
      </p:sp>
      <p:sp>
        <p:nvSpPr>
          <p:cNvPr id="20" name="Text 18"/>
          <p:cNvSpPr/>
          <p:nvPr/>
        </p:nvSpPr>
        <p:spPr>
          <a:xfrm>
            <a:off x="6321326" y="5595045"/>
            <a:ext cx="5178921" cy="287139"/>
          </a:xfrm>
          <a:prstGeom prst="rect">
            <a:avLst/>
          </a:prstGeom>
          <a:noFill/>
          <a:ln/>
        </p:spPr>
        <p:txBody>
          <a:bodyPr wrap="none" lIns="0" tIns="0" rIns="0" bIns="0" rtlCol="0" anchor="t"/>
          <a:lstStyle/>
          <a:p>
            <a:pPr marL="285739" indent="-285739" defTabSz="761970">
              <a:lnSpc>
                <a:spcPts val="2250"/>
              </a:lnSpc>
              <a:buSzPct val="100000"/>
              <a:buFontTx/>
              <a:buChar char="•"/>
            </a:pPr>
            <a:r>
              <a:rPr lang="en-US" sz="1400" dirty="0">
                <a:latin typeface="Cabin" panose="020B0604020202020204" charset="0"/>
                <a:ea typeface="Cabin" pitchFamily="34" charset="-122"/>
                <a:cs typeface="Cabin" pitchFamily="34" charset="-120"/>
              </a:rPr>
              <a:t>Continuous Training on NGS Quality Control</a:t>
            </a:r>
            <a:endParaRPr lang="en-US" sz="1400" dirty="0">
              <a:latin typeface="Cabin" panose="020B0604020202020204" charset="0"/>
            </a:endParaRPr>
          </a:p>
        </p:txBody>
      </p:sp>
      <p:sp>
        <p:nvSpPr>
          <p:cNvPr id="21" name="Text 19"/>
          <p:cNvSpPr/>
          <p:nvPr/>
        </p:nvSpPr>
        <p:spPr>
          <a:xfrm>
            <a:off x="6321326" y="5944990"/>
            <a:ext cx="5178921" cy="287139"/>
          </a:xfrm>
          <a:prstGeom prst="rect">
            <a:avLst/>
          </a:prstGeom>
          <a:noFill/>
          <a:ln/>
        </p:spPr>
        <p:txBody>
          <a:bodyPr wrap="none" lIns="0" tIns="0" rIns="0" bIns="0" rtlCol="0" anchor="t"/>
          <a:lstStyle/>
          <a:p>
            <a:pPr marL="285739" indent="-285739" defTabSz="761970">
              <a:lnSpc>
                <a:spcPts val="2250"/>
              </a:lnSpc>
              <a:buSzPct val="100000"/>
              <a:buFontTx/>
              <a:buChar char="•"/>
            </a:pPr>
            <a:r>
              <a:rPr lang="en-US" sz="1400" dirty="0">
                <a:latin typeface="Cabin" panose="020B0604020202020204" charset="0"/>
                <a:ea typeface="Cabin" pitchFamily="34" charset="-122"/>
                <a:cs typeface="Cabin" pitchFamily="34" charset="-120"/>
              </a:rPr>
              <a:t>Training on CLI for bioinformatics</a:t>
            </a:r>
            <a:endParaRPr lang="en-US" sz="1400" dirty="0">
              <a:latin typeface="Cabin" panose="020B0604020202020204" charset="0"/>
            </a:endParaRPr>
          </a:p>
        </p:txBody>
      </p:sp>
      <p:pic>
        <p:nvPicPr>
          <p:cNvPr id="22" name="Picture 21">
            <a:extLst>
              <a:ext uri="{FF2B5EF4-FFF2-40B4-BE49-F238E27FC236}">
                <a16:creationId xmlns:a16="http://schemas.microsoft.com/office/drawing/2014/main" id="{30B7E0F6-1711-1288-6331-76353A5214CC}"/>
              </a:ext>
            </a:extLst>
          </p:cNvPr>
          <p:cNvPicPr>
            <a:picLocks noChangeAspect="1"/>
          </p:cNvPicPr>
          <p:nvPr/>
        </p:nvPicPr>
        <p:blipFill>
          <a:blip r:embed="rId3"/>
          <a:stretch>
            <a:fillRect/>
          </a:stretch>
        </p:blipFill>
        <p:spPr>
          <a:xfrm>
            <a:off x="9572625" y="456406"/>
            <a:ext cx="1781175" cy="1143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65154" y="770353"/>
            <a:ext cx="3743164" cy="538901"/>
          </a:xfrm>
          <a:prstGeom prst="rect">
            <a:avLst/>
          </a:prstGeom>
          <a:noFill/>
          <a:ln/>
        </p:spPr>
        <p:txBody>
          <a:bodyPr wrap="none" lIns="0" tIns="0" rIns="0" bIns="0" rtlCol="0" anchor="t"/>
          <a:lstStyle/>
          <a:p>
            <a:pPr defTabSz="761970">
              <a:lnSpc>
                <a:spcPts val="3208"/>
              </a:lnSpc>
            </a:pPr>
            <a:r>
              <a:rPr lang="en-US" sz="3667" b="1" dirty="0">
                <a:latin typeface="Cabin" panose="020B0604020202020204" charset="0"/>
                <a:ea typeface="Unbounded" pitchFamily="34" charset="-122"/>
              </a:rPr>
              <a:t>Good Practices</a:t>
            </a:r>
          </a:p>
        </p:txBody>
      </p:sp>
      <p:sp>
        <p:nvSpPr>
          <p:cNvPr id="3" name="Text 1"/>
          <p:cNvSpPr/>
          <p:nvPr/>
        </p:nvSpPr>
        <p:spPr>
          <a:xfrm>
            <a:off x="698104" y="1562082"/>
            <a:ext cx="8170168" cy="246360"/>
          </a:xfrm>
          <a:prstGeom prst="rect">
            <a:avLst/>
          </a:prstGeom>
          <a:noFill/>
          <a:ln/>
        </p:spPr>
        <p:txBody>
          <a:bodyPr wrap="none" lIns="0" tIns="0" rIns="0" bIns="0" rtlCol="0" anchor="t"/>
          <a:lstStyle/>
          <a:p>
            <a:pPr defTabSz="761970">
              <a:lnSpc>
                <a:spcPts val="1917"/>
              </a:lnSpc>
            </a:pPr>
            <a:r>
              <a:rPr lang="en-US" sz="1542" dirty="0">
                <a:solidFill>
                  <a:srgbClr val="FFFFFF"/>
                </a:solidFill>
                <a:latin typeface="Cabin" panose="020B0604020202020204" charset="0"/>
                <a:ea typeface="Unbounded" pitchFamily="34" charset="-122"/>
                <a:cs typeface="Unbounded" pitchFamily="34" charset="-120"/>
              </a:rPr>
              <a:t>Our commitment to providing quality sequences and genomic information pushes us to innovate and improve what we have.</a:t>
            </a:r>
            <a:endParaRPr lang="en-US" sz="1542" dirty="0">
              <a:solidFill>
                <a:prstClr val="black"/>
              </a:solidFill>
              <a:latin typeface="Cabin" panose="020B0604020202020204" charset="0"/>
            </a:endParaRPr>
          </a:p>
        </p:txBody>
      </p:sp>
      <p:sp>
        <p:nvSpPr>
          <p:cNvPr id="4" name="Shape 2"/>
          <p:cNvSpPr/>
          <p:nvPr/>
        </p:nvSpPr>
        <p:spPr>
          <a:xfrm>
            <a:off x="606545" y="1717102"/>
            <a:ext cx="10692820" cy="38099"/>
          </a:xfrm>
          <a:prstGeom prst="roundRect">
            <a:avLst>
              <a:gd name="adj" fmla="val 15004"/>
            </a:avLst>
          </a:prstGeom>
          <a:solidFill>
            <a:srgbClr val="304755"/>
          </a:solidFill>
          <a:ln/>
        </p:spPr>
        <p:txBody>
          <a:bodyPr/>
          <a:lstStyle/>
          <a:p>
            <a:pPr defTabSz="761970"/>
            <a:endParaRPr lang="en-US" sz="1500">
              <a:solidFill>
                <a:prstClr val="black"/>
              </a:solidFill>
              <a:latin typeface="Calibri" panose="020F0502020204030204"/>
            </a:endParaRPr>
          </a:p>
        </p:txBody>
      </p:sp>
      <p:sp>
        <p:nvSpPr>
          <p:cNvPr id="5" name="Text 3"/>
          <p:cNvSpPr/>
          <p:nvPr/>
        </p:nvSpPr>
        <p:spPr>
          <a:xfrm>
            <a:off x="736402" y="2295525"/>
            <a:ext cx="2539802" cy="205383"/>
          </a:xfrm>
          <a:prstGeom prst="rect">
            <a:avLst/>
          </a:prstGeom>
          <a:noFill/>
          <a:ln/>
        </p:spPr>
        <p:txBody>
          <a:bodyPr wrap="none" lIns="0" tIns="0" rIns="0" bIns="0" rtlCol="0" anchor="t"/>
          <a:lstStyle/>
          <a:p>
            <a:pPr defTabSz="761970">
              <a:lnSpc>
                <a:spcPts val="1583"/>
              </a:lnSpc>
            </a:pPr>
            <a:r>
              <a:rPr lang="en-US" sz="1600" dirty="0">
                <a:latin typeface="Cabin" panose="020B0604020202020204" charset="0"/>
                <a:ea typeface="Unbounded" pitchFamily="34" charset="-122"/>
                <a:cs typeface="Unbounded" pitchFamily="34" charset="-120"/>
              </a:rPr>
              <a:t>1. </a:t>
            </a:r>
            <a:r>
              <a:rPr lang="en-US" sz="1600" b="1" dirty="0">
                <a:latin typeface="Cabin" panose="020B0604020202020204" charset="0"/>
                <a:ea typeface="Unbounded" pitchFamily="34" charset="-122"/>
                <a:cs typeface="Unbounded" pitchFamily="34" charset="-120"/>
              </a:rPr>
              <a:t>PCR Ct Value Assessment</a:t>
            </a:r>
            <a:endParaRPr lang="en-US" sz="1600" b="1" dirty="0">
              <a:latin typeface="Cabin" panose="020B0604020202020204" charset="0"/>
            </a:endParaRPr>
          </a:p>
        </p:txBody>
      </p:sp>
      <p:sp>
        <p:nvSpPr>
          <p:cNvPr id="6" name="Text 4"/>
          <p:cNvSpPr/>
          <p:nvPr/>
        </p:nvSpPr>
        <p:spPr>
          <a:xfrm>
            <a:off x="977405" y="2544968"/>
            <a:ext cx="5048845" cy="476590"/>
          </a:xfrm>
          <a:prstGeom prst="rect">
            <a:avLst/>
          </a:prstGeom>
          <a:noFill/>
          <a:ln/>
        </p:spPr>
        <p:txBody>
          <a:bodyPr wrap="square" lIns="0" tIns="0" rIns="0" bIns="0" rtlCol="0" anchor="t"/>
          <a:lstStyle/>
          <a:p>
            <a:pPr defTabSz="761970">
              <a:lnSpc>
                <a:spcPts val="1750"/>
              </a:lnSpc>
            </a:pPr>
            <a:r>
              <a:rPr lang="en-US" sz="1400" dirty="0">
                <a:latin typeface="Cabin" panose="020B0604020202020204" charset="0"/>
                <a:ea typeface="Cabin" pitchFamily="34" charset="-122"/>
                <a:cs typeface="Cabin" pitchFamily="34" charset="-120"/>
              </a:rPr>
              <a:t>We assess starting Ct values to generally predict better sequencing success.</a:t>
            </a:r>
            <a:endParaRPr lang="en-US" sz="1400" dirty="0">
              <a:latin typeface="Cabin" panose="020B0604020202020204" charset="0"/>
            </a:endParaRPr>
          </a:p>
        </p:txBody>
      </p:sp>
      <p:sp>
        <p:nvSpPr>
          <p:cNvPr id="8" name="Text 6"/>
          <p:cNvSpPr/>
          <p:nvPr/>
        </p:nvSpPr>
        <p:spPr>
          <a:xfrm>
            <a:off x="885429" y="5011747"/>
            <a:ext cx="2616398" cy="205383"/>
          </a:xfrm>
          <a:prstGeom prst="rect">
            <a:avLst/>
          </a:prstGeom>
          <a:noFill/>
          <a:ln/>
        </p:spPr>
        <p:txBody>
          <a:bodyPr wrap="none" lIns="0" tIns="0" rIns="0" bIns="0" rtlCol="0" anchor="t"/>
          <a:lstStyle/>
          <a:p>
            <a:pPr marL="285750" indent="-285750" defTabSz="761970">
              <a:lnSpc>
                <a:spcPts val="1583"/>
              </a:lnSpc>
              <a:buFont typeface="Arial" panose="020B0604020202020204" pitchFamily="34" charset="0"/>
              <a:buChar char="•"/>
            </a:pPr>
            <a:r>
              <a:rPr lang="en-US" sz="1400" b="1" dirty="0">
                <a:latin typeface="Cabin" panose="020B0604020202020204" charset="0"/>
                <a:ea typeface="Unbounded" pitchFamily="34" charset="-122"/>
                <a:cs typeface="Unbounded" pitchFamily="34" charset="-120"/>
              </a:rPr>
              <a:t>Controls &amp; Electrophoresis</a:t>
            </a:r>
            <a:endParaRPr lang="en-US" sz="1400" b="1" dirty="0">
              <a:latin typeface="Cabin" panose="020B0604020202020204" charset="0"/>
            </a:endParaRPr>
          </a:p>
        </p:txBody>
      </p:sp>
      <p:sp>
        <p:nvSpPr>
          <p:cNvPr id="9" name="Text 7"/>
          <p:cNvSpPr/>
          <p:nvPr/>
        </p:nvSpPr>
        <p:spPr>
          <a:xfrm>
            <a:off x="904011" y="5255282"/>
            <a:ext cx="5048944" cy="337923"/>
          </a:xfrm>
          <a:prstGeom prst="rect">
            <a:avLst/>
          </a:prstGeom>
          <a:noFill/>
          <a:ln/>
        </p:spPr>
        <p:txBody>
          <a:bodyPr wrap="square" lIns="0" tIns="0" rIns="0" bIns="0" rtlCol="0" anchor="t"/>
          <a:lstStyle/>
          <a:p>
            <a:pPr defTabSz="761970">
              <a:lnSpc>
                <a:spcPts val="1750"/>
              </a:lnSpc>
            </a:pPr>
            <a:r>
              <a:rPr lang="en-US" sz="1400" dirty="0">
                <a:latin typeface="Cabin" panose="020B0604020202020204" charset="0"/>
                <a:ea typeface="Cabin" pitchFamily="34" charset="-122"/>
                <a:cs typeface="Cabin" pitchFamily="34" charset="-120"/>
              </a:rPr>
              <a:t>Every run includes positive and negative controls</a:t>
            </a:r>
            <a:r>
              <a:rPr lang="en-US" sz="1083" dirty="0">
                <a:solidFill>
                  <a:srgbClr val="CAD6DE"/>
                </a:solidFill>
                <a:latin typeface="Cabin" panose="020B0604020202020204" charset="0"/>
                <a:ea typeface="Cabin" pitchFamily="34" charset="-122"/>
                <a:cs typeface="Cabin" pitchFamily="34" charset="-120"/>
              </a:rPr>
              <a:t>. </a:t>
            </a:r>
            <a:endParaRPr lang="en-US" sz="1083" dirty="0">
              <a:solidFill>
                <a:prstClr val="black"/>
              </a:solidFill>
              <a:latin typeface="Cabin" panose="020B0604020202020204" charset="0"/>
            </a:endParaRPr>
          </a:p>
        </p:txBody>
      </p:sp>
      <p:sp>
        <p:nvSpPr>
          <p:cNvPr id="10" name="Shape 8"/>
          <p:cNvSpPr/>
          <p:nvPr/>
        </p:nvSpPr>
        <p:spPr>
          <a:xfrm>
            <a:off x="606545" y="6624408"/>
            <a:ext cx="10978910" cy="38099"/>
          </a:xfrm>
          <a:prstGeom prst="roundRect">
            <a:avLst>
              <a:gd name="adj" fmla="val 15004"/>
            </a:avLst>
          </a:prstGeom>
          <a:solidFill>
            <a:srgbClr val="304755"/>
          </a:solidFill>
          <a:ln/>
        </p:spPr>
        <p:txBody>
          <a:bodyPr/>
          <a:lstStyle/>
          <a:p>
            <a:pPr defTabSz="761970"/>
            <a:endParaRPr lang="en-KE" sz="1500" dirty="0">
              <a:solidFill>
                <a:prstClr val="black"/>
              </a:solidFill>
              <a:latin typeface="Calibri" panose="020F0502020204030204"/>
            </a:endParaRPr>
          </a:p>
        </p:txBody>
      </p:sp>
      <p:sp>
        <p:nvSpPr>
          <p:cNvPr id="11" name="Text 9"/>
          <p:cNvSpPr/>
          <p:nvPr/>
        </p:nvSpPr>
        <p:spPr>
          <a:xfrm>
            <a:off x="698104" y="3212168"/>
            <a:ext cx="3024042" cy="327329"/>
          </a:xfrm>
          <a:prstGeom prst="rect">
            <a:avLst/>
          </a:prstGeom>
          <a:noFill/>
          <a:ln/>
        </p:spPr>
        <p:txBody>
          <a:bodyPr wrap="none" lIns="0" tIns="0" rIns="0" bIns="0" rtlCol="0" anchor="t"/>
          <a:lstStyle/>
          <a:p>
            <a:pPr defTabSz="761970">
              <a:lnSpc>
                <a:spcPts val="1583"/>
              </a:lnSpc>
            </a:pPr>
            <a:r>
              <a:rPr lang="en-US" sz="1600" dirty="0">
                <a:latin typeface="Cabin" panose="020B0604020202020204" charset="0"/>
                <a:ea typeface="Unbounded" pitchFamily="34" charset="-122"/>
                <a:cs typeface="Unbounded" pitchFamily="34" charset="-120"/>
              </a:rPr>
              <a:t>2. </a:t>
            </a:r>
            <a:r>
              <a:rPr lang="en-US" sz="1600" b="1" dirty="0">
                <a:latin typeface="Cabin" panose="020B0604020202020204" charset="0"/>
                <a:ea typeface="Unbounded" pitchFamily="34" charset="-122"/>
                <a:cs typeface="Unbounded" pitchFamily="34" charset="-120"/>
              </a:rPr>
              <a:t>Qualification and quantification</a:t>
            </a:r>
            <a:endParaRPr lang="en-US" sz="1600" b="1" dirty="0">
              <a:latin typeface="Cabin" panose="020B0604020202020204" charset="0"/>
            </a:endParaRPr>
          </a:p>
        </p:txBody>
      </p:sp>
      <p:sp>
        <p:nvSpPr>
          <p:cNvPr id="12" name="Text 10"/>
          <p:cNvSpPr/>
          <p:nvPr/>
        </p:nvSpPr>
        <p:spPr>
          <a:xfrm>
            <a:off x="977405" y="3594864"/>
            <a:ext cx="5048845" cy="1172522"/>
          </a:xfrm>
          <a:prstGeom prst="rect">
            <a:avLst/>
          </a:prstGeom>
          <a:noFill/>
          <a:ln/>
        </p:spPr>
        <p:txBody>
          <a:bodyPr wrap="square" lIns="0" tIns="0" rIns="0" bIns="0" rtlCol="0" anchor="t"/>
          <a:lstStyle/>
          <a:p>
            <a:pPr marL="238115" indent="-238115" defTabSz="761970">
              <a:lnSpc>
                <a:spcPts val="1750"/>
              </a:lnSpc>
              <a:buFont typeface="Arial" panose="020B0604020202020204" pitchFamily="34" charset="0"/>
              <a:buChar char="•"/>
            </a:pPr>
            <a:r>
              <a:rPr lang="en-US" sz="1400" b="1" dirty="0">
                <a:latin typeface="Cabin" panose="020B0604020202020204" charset="0"/>
                <a:ea typeface="Cabin" pitchFamily="34" charset="-122"/>
                <a:cs typeface="Cabin" pitchFamily="34" charset="-120"/>
              </a:rPr>
              <a:t>Qubit</a:t>
            </a:r>
          </a:p>
          <a:p>
            <a:pPr marL="619100" lvl="1" indent="-238115" defTabSz="761970">
              <a:lnSpc>
                <a:spcPts val="1750"/>
              </a:lnSpc>
              <a:buFont typeface="Arial" panose="020B0604020202020204" pitchFamily="34" charset="0"/>
              <a:buChar char="•"/>
            </a:pPr>
            <a:r>
              <a:rPr lang="en-US" sz="1400" dirty="0">
                <a:latin typeface="Cabin" panose="020B0604020202020204" charset="0"/>
                <a:ea typeface="Cabin" pitchFamily="34" charset="-122"/>
                <a:cs typeface="Cabin" pitchFamily="34" charset="-120"/>
              </a:rPr>
              <a:t>DNA quantification after MRT, barcode ligation, and adapter ligation to ensure optimal concentration.</a:t>
            </a:r>
          </a:p>
          <a:p>
            <a:pPr marL="238115" indent="-238115" defTabSz="761970">
              <a:lnSpc>
                <a:spcPts val="1750"/>
              </a:lnSpc>
              <a:buFont typeface="Arial" panose="020B0604020202020204" pitchFamily="34" charset="0"/>
              <a:buChar char="•"/>
            </a:pPr>
            <a:r>
              <a:rPr lang="en-US" sz="1400" b="1" dirty="0">
                <a:latin typeface="Cabin" panose="020B0604020202020204" charset="0"/>
                <a:ea typeface="Cabin" pitchFamily="34" charset="-122"/>
                <a:cs typeface="Cabin" pitchFamily="34" charset="-120"/>
              </a:rPr>
              <a:t>Electrophoresis - </a:t>
            </a:r>
            <a:r>
              <a:rPr lang="en-US" sz="1400" b="1" dirty="0" err="1">
                <a:latin typeface="Cabin" panose="020B0604020202020204" charset="0"/>
                <a:ea typeface="Cabin" pitchFamily="34" charset="-122"/>
                <a:cs typeface="Cabin" pitchFamily="34" charset="-120"/>
              </a:rPr>
              <a:t>QiaXcel</a:t>
            </a:r>
            <a:endParaRPr lang="en-US" sz="1400" b="1" dirty="0">
              <a:latin typeface="Cabin" panose="020B0604020202020204" charset="0"/>
              <a:ea typeface="Cabin" pitchFamily="34" charset="-122"/>
              <a:cs typeface="Cabin" pitchFamily="34" charset="-120"/>
            </a:endParaRPr>
          </a:p>
          <a:p>
            <a:pPr marL="619100" lvl="1" indent="-238115" defTabSz="761970">
              <a:lnSpc>
                <a:spcPts val="1750"/>
              </a:lnSpc>
              <a:buFont typeface="Arial" panose="020B0604020202020204" pitchFamily="34" charset="0"/>
              <a:buChar char="•"/>
            </a:pPr>
            <a:r>
              <a:rPr lang="en-US" sz="1400" dirty="0">
                <a:latin typeface="Cabin" panose="020B0604020202020204" charset="0"/>
                <a:ea typeface="Cabin" pitchFamily="34" charset="-122"/>
                <a:cs typeface="Cabin" pitchFamily="34" charset="-120"/>
              </a:rPr>
              <a:t>provides digital gel images to confirm size, quantity, and purity of amplicons.</a:t>
            </a:r>
          </a:p>
        </p:txBody>
      </p:sp>
      <p:sp>
        <p:nvSpPr>
          <p:cNvPr id="14" name="Text 12"/>
          <p:cNvSpPr/>
          <p:nvPr/>
        </p:nvSpPr>
        <p:spPr>
          <a:xfrm>
            <a:off x="698104" y="5593206"/>
            <a:ext cx="4126210" cy="205383"/>
          </a:xfrm>
          <a:prstGeom prst="rect">
            <a:avLst/>
          </a:prstGeom>
          <a:noFill/>
          <a:ln/>
        </p:spPr>
        <p:txBody>
          <a:bodyPr wrap="none" lIns="0" tIns="0" rIns="0" bIns="0" rtlCol="0" anchor="t"/>
          <a:lstStyle/>
          <a:p>
            <a:pPr defTabSz="761970">
              <a:lnSpc>
                <a:spcPts val="1583"/>
              </a:lnSpc>
            </a:pPr>
            <a:r>
              <a:rPr lang="en-US" sz="1400" dirty="0">
                <a:latin typeface="Cabin" panose="020B0604020202020204" charset="0"/>
                <a:ea typeface="Unbounded" pitchFamily="34" charset="-122"/>
                <a:cs typeface="Unbounded" pitchFamily="34" charset="-120"/>
              </a:rPr>
              <a:t>3. </a:t>
            </a:r>
            <a:r>
              <a:rPr lang="en-US" sz="1600" b="1" dirty="0">
                <a:latin typeface="Cabin" panose="020B0604020202020204" charset="0"/>
                <a:ea typeface="Unbounded" pitchFamily="34" charset="-122"/>
                <a:cs typeface="Unbounded" pitchFamily="34" charset="-120"/>
              </a:rPr>
              <a:t>Pipeline Validation</a:t>
            </a:r>
            <a:endParaRPr lang="en-US" sz="1600" b="1" dirty="0">
              <a:latin typeface="Cabin" panose="020B0604020202020204" charset="0"/>
            </a:endParaRPr>
          </a:p>
        </p:txBody>
      </p:sp>
      <p:sp>
        <p:nvSpPr>
          <p:cNvPr id="15" name="Text 13"/>
          <p:cNvSpPr/>
          <p:nvPr/>
        </p:nvSpPr>
        <p:spPr>
          <a:xfrm>
            <a:off x="904011" y="5880150"/>
            <a:ext cx="5048944" cy="581923"/>
          </a:xfrm>
          <a:prstGeom prst="rect">
            <a:avLst/>
          </a:prstGeom>
          <a:noFill/>
          <a:ln/>
        </p:spPr>
        <p:txBody>
          <a:bodyPr wrap="square" lIns="0" tIns="0" rIns="0" bIns="0" rtlCol="0" anchor="t"/>
          <a:lstStyle/>
          <a:p>
            <a:pPr defTabSz="761970">
              <a:lnSpc>
                <a:spcPts val="1750"/>
              </a:lnSpc>
            </a:pPr>
            <a:r>
              <a:rPr lang="en-US" sz="1400" dirty="0">
                <a:latin typeface="Cabin" panose="020B0604020202020204" charset="0"/>
                <a:ea typeface="Cabin" pitchFamily="34" charset="-122"/>
                <a:cs typeface="Cabin" pitchFamily="34" charset="-120"/>
              </a:rPr>
              <a:t>We periodically validate our bioinformatics pipeline by running sequences of known character (WHO – EQA)</a:t>
            </a:r>
            <a:endParaRPr lang="en-US" sz="1400" dirty="0">
              <a:latin typeface="Cabin" panose="020B0604020202020204" charset="0"/>
            </a:endParaRPr>
          </a:p>
        </p:txBody>
      </p:sp>
      <p:sp>
        <p:nvSpPr>
          <p:cNvPr id="16" name="Text 2">
            <a:extLst>
              <a:ext uri="{FF2B5EF4-FFF2-40B4-BE49-F238E27FC236}">
                <a16:creationId xmlns:a16="http://schemas.microsoft.com/office/drawing/2014/main" id="{02DEB7DF-FBC3-B1D4-6E59-042F17ECE087}"/>
              </a:ext>
            </a:extLst>
          </p:cNvPr>
          <p:cNvSpPr/>
          <p:nvPr/>
        </p:nvSpPr>
        <p:spPr>
          <a:xfrm>
            <a:off x="465154" y="1906596"/>
            <a:ext cx="1760141" cy="343511"/>
          </a:xfrm>
          <a:prstGeom prst="rect">
            <a:avLst/>
          </a:prstGeom>
          <a:noFill/>
          <a:ln/>
        </p:spPr>
        <p:txBody>
          <a:bodyPr wrap="none" lIns="0" tIns="0" rIns="0" bIns="0" rtlCol="0" anchor="t"/>
          <a:lstStyle/>
          <a:p>
            <a:pPr defTabSz="761970">
              <a:lnSpc>
                <a:spcPts val="1708"/>
              </a:lnSpc>
            </a:pPr>
            <a:r>
              <a:rPr lang="en-US" sz="2000" b="1" dirty="0">
                <a:latin typeface="Cabin" panose="020B0604020202020204" charset="0"/>
                <a:ea typeface="Unbounded" pitchFamily="34" charset="-122"/>
              </a:rPr>
              <a:t>QC Steps</a:t>
            </a:r>
          </a:p>
        </p:txBody>
      </p:sp>
      <p:sp>
        <p:nvSpPr>
          <p:cNvPr id="17" name="Text 3">
            <a:extLst>
              <a:ext uri="{FF2B5EF4-FFF2-40B4-BE49-F238E27FC236}">
                <a16:creationId xmlns:a16="http://schemas.microsoft.com/office/drawing/2014/main" id="{49157B94-2A96-18CB-7611-2DFC29B9C96B}"/>
              </a:ext>
            </a:extLst>
          </p:cNvPr>
          <p:cNvSpPr/>
          <p:nvPr/>
        </p:nvSpPr>
        <p:spPr>
          <a:xfrm>
            <a:off x="8013205" y="2227799"/>
            <a:ext cx="2539802" cy="205383"/>
          </a:xfrm>
          <a:prstGeom prst="rect">
            <a:avLst/>
          </a:prstGeom>
          <a:noFill/>
          <a:ln/>
        </p:spPr>
        <p:txBody>
          <a:bodyPr wrap="none" lIns="0" tIns="0" rIns="0" bIns="0" rtlCol="0" anchor="t"/>
          <a:lstStyle/>
          <a:p>
            <a:pPr defTabSz="761970">
              <a:lnSpc>
                <a:spcPts val="1583"/>
              </a:lnSpc>
            </a:pPr>
            <a:r>
              <a:rPr lang="en-US" sz="1400" dirty="0">
                <a:latin typeface="Cabin" panose="020B0604020202020204" charset="0"/>
                <a:ea typeface="Unbounded" pitchFamily="34" charset="-122"/>
                <a:cs typeface="Unbounded" pitchFamily="34" charset="-120"/>
              </a:rPr>
              <a:t>Reagents Calculator</a:t>
            </a:r>
            <a:endParaRPr lang="en-US" sz="1400" dirty="0">
              <a:latin typeface="Cabin" panose="020B0604020202020204" charset="0"/>
            </a:endParaRPr>
          </a:p>
        </p:txBody>
      </p:sp>
      <p:pic>
        <p:nvPicPr>
          <p:cNvPr id="21" name="Picture 20">
            <a:extLst>
              <a:ext uri="{FF2B5EF4-FFF2-40B4-BE49-F238E27FC236}">
                <a16:creationId xmlns:a16="http://schemas.microsoft.com/office/drawing/2014/main" id="{798EBC1B-85BE-8538-E331-F09174F88691}"/>
              </a:ext>
            </a:extLst>
          </p:cNvPr>
          <p:cNvPicPr>
            <a:picLocks noChangeAspect="1"/>
          </p:cNvPicPr>
          <p:nvPr/>
        </p:nvPicPr>
        <p:blipFill>
          <a:blip r:embed="rId3"/>
          <a:stretch>
            <a:fillRect/>
          </a:stretch>
        </p:blipFill>
        <p:spPr>
          <a:xfrm>
            <a:off x="7450098" y="2525326"/>
            <a:ext cx="3188594" cy="4006939"/>
          </a:xfrm>
          <a:prstGeom prst="rect">
            <a:avLst/>
          </a:prstGeom>
        </p:spPr>
      </p:pic>
      <p:pic>
        <p:nvPicPr>
          <p:cNvPr id="7" name="Picture 6">
            <a:extLst>
              <a:ext uri="{FF2B5EF4-FFF2-40B4-BE49-F238E27FC236}">
                <a16:creationId xmlns:a16="http://schemas.microsoft.com/office/drawing/2014/main" id="{00C4F720-112E-FAB0-3D3E-1A1897098FE8}"/>
              </a:ext>
            </a:extLst>
          </p:cNvPr>
          <p:cNvPicPr>
            <a:picLocks noChangeAspect="1"/>
          </p:cNvPicPr>
          <p:nvPr/>
        </p:nvPicPr>
        <p:blipFill>
          <a:blip r:embed="rId4"/>
          <a:stretch>
            <a:fillRect/>
          </a:stretch>
        </p:blipFill>
        <p:spPr>
          <a:xfrm>
            <a:off x="9572625" y="456406"/>
            <a:ext cx="1781175" cy="1143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9732-F402-3AEE-5904-5A11CF53195C}"/>
              </a:ext>
            </a:extLst>
          </p:cNvPr>
          <p:cNvSpPr>
            <a:spLocks noGrp="1"/>
          </p:cNvSpPr>
          <p:nvPr>
            <p:ph type="title"/>
          </p:nvPr>
        </p:nvSpPr>
        <p:spPr/>
        <p:txBody>
          <a:bodyPr/>
          <a:lstStyle/>
          <a:p>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6" name="Text Placeholder 5">
            <a:extLst>
              <a:ext uri="{FF2B5EF4-FFF2-40B4-BE49-F238E27FC236}">
                <a16:creationId xmlns:a16="http://schemas.microsoft.com/office/drawing/2014/main" id="{3653B4C7-0E00-E6FC-D27E-F07ACD07E62C}"/>
              </a:ext>
            </a:extLst>
          </p:cNvPr>
          <p:cNvSpPr>
            <a:spLocks noGrp="1"/>
          </p:cNvSpPr>
          <p:nvPr>
            <p:ph type="body" idx="4294967295"/>
          </p:nvPr>
        </p:nvSpPr>
        <p:spPr>
          <a:xfrm>
            <a:off x="600364" y="3143250"/>
            <a:ext cx="5643418" cy="800677"/>
          </a:xfrm>
        </p:spPr>
        <p:txBody>
          <a:bodyPr>
            <a:normAutofit/>
          </a:bodyPr>
          <a:lstStyle/>
          <a:p>
            <a:r>
              <a:rPr lang="en-US" sz="3600" dirty="0">
                <a:solidFill>
                  <a:schemeClr val="tx1"/>
                </a:solidFill>
                <a:latin typeface="Cabin" panose="020B0604020202020204"/>
              </a:rPr>
              <a:t>DATA MANAGEMENT</a:t>
            </a:r>
          </a:p>
        </p:txBody>
      </p:sp>
      <p:pic>
        <p:nvPicPr>
          <p:cNvPr id="4" name="Picture 3">
            <a:extLst>
              <a:ext uri="{FF2B5EF4-FFF2-40B4-BE49-F238E27FC236}">
                <a16:creationId xmlns:a16="http://schemas.microsoft.com/office/drawing/2014/main" id="{6861238F-C510-2439-5DDC-D28864920472}"/>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3" name="Date Placeholder 2">
            <a:extLst>
              <a:ext uri="{FF2B5EF4-FFF2-40B4-BE49-F238E27FC236}">
                <a16:creationId xmlns:a16="http://schemas.microsoft.com/office/drawing/2014/main" id="{F54666DF-422F-A97D-80C8-286ED7CB5694}"/>
              </a:ext>
            </a:extLst>
          </p:cNvPr>
          <p:cNvSpPr>
            <a:spLocks noGrp="1"/>
          </p:cNvSpPr>
          <p:nvPr>
            <p:ph type="dt" sz="half" idx="10"/>
          </p:nvPr>
        </p:nvSpPr>
        <p:spPr/>
        <p:txBody>
          <a:bodyPr/>
          <a:lstStyle/>
          <a:p>
            <a:fld id="{5FEAF513-8F26-4920-914A-2B9E1A3F11A9}" type="datetime1">
              <a:rPr lang="en-US" smtClean="0"/>
              <a:t>9/8/2025</a:t>
            </a:fld>
            <a:endParaRPr lang="en-US"/>
          </a:p>
        </p:txBody>
      </p:sp>
      <p:sp>
        <p:nvSpPr>
          <p:cNvPr id="5" name="Footer Placeholder 4">
            <a:extLst>
              <a:ext uri="{FF2B5EF4-FFF2-40B4-BE49-F238E27FC236}">
                <a16:creationId xmlns:a16="http://schemas.microsoft.com/office/drawing/2014/main" id="{FFCE6AAB-A1D2-0630-CF99-55290F62AD14}"/>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E9EF40DD-5FDD-2D2E-1936-D16567CC5A41}"/>
              </a:ext>
            </a:extLst>
          </p:cNvPr>
          <p:cNvSpPr>
            <a:spLocks noGrp="1"/>
          </p:cNvSpPr>
          <p:nvPr>
            <p:ph type="sldNum" sz="quarter" idx="12"/>
          </p:nvPr>
        </p:nvSpPr>
        <p:spPr/>
        <p:txBody>
          <a:bodyPr/>
          <a:lstStyle/>
          <a:p>
            <a:fld id="{2034B141-B03E-4360-BD98-3DAF0CDC5090}" type="slidenum">
              <a:rPr lang="en-US" smtClean="0"/>
              <a:t>22</a:t>
            </a:fld>
            <a:endParaRPr lang="en-US"/>
          </a:p>
        </p:txBody>
      </p:sp>
    </p:spTree>
    <p:extLst>
      <p:ext uri="{BB962C8B-B14F-4D97-AF65-F5344CB8AC3E}">
        <p14:creationId xmlns:p14="http://schemas.microsoft.com/office/powerpoint/2010/main" val="112788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DBF8-7A7D-3F0F-4379-DCDA827876BD}"/>
              </a:ext>
            </a:extLst>
          </p:cNvPr>
          <p:cNvSpPr>
            <a:spLocks noGrp="1"/>
          </p:cNvSpPr>
          <p:nvPr>
            <p:ph type="title"/>
          </p:nvPr>
        </p:nvSpPr>
        <p:spPr/>
        <p:txBody>
          <a:bodyPr>
            <a:normAutofit/>
          </a:bodyPr>
          <a:lstStyle/>
          <a:p>
            <a:r>
              <a:rPr lang="en-US" sz="3600" b="1" dirty="0">
                <a:latin typeface="Cabin" panose="020B0604020202020204"/>
              </a:rPr>
              <a:t>Flu surveillance data flow</a:t>
            </a:r>
          </a:p>
        </p:txBody>
      </p:sp>
      <p:sp>
        <p:nvSpPr>
          <p:cNvPr id="3" name="Content Placeholder 2">
            <a:extLst>
              <a:ext uri="{FF2B5EF4-FFF2-40B4-BE49-F238E27FC236}">
                <a16:creationId xmlns:a16="http://schemas.microsoft.com/office/drawing/2014/main" id="{F490E5AF-522C-4D8D-EF61-B5BD716609D7}"/>
              </a:ext>
            </a:extLst>
          </p:cNvPr>
          <p:cNvSpPr>
            <a:spLocks noGrp="1"/>
          </p:cNvSpPr>
          <p:nvPr>
            <p:ph idx="1"/>
          </p:nvPr>
        </p:nvSpPr>
        <p:spPr/>
        <p:txBody>
          <a:bodyPr/>
          <a:lstStyle/>
          <a:p>
            <a:endParaRPr lang="en-US" dirty="0"/>
          </a:p>
        </p:txBody>
      </p:sp>
      <p:grpSp>
        <p:nvGrpSpPr>
          <p:cNvPr id="4" name="Group 3">
            <a:extLst>
              <a:ext uri="{FF2B5EF4-FFF2-40B4-BE49-F238E27FC236}">
                <a16:creationId xmlns:a16="http://schemas.microsoft.com/office/drawing/2014/main" id="{CA508119-56D3-9627-54A4-F33007BD3C7B}"/>
              </a:ext>
            </a:extLst>
          </p:cNvPr>
          <p:cNvGrpSpPr/>
          <p:nvPr/>
        </p:nvGrpSpPr>
        <p:grpSpPr>
          <a:xfrm>
            <a:off x="830115" y="1735794"/>
            <a:ext cx="11020424" cy="5036281"/>
            <a:chOff x="1033887" y="918224"/>
            <a:chExt cx="11020424" cy="5938652"/>
          </a:xfrm>
        </p:grpSpPr>
        <p:sp>
          <p:nvSpPr>
            <p:cNvPr id="5" name="Rounded Rectangle 68">
              <a:extLst>
                <a:ext uri="{FF2B5EF4-FFF2-40B4-BE49-F238E27FC236}">
                  <a16:creationId xmlns:a16="http://schemas.microsoft.com/office/drawing/2014/main" id="{CBAB055D-ACAB-6CD1-4934-E44BBE5DE337}"/>
                </a:ext>
              </a:extLst>
            </p:cNvPr>
            <p:cNvSpPr/>
            <p:nvPr/>
          </p:nvSpPr>
          <p:spPr>
            <a:xfrm>
              <a:off x="8814311" y="1025860"/>
              <a:ext cx="3240000" cy="5831016"/>
            </a:xfrm>
            <a:prstGeom prst="roundRect">
              <a:avLst/>
            </a:prstGeom>
            <a:solidFill>
              <a:srgbClr val="FFCC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Gill Sans MT" panose="020B0502020104020203" pitchFamily="34" charset="0"/>
              </a:endParaRPr>
            </a:p>
          </p:txBody>
        </p:sp>
        <p:sp>
          <p:nvSpPr>
            <p:cNvPr id="6" name="Rounded Rectangle 46">
              <a:extLst>
                <a:ext uri="{FF2B5EF4-FFF2-40B4-BE49-F238E27FC236}">
                  <a16:creationId xmlns:a16="http://schemas.microsoft.com/office/drawing/2014/main" id="{E00DD039-4F34-3EEB-0D25-4A94855F861B}"/>
                </a:ext>
              </a:extLst>
            </p:cNvPr>
            <p:cNvSpPr/>
            <p:nvPr/>
          </p:nvSpPr>
          <p:spPr>
            <a:xfrm>
              <a:off x="1033887" y="1125941"/>
              <a:ext cx="2520000" cy="39600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Gill Sans MT" panose="020B0502020104020203" pitchFamily="34" charset="0"/>
              </a:endParaRPr>
            </a:p>
          </p:txBody>
        </p:sp>
        <p:sp>
          <p:nvSpPr>
            <p:cNvPr id="7" name="Rounded Rectangle 49">
              <a:extLst>
                <a:ext uri="{FF2B5EF4-FFF2-40B4-BE49-F238E27FC236}">
                  <a16:creationId xmlns:a16="http://schemas.microsoft.com/office/drawing/2014/main" id="{7A9AD6A0-3473-B9D6-3CEA-DB090E9E5718}"/>
                </a:ext>
              </a:extLst>
            </p:cNvPr>
            <p:cNvSpPr/>
            <p:nvPr/>
          </p:nvSpPr>
          <p:spPr>
            <a:xfrm>
              <a:off x="4676863" y="1634828"/>
              <a:ext cx="2520000" cy="32400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Gill Sans MT" panose="020B0502020104020203" pitchFamily="34" charset="0"/>
              </a:endParaRPr>
            </a:p>
          </p:txBody>
        </p:sp>
        <p:pic>
          <p:nvPicPr>
            <p:cNvPr id="8" name="Picture 8">
              <a:extLst>
                <a:ext uri="{FF2B5EF4-FFF2-40B4-BE49-F238E27FC236}">
                  <a16:creationId xmlns:a16="http://schemas.microsoft.com/office/drawing/2014/main" id="{20722280-3283-E8E6-B725-E9A171B0C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91742" y="1620078"/>
              <a:ext cx="160020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06BCEF1F-3F8A-A1A6-FCBE-9FEDC350F3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9435" y="2627013"/>
              <a:ext cx="676274" cy="676274"/>
            </a:xfrm>
            <a:prstGeom prst="rect">
              <a:avLst/>
            </a:prstGeom>
            <a:ln>
              <a:noFill/>
            </a:ln>
            <a:effectLst>
              <a:softEdge rad="112500"/>
            </a:effectLst>
          </p:spPr>
        </p:pic>
        <p:sp>
          <p:nvSpPr>
            <p:cNvPr id="10" name="TextBox 52">
              <a:extLst>
                <a:ext uri="{FF2B5EF4-FFF2-40B4-BE49-F238E27FC236}">
                  <a16:creationId xmlns:a16="http://schemas.microsoft.com/office/drawing/2014/main" id="{1D48A6B6-91AA-3F68-7328-964EECA6857F}"/>
                </a:ext>
              </a:extLst>
            </p:cNvPr>
            <p:cNvSpPr txBox="1">
              <a:spLocks noChangeArrowheads="1"/>
            </p:cNvSpPr>
            <p:nvPr/>
          </p:nvSpPr>
          <p:spPr bwMode="auto">
            <a:xfrm>
              <a:off x="9100741" y="1881721"/>
              <a:ext cx="848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dirty="0">
                  <a:latin typeface="Gill Sans MT" panose="020B0502020104020203" pitchFamily="34" charset="0"/>
                </a:rPr>
                <a:t>LIMS Reception</a:t>
              </a:r>
            </a:p>
          </p:txBody>
        </p:sp>
        <p:sp>
          <p:nvSpPr>
            <p:cNvPr id="11" name="TextBox 61">
              <a:extLst>
                <a:ext uri="{FF2B5EF4-FFF2-40B4-BE49-F238E27FC236}">
                  <a16:creationId xmlns:a16="http://schemas.microsoft.com/office/drawing/2014/main" id="{777C611A-6FAE-8952-5FFB-EADF6762937E}"/>
                </a:ext>
              </a:extLst>
            </p:cNvPr>
            <p:cNvSpPr txBox="1">
              <a:spLocks noChangeArrowheads="1"/>
            </p:cNvSpPr>
            <p:nvPr/>
          </p:nvSpPr>
          <p:spPr bwMode="auto">
            <a:xfrm>
              <a:off x="1441747" y="3254828"/>
              <a:ext cx="1776357" cy="90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50" b="1" u="sng" dirty="0">
                  <a:latin typeface="Gill Sans MT" panose="020B0502020104020203" pitchFamily="34" charset="0"/>
                </a:rPr>
                <a:t>Tasks</a:t>
              </a:r>
            </a:p>
            <a:p>
              <a:r>
                <a:rPr lang="en-US" altLang="en-US" sz="1050" dirty="0">
                  <a:latin typeface="Gill Sans MT" panose="020B0502020104020203" pitchFamily="34" charset="0"/>
                </a:rPr>
                <a:t>1. Patient EPI Data collected on the Net Books</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2. Sample request form filled</a:t>
              </a:r>
            </a:p>
          </p:txBody>
        </p:sp>
        <p:pic>
          <p:nvPicPr>
            <p:cNvPr id="12" name="Picture 11">
              <a:extLst>
                <a:ext uri="{FF2B5EF4-FFF2-40B4-BE49-F238E27FC236}">
                  <a16:creationId xmlns:a16="http://schemas.microsoft.com/office/drawing/2014/main" id="{A3C6F925-C83B-5979-9AD8-6E9A8ED456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05863" y="1908585"/>
              <a:ext cx="1437806" cy="1257923"/>
            </a:xfrm>
            <a:prstGeom prst="rect">
              <a:avLst/>
            </a:prstGeom>
            <a:ln>
              <a:noFill/>
            </a:ln>
            <a:effectLst>
              <a:softEdge rad="112500"/>
            </a:effectLst>
          </p:spPr>
        </p:pic>
        <p:pic>
          <p:nvPicPr>
            <p:cNvPr id="13" name="Picture 4">
              <a:extLst>
                <a:ext uri="{FF2B5EF4-FFF2-40B4-BE49-F238E27FC236}">
                  <a16:creationId xmlns:a16="http://schemas.microsoft.com/office/drawing/2014/main" id="{148DDDE8-3EDA-A895-0F8C-6C145274C698}"/>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3692" y="2918228"/>
              <a:ext cx="952902" cy="9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25">
              <a:extLst>
                <a:ext uri="{FF2B5EF4-FFF2-40B4-BE49-F238E27FC236}">
                  <a16:creationId xmlns:a16="http://schemas.microsoft.com/office/drawing/2014/main" id="{8280AFDE-D0F0-3CE1-16AD-F325C454D3AB}"/>
                </a:ext>
              </a:extLst>
            </p:cNvPr>
            <p:cNvSpPr txBox="1">
              <a:spLocks noChangeArrowheads="1"/>
            </p:cNvSpPr>
            <p:nvPr/>
          </p:nvSpPr>
          <p:spPr bwMode="auto">
            <a:xfrm>
              <a:off x="4952180" y="3676015"/>
              <a:ext cx="2030007" cy="114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50" b="1" u="sng" dirty="0">
                  <a:latin typeface="Gill Sans MT" panose="020B0502020104020203" pitchFamily="34" charset="0"/>
                </a:rPr>
                <a:t>Tasks</a:t>
              </a:r>
            </a:p>
            <a:p>
              <a:r>
                <a:rPr lang="en-US" altLang="en-US" sz="1050" dirty="0">
                  <a:latin typeface="Gill Sans MT" panose="020B0502020104020203" pitchFamily="34" charset="0"/>
                </a:rPr>
                <a:t>1.  Data  sorting and verification </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2..  Sample Requests Sent to NIC through an API</a:t>
              </a:r>
            </a:p>
            <a:p>
              <a:endParaRPr lang="en-US" altLang="en-US" sz="800" dirty="0">
                <a:latin typeface="Gill Sans MT" panose="020B0502020104020203" pitchFamily="34" charset="0"/>
              </a:endParaRPr>
            </a:p>
            <a:p>
              <a:endParaRPr lang="en-US" altLang="en-US" sz="800" dirty="0">
                <a:latin typeface="Gill Sans MT" panose="020B0502020104020203" pitchFamily="34" charset="0"/>
              </a:endParaRPr>
            </a:p>
          </p:txBody>
        </p:sp>
        <p:grpSp>
          <p:nvGrpSpPr>
            <p:cNvPr id="15" name="Group 5">
              <a:extLst>
                <a:ext uri="{FF2B5EF4-FFF2-40B4-BE49-F238E27FC236}">
                  <a16:creationId xmlns:a16="http://schemas.microsoft.com/office/drawing/2014/main" id="{8BB5D50C-7753-BFC7-55F8-E4AE6DAF0523}"/>
                </a:ext>
              </a:extLst>
            </p:cNvPr>
            <p:cNvGrpSpPr>
              <a:grpSpLocks/>
            </p:cNvGrpSpPr>
            <p:nvPr/>
          </p:nvGrpSpPr>
          <p:grpSpPr bwMode="auto">
            <a:xfrm>
              <a:off x="4058711" y="3429000"/>
              <a:ext cx="462072" cy="466238"/>
              <a:chOff x="2565694" y="1406008"/>
              <a:chExt cx="968159" cy="736747"/>
            </a:xfrm>
          </p:grpSpPr>
          <p:sp>
            <p:nvSpPr>
              <p:cNvPr id="37" name="Flowchart: Document 36">
                <a:extLst>
                  <a:ext uri="{FF2B5EF4-FFF2-40B4-BE49-F238E27FC236}">
                    <a16:creationId xmlns:a16="http://schemas.microsoft.com/office/drawing/2014/main" id="{E144575D-E383-0738-0328-57D24D74CDB1}"/>
                  </a:ext>
                </a:extLst>
              </p:cNvPr>
              <p:cNvSpPr/>
              <p:nvPr/>
            </p:nvSpPr>
            <p:spPr>
              <a:xfrm>
                <a:off x="2565694" y="1406008"/>
                <a:ext cx="685647" cy="636715"/>
              </a:xfrm>
              <a:prstGeom prst="flowChartDocument">
                <a:avLst/>
              </a:prstGeom>
              <a:solidFill>
                <a:schemeClr val="bg1">
                  <a:lumMod val="8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Gill Sans MT" panose="020B0502020104020203" pitchFamily="34" charset="0"/>
                </a:endParaRPr>
              </a:p>
            </p:txBody>
          </p:sp>
          <p:sp>
            <p:nvSpPr>
              <p:cNvPr id="38" name="Flowchart: Document 37">
                <a:extLst>
                  <a:ext uri="{FF2B5EF4-FFF2-40B4-BE49-F238E27FC236}">
                    <a16:creationId xmlns:a16="http://schemas.microsoft.com/office/drawing/2014/main" id="{B63CAF12-E85C-D032-5ECB-0081520E4121}"/>
                  </a:ext>
                </a:extLst>
              </p:cNvPr>
              <p:cNvSpPr/>
              <p:nvPr/>
            </p:nvSpPr>
            <p:spPr>
              <a:xfrm>
                <a:off x="2848206" y="1506041"/>
                <a:ext cx="685647" cy="636714"/>
              </a:xfrm>
              <a:prstGeom prst="flowChartDocument">
                <a:avLst/>
              </a:prstGeom>
              <a:solidFill>
                <a:schemeClr val="bg1">
                  <a:lumMod val="85000"/>
                </a:schemeClr>
              </a:solid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latin typeface="Gill Sans MT" panose="020B0502020104020203" pitchFamily="34" charset="0"/>
                </a:endParaRPr>
              </a:p>
            </p:txBody>
          </p:sp>
        </p:grpSp>
        <p:sp>
          <p:nvSpPr>
            <p:cNvPr id="16" name="TextBox 65">
              <a:extLst>
                <a:ext uri="{FF2B5EF4-FFF2-40B4-BE49-F238E27FC236}">
                  <a16:creationId xmlns:a16="http://schemas.microsoft.com/office/drawing/2014/main" id="{5B976AEC-D36A-4023-AC29-DCAEF9285B75}"/>
                </a:ext>
              </a:extLst>
            </p:cNvPr>
            <p:cNvSpPr txBox="1">
              <a:spLocks noChangeArrowheads="1"/>
            </p:cNvSpPr>
            <p:nvPr/>
          </p:nvSpPr>
          <p:spPr bwMode="auto">
            <a:xfrm>
              <a:off x="5378864" y="918224"/>
              <a:ext cx="205105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dirty="0">
                  <a:latin typeface="Gill Sans MT" panose="020B0502020104020203" pitchFamily="34" charset="0"/>
                </a:rPr>
                <a:t>Results are sent to the SARI site</a:t>
              </a:r>
            </a:p>
          </p:txBody>
        </p:sp>
        <p:sp>
          <p:nvSpPr>
            <p:cNvPr id="17" name="TextBox 6">
              <a:extLst>
                <a:ext uri="{FF2B5EF4-FFF2-40B4-BE49-F238E27FC236}">
                  <a16:creationId xmlns:a16="http://schemas.microsoft.com/office/drawing/2014/main" id="{2E14ED44-7BD7-3DFF-355A-3D7B6E12D7ED}"/>
                </a:ext>
              </a:extLst>
            </p:cNvPr>
            <p:cNvSpPr txBox="1">
              <a:spLocks noChangeArrowheads="1"/>
            </p:cNvSpPr>
            <p:nvPr/>
          </p:nvSpPr>
          <p:spPr bwMode="auto">
            <a:xfrm>
              <a:off x="3644337" y="2935676"/>
              <a:ext cx="111375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000" dirty="0">
                  <a:solidFill>
                    <a:srgbClr val="FF0000"/>
                  </a:solidFill>
                  <a:latin typeface="Gill Sans MT" panose="020B0502020104020203" pitchFamily="34" charset="0"/>
                </a:rPr>
                <a:t>Transfer of EPI data through the networks</a:t>
              </a:r>
            </a:p>
          </p:txBody>
        </p:sp>
        <p:grpSp>
          <p:nvGrpSpPr>
            <p:cNvPr id="18" name="Group 24">
              <a:extLst>
                <a:ext uri="{FF2B5EF4-FFF2-40B4-BE49-F238E27FC236}">
                  <a16:creationId xmlns:a16="http://schemas.microsoft.com/office/drawing/2014/main" id="{8F0EE42A-2EBB-1111-03D2-D5D5257283D8}"/>
                </a:ext>
              </a:extLst>
            </p:cNvPr>
            <p:cNvGrpSpPr>
              <a:grpSpLocks/>
            </p:cNvGrpSpPr>
            <p:nvPr/>
          </p:nvGrpSpPr>
          <p:grpSpPr bwMode="auto">
            <a:xfrm>
              <a:off x="5163341" y="2138365"/>
              <a:ext cx="1560351" cy="1320006"/>
              <a:chOff x="7976150" y="1288235"/>
              <a:chExt cx="988355" cy="699639"/>
            </a:xfrm>
          </p:grpSpPr>
          <p:pic>
            <p:nvPicPr>
              <p:cNvPr id="35" name="Picture 34">
                <a:extLst>
                  <a:ext uri="{FF2B5EF4-FFF2-40B4-BE49-F238E27FC236}">
                    <a16:creationId xmlns:a16="http://schemas.microsoft.com/office/drawing/2014/main" id="{FAC2E947-A82F-5A86-AC3F-3B5D026A036F}"/>
                  </a:ext>
                </a:extLst>
              </p:cNvPr>
              <p:cNvPicPr>
                <a:picLocks noChangeAspect="1"/>
              </p:cNvPicPr>
              <p:nvPr/>
            </p:nvPicPr>
            <p:blipFill>
              <a:blip r:embed="rId6"/>
              <a:stretch>
                <a:fillRect/>
              </a:stretch>
            </p:blipFill>
            <p:spPr>
              <a:xfrm>
                <a:off x="7976150" y="1288235"/>
                <a:ext cx="988355" cy="699639"/>
              </a:xfrm>
              <a:prstGeom prst="rect">
                <a:avLst/>
              </a:prstGeom>
              <a:effectLst>
                <a:outerShdw blurRad="50800" dist="50800" dir="5400000" algn="ctr" rotWithShape="0">
                  <a:srgbClr val="C00000"/>
                </a:outerShdw>
              </a:effectLst>
            </p:spPr>
          </p:pic>
          <p:sp>
            <p:nvSpPr>
              <p:cNvPr id="36" name="TextBox 60">
                <a:extLst>
                  <a:ext uri="{FF2B5EF4-FFF2-40B4-BE49-F238E27FC236}">
                    <a16:creationId xmlns:a16="http://schemas.microsoft.com/office/drawing/2014/main" id="{40C31E3F-996B-C090-612F-8AF3B4D67EF9}"/>
                  </a:ext>
                </a:extLst>
              </p:cNvPr>
              <p:cNvSpPr txBox="1">
                <a:spLocks noChangeArrowheads="1"/>
              </p:cNvSpPr>
              <p:nvPr/>
            </p:nvSpPr>
            <p:spPr bwMode="auto">
              <a:xfrm>
                <a:off x="8318788" y="1464934"/>
                <a:ext cx="511578" cy="179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800" b="1" dirty="0">
                    <a:solidFill>
                      <a:schemeClr val="bg1"/>
                    </a:solidFill>
                    <a:latin typeface="Gill Sans MT" panose="020B0502020104020203" pitchFamily="34" charset="0"/>
                  </a:rPr>
                  <a:t>KEMRI SARI System</a:t>
                </a:r>
              </a:p>
            </p:txBody>
          </p:sp>
        </p:grpSp>
        <p:cxnSp>
          <p:nvCxnSpPr>
            <p:cNvPr id="19" name="Connector: Elbow 18">
              <a:extLst>
                <a:ext uri="{FF2B5EF4-FFF2-40B4-BE49-F238E27FC236}">
                  <a16:creationId xmlns:a16="http://schemas.microsoft.com/office/drawing/2014/main" id="{D83732EF-49F6-CE56-CA36-5F58DFFB7662}"/>
                </a:ext>
              </a:extLst>
            </p:cNvPr>
            <p:cNvCxnSpPr>
              <a:cxnSpLocks/>
              <a:stCxn id="29" idx="2"/>
              <a:endCxn id="13" idx="2"/>
            </p:cNvCxnSpPr>
            <p:nvPr/>
          </p:nvCxnSpPr>
          <p:spPr>
            <a:xfrm rot="5400000">
              <a:off x="8295297" y="2762366"/>
              <a:ext cx="13610" cy="2203918"/>
            </a:xfrm>
            <a:prstGeom prst="bentConnector3">
              <a:avLst>
                <a:gd name="adj1" fmla="val 1779647"/>
              </a:avLst>
            </a:prstGeom>
            <a:ln>
              <a:solidFill>
                <a:srgbClr val="00B050"/>
              </a:solidFill>
              <a:tailEnd type="stealth"/>
            </a:ln>
          </p:spPr>
          <p:style>
            <a:lnRef idx="3">
              <a:schemeClr val="accent1"/>
            </a:lnRef>
            <a:fillRef idx="0">
              <a:schemeClr val="accent1"/>
            </a:fillRef>
            <a:effectRef idx="2">
              <a:schemeClr val="accent1"/>
            </a:effectRef>
            <a:fontRef idx="minor">
              <a:schemeClr val="tx1"/>
            </a:fontRef>
          </p:style>
        </p:cxnSp>
        <p:cxnSp>
          <p:nvCxnSpPr>
            <p:cNvPr id="20" name="Connector: Elbow 19">
              <a:extLst>
                <a:ext uri="{FF2B5EF4-FFF2-40B4-BE49-F238E27FC236}">
                  <a16:creationId xmlns:a16="http://schemas.microsoft.com/office/drawing/2014/main" id="{C7B1E021-EF34-3E33-B09D-F1D585A3BD2E}"/>
                </a:ext>
              </a:extLst>
            </p:cNvPr>
            <p:cNvCxnSpPr>
              <a:cxnSpLocks/>
              <a:stCxn id="5" idx="0"/>
              <a:endCxn id="6" idx="0"/>
            </p:cNvCxnSpPr>
            <p:nvPr/>
          </p:nvCxnSpPr>
          <p:spPr>
            <a:xfrm rot="16200000" flipH="1" flipV="1">
              <a:off x="6314058" y="-2994311"/>
              <a:ext cx="100081" cy="8140424"/>
            </a:xfrm>
            <a:prstGeom prst="bentConnector3">
              <a:avLst>
                <a:gd name="adj1" fmla="val -269340"/>
              </a:avLst>
            </a:prstGeom>
            <a:ln>
              <a:tailEnd type="triangle"/>
            </a:ln>
          </p:spPr>
          <p:style>
            <a:lnRef idx="3">
              <a:schemeClr val="accent1"/>
            </a:lnRef>
            <a:fillRef idx="0">
              <a:schemeClr val="accent1"/>
            </a:fillRef>
            <a:effectRef idx="2">
              <a:schemeClr val="accent1"/>
            </a:effectRef>
            <a:fontRef idx="minor">
              <a:schemeClr val="tx1"/>
            </a:fontRef>
          </p:style>
        </p:cxnSp>
        <p:sp>
          <p:nvSpPr>
            <p:cNvPr id="21" name="TextBox 65">
              <a:extLst>
                <a:ext uri="{FF2B5EF4-FFF2-40B4-BE49-F238E27FC236}">
                  <a16:creationId xmlns:a16="http://schemas.microsoft.com/office/drawing/2014/main" id="{65E02110-CDAD-CE94-CC26-61EF41ECB409}"/>
                </a:ext>
              </a:extLst>
            </p:cNvPr>
            <p:cNvSpPr txBox="1">
              <a:spLocks noChangeArrowheads="1"/>
            </p:cNvSpPr>
            <p:nvPr/>
          </p:nvSpPr>
          <p:spPr bwMode="auto">
            <a:xfrm>
              <a:off x="7678977" y="3895238"/>
              <a:ext cx="1110954"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900" dirty="0">
                  <a:latin typeface="Gill Sans MT" panose="020B0502020104020203" pitchFamily="34" charset="0"/>
                </a:rPr>
                <a:t>Results API</a:t>
              </a:r>
            </a:p>
          </p:txBody>
        </p:sp>
        <p:sp>
          <p:nvSpPr>
            <p:cNvPr id="22" name="TextBox 65">
              <a:extLst>
                <a:ext uri="{FF2B5EF4-FFF2-40B4-BE49-F238E27FC236}">
                  <a16:creationId xmlns:a16="http://schemas.microsoft.com/office/drawing/2014/main" id="{9828D3C3-3C41-3F0A-50E8-CF0C3BCB1051}"/>
                </a:ext>
              </a:extLst>
            </p:cNvPr>
            <p:cNvSpPr txBox="1">
              <a:spLocks noChangeArrowheads="1"/>
            </p:cNvSpPr>
            <p:nvPr/>
          </p:nvSpPr>
          <p:spPr bwMode="auto">
            <a:xfrm>
              <a:off x="7709615" y="2700898"/>
              <a:ext cx="1080316"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900" dirty="0">
                  <a:latin typeface="Gill Sans MT" panose="020B0502020104020203" pitchFamily="34" charset="0"/>
                </a:rPr>
                <a:t>Requests API</a:t>
              </a:r>
            </a:p>
          </p:txBody>
        </p:sp>
        <p:pic>
          <p:nvPicPr>
            <p:cNvPr id="23" name="Picture 6" descr="http://sr.photos3.fotosearch.com/bthumb/CSP/CSP992/k13514973.jpg">
              <a:extLst>
                <a:ext uri="{FF2B5EF4-FFF2-40B4-BE49-F238E27FC236}">
                  <a16:creationId xmlns:a16="http://schemas.microsoft.com/office/drawing/2014/main" id="{900D8A54-8AD4-B5EA-6D81-F6FD20ABE0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11771" y="1314742"/>
              <a:ext cx="798557" cy="79855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4" name="TextBox 6">
              <a:extLst>
                <a:ext uri="{FF2B5EF4-FFF2-40B4-BE49-F238E27FC236}">
                  <a16:creationId xmlns:a16="http://schemas.microsoft.com/office/drawing/2014/main" id="{93D1FF9F-0D7C-CFBB-2769-21817941DD28}"/>
                </a:ext>
              </a:extLst>
            </p:cNvPr>
            <p:cNvSpPr txBox="1">
              <a:spLocks noChangeArrowheads="1"/>
            </p:cNvSpPr>
            <p:nvPr/>
          </p:nvSpPr>
          <p:spPr bwMode="auto">
            <a:xfrm>
              <a:off x="7624737" y="2029700"/>
              <a:ext cx="111375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000" dirty="0">
                  <a:solidFill>
                    <a:srgbClr val="FF0000"/>
                  </a:solidFill>
                  <a:latin typeface="Gill Sans MT" panose="020B0502020104020203" pitchFamily="34" charset="0"/>
                </a:rPr>
                <a:t>Transport for specimens and specimen referral log </a:t>
              </a:r>
            </a:p>
          </p:txBody>
        </p:sp>
        <p:sp>
          <p:nvSpPr>
            <p:cNvPr id="25" name="TextBox 51">
              <a:extLst>
                <a:ext uri="{FF2B5EF4-FFF2-40B4-BE49-F238E27FC236}">
                  <a16:creationId xmlns:a16="http://schemas.microsoft.com/office/drawing/2014/main" id="{D754F03A-60F2-F1ED-FE73-4CDBFBC43A9D}"/>
                </a:ext>
              </a:extLst>
            </p:cNvPr>
            <p:cNvSpPr txBox="1">
              <a:spLocks noChangeArrowheads="1"/>
            </p:cNvSpPr>
            <p:nvPr/>
          </p:nvSpPr>
          <p:spPr bwMode="auto">
            <a:xfrm>
              <a:off x="5704276" y="1704533"/>
              <a:ext cx="1028700" cy="2308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900" b="1" dirty="0">
                  <a:latin typeface="Gill Sans MT" panose="020B0502020104020203" pitchFamily="34" charset="0"/>
                </a:rPr>
                <a:t>CDC KEMRI</a:t>
              </a:r>
            </a:p>
          </p:txBody>
        </p:sp>
        <p:sp>
          <p:nvSpPr>
            <p:cNvPr id="26" name="TextBox 51">
              <a:extLst>
                <a:ext uri="{FF2B5EF4-FFF2-40B4-BE49-F238E27FC236}">
                  <a16:creationId xmlns:a16="http://schemas.microsoft.com/office/drawing/2014/main" id="{6EEC5FC0-19D7-E775-2F74-B0132122FE9B}"/>
                </a:ext>
              </a:extLst>
            </p:cNvPr>
            <p:cNvSpPr txBox="1">
              <a:spLocks noChangeArrowheads="1"/>
            </p:cNvSpPr>
            <p:nvPr/>
          </p:nvSpPr>
          <p:spPr bwMode="auto">
            <a:xfrm>
              <a:off x="9732877" y="1195455"/>
              <a:ext cx="1028700" cy="2308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900" b="1" dirty="0">
                  <a:latin typeface="Gill Sans MT" panose="020B0502020104020203" pitchFamily="34" charset="0"/>
                </a:rPr>
                <a:t>NPHL NIC</a:t>
              </a:r>
            </a:p>
          </p:txBody>
        </p:sp>
        <p:sp>
          <p:nvSpPr>
            <p:cNvPr id="27" name="TextBox 51">
              <a:extLst>
                <a:ext uri="{FF2B5EF4-FFF2-40B4-BE49-F238E27FC236}">
                  <a16:creationId xmlns:a16="http://schemas.microsoft.com/office/drawing/2014/main" id="{F55A2F17-BD9D-A107-D7F6-7DE856077E74}"/>
                </a:ext>
              </a:extLst>
            </p:cNvPr>
            <p:cNvSpPr txBox="1">
              <a:spLocks noChangeArrowheads="1"/>
            </p:cNvSpPr>
            <p:nvPr/>
          </p:nvSpPr>
          <p:spPr bwMode="auto">
            <a:xfrm>
              <a:off x="1766887" y="1171015"/>
              <a:ext cx="1028700" cy="2308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900" b="1" dirty="0">
                  <a:latin typeface="Gill Sans MT" panose="020B0502020104020203" pitchFamily="34" charset="0"/>
                </a:rPr>
                <a:t>SARI SITE</a:t>
              </a:r>
            </a:p>
          </p:txBody>
        </p:sp>
        <p:pic>
          <p:nvPicPr>
            <p:cNvPr id="28" name="Picture 4">
              <a:extLst>
                <a:ext uri="{FF2B5EF4-FFF2-40B4-BE49-F238E27FC236}">
                  <a16:creationId xmlns:a16="http://schemas.microsoft.com/office/drawing/2014/main" id="{F2EE852B-8589-0FD4-9F00-3370B8A5598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23692" y="2916717"/>
              <a:ext cx="952902" cy="952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8">
              <a:extLst>
                <a:ext uri="{FF2B5EF4-FFF2-40B4-BE49-F238E27FC236}">
                  <a16:creationId xmlns:a16="http://schemas.microsoft.com/office/drawing/2014/main" id="{D219729A-C992-6DA3-9CB9-FB0F450F1B6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48028" y="2945455"/>
              <a:ext cx="912065" cy="912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 name="Connector: Elbow 29">
              <a:extLst>
                <a:ext uri="{FF2B5EF4-FFF2-40B4-BE49-F238E27FC236}">
                  <a16:creationId xmlns:a16="http://schemas.microsoft.com/office/drawing/2014/main" id="{1666B57F-F652-172E-19F0-2B7E023EA580}"/>
                </a:ext>
              </a:extLst>
            </p:cNvPr>
            <p:cNvCxnSpPr>
              <a:cxnSpLocks/>
              <a:stCxn id="29" idx="0"/>
              <a:endCxn id="28" idx="0"/>
            </p:cNvCxnSpPr>
            <p:nvPr/>
          </p:nvCxnSpPr>
          <p:spPr>
            <a:xfrm rot="16200000" flipV="1">
              <a:off x="8287733" y="1829127"/>
              <a:ext cx="28738" cy="2203918"/>
            </a:xfrm>
            <a:prstGeom prst="bentConnector3">
              <a:avLst>
                <a:gd name="adj1" fmla="val 895462"/>
              </a:avLst>
            </a:prstGeom>
            <a:ln>
              <a:solidFill>
                <a:srgbClr val="FF0000"/>
              </a:solidFill>
              <a:headEnd type="stealth"/>
              <a:tailEnd type="none"/>
            </a:ln>
          </p:spPr>
          <p:style>
            <a:lnRef idx="3">
              <a:schemeClr val="accent1"/>
            </a:lnRef>
            <a:fillRef idx="0">
              <a:schemeClr val="accent1"/>
            </a:fillRef>
            <a:effectRef idx="2">
              <a:schemeClr val="accent1"/>
            </a:effectRef>
            <a:fontRef idx="minor">
              <a:schemeClr val="tx1"/>
            </a:fontRef>
          </p:style>
        </p:cxnSp>
        <p:sp>
          <p:nvSpPr>
            <p:cNvPr id="31" name="TextBox 51">
              <a:extLst>
                <a:ext uri="{FF2B5EF4-FFF2-40B4-BE49-F238E27FC236}">
                  <a16:creationId xmlns:a16="http://schemas.microsoft.com/office/drawing/2014/main" id="{8F28A31A-A6A8-25F7-648F-934ACEDB36FC}"/>
                </a:ext>
              </a:extLst>
            </p:cNvPr>
            <p:cNvSpPr txBox="1">
              <a:spLocks noChangeArrowheads="1"/>
            </p:cNvSpPr>
            <p:nvPr/>
          </p:nvSpPr>
          <p:spPr bwMode="auto">
            <a:xfrm>
              <a:off x="9115800" y="3286394"/>
              <a:ext cx="697833"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900" b="1" dirty="0">
                  <a:latin typeface="Gill Sans MT" panose="020B0502020104020203" pitchFamily="34" charset="0"/>
                </a:rPr>
                <a:t>LIMS DB</a:t>
              </a:r>
            </a:p>
          </p:txBody>
        </p:sp>
        <p:sp>
          <p:nvSpPr>
            <p:cNvPr id="32" name="TextBox 25">
              <a:extLst>
                <a:ext uri="{FF2B5EF4-FFF2-40B4-BE49-F238E27FC236}">
                  <a16:creationId xmlns:a16="http://schemas.microsoft.com/office/drawing/2014/main" id="{9480AFE0-186E-36B5-2F89-02CBB8C5B190}"/>
                </a:ext>
              </a:extLst>
            </p:cNvPr>
            <p:cNvSpPr txBox="1">
              <a:spLocks noChangeArrowheads="1"/>
            </p:cNvSpPr>
            <p:nvPr/>
          </p:nvSpPr>
          <p:spPr bwMode="auto">
            <a:xfrm>
              <a:off x="9411026" y="3791372"/>
              <a:ext cx="2030007" cy="2923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050" b="1" u="sng" dirty="0">
                  <a:latin typeface="Gill Sans MT" panose="020B0502020104020203" pitchFamily="34" charset="0"/>
                </a:rPr>
                <a:t>Tasks</a:t>
              </a:r>
            </a:p>
            <a:p>
              <a:r>
                <a:rPr lang="en-US" altLang="en-US" sz="1050" dirty="0">
                  <a:latin typeface="Gill Sans MT" panose="020B0502020104020203" pitchFamily="34" charset="0"/>
                </a:rPr>
                <a:t>1 . Receive Specimen and specimen request data</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2. </a:t>
              </a:r>
              <a:r>
                <a:rPr lang="en-US" altLang="en-US" sz="1050" dirty="0" err="1">
                  <a:latin typeface="Gill Sans MT" panose="020B0502020104020203" pitchFamily="34" charset="0"/>
                </a:rPr>
                <a:t>Aliquoting</a:t>
              </a:r>
              <a:r>
                <a:rPr lang="en-US" altLang="en-US" sz="1050" dirty="0">
                  <a:latin typeface="Gill Sans MT" panose="020B0502020104020203" pitchFamily="34" charset="0"/>
                </a:rPr>
                <a:t> of the primary sample into 3 vials</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3. Test and Review results</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4. Send Test results to Both KEMRI-CDC (Via API) and Email Results back to the SARI sites.</a:t>
              </a:r>
            </a:p>
            <a:p>
              <a:endParaRPr lang="en-US" altLang="en-US" sz="1050" dirty="0">
                <a:latin typeface="Gill Sans MT" panose="020B0502020104020203" pitchFamily="34" charset="0"/>
              </a:endParaRPr>
            </a:p>
            <a:p>
              <a:r>
                <a:rPr lang="en-US" altLang="en-US" sz="1050" dirty="0">
                  <a:latin typeface="Gill Sans MT" panose="020B0502020104020203" pitchFamily="34" charset="0"/>
                </a:rPr>
                <a:t>5. Generate reports for weekly report </a:t>
              </a:r>
              <a:r>
                <a:rPr lang="en-US" altLang="en-US" sz="1050" dirty="0" err="1">
                  <a:latin typeface="Gill Sans MT" panose="020B0502020104020203" pitchFamily="34" charset="0"/>
                </a:rPr>
                <a:t>FluMart</a:t>
              </a:r>
              <a:r>
                <a:rPr lang="en-US" altLang="en-US" sz="1050" dirty="0">
                  <a:latin typeface="Gill Sans MT" panose="020B0502020104020203" pitchFamily="34" charset="0"/>
                </a:rPr>
                <a:t> (Flu ID and Flu net) and GSAID</a:t>
              </a:r>
            </a:p>
            <a:p>
              <a:endParaRPr lang="en-US" altLang="en-US" sz="800" dirty="0">
                <a:latin typeface="Gill Sans MT" panose="020B0502020104020203" pitchFamily="34" charset="0"/>
              </a:endParaRPr>
            </a:p>
            <a:p>
              <a:endParaRPr lang="en-US" altLang="en-US" sz="800" dirty="0">
                <a:latin typeface="Gill Sans MT" panose="020B0502020104020203" pitchFamily="34" charset="0"/>
              </a:endParaRPr>
            </a:p>
          </p:txBody>
        </p:sp>
        <p:cxnSp>
          <p:nvCxnSpPr>
            <p:cNvPr id="33" name="Straight Arrow Connector 32">
              <a:extLst>
                <a:ext uri="{FF2B5EF4-FFF2-40B4-BE49-F238E27FC236}">
                  <a16:creationId xmlns:a16="http://schemas.microsoft.com/office/drawing/2014/main" id="{69D221BC-3EF9-4A00-E90C-8101D2D9C8CA}"/>
                </a:ext>
              </a:extLst>
            </p:cNvPr>
            <p:cNvCxnSpPr/>
            <p:nvPr/>
          </p:nvCxnSpPr>
          <p:spPr>
            <a:xfrm>
              <a:off x="7235735" y="2066387"/>
              <a:ext cx="11041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4" name="Straight Arrow Connector 33">
              <a:extLst>
                <a:ext uri="{FF2B5EF4-FFF2-40B4-BE49-F238E27FC236}">
                  <a16:creationId xmlns:a16="http://schemas.microsoft.com/office/drawing/2014/main" id="{3311C53F-96E0-B914-1675-74AC84640A07}"/>
                </a:ext>
              </a:extLst>
            </p:cNvPr>
            <p:cNvCxnSpPr/>
            <p:nvPr/>
          </p:nvCxnSpPr>
          <p:spPr>
            <a:xfrm>
              <a:off x="3560057" y="2949835"/>
              <a:ext cx="11041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pic>
        <p:nvPicPr>
          <p:cNvPr id="39" name="Picture 38">
            <a:extLst>
              <a:ext uri="{FF2B5EF4-FFF2-40B4-BE49-F238E27FC236}">
                <a16:creationId xmlns:a16="http://schemas.microsoft.com/office/drawing/2014/main" id="{1D22CC95-2D21-898B-007D-AC7BCF32788E}"/>
              </a:ext>
            </a:extLst>
          </p:cNvPr>
          <p:cNvPicPr>
            <a:picLocks noChangeAspect="1"/>
          </p:cNvPicPr>
          <p:nvPr/>
        </p:nvPicPr>
        <p:blipFill>
          <a:blip r:embed="rId9"/>
          <a:stretch>
            <a:fillRect/>
          </a:stretch>
        </p:blipFill>
        <p:spPr>
          <a:xfrm>
            <a:off x="9572625" y="456406"/>
            <a:ext cx="1781175" cy="1143000"/>
          </a:xfrm>
          <a:prstGeom prst="rect">
            <a:avLst/>
          </a:prstGeom>
        </p:spPr>
      </p:pic>
      <p:sp>
        <p:nvSpPr>
          <p:cNvPr id="42" name="Date Placeholder 41">
            <a:extLst>
              <a:ext uri="{FF2B5EF4-FFF2-40B4-BE49-F238E27FC236}">
                <a16:creationId xmlns:a16="http://schemas.microsoft.com/office/drawing/2014/main" id="{F0BE64F6-72D1-72C6-392B-71B9D0C3784C}"/>
              </a:ext>
            </a:extLst>
          </p:cNvPr>
          <p:cNvSpPr>
            <a:spLocks noGrp="1"/>
          </p:cNvSpPr>
          <p:nvPr>
            <p:ph type="dt" sz="half" idx="10"/>
          </p:nvPr>
        </p:nvSpPr>
        <p:spPr/>
        <p:txBody>
          <a:bodyPr/>
          <a:lstStyle/>
          <a:p>
            <a:fld id="{4ED2B28E-5BC3-4326-8675-205852E6733E}" type="datetime1">
              <a:rPr lang="en-US" smtClean="0"/>
              <a:t>9/8/2025</a:t>
            </a:fld>
            <a:endParaRPr lang="en-US"/>
          </a:p>
        </p:txBody>
      </p:sp>
      <p:sp>
        <p:nvSpPr>
          <p:cNvPr id="43" name="Footer Placeholder 42">
            <a:extLst>
              <a:ext uri="{FF2B5EF4-FFF2-40B4-BE49-F238E27FC236}">
                <a16:creationId xmlns:a16="http://schemas.microsoft.com/office/drawing/2014/main" id="{6051CD0E-D8BB-CAD6-82C3-D6C4991A621D}"/>
              </a:ext>
            </a:extLst>
          </p:cNvPr>
          <p:cNvSpPr>
            <a:spLocks noGrp="1"/>
          </p:cNvSpPr>
          <p:nvPr>
            <p:ph type="ftr" sz="quarter" idx="11"/>
          </p:nvPr>
        </p:nvSpPr>
        <p:spPr/>
        <p:txBody>
          <a:bodyPr/>
          <a:lstStyle/>
          <a:p>
            <a:r>
              <a:rPr lang="en-US"/>
              <a:t>NATIONAL INFLUENZA CENTRE -  KENYA</a:t>
            </a:r>
          </a:p>
        </p:txBody>
      </p:sp>
      <p:sp>
        <p:nvSpPr>
          <p:cNvPr id="44" name="Slide Number Placeholder 43">
            <a:extLst>
              <a:ext uri="{FF2B5EF4-FFF2-40B4-BE49-F238E27FC236}">
                <a16:creationId xmlns:a16="http://schemas.microsoft.com/office/drawing/2014/main" id="{39AF864F-C95D-2F07-F771-F7F1FAD96569}"/>
              </a:ext>
            </a:extLst>
          </p:cNvPr>
          <p:cNvSpPr>
            <a:spLocks noGrp="1"/>
          </p:cNvSpPr>
          <p:nvPr>
            <p:ph type="sldNum" sz="quarter" idx="12"/>
          </p:nvPr>
        </p:nvSpPr>
        <p:spPr/>
        <p:txBody>
          <a:bodyPr/>
          <a:lstStyle/>
          <a:p>
            <a:fld id="{2034B141-B03E-4360-BD98-3DAF0CDC5090}" type="slidenum">
              <a:rPr lang="en-US" smtClean="0"/>
              <a:t>23</a:t>
            </a:fld>
            <a:endParaRPr lang="en-US"/>
          </a:p>
        </p:txBody>
      </p:sp>
    </p:spTree>
    <p:extLst>
      <p:ext uri="{BB962C8B-B14F-4D97-AF65-F5344CB8AC3E}">
        <p14:creationId xmlns:p14="http://schemas.microsoft.com/office/powerpoint/2010/main" val="2298139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AEA95-CC41-FFB9-C0E9-BAA8616531C9}"/>
              </a:ext>
            </a:extLst>
          </p:cNvPr>
          <p:cNvSpPr>
            <a:spLocks noGrp="1"/>
          </p:cNvSpPr>
          <p:nvPr>
            <p:ph type="title"/>
          </p:nvPr>
        </p:nvSpPr>
        <p:spPr/>
        <p:txBody>
          <a:bodyPr>
            <a:normAutofit/>
          </a:bodyPr>
          <a:lstStyle/>
          <a:p>
            <a:r>
              <a:rPr lang="en-US" sz="3600" b="1" dirty="0">
                <a:latin typeface="Cabin" panose="020B0604020202020204"/>
              </a:rPr>
              <a:t>Interpretation of results</a:t>
            </a:r>
          </a:p>
        </p:txBody>
      </p:sp>
      <p:sp>
        <p:nvSpPr>
          <p:cNvPr id="3" name="Content Placeholder 2">
            <a:extLst>
              <a:ext uri="{FF2B5EF4-FFF2-40B4-BE49-F238E27FC236}">
                <a16:creationId xmlns:a16="http://schemas.microsoft.com/office/drawing/2014/main" id="{9D0D9A15-224B-4941-1EC8-7AF427939132}"/>
              </a:ext>
            </a:extLst>
          </p:cNvPr>
          <p:cNvSpPr>
            <a:spLocks noGrp="1"/>
          </p:cNvSpPr>
          <p:nvPr>
            <p:ph idx="1"/>
          </p:nvPr>
        </p:nvSpPr>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bin" panose="020B0604020202020204"/>
              </a:rPr>
              <a:t>The clinical context and pre-test probability when interpreting results.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Cabin" panose="020B0604020202020204"/>
              </a:rPr>
              <a:t>Be aware of potential false positives/ negatives, especially in the context of high or low prevalence of a pathogen</a:t>
            </a:r>
            <a:endParaRPr lang="en-US" sz="2600" dirty="0">
              <a:latin typeface="Cabin" panose="020B0604020202020204"/>
            </a:endParaRPr>
          </a:p>
        </p:txBody>
      </p:sp>
      <p:pic>
        <p:nvPicPr>
          <p:cNvPr id="4" name="Picture 3">
            <a:extLst>
              <a:ext uri="{FF2B5EF4-FFF2-40B4-BE49-F238E27FC236}">
                <a16:creationId xmlns:a16="http://schemas.microsoft.com/office/drawing/2014/main" id="{FFC465F9-AEAC-5F2A-006A-B3B58184D183}"/>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5" name="Date Placeholder 4">
            <a:extLst>
              <a:ext uri="{FF2B5EF4-FFF2-40B4-BE49-F238E27FC236}">
                <a16:creationId xmlns:a16="http://schemas.microsoft.com/office/drawing/2014/main" id="{CC66DCFC-6A32-8A62-D809-D4F762911E82}"/>
              </a:ext>
            </a:extLst>
          </p:cNvPr>
          <p:cNvSpPr>
            <a:spLocks noGrp="1"/>
          </p:cNvSpPr>
          <p:nvPr>
            <p:ph type="dt" sz="half" idx="10"/>
          </p:nvPr>
        </p:nvSpPr>
        <p:spPr/>
        <p:txBody>
          <a:bodyPr/>
          <a:lstStyle/>
          <a:p>
            <a:fld id="{E320096F-4D47-490A-9CE9-B4D53E67AEEA}" type="datetime1">
              <a:rPr lang="en-US" smtClean="0"/>
              <a:t>9/8/2025</a:t>
            </a:fld>
            <a:endParaRPr lang="en-US"/>
          </a:p>
        </p:txBody>
      </p:sp>
      <p:sp>
        <p:nvSpPr>
          <p:cNvPr id="6" name="Footer Placeholder 5">
            <a:extLst>
              <a:ext uri="{FF2B5EF4-FFF2-40B4-BE49-F238E27FC236}">
                <a16:creationId xmlns:a16="http://schemas.microsoft.com/office/drawing/2014/main" id="{54EE76CA-88D4-6103-2004-BCB74C662F0E}"/>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10DE776C-2B2C-EDA2-8DD5-13ED1DF91238}"/>
              </a:ext>
            </a:extLst>
          </p:cNvPr>
          <p:cNvSpPr>
            <a:spLocks noGrp="1"/>
          </p:cNvSpPr>
          <p:nvPr>
            <p:ph type="sldNum" sz="quarter" idx="12"/>
          </p:nvPr>
        </p:nvSpPr>
        <p:spPr/>
        <p:txBody>
          <a:bodyPr/>
          <a:lstStyle/>
          <a:p>
            <a:fld id="{2034B141-B03E-4360-BD98-3DAF0CDC5090}" type="slidenum">
              <a:rPr lang="en-US" smtClean="0"/>
              <a:t>24</a:t>
            </a:fld>
            <a:endParaRPr lang="en-US"/>
          </a:p>
        </p:txBody>
      </p:sp>
    </p:spTree>
    <p:extLst>
      <p:ext uri="{BB962C8B-B14F-4D97-AF65-F5344CB8AC3E}">
        <p14:creationId xmlns:p14="http://schemas.microsoft.com/office/powerpoint/2010/main" val="2500668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079817F-AA0F-5273-866E-57648F4E24BC}"/>
              </a:ext>
            </a:extLst>
          </p:cNvPr>
          <p:cNvGraphicFramePr>
            <a:graphicFrameLocks/>
          </p:cNvGraphicFramePr>
          <p:nvPr>
            <p:extLst>
              <p:ext uri="{D42A27DB-BD31-4B8C-83A1-F6EECF244321}">
                <p14:modId xmlns:p14="http://schemas.microsoft.com/office/powerpoint/2010/main" val="2163481806"/>
              </p:ext>
            </p:extLst>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53F27ACB-A515-F205-FA41-9FDE67AE8B5E}"/>
              </a:ext>
            </a:extLst>
          </p:cNvPr>
          <p:cNvPicPr>
            <a:picLocks noChangeAspect="1"/>
          </p:cNvPicPr>
          <p:nvPr/>
        </p:nvPicPr>
        <p:blipFill>
          <a:blip r:embed="rId3"/>
          <a:stretch>
            <a:fillRect/>
          </a:stretch>
        </p:blipFill>
        <p:spPr>
          <a:xfrm>
            <a:off x="10843491" y="188551"/>
            <a:ext cx="1209964" cy="735085"/>
          </a:xfrm>
          <a:prstGeom prst="rect">
            <a:avLst/>
          </a:prstGeom>
        </p:spPr>
      </p:pic>
      <p:sp>
        <p:nvSpPr>
          <p:cNvPr id="5" name="Date Placeholder 4">
            <a:extLst>
              <a:ext uri="{FF2B5EF4-FFF2-40B4-BE49-F238E27FC236}">
                <a16:creationId xmlns:a16="http://schemas.microsoft.com/office/drawing/2014/main" id="{7C6D51F9-FF08-A2B5-389B-6B1CDB2085D4}"/>
              </a:ext>
            </a:extLst>
          </p:cNvPr>
          <p:cNvSpPr>
            <a:spLocks noGrp="1"/>
          </p:cNvSpPr>
          <p:nvPr>
            <p:ph type="dt" sz="half" idx="10"/>
          </p:nvPr>
        </p:nvSpPr>
        <p:spPr/>
        <p:txBody>
          <a:bodyPr/>
          <a:lstStyle/>
          <a:p>
            <a:fld id="{67FFE8D5-E726-4761-9015-8D26669BD3F9}" type="datetime1">
              <a:rPr lang="en-US" smtClean="0"/>
              <a:t>9/8/2025</a:t>
            </a:fld>
            <a:endParaRPr lang="en-US"/>
          </a:p>
        </p:txBody>
      </p:sp>
      <p:sp>
        <p:nvSpPr>
          <p:cNvPr id="6" name="Footer Placeholder 5">
            <a:extLst>
              <a:ext uri="{FF2B5EF4-FFF2-40B4-BE49-F238E27FC236}">
                <a16:creationId xmlns:a16="http://schemas.microsoft.com/office/drawing/2014/main" id="{52EFDF59-3F2F-5F21-A2FE-FC4799390B3B}"/>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0DE6A938-3E60-938A-E347-759DFC151B10}"/>
              </a:ext>
            </a:extLst>
          </p:cNvPr>
          <p:cNvSpPr>
            <a:spLocks noGrp="1"/>
          </p:cNvSpPr>
          <p:nvPr>
            <p:ph type="sldNum" sz="quarter" idx="12"/>
          </p:nvPr>
        </p:nvSpPr>
        <p:spPr/>
        <p:txBody>
          <a:bodyPr/>
          <a:lstStyle/>
          <a:p>
            <a:fld id="{2034B141-B03E-4360-BD98-3DAF0CDC5090}" type="slidenum">
              <a:rPr lang="en-US" smtClean="0"/>
              <a:t>25</a:t>
            </a:fld>
            <a:endParaRPr lang="en-US"/>
          </a:p>
        </p:txBody>
      </p:sp>
    </p:spTree>
    <p:extLst>
      <p:ext uri="{BB962C8B-B14F-4D97-AF65-F5344CB8AC3E}">
        <p14:creationId xmlns:p14="http://schemas.microsoft.com/office/powerpoint/2010/main" val="1246489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73F055-69B4-10F3-AA09-E05E296C4973}"/>
              </a:ext>
            </a:extLst>
          </p:cNvPr>
          <p:cNvGraphicFramePr/>
          <p:nvPr/>
        </p:nvGraphicFramePr>
        <p:xfrm>
          <a:off x="643467" y="643467"/>
          <a:ext cx="10905066" cy="5571065"/>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C70B0F96-85E8-96DF-F46A-3081C152522D}"/>
              </a:ext>
            </a:extLst>
          </p:cNvPr>
          <p:cNvPicPr>
            <a:picLocks noChangeAspect="1"/>
          </p:cNvPicPr>
          <p:nvPr/>
        </p:nvPicPr>
        <p:blipFill>
          <a:blip r:embed="rId4"/>
          <a:stretch>
            <a:fillRect/>
          </a:stretch>
        </p:blipFill>
        <p:spPr>
          <a:xfrm>
            <a:off x="9962091" y="287073"/>
            <a:ext cx="1781175" cy="1143000"/>
          </a:xfrm>
          <a:prstGeom prst="rect">
            <a:avLst/>
          </a:prstGeom>
        </p:spPr>
      </p:pic>
      <p:sp>
        <p:nvSpPr>
          <p:cNvPr id="4" name="Date Placeholder 3">
            <a:extLst>
              <a:ext uri="{FF2B5EF4-FFF2-40B4-BE49-F238E27FC236}">
                <a16:creationId xmlns:a16="http://schemas.microsoft.com/office/drawing/2014/main" id="{7B690F04-F23E-4341-3CB6-3E124A7752CB}"/>
              </a:ext>
            </a:extLst>
          </p:cNvPr>
          <p:cNvSpPr>
            <a:spLocks noGrp="1"/>
          </p:cNvSpPr>
          <p:nvPr>
            <p:ph type="dt" sz="half" idx="10"/>
          </p:nvPr>
        </p:nvSpPr>
        <p:spPr/>
        <p:txBody>
          <a:bodyPr/>
          <a:lstStyle/>
          <a:p>
            <a:fld id="{7042936B-E0A4-445B-B0BA-52987CC544C2}" type="datetime1">
              <a:rPr lang="en-US" smtClean="0"/>
              <a:t>9/8/2025</a:t>
            </a:fld>
            <a:endParaRPr lang="en-US"/>
          </a:p>
        </p:txBody>
      </p:sp>
      <p:sp>
        <p:nvSpPr>
          <p:cNvPr id="5" name="Footer Placeholder 4">
            <a:extLst>
              <a:ext uri="{FF2B5EF4-FFF2-40B4-BE49-F238E27FC236}">
                <a16:creationId xmlns:a16="http://schemas.microsoft.com/office/drawing/2014/main" id="{81ACDAC5-753F-5983-81DD-3DD915CB3CC5}"/>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50D6D9A8-7CEA-CAA2-29A1-82FA0152491D}"/>
              </a:ext>
            </a:extLst>
          </p:cNvPr>
          <p:cNvSpPr>
            <a:spLocks noGrp="1"/>
          </p:cNvSpPr>
          <p:nvPr>
            <p:ph type="sldNum" sz="quarter" idx="12"/>
          </p:nvPr>
        </p:nvSpPr>
        <p:spPr/>
        <p:txBody>
          <a:bodyPr/>
          <a:lstStyle/>
          <a:p>
            <a:fld id="{2034B141-B03E-4360-BD98-3DAF0CDC5090}" type="slidenum">
              <a:rPr lang="en-US" smtClean="0"/>
              <a:t>26</a:t>
            </a:fld>
            <a:endParaRPr lang="en-US"/>
          </a:p>
        </p:txBody>
      </p:sp>
    </p:spTree>
    <p:extLst>
      <p:ext uri="{BB962C8B-B14F-4D97-AF65-F5344CB8AC3E}">
        <p14:creationId xmlns:p14="http://schemas.microsoft.com/office/powerpoint/2010/main" val="513823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92CE1-FC4B-168C-08EC-EAA83EE69FBC}"/>
              </a:ext>
            </a:extLst>
          </p:cNvPr>
          <p:cNvSpPr>
            <a:spLocks noGrp="1"/>
          </p:cNvSpPr>
          <p:nvPr>
            <p:ph type="dt" sz="half" idx="10"/>
          </p:nvPr>
        </p:nvSpPr>
        <p:spPr/>
        <p:txBody>
          <a:bodyPr/>
          <a:lstStyle/>
          <a:p>
            <a:fld id="{CF58EAD9-5216-44E3-8DF6-DAD31BE58DD2}" type="datetime1">
              <a:rPr lang="en-US" smtClean="0"/>
              <a:t>9/8/2025</a:t>
            </a:fld>
            <a:endParaRPr lang="en-US"/>
          </a:p>
        </p:txBody>
      </p:sp>
      <p:sp>
        <p:nvSpPr>
          <p:cNvPr id="3" name="Footer Placeholder 2">
            <a:extLst>
              <a:ext uri="{FF2B5EF4-FFF2-40B4-BE49-F238E27FC236}">
                <a16:creationId xmlns:a16="http://schemas.microsoft.com/office/drawing/2014/main" id="{59F29247-8393-6A44-9773-C10A04EA752A}"/>
              </a:ext>
            </a:extLst>
          </p:cNvPr>
          <p:cNvSpPr>
            <a:spLocks noGrp="1"/>
          </p:cNvSpPr>
          <p:nvPr>
            <p:ph type="ftr" sz="quarter" idx="11"/>
          </p:nvPr>
        </p:nvSpPr>
        <p:spPr/>
        <p:txBody>
          <a:bodyPr/>
          <a:lstStyle/>
          <a:p>
            <a:r>
              <a:rPr lang="en-US"/>
              <a:t>NATIONAL INFLUENZA CENTRE -  KENYA</a:t>
            </a:r>
          </a:p>
        </p:txBody>
      </p:sp>
      <p:sp>
        <p:nvSpPr>
          <p:cNvPr id="4" name="Slide Number Placeholder 3">
            <a:extLst>
              <a:ext uri="{FF2B5EF4-FFF2-40B4-BE49-F238E27FC236}">
                <a16:creationId xmlns:a16="http://schemas.microsoft.com/office/drawing/2014/main" id="{623B4525-1B91-4FEB-BCE5-AD2583C064A3}"/>
              </a:ext>
            </a:extLst>
          </p:cNvPr>
          <p:cNvSpPr>
            <a:spLocks noGrp="1"/>
          </p:cNvSpPr>
          <p:nvPr>
            <p:ph type="sldNum" sz="quarter" idx="12"/>
          </p:nvPr>
        </p:nvSpPr>
        <p:spPr/>
        <p:txBody>
          <a:bodyPr/>
          <a:lstStyle/>
          <a:p>
            <a:fld id="{2034B141-B03E-4360-BD98-3DAF0CDC5090}" type="slidenum">
              <a:rPr lang="en-US" smtClean="0"/>
              <a:t>27</a:t>
            </a:fld>
            <a:endParaRPr lang="en-US"/>
          </a:p>
        </p:txBody>
      </p:sp>
      <p:pic>
        <p:nvPicPr>
          <p:cNvPr id="6" name="Picture 5" descr="A screenshot of a computer&#10;&#10;AI-generated content may be incorrect.">
            <a:extLst>
              <a:ext uri="{FF2B5EF4-FFF2-40B4-BE49-F238E27FC236}">
                <a16:creationId xmlns:a16="http://schemas.microsoft.com/office/drawing/2014/main" id="{AEB837C8-17F0-5302-56B3-506DE22D5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382" y="589876"/>
            <a:ext cx="9709862" cy="5382222"/>
          </a:xfrm>
          <a:prstGeom prst="rect">
            <a:avLst/>
          </a:prstGeom>
        </p:spPr>
      </p:pic>
      <p:pic>
        <p:nvPicPr>
          <p:cNvPr id="7" name="Picture 6">
            <a:extLst>
              <a:ext uri="{FF2B5EF4-FFF2-40B4-BE49-F238E27FC236}">
                <a16:creationId xmlns:a16="http://schemas.microsoft.com/office/drawing/2014/main" id="{12C4BDE7-6693-6A33-A23E-09739984ED12}"/>
              </a:ext>
            </a:extLst>
          </p:cNvPr>
          <p:cNvPicPr>
            <a:picLocks noChangeAspect="1"/>
          </p:cNvPicPr>
          <p:nvPr/>
        </p:nvPicPr>
        <p:blipFill>
          <a:blip r:embed="rId3"/>
          <a:stretch>
            <a:fillRect/>
          </a:stretch>
        </p:blipFill>
        <p:spPr>
          <a:xfrm>
            <a:off x="10093382" y="95566"/>
            <a:ext cx="1781175" cy="1143000"/>
          </a:xfrm>
          <a:prstGeom prst="rect">
            <a:avLst/>
          </a:prstGeom>
        </p:spPr>
      </p:pic>
    </p:spTree>
    <p:extLst>
      <p:ext uri="{BB962C8B-B14F-4D97-AF65-F5344CB8AC3E}">
        <p14:creationId xmlns:p14="http://schemas.microsoft.com/office/powerpoint/2010/main" val="624940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D3A9-9011-A32E-54AB-B35DFD656687}"/>
              </a:ext>
            </a:extLst>
          </p:cNvPr>
          <p:cNvSpPr>
            <a:spLocks noGrp="1"/>
          </p:cNvSpPr>
          <p:nvPr>
            <p:ph type="title"/>
          </p:nvPr>
        </p:nvSpPr>
        <p:spPr>
          <a:xfrm>
            <a:off x="838200" y="365125"/>
            <a:ext cx="10515600" cy="1325563"/>
          </a:xfrm>
        </p:spPr>
        <p:txBody>
          <a:bodyPr/>
          <a:lstStyle/>
          <a:p>
            <a:r>
              <a:rPr lang="en-US" sz="3600" b="1" dirty="0">
                <a:latin typeface="Cabin" panose="020B0604020202020204"/>
              </a:rPr>
              <a:t>Achievements</a:t>
            </a:r>
          </a:p>
        </p:txBody>
      </p:sp>
      <p:sp>
        <p:nvSpPr>
          <p:cNvPr id="3" name="Content Placeholder 2">
            <a:extLst>
              <a:ext uri="{FF2B5EF4-FFF2-40B4-BE49-F238E27FC236}">
                <a16:creationId xmlns:a16="http://schemas.microsoft.com/office/drawing/2014/main" id="{26DD072F-A393-7717-3BDA-643F22EC0039}"/>
              </a:ext>
            </a:extLst>
          </p:cNvPr>
          <p:cNvSpPr>
            <a:spLocks noGrp="1"/>
          </p:cNvSpPr>
          <p:nvPr>
            <p:ph idx="1"/>
          </p:nvPr>
        </p:nvSpPr>
        <p:spPr/>
        <p:txBody>
          <a:bodyPr/>
          <a:lstStyle/>
          <a:p>
            <a:pPr>
              <a:buFont typeface="Arial" panose="020B0604020202020204" pitchFamily="34" charset="0"/>
              <a:buChar char="•"/>
            </a:pPr>
            <a:r>
              <a:rPr lang="en-US" sz="2600" dirty="0">
                <a:latin typeface="Cabin" panose="020B0604020202020204"/>
              </a:rPr>
              <a:t>Introduction of multiplex which will enable the NIC cover a wide range of organisms</a:t>
            </a:r>
          </a:p>
          <a:p>
            <a:pPr>
              <a:buFont typeface="Arial" panose="020B0604020202020204" pitchFamily="34" charset="0"/>
              <a:buChar char="•"/>
            </a:pPr>
            <a:r>
              <a:rPr lang="en-US" sz="2600" dirty="0">
                <a:latin typeface="Cabin" panose="020B0604020202020204"/>
              </a:rPr>
              <a:t>Introduction of sequencing to the testing scope. </a:t>
            </a:r>
          </a:p>
          <a:p>
            <a:pPr>
              <a:buFont typeface="Arial" panose="020B0604020202020204" pitchFamily="34" charset="0"/>
              <a:buChar char="•"/>
            </a:pPr>
            <a:r>
              <a:rPr lang="en-US" sz="2600" dirty="0">
                <a:latin typeface="Cabin" panose="020B0604020202020204"/>
              </a:rPr>
              <a:t>We were proud that our sequences are captured into the GSAID data base.</a:t>
            </a:r>
          </a:p>
          <a:p>
            <a:pPr>
              <a:buFont typeface="Arial" panose="020B0604020202020204" pitchFamily="34" charset="0"/>
              <a:buChar char="•"/>
            </a:pPr>
            <a:r>
              <a:rPr lang="en-US" sz="2600" dirty="0">
                <a:latin typeface="Cabin" panose="020B0604020202020204"/>
              </a:rPr>
              <a:t>Patients are able to receive their results for treatment</a:t>
            </a:r>
          </a:p>
          <a:p>
            <a:pPr>
              <a:buFont typeface="Arial" panose="020B0604020202020204" pitchFamily="34" charset="0"/>
              <a:buChar char="•"/>
            </a:pPr>
            <a:r>
              <a:rPr lang="en-US" sz="2600" dirty="0">
                <a:latin typeface="Cabin" panose="020B0604020202020204"/>
              </a:rPr>
              <a:t>Remote logging by the sentinel sites</a:t>
            </a:r>
          </a:p>
          <a:p>
            <a:pPr marL="0" indent="0">
              <a:buNone/>
            </a:pPr>
            <a:endParaRPr lang="en-US" dirty="0"/>
          </a:p>
        </p:txBody>
      </p:sp>
      <p:pic>
        <p:nvPicPr>
          <p:cNvPr id="4" name="Picture 3">
            <a:extLst>
              <a:ext uri="{FF2B5EF4-FFF2-40B4-BE49-F238E27FC236}">
                <a16:creationId xmlns:a16="http://schemas.microsoft.com/office/drawing/2014/main" id="{9691B81E-17A9-DE5E-4883-694DDD48F9C4}"/>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5" name="Date Placeholder 4">
            <a:extLst>
              <a:ext uri="{FF2B5EF4-FFF2-40B4-BE49-F238E27FC236}">
                <a16:creationId xmlns:a16="http://schemas.microsoft.com/office/drawing/2014/main" id="{49617E92-E7B2-E57B-1B29-38123B2693BE}"/>
              </a:ext>
            </a:extLst>
          </p:cNvPr>
          <p:cNvSpPr>
            <a:spLocks noGrp="1"/>
          </p:cNvSpPr>
          <p:nvPr>
            <p:ph type="dt" sz="half" idx="10"/>
          </p:nvPr>
        </p:nvSpPr>
        <p:spPr/>
        <p:txBody>
          <a:bodyPr/>
          <a:lstStyle/>
          <a:p>
            <a:fld id="{21583E85-D331-4DC9-9285-3A511F11D36E}" type="datetime1">
              <a:rPr lang="en-US" smtClean="0"/>
              <a:t>9/8/2025</a:t>
            </a:fld>
            <a:endParaRPr lang="en-US"/>
          </a:p>
        </p:txBody>
      </p:sp>
      <p:sp>
        <p:nvSpPr>
          <p:cNvPr id="6" name="Footer Placeholder 5">
            <a:extLst>
              <a:ext uri="{FF2B5EF4-FFF2-40B4-BE49-F238E27FC236}">
                <a16:creationId xmlns:a16="http://schemas.microsoft.com/office/drawing/2014/main" id="{824018D8-145A-0F5D-2B29-6492F8CE2549}"/>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626338A2-4081-740A-2EAF-53C7293796C2}"/>
              </a:ext>
            </a:extLst>
          </p:cNvPr>
          <p:cNvSpPr>
            <a:spLocks noGrp="1"/>
          </p:cNvSpPr>
          <p:nvPr>
            <p:ph type="sldNum" sz="quarter" idx="12"/>
          </p:nvPr>
        </p:nvSpPr>
        <p:spPr/>
        <p:txBody>
          <a:bodyPr/>
          <a:lstStyle/>
          <a:p>
            <a:fld id="{2034B141-B03E-4360-BD98-3DAF0CDC5090}" type="slidenum">
              <a:rPr lang="en-US" smtClean="0"/>
              <a:t>28</a:t>
            </a:fld>
            <a:endParaRPr lang="en-US"/>
          </a:p>
        </p:txBody>
      </p:sp>
    </p:spTree>
    <p:extLst>
      <p:ext uri="{BB962C8B-B14F-4D97-AF65-F5344CB8AC3E}">
        <p14:creationId xmlns:p14="http://schemas.microsoft.com/office/powerpoint/2010/main" val="79966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98104" y="625178"/>
            <a:ext cx="8264823" cy="498673"/>
          </a:xfrm>
          <a:prstGeom prst="rect">
            <a:avLst/>
          </a:prstGeom>
          <a:noFill/>
          <a:ln/>
        </p:spPr>
        <p:txBody>
          <a:bodyPr wrap="none" lIns="0" tIns="0" rIns="0" bIns="0" rtlCol="0" anchor="t"/>
          <a:lstStyle/>
          <a:p>
            <a:pPr defTabSz="761970">
              <a:lnSpc>
                <a:spcPts val="3917"/>
              </a:lnSpc>
            </a:pPr>
            <a:r>
              <a:rPr lang="en-US" sz="3600" b="1" dirty="0">
                <a:latin typeface="Cabin" panose="020B0604020202020204" charset="0"/>
                <a:ea typeface="Unbounded" pitchFamily="34" charset="-122"/>
              </a:rPr>
              <a:t>Challenges</a:t>
            </a:r>
            <a:r>
              <a:rPr lang="en-US" sz="3667" b="1" dirty="0">
                <a:latin typeface="Cabin" panose="020B0604020202020204" charset="0"/>
                <a:ea typeface="Unbounded" pitchFamily="34" charset="-122"/>
              </a:rPr>
              <a:t> &amp; Mitigation Strategies</a:t>
            </a:r>
          </a:p>
        </p:txBody>
      </p:sp>
      <p:sp>
        <p:nvSpPr>
          <p:cNvPr id="3" name="Text 1"/>
          <p:cNvSpPr/>
          <p:nvPr/>
        </p:nvSpPr>
        <p:spPr>
          <a:xfrm>
            <a:off x="698103" y="1547614"/>
            <a:ext cx="2488307" cy="249337"/>
          </a:xfrm>
          <a:prstGeom prst="rect">
            <a:avLst/>
          </a:prstGeom>
          <a:noFill/>
          <a:ln/>
        </p:spPr>
        <p:txBody>
          <a:bodyPr wrap="none" lIns="0" tIns="0" rIns="0" bIns="0" rtlCol="0" anchor="t"/>
          <a:lstStyle/>
          <a:p>
            <a:pPr defTabSz="761970">
              <a:lnSpc>
                <a:spcPts val="1958"/>
              </a:lnSpc>
            </a:pPr>
            <a:r>
              <a:rPr lang="en-US" sz="1542" dirty="0">
                <a:latin typeface="Cabin" panose="020B0604020202020204" charset="0"/>
                <a:ea typeface="Unbounded" pitchFamily="34" charset="-122"/>
                <a:cs typeface="Unbounded" pitchFamily="34" charset="-120"/>
              </a:rPr>
              <a:t>Cost &amp; </a:t>
            </a:r>
            <a:r>
              <a:rPr lang="en-US" sz="1600" dirty="0">
                <a:latin typeface="Cabin" panose="020B0604020202020204" charset="0"/>
                <a:ea typeface="Unbounded" pitchFamily="34" charset="-122"/>
                <a:cs typeface="Unbounded" pitchFamily="34" charset="-120"/>
              </a:rPr>
              <a:t>Sustainability</a:t>
            </a:r>
            <a:endParaRPr lang="en-US" sz="1600" dirty="0">
              <a:latin typeface="Cabin" panose="020B0604020202020204" charset="0"/>
            </a:endParaRPr>
          </a:p>
        </p:txBody>
      </p:sp>
      <p:sp>
        <p:nvSpPr>
          <p:cNvPr id="4" name="Text 2"/>
          <p:cNvSpPr/>
          <p:nvPr/>
        </p:nvSpPr>
        <p:spPr>
          <a:xfrm>
            <a:off x="698103" y="1966417"/>
            <a:ext cx="5191125" cy="813793"/>
          </a:xfrm>
          <a:prstGeom prst="rect">
            <a:avLst/>
          </a:prstGeom>
          <a:noFill/>
          <a:ln/>
        </p:spPr>
        <p:txBody>
          <a:bodyPr wrap="square" lIns="0" tIns="0" rIns="0" bIns="0" rtlCol="0" anchor="t"/>
          <a:lstStyle/>
          <a:p>
            <a:pPr defTabSz="761970">
              <a:lnSpc>
                <a:spcPts val="2125"/>
              </a:lnSpc>
            </a:pPr>
            <a:r>
              <a:rPr lang="en-US" sz="1400" dirty="0">
                <a:latin typeface="Cabin" panose="020B0604020202020204" charset="0"/>
                <a:ea typeface="Cabin" pitchFamily="34" charset="-122"/>
                <a:cs typeface="Cabin" pitchFamily="34" charset="-120"/>
              </a:rPr>
              <a:t>ONT reagents and flow cells represent significant recurring costs. We're developing cost-saving workflows (e.g., </a:t>
            </a:r>
            <a:r>
              <a:rPr lang="en-US" sz="1400" dirty="0" err="1">
                <a:latin typeface="Cabin" panose="020B0604020202020204" charset="0"/>
                <a:ea typeface="Cabin" pitchFamily="34" charset="-122"/>
                <a:cs typeface="Cabin" pitchFamily="34" charset="-120"/>
              </a:rPr>
              <a:t>Flongle</a:t>
            </a:r>
            <a:r>
              <a:rPr lang="en-US" sz="1400" dirty="0">
                <a:latin typeface="Cabin" panose="020B0604020202020204" charset="0"/>
                <a:ea typeface="Cabin" pitchFamily="34" charset="-122"/>
                <a:cs typeface="Cabin" pitchFamily="34" charset="-120"/>
              </a:rPr>
              <a:t>) and seeking support from partners and </a:t>
            </a:r>
            <a:r>
              <a:rPr lang="en-US" sz="1400" dirty="0" err="1">
                <a:latin typeface="Cabin" panose="020B0604020202020204" charset="0"/>
                <a:ea typeface="Cabin" pitchFamily="34" charset="-122"/>
                <a:cs typeface="Cabin" pitchFamily="34" charset="-120"/>
              </a:rPr>
              <a:t>GoK</a:t>
            </a:r>
            <a:r>
              <a:rPr lang="en-US" sz="1400" dirty="0">
                <a:latin typeface="Cabin" panose="020B0604020202020204" charset="0"/>
                <a:ea typeface="Cabin" pitchFamily="34" charset="-122"/>
                <a:cs typeface="Cabin" pitchFamily="34" charset="-120"/>
              </a:rPr>
              <a:t>.</a:t>
            </a:r>
            <a:endParaRPr lang="en-US" sz="1400" dirty="0">
              <a:latin typeface="Cabin" panose="020B0604020202020204" charset="0"/>
            </a:endParaRPr>
          </a:p>
        </p:txBody>
      </p:sp>
      <p:sp>
        <p:nvSpPr>
          <p:cNvPr id="5" name="Text 3"/>
          <p:cNvSpPr/>
          <p:nvPr/>
        </p:nvSpPr>
        <p:spPr>
          <a:xfrm>
            <a:off x="698103" y="2949674"/>
            <a:ext cx="2552105" cy="249337"/>
          </a:xfrm>
          <a:prstGeom prst="rect">
            <a:avLst/>
          </a:prstGeom>
          <a:noFill/>
          <a:ln/>
        </p:spPr>
        <p:txBody>
          <a:bodyPr wrap="none" lIns="0" tIns="0" rIns="0" bIns="0" rtlCol="0" anchor="t"/>
          <a:lstStyle/>
          <a:p>
            <a:pPr defTabSz="761970">
              <a:lnSpc>
                <a:spcPts val="1958"/>
              </a:lnSpc>
            </a:pPr>
            <a:r>
              <a:rPr lang="en-US" sz="1600" dirty="0">
                <a:latin typeface="Cabin" panose="020B0604020202020204" charset="0"/>
                <a:ea typeface="Unbounded" pitchFamily="34" charset="-122"/>
                <a:cs typeface="Unbounded" pitchFamily="34" charset="-120"/>
              </a:rPr>
              <a:t>Influenza</a:t>
            </a:r>
            <a:r>
              <a:rPr lang="en-US" sz="1542" dirty="0">
                <a:latin typeface="Cabin" panose="020B0604020202020204" charset="0"/>
                <a:ea typeface="Unbounded" pitchFamily="34" charset="-122"/>
                <a:cs typeface="Unbounded" pitchFamily="34" charset="-120"/>
              </a:rPr>
              <a:t> Seasonality</a:t>
            </a:r>
            <a:endParaRPr lang="en-US" sz="1542" dirty="0">
              <a:latin typeface="Cabin" panose="020B0604020202020204" charset="0"/>
            </a:endParaRPr>
          </a:p>
        </p:txBody>
      </p:sp>
      <p:sp>
        <p:nvSpPr>
          <p:cNvPr id="6" name="Text 4"/>
          <p:cNvSpPr/>
          <p:nvPr/>
        </p:nvSpPr>
        <p:spPr>
          <a:xfrm>
            <a:off x="698103" y="3368477"/>
            <a:ext cx="5191125" cy="738288"/>
          </a:xfrm>
          <a:prstGeom prst="rect">
            <a:avLst/>
          </a:prstGeom>
          <a:noFill/>
          <a:ln/>
        </p:spPr>
        <p:txBody>
          <a:bodyPr wrap="square" lIns="0" tIns="0" rIns="0" bIns="0" rtlCol="0" anchor="t"/>
          <a:lstStyle/>
          <a:p>
            <a:pPr defTabSz="761970">
              <a:lnSpc>
                <a:spcPts val="2125"/>
              </a:lnSpc>
            </a:pPr>
            <a:r>
              <a:rPr lang="en-US" sz="1600" dirty="0">
                <a:latin typeface="Cabin" panose="020B0604020202020204" charset="0"/>
                <a:ea typeface="Cabin" pitchFamily="34" charset="-122"/>
                <a:cs typeface="Cabin" pitchFamily="34" charset="-120"/>
              </a:rPr>
              <a:t>Unpredictable workloads can challenge available human resource. We developed a sequencing criteria to help during high season.</a:t>
            </a:r>
            <a:endParaRPr lang="en-US" sz="1600" dirty="0">
              <a:latin typeface="Cabin" panose="020B0604020202020204" charset="0"/>
            </a:endParaRPr>
          </a:p>
        </p:txBody>
      </p:sp>
      <p:sp>
        <p:nvSpPr>
          <p:cNvPr id="7" name="Text 5"/>
          <p:cNvSpPr/>
          <p:nvPr/>
        </p:nvSpPr>
        <p:spPr>
          <a:xfrm>
            <a:off x="6309122" y="1547614"/>
            <a:ext cx="2783284" cy="249337"/>
          </a:xfrm>
          <a:prstGeom prst="rect">
            <a:avLst/>
          </a:prstGeom>
          <a:noFill/>
          <a:ln/>
        </p:spPr>
        <p:txBody>
          <a:bodyPr wrap="none" lIns="0" tIns="0" rIns="0" bIns="0" rtlCol="0" anchor="t"/>
          <a:lstStyle/>
          <a:p>
            <a:pPr defTabSz="761970">
              <a:lnSpc>
                <a:spcPts val="1958"/>
              </a:lnSpc>
            </a:pPr>
            <a:r>
              <a:rPr lang="en-US" sz="1600" dirty="0">
                <a:latin typeface="Cabin" panose="020B0604020202020204" charset="0"/>
                <a:ea typeface="Unbounded" pitchFamily="34" charset="-122"/>
                <a:cs typeface="Unbounded" pitchFamily="34" charset="-120"/>
              </a:rPr>
              <a:t>Genome</a:t>
            </a:r>
            <a:r>
              <a:rPr lang="en-US" sz="1542" dirty="0">
                <a:solidFill>
                  <a:srgbClr val="0A988B"/>
                </a:solidFill>
                <a:latin typeface="Cabin" panose="020B0604020202020204" charset="0"/>
                <a:ea typeface="Unbounded" pitchFamily="34" charset="-122"/>
                <a:cs typeface="Unbounded" pitchFamily="34" charset="-120"/>
              </a:rPr>
              <a:t> </a:t>
            </a:r>
            <a:r>
              <a:rPr lang="en-US" sz="1600" dirty="0">
                <a:latin typeface="Cabin" panose="020B0604020202020204" charset="0"/>
                <a:ea typeface="Unbounded" pitchFamily="34" charset="-122"/>
                <a:cs typeface="Unbounded" pitchFamily="34" charset="-120"/>
              </a:rPr>
              <a:t>Completeness</a:t>
            </a:r>
            <a:endParaRPr lang="en-US" sz="1600" dirty="0">
              <a:latin typeface="Cabin" panose="020B0604020202020204" charset="0"/>
            </a:endParaRPr>
          </a:p>
        </p:txBody>
      </p:sp>
      <p:sp>
        <p:nvSpPr>
          <p:cNvPr id="8" name="Text 6"/>
          <p:cNvSpPr/>
          <p:nvPr/>
        </p:nvSpPr>
        <p:spPr>
          <a:xfrm>
            <a:off x="6309122" y="1966417"/>
            <a:ext cx="5191125" cy="813793"/>
          </a:xfrm>
          <a:prstGeom prst="rect">
            <a:avLst/>
          </a:prstGeom>
          <a:noFill/>
          <a:ln/>
        </p:spPr>
        <p:txBody>
          <a:bodyPr wrap="square" lIns="0" tIns="0" rIns="0" bIns="0" rtlCol="0" anchor="t"/>
          <a:lstStyle/>
          <a:p>
            <a:pPr defTabSz="761970">
              <a:lnSpc>
                <a:spcPts val="2125"/>
              </a:lnSpc>
            </a:pPr>
            <a:r>
              <a:rPr lang="en-US" sz="1400" dirty="0">
                <a:latin typeface="Cabin" panose="020B0604020202020204" charset="0"/>
                <a:ea typeface="Cabin" pitchFamily="34" charset="-122"/>
                <a:cs typeface="Cabin" pitchFamily="34" charset="-120"/>
              </a:rPr>
              <a:t>Achieving 100% coverage for all 8 influenza segments can be challenging. I want to pick your thoughts and techniques in this one.</a:t>
            </a:r>
            <a:endParaRPr lang="en-US" sz="1400" dirty="0">
              <a:latin typeface="Cabin" panose="020B0604020202020204" charset="0"/>
            </a:endParaRPr>
          </a:p>
        </p:txBody>
      </p:sp>
      <p:sp>
        <p:nvSpPr>
          <p:cNvPr id="9" name="Text 7"/>
          <p:cNvSpPr/>
          <p:nvPr/>
        </p:nvSpPr>
        <p:spPr>
          <a:xfrm>
            <a:off x="6309122" y="2949674"/>
            <a:ext cx="2169219" cy="249337"/>
          </a:xfrm>
          <a:prstGeom prst="rect">
            <a:avLst/>
          </a:prstGeom>
          <a:noFill/>
          <a:ln/>
        </p:spPr>
        <p:txBody>
          <a:bodyPr wrap="none" lIns="0" tIns="0" rIns="0" bIns="0" rtlCol="0" anchor="t"/>
          <a:lstStyle/>
          <a:p>
            <a:pPr defTabSz="761970">
              <a:lnSpc>
                <a:spcPts val="1958"/>
              </a:lnSpc>
            </a:pPr>
            <a:r>
              <a:rPr lang="en-US" sz="1600" dirty="0">
                <a:latin typeface="Cabin" panose="020B0604020202020204" charset="0"/>
                <a:ea typeface="Unbounded" pitchFamily="34" charset="-122"/>
                <a:cs typeface="Unbounded" pitchFamily="34" charset="-120"/>
              </a:rPr>
              <a:t>Human Resources</a:t>
            </a:r>
            <a:endParaRPr lang="en-US" sz="1600" dirty="0">
              <a:latin typeface="Cabin" panose="020B0604020202020204" charset="0"/>
            </a:endParaRPr>
          </a:p>
        </p:txBody>
      </p:sp>
      <p:sp>
        <p:nvSpPr>
          <p:cNvPr id="10" name="Text 8"/>
          <p:cNvSpPr/>
          <p:nvPr/>
        </p:nvSpPr>
        <p:spPr>
          <a:xfrm>
            <a:off x="6309122" y="3368477"/>
            <a:ext cx="5191125" cy="813793"/>
          </a:xfrm>
          <a:prstGeom prst="rect">
            <a:avLst/>
          </a:prstGeom>
          <a:noFill/>
          <a:ln/>
        </p:spPr>
        <p:txBody>
          <a:bodyPr wrap="square" lIns="0" tIns="0" rIns="0" bIns="0" rtlCol="0" anchor="t"/>
          <a:lstStyle/>
          <a:p>
            <a:pPr defTabSz="761970">
              <a:lnSpc>
                <a:spcPts val="2125"/>
              </a:lnSpc>
            </a:pPr>
            <a:r>
              <a:rPr lang="en-US" sz="1400" dirty="0">
                <a:latin typeface="Cabin" panose="020B0604020202020204" charset="0"/>
                <a:ea typeface="Cabin" pitchFamily="34" charset="-122"/>
                <a:cs typeface="Cabin" pitchFamily="34" charset="-120"/>
              </a:rPr>
              <a:t>NGS requires rare skills in molecular biology, bioinformatics, and data interpretation. We address this through continuous internal training.</a:t>
            </a:r>
            <a:endParaRPr lang="en-US" sz="1400" dirty="0">
              <a:latin typeface="Cabin" panose="020B0604020202020204" charset="0"/>
            </a:endParaRPr>
          </a:p>
        </p:txBody>
      </p:sp>
      <p:sp>
        <p:nvSpPr>
          <p:cNvPr id="11" name="Shape 9"/>
          <p:cNvSpPr/>
          <p:nvPr/>
        </p:nvSpPr>
        <p:spPr>
          <a:xfrm>
            <a:off x="698104" y="4525566"/>
            <a:ext cx="10795793" cy="1707158"/>
          </a:xfrm>
          <a:prstGeom prst="roundRect">
            <a:avLst>
              <a:gd name="adj" fmla="val 1490"/>
            </a:avLst>
          </a:prstGeom>
          <a:solidFill>
            <a:srgbClr val="4B3F02"/>
          </a:solidFill>
          <a:ln/>
        </p:spPr>
        <p:txBody>
          <a:bodyPr/>
          <a:lstStyle/>
          <a:p>
            <a:pPr defTabSz="761970"/>
            <a:endParaRPr lang="en-US" sz="1500">
              <a:solidFill>
                <a:prstClr val="black"/>
              </a:solidFill>
              <a:latin typeface="Calibri" panose="020F0502020204030204"/>
            </a:endParaRPr>
          </a:p>
        </p:txBody>
      </p:sp>
      <p:pic>
        <p:nvPicPr>
          <p:cNvPr id="12" name="Image 0" descr="preencoded.png"/>
          <p:cNvPicPr>
            <a:picLocks noChangeAspect="1"/>
          </p:cNvPicPr>
          <p:nvPr/>
        </p:nvPicPr>
        <p:blipFill>
          <a:blip r:embed="rId3"/>
          <a:stretch>
            <a:fillRect/>
          </a:stretch>
        </p:blipFill>
        <p:spPr>
          <a:xfrm>
            <a:off x="867569" y="4759722"/>
            <a:ext cx="249337" cy="199430"/>
          </a:xfrm>
          <a:prstGeom prst="rect">
            <a:avLst/>
          </a:prstGeom>
        </p:spPr>
      </p:pic>
      <p:sp>
        <p:nvSpPr>
          <p:cNvPr id="13" name="Text 10"/>
          <p:cNvSpPr/>
          <p:nvPr/>
        </p:nvSpPr>
        <p:spPr>
          <a:xfrm>
            <a:off x="1286371" y="4737397"/>
            <a:ext cx="4753669" cy="249337"/>
          </a:xfrm>
          <a:prstGeom prst="rect">
            <a:avLst/>
          </a:prstGeom>
          <a:noFill/>
          <a:ln/>
        </p:spPr>
        <p:txBody>
          <a:bodyPr wrap="none" lIns="0" tIns="0" rIns="0" bIns="0" rtlCol="0" anchor="t"/>
          <a:lstStyle/>
          <a:p>
            <a:pPr defTabSz="761970">
              <a:lnSpc>
                <a:spcPts val="1958"/>
              </a:lnSpc>
            </a:pPr>
            <a:r>
              <a:rPr lang="en-US" sz="1600" dirty="0">
                <a:solidFill>
                  <a:srgbClr val="FFFFFF"/>
                </a:solidFill>
                <a:latin typeface="Cabin" panose="020B0604020202020204" charset="0"/>
                <a:ea typeface="Unbounded" pitchFamily="34" charset="-122"/>
                <a:cs typeface="Unbounded" pitchFamily="34" charset="-120"/>
              </a:rPr>
              <a:t>Procurement &amp; Supply Chain Challenges</a:t>
            </a:r>
            <a:endParaRPr lang="en-US" sz="1600" dirty="0">
              <a:solidFill>
                <a:prstClr val="black"/>
              </a:solidFill>
              <a:latin typeface="Cabin" panose="020B0604020202020204" charset="0"/>
            </a:endParaRPr>
          </a:p>
        </p:txBody>
      </p:sp>
      <p:sp>
        <p:nvSpPr>
          <p:cNvPr id="14" name="Text 11"/>
          <p:cNvSpPr/>
          <p:nvPr/>
        </p:nvSpPr>
        <p:spPr>
          <a:xfrm>
            <a:off x="1286371" y="5156201"/>
            <a:ext cx="10038060" cy="271264"/>
          </a:xfrm>
          <a:prstGeom prst="rect">
            <a:avLst/>
          </a:prstGeom>
          <a:noFill/>
          <a:ln/>
        </p:spPr>
        <p:txBody>
          <a:bodyPr wrap="none" lIns="0" tIns="0" rIns="0" bIns="0" rtlCol="0" anchor="t"/>
          <a:lstStyle/>
          <a:p>
            <a:pPr marL="285739" indent="-285739" defTabSz="761970">
              <a:lnSpc>
                <a:spcPts val="2125"/>
              </a:lnSpc>
              <a:buSzPct val="100000"/>
              <a:buFontTx/>
              <a:buChar char="•"/>
            </a:pPr>
            <a:r>
              <a:rPr lang="en-US" sz="1400" dirty="0">
                <a:solidFill>
                  <a:srgbClr val="FFFFFF"/>
                </a:solidFill>
                <a:latin typeface="Cabin" panose="020B0604020202020204" charset="0"/>
                <a:ea typeface="Cabin" pitchFamily="34" charset="-122"/>
                <a:cs typeface="Cabin" pitchFamily="34" charset="-120"/>
              </a:rPr>
              <a:t>Customs delays for reagents – we try our best to initiate procurement well in advance</a:t>
            </a:r>
            <a:endParaRPr lang="en-US" sz="1400" dirty="0">
              <a:solidFill>
                <a:prstClr val="black"/>
              </a:solidFill>
              <a:latin typeface="Cabin" panose="020B0604020202020204" charset="0"/>
            </a:endParaRPr>
          </a:p>
        </p:txBody>
      </p:sp>
      <p:sp>
        <p:nvSpPr>
          <p:cNvPr id="15" name="Text 12"/>
          <p:cNvSpPr/>
          <p:nvPr/>
        </p:nvSpPr>
        <p:spPr>
          <a:xfrm>
            <a:off x="1286371" y="5486797"/>
            <a:ext cx="10038060" cy="271264"/>
          </a:xfrm>
          <a:prstGeom prst="rect">
            <a:avLst/>
          </a:prstGeom>
          <a:noFill/>
          <a:ln/>
        </p:spPr>
        <p:txBody>
          <a:bodyPr wrap="none" lIns="0" tIns="0" rIns="0" bIns="0" rtlCol="0" anchor="t"/>
          <a:lstStyle/>
          <a:p>
            <a:pPr marL="285739" indent="-285739" defTabSz="761970">
              <a:lnSpc>
                <a:spcPts val="2125"/>
              </a:lnSpc>
              <a:buSzPct val="100000"/>
              <a:buFontTx/>
              <a:buChar char="•"/>
            </a:pPr>
            <a:r>
              <a:rPr lang="en-US" sz="1400" dirty="0">
                <a:solidFill>
                  <a:srgbClr val="FFFFFF"/>
                </a:solidFill>
                <a:latin typeface="Cabin" panose="020B0604020202020204" charset="0"/>
                <a:ea typeface="Cabin" pitchFamily="34" charset="-122"/>
                <a:cs typeface="Cabin" pitchFamily="34" charset="-120"/>
              </a:rPr>
              <a:t>Global supply chain issues can lead to stock-outs - we try to order surplus.</a:t>
            </a:r>
            <a:endParaRPr lang="en-US" sz="1400" dirty="0">
              <a:solidFill>
                <a:prstClr val="black"/>
              </a:solidFill>
              <a:latin typeface="Cabin" panose="020B0604020202020204" charset="0"/>
            </a:endParaRPr>
          </a:p>
        </p:txBody>
      </p:sp>
      <p:sp>
        <p:nvSpPr>
          <p:cNvPr id="16" name="Text 13"/>
          <p:cNvSpPr/>
          <p:nvPr/>
        </p:nvSpPr>
        <p:spPr>
          <a:xfrm>
            <a:off x="1286371" y="5817394"/>
            <a:ext cx="10038060" cy="271264"/>
          </a:xfrm>
          <a:prstGeom prst="rect">
            <a:avLst/>
          </a:prstGeom>
          <a:noFill/>
          <a:ln/>
        </p:spPr>
        <p:txBody>
          <a:bodyPr wrap="none" lIns="0" tIns="0" rIns="0" bIns="0" rtlCol="0" anchor="t"/>
          <a:lstStyle/>
          <a:p>
            <a:pPr marL="285739" indent="-285739" defTabSz="761970">
              <a:lnSpc>
                <a:spcPts val="2125"/>
              </a:lnSpc>
              <a:buSzPct val="100000"/>
              <a:buFontTx/>
              <a:buChar char="•"/>
            </a:pPr>
            <a:r>
              <a:rPr lang="en-US" sz="1400" dirty="0">
                <a:solidFill>
                  <a:srgbClr val="FFFFFF"/>
                </a:solidFill>
                <a:latin typeface="Cabin" panose="020B0604020202020204" charset="0"/>
                <a:ea typeface="Cabin" pitchFamily="34" charset="-122"/>
                <a:cs typeface="Cabin" pitchFamily="34" charset="-120"/>
              </a:rPr>
              <a:t>Rapid innovation can block use of legacy reagents – </a:t>
            </a:r>
            <a:r>
              <a:rPr lang="en-US" sz="1400" dirty="0" err="1">
                <a:solidFill>
                  <a:srgbClr val="FFFFFF"/>
                </a:solidFill>
                <a:latin typeface="Cabin" panose="020B0604020202020204" charset="0"/>
                <a:ea typeface="Cabin" pitchFamily="34" charset="-122"/>
                <a:cs typeface="Cabin" pitchFamily="34" charset="-120"/>
              </a:rPr>
              <a:t>eg</a:t>
            </a:r>
            <a:r>
              <a:rPr lang="en-US" sz="1400" dirty="0">
                <a:solidFill>
                  <a:srgbClr val="FFFFFF"/>
                </a:solidFill>
                <a:latin typeface="Cabin" panose="020B0604020202020204" charset="0"/>
                <a:ea typeface="Cabin" pitchFamily="34" charset="-122"/>
                <a:cs typeface="Cabin" pitchFamily="34" charset="-120"/>
              </a:rPr>
              <a:t> R9 flow cells</a:t>
            </a:r>
            <a:endParaRPr lang="en-US" sz="1400" dirty="0">
              <a:solidFill>
                <a:prstClr val="black"/>
              </a:solidFill>
              <a:latin typeface="Cabin" panose="020B0604020202020204" charset="0"/>
            </a:endParaRPr>
          </a:p>
        </p:txBody>
      </p:sp>
      <p:pic>
        <p:nvPicPr>
          <p:cNvPr id="17" name="Picture 16">
            <a:extLst>
              <a:ext uri="{FF2B5EF4-FFF2-40B4-BE49-F238E27FC236}">
                <a16:creationId xmlns:a16="http://schemas.microsoft.com/office/drawing/2014/main" id="{CF33C256-77A0-78FD-FF8E-67744863EDD8}"/>
              </a:ext>
            </a:extLst>
          </p:cNvPr>
          <p:cNvPicPr>
            <a:picLocks noChangeAspect="1"/>
          </p:cNvPicPr>
          <p:nvPr/>
        </p:nvPicPr>
        <p:blipFill>
          <a:blip r:embed="rId4"/>
          <a:stretch>
            <a:fillRect/>
          </a:stretch>
        </p:blipFill>
        <p:spPr>
          <a:xfrm>
            <a:off x="9572625" y="456406"/>
            <a:ext cx="1781175" cy="1143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43BED8E-E5F8-A476-5C22-BFF8908E67A8}"/>
              </a:ext>
            </a:extLst>
          </p:cNvPr>
          <p:cNvSpPr>
            <a:spLocks noGrp="1"/>
          </p:cNvSpPr>
          <p:nvPr>
            <p:ph type="title"/>
          </p:nvPr>
        </p:nvSpPr>
        <p:spPr/>
        <p:txBody>
          <a:bodyPr>
            <a:normAutofit/>
          </a:bodyPr>
          <a:lstStyle/>
          <a:p>
            <a:r>
              <a:rPr lang="en-US" sz="3600" b="1" dirty="0">
                <a:latin typeface="Cabin" panose="020B0604020202020204"/>
              </a:rPr>
              <a:t>Country profile and Sentinel sites</a:t>
            </a:r>
          </a:p>
        </p:txBody>
      </p:sp>
      <p:sp>
        <p:nvSpPr>
          <p:cNvPr id="8" name="Content Placeholder 7">
            <a:extLst>
              <a:ext uri="{FF2B5EF4-FFF2-40B4-BE49-F238E27FC236}">
                <a16:creationId xmlns:a16="http://schemas.microsoft.com/office/drawing/2014/main" id="{E6975830-DE38-9E7D-6449-F88C54EA2952}"/>
              </a:ext>
            </a:extLst>
          </p:cNvPr>
          <p:cNvSpPr>
            <a:spLocks noGrp="1"/>
          </p:cNvSpPr>
          <p:nvPr>
            <p:ph sz="half" idx="1"/>
          </p:nvPr>
        </p:nvSpPr>
        <p:spPr/>
        <p:txBody>
          <a:bodyPr>
            <a:normAutofit lnSpcReduction="10000"/>
          </a:bodyPr>
          <a:lstStyle/>
          <a:p>
            <a:pPr marL="285750" marR="0" lvl="0" indent="-285750" defTabSz="914400" rtl="0" eaLnBrk="1" fontAlgn="auto" latinLnBrk="0" hangingPunct="1">
              <a:spcBef>
                <a:spcPts val="1000"/>
              </a:spcBef>
              <a:spcAft>
                <a:spcPts val="0"/>
              </a:spcAft>
              <a:buClrTx/>
              <a:buSzTx/>
              <a:buFont typeface="Arial" panose="020B0604020202020204" pitchFamily="34" charset="0"/>
              <a:buChar char="•"/>
              <a:tabLst/>
              <a:defRPr sz="1400"/>
            </a:pPr>
            <a:r>
              <a:rPr kumimoji="0" lang="en-US" sz="1800" b="0" i="0" u="none" strike="noStrike" kern="1200" cap="none" spc="0" normalizeH="0" baseline="0" noProof="0" dirty="0">
                <a:ln>
                  <a:noFill/>
                </a:ln>
                <a:effectLst/>
                <a:uLnTx/>
                <a:uFillTx/>
                <a:latin typeface="Cabin" panose="020B0604020202020204"/>
              </a:rPr>
              <a:t>The Kenya National sentinel surveillance system was established in 2006 by Ministry of Health with financial and technical support from US-CDC .</a:t>
            </a:r>
          </a:p>
          <a:p>
            <a:pPr marL="285750" marR="0" lvl="0" indent="-285750" defTabSz="914400" rtl="0" eaLnBrk="1" fontAlgn="auto" latinLnBrk="0" hangingPunct="1">
              <a:spcBef>
                <a:spcPts val="1000"/>
              </a:spcBef>
              <a:spcAft>
                <a:spcPts val="0"/>
              </a:spcAft>
              <a:buClrTx/>
              <a:buSzTx/>
              <a:buFont typeface="Arial" panose="020B0604020202020204" pitchFamily="34" charset="0"/>
              <a:buChar char="•"/>
              <a:tabLst/>
              <a:defRPr sz="1400"/>
            </a:pPr>
            <a:r>
              <a:rPr kumimoji="0" lang="en-GB" sz="1800" b="0" i="0" u="none" strike="noStrike" kern="1200" cap="none" spc="0" normalizeH="0" baseline="0" noProof="0" dirty="0">
                <a:ln>
                  <a:noFill/>
                </a:ln>
                <a:effectLst/>
                <a:uLnTx/>
                <a:uFillTx/>
                <a:latin typeface="Cabin" panose="020B0604020202020204"/>
              </a:rPr>
              <a:t>The programme currently conducts active surveillance in </a:t>
            </a:r>
            <a:r>
              <a:rPr kumimoji="0" lang="en-GB" sz="1800" b="1" i="0" u="none" strike="noStrike" kern="1200" cap="none" spc="0" normalizeH="0" baseline="0" noProof="0" dirty="0">
                <a:ln>
                  <a:noFill/>
                </a:ln>
                <a:effectLst/>
                <a:uLnTx/>
                <a:uFillTx/>
                <a:latin typeface="Cabin" panose="020B0604020202020204"/>
              </a:rPr>
              <a:t>9</a:t>
            </a:r>
            <a:r>
              <a:rPr kumimoji="0" lang="en-GB" sz="1800" b="0" i="0" u="none" strike="noStrike" kern="1200" cap="none" spc="0" normalizeH="0" baseline="0" noProof="0" dirty="0">
                <a:ln>
                  <a:noFill/>
                </a:ln>
                <a:effectLst/>
                <a:uLnTx/>
                <a:uFillTx/>
                <a:latin typeface="Cabin" panose="020B0604020202020204"/>
              </a:rPr>
              <a:t> sites in Kenya, 6 regional hospitals, 1 national hospital and 2  Refugee camps.</a:t>
            </a:r>
          </a:p>
          <a:p>
            <a:pPr marL="285750" marR="0" lvl="0" indent="-285750" defTabSz="914400" rtl="0" eaLnBrk="1" fontAlgn="auto" latinLnBrk="0" hangingPunct="1">
              <a:spcBef>
                <a:spcPts val="1000"/>
              </a:spcBef>
              <a:spcAft>
                <a:spcPts val="0"/>
              </a:spcAft>
              <a:buClrTx/>
              <a:buSzTx/>
              <a:buFont typeface="Arial" panose="020B0604020202020204" pitchFamily="34" charset="0"/>
              <a:buChar char="•"/>
              <a:tabLst/>
              <a:defRPr sz="1400"/>
            </a:pPr>
            <a:r>
              <a:rPr kumimoji="0" lang="en-GB" sz="1800" b="0" i="0" u="none" strike="noStrike" kern="1200" cap="none" spc="0" normalizeH="0" baseline="0" noProof="0" dirty="0">
                <a:ln>
                  <a:noFill/>
                </a:ln>
                <a:effectLst/>
                <a:uLnTx/>
                <a:uFillTx/>
                <a:latin typeface="Cabin" panose="020B0604020202020204"/>
              </a:rPr>
              <a:t>SARI/ILI surveillance is implemented in all the 9 sites, COVID-19 surveillance started in April 2020  in all sites while Extended SARI (for RSV) surveillance is being piloted on 4 sites –Nyeri CRH, Mombasa CRH, Kenyatta NH and Siaya CRH since Feb 2024.</a:t>
            </a:r>
          </a:p>
          <a:p>
            <a:pPr marL="285750" marR="0" lvl="0" indent="-285750" defTabSz="914400" rtl="0" eaLnBrk="1" fontAlgn="auto" latinLnBrk="0" hangingPunct="1">
              <a:spcBef>
                <a:spcPts val="1000"/>
              </a:spcBef>
              <a:spcAft>
                <a:spcPts val="0"/>
              </a:spcAft>
              <a:buClrTx/>
              <a:buSzTx/>
              <a:buFont typeface="Arial" panose="020B0604020202020204" pitchFamily="34" charset="0"/>
              <a:buChar char="•"/>
              <a:tabLst/>
              <a:defRPr sz="1400"/>
            </a:pPr>
            <a:r>
              <a:rPr kumimoji="0" lang="en-GB" sz="1800" b="0" i="0" u="none" strike="noStrike" kern="1200" cap="none" spc="0" normalizeH="0" baseline="0" noProof="0" dirty="0">
                <a:ln>
                  <a:noFill/>
                </a:ln>
                <a:effectLst/>
                <a:uLnTx/>
                <a:uFillTx/>
                <a:latin typeface="Cabin" panose="020B0604020202020204"/>
              </a:rPr>
              <a:t>Two more sites are in the process of being enrolled, mentorship for those sites ongoing.</a:t>
            </a:r>
          </a:p>
          <a:p>
            <a:endParaRPr lang="en-US" dirty="0"/>
          </a:p>
        </p:txBody>
      </p:sp>
      <p:pic>
        <p:nvPicPr>
          <p:cNvPr id="4" name="Picture 3">
            <a:extLst>
              <a:ext uri="{FF2B5EF4-FFF2-40B4-BE49-F238E27FC236}">
                <a16:creationId xmlns:a16="http://schemas.microsoft.com/office/drawing/2014/main" id="{1654E616-2394-C270-1069-7DC1914EAA94}"/>
              </a:ext>
            </a:extLst>
          </p:cNvPr>
          <p:cNvPicPr>
            <a:picLocks noChangeAspect="1"/>
          </p:cNvPicPr>
          <p:nvPr/>
        </p:nvPicPr>
        <p:blipFill>
          <a:blip r:embed="rId2"/>
          <a:stretch>
            <a:fillRect/>
          </a:stretch>
        </p:blipFill>
        <p:spPr>
          <a:xfrm>
            <a:off x="9572625" y="456406"/>
            <a:ext cx="1781175" cy="1143000"/>
          </a:xfrm>
          <a:prstGeom prst="rect">
            <a:avLst/>
          </a:prstGeom>
        </p:spPr>
      </p:pic>
      <p:pic>
        <p:nvPicPr>
          <p:cNvPr id="10" name="Content Placeholder 3" descr="A map of kenya with red dots&#10;&#10;Description automatically generated">
            <a:extLst>
              <a:ext uri="{FF2B5EF4-FFF2-40B4-BE49-F238E27FC236}">
                <a16:creationId xmlns:a16="http://schemas.microsoft.com/office/drawing/2014/main" id="{587024CE-A59C-87AA-6C59-9AF87AF67FE4}"/>
              </a:ext>
            </a:extLst>
          </p:cNvPr>
          <p:cNvPicPr>
            <a:picLocks noGrp="1" noChangeAspect="1"/>
          </p:cNvPicPr>
          <p:nvPr>
            <p:ph sz="half" idx="2"/>
          </p:nvPr>
        </p:nvPicPr>
        <p:blipFill>
          <a:blip r:embed="rId3"/>
          <a:stretch>
            <a:fillRect/>
          </a:stretch>
        </p:blipFill>
        <p:spPr>
          <a:xfrm>
            <a:off x="6629020" y="1690686"/>
            <a:ext cx="4724779" cy="4576763"/>
          </a:xfrm>
          <a:prstGeom prst="rect">
            <a:avLst/>
          </a:prstGeom>
          <a:noFill/>
        </p:spPr>
      </p:pic>
      <p:sp>
        <p:nvSpPr>
          <p:cNvPr id="2" name="Date Placeholder 1">
            <a:extLst>
              <a:ext uri="{FF2B5EF4-FFF2-40B4-BE49-F238E27FC236}">
                <a16:creationId xmlns:a16="http://schemas.microsoft.com/office/drawing/2014/main" id="{B3B0618A-9ADD-34BF-473B-32A32AAA11AC}"/>
              </a:ext>
            </a:extLst>
          </p:cNvPr>
          <p:cNvSpPr>
            <a:spLocks noGrp="1"/>
          </p:cNvSpPr>
          <p:nvPr>
            <p:ph type="dt" sz="half" idx="10"/>
          </p:nvPr>
        </p:nvSpPr>
        <p:spPr/>
        <p:txBody>
          <a:bodyPr/>
          <a:lstStyle/>
          <a:p>
            <a:fld id="{EAB2F680-05C2-4B44-B754-C76D004E7480}" type="datetime1">
              <a:rPr lang="en-US" smtClean="0"/>
              <a:t>9/8/2025</a:t>
            </a:fld>
            <a:endParaRPr lang="en-US"/>
          </a:p>
        </p:txBody>
      </p:sp>
      <p:sp>
        <p:nvSpPr>
          <p:cNvPr id="3" name="Footer Placeholder 2">
            <a:extLst>
              <a:ext uri="{FF2B5EF4-FFF2-40B4-BE49-F238E27FC236}">
                <a16:creationId xmlns:a16="http://schemas.microsoft.com/office/drawing/2014/main" id="{CE167563-42E6-1526-E958-9EAE0DA6FF9F}"/>
              </a:ext>
            </a:extLst>
          </p:cNvPr>
          <p:cNvSpPr>
            <a:spLocks noGrp="1"/>
          </p:cNvSpPr>
          <p:nvPr>
            <p:ph type="ftr" sz="quarter" idx="11"/>
          </p:nvPr>
        </p:nvSpPr>
        <p:spPr/>
        <p:txBody>
          <a:bodyPr/>
          <a:lstStyle/>
          <a:p>
            <a:r>
              <a:rPr lang="en-US"/>
              <a:t>NATIONAL INFLUENZA CENTRE -  KENYA</a:t>
            </a:r>
          </a:p>
        </p:txBody>
      </p:sp>
      <p:sp>
        <p:nvSpPr>
          <p:cNvPr id="5" name="Slide Number Placeholder 4">
            <a:extLst>
              <a:ext uri="{FF2B5EF4-FFF2-40B4-BE49-F238E27FC236}">
                <a16:creationId xmlns:a16="http://schemas.microsoft.com/office/drawing/2014/main" id="{7AE03A6B-0B7E-187C-8B9F-3AB11D444334}"/>
              </a:ext>
            </a:extLst>
          </p:cNvPr>
          <p:cNvSpPr>
            <a:spLocks noGrp="1"/>
          </p:cNvSpPr>
          <p:nvPr>
            <p:ph type="sldNum" sz="quarter" idx="12"/>
          </p:nvPr>
        </p:nvSpPr>
        <p:spPr/>
        <p:txBody>
          <a:bodyPr/>
          <a:lstStyle/>
          <a:p>
            <a:fld id="{2034B141-B03E-4360-BD98-3DAF0CDC5090}" type="slidenum">
              <a:rPr lang="en-US" smtClean="0"/>
              <a:t>3</a:t>
            </a:fld>
            <a:endParaRPr lang="en-US"/>
          </a:p>
        </p:txBody>
      </p:sp>
    </p:spTree>
    <p:extLst>
      <p:ext uri="{BB962C8B-B14F-4D97-AF65-F5344CB8AC3E}">
        <p14:creationId xmlns:p14="http://schemas.microsoft.com/office/powerpoint/2010/main" val="4026696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eam building Presentation">
            <a:extLst>
              <a:ext uri="{FF2B5EF4-FFF2-40B4-BE49-F238E27FC236}">
                <a16:creationId xmlns:a16="http://schemas.microsoft.com/office/drawing/2014/main" id="{476B5A96-9B78-8B24-A40D-F0BC91A95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465545"/>
            <a:ext cx="10668000" cy="593604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C66AA23-511A-0FB9-0303-3ECF71493A6E}"/>
              </a:ext>
            </a:extLst>
          </p:cNvPr>
          <p:cNvPicPr>
            <a:picLocks noChangeAspect="1"/>
          </p:cNvPicPr>
          <p:nvPr/>
        </p:nvPicPr>
        <p:blipFill>
          <a:blip r:embed="rId3"/>
          <a:stretch>
            <a:fillRect/>
          </a:stretch>
        </p:blipFill>
        <p:spPr>
          <a:xfrm>
            <a:off x="9572625" y="456406"/>
            <a:ext cx="1781175" cy="1143000"/>
          </a:xfrm>
          <a:prstGeom prst="rect">
            <a:avLst/>
          </a:prstGeom>
        </p:spPr>
      </p:pic>
      <p:sp>
        <p:nvSpPr>
          <p:cNvPr id="2" name="Date Placeholder 1">
            <a:extLst>
              <a:ext uri="{FF2B5EF4-FFF2-40B4-BE49-F238E27FC236}">
                <a16:creationId xmlns:a16="http://schemas.microsoft.com/office/drawing/2014/main" id="{8A099C47-6C0C-B4AE-644D-12FCBF648B74}"/>
              </a:ext>
            </a:extLst>
          </p:cNvPr>
          <p:cNvSpPr>
            <a:spLocks noGrp="1"/>
          </p:cNvSpPr>
          <p:nvPr>
            <p:ph type="dt" sz="half" idx="10"/>
          </p:nvPr>
        </p:nvSpPr>
        <p:spPr/>
        <p:txBody>
          <a:bodyPr/>
          <a:lstStyle/>
          <a:p>
            <a:fld id="{BCBD2075-68E3-400A-88C5-331D17659CE5}" type="datetime1">
              <a:rPr lang="en-US" smtClean="0"/>
              <a:t>9/8/2025</a:t>
            </a:fld>
            <a:endParaRPr lang="en-US"/>
          </a:p>
        </p:txBody>
      </p:sp>
      <p:sp>
        <p:nvSpPr>
          <p:cNvPr id="3" name="Footer Placeholder 2">
            <a:extLst>
              <a:ext uri="{FF2B5EF4-FFF2-40B4-BE49-F238E27FC236}">
                <a16:creationId xmlns:a16="http://schemas.microsoft.com/office/drawing/2014/main" id="{1E4705C4-ACC9-4A74-5FBB-85476F84D4EE}"/>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2F146DF6-437A-9FF0-EE20-37F1154DF188}"/>
              </a:ext>
            </a:extLst>
          </p:cNvPr>
          <p:cNvSpPr>
            <a:spLocks noGrp="1"/>
          </p:cNvSpPr>
          <p:nvPr>
            <p:ph type="sldNum" sz="quarter" idx="12"/>
          </p:nvPr>
        </p:nvSpPr>
        <p:spPr/>
        <p:txBody>
          <a:bodyPr/>
          <a:lstStyle/>
          <a:p>
            <a:fld id="{2034B141-B03E-4360-BD98-3DAF0CDC5090}" type="slidenum">
              <a:rPr lang="en-US" smtClean="0"/>
              <a:t>30</a:t>
            </a:fld>
            <a:endParaRPr lang="en-US"/>
          </a:p>
        </p:txBody>
      </p:sp>
    </p:spTree>
    <p:extLst>
      <p:ext uri="{BB962C8B-B14F-4D97-AF65-F5344CB8AC3E}">
        <p14:creationId xmlns:p14="http://schemas.microsoft.com/office/powerpoint/2010/main" val="1329467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2523-F23C-C7A4-E6A9-A9F6D20C2F50}"/>
              </a:ext>
            </a:extLst>
          </p:cNvPr>
          <p:cNvSpPr>
            <a:spLocks noGrp="1"/>
          </p:cNvSpPr>
          <p:nvPr>
            <p:ph type="ctrTitle"/>
          </p:nvPr>
        </p:nvSpPr>
        <p:spPr>
          <a:xfrm>
            <a:off x="428625" y="3428999"/>
            <a:ext cx="6041844" cy="1204369"/>
          </a:xfrm>
        </p:spPr>
        <p:txBody>
          <a:bodyPr>
            <a:normAutofit fontScale="90000"/>
          </a:bodyPr>
          <a:lstStyle/>
          <a:p>
            <a:pPr algn="l"/>
            <a:r>
              <a:rPr lang="en-US" sz="3600" b="1" dirty="0">
                <a:latin typeface="Cabin" panose="020B0604020202020204"/>
              </a:rPr>
              <a:t>RESPIRATORY PATHOGENS</a:t>
            </a:r>
            <a:br>
              <a:rPr lang="en-US" sz="3600" b="1" dirty="0">
                <a:latin typeface="Cabin" panose="020B0604020202020204"/>
              </a:rPr>
            </a:br>
            <a:r>
              <a:rPr lang="en-US" sz="3600" b="1" dirty="0">
                <a:latin typeface="Cabin" panose="020B0604020202020204"/>
              </a:rPr>
              <a:t>TESTING STRATEGIES</a:t>
            </a:r>
          </a:p>
        </p:txBody>
      </p:sp>
      <p:pic>
        <p:nvPicPr>
          <p:cNvPr id="4" name="Picture 3">
            <a:extLst>
              <a:ext uri="{FF2B5EF4-FFF2-40B4-BE49-F238E27FC236}">
                <a16:creationId xmlns:a16="http://schemas.microsoft.com/office/drawing/2014/main" id="{1654E616-2394-C270-1069-7DC1914EAA94}"/>
              </a:ext>
            </a:extLst>
          </p:cNvPr>
          <p:cNvPicPr>
            <a:picLocks noChangeAspect="1"/>
          </p:cNvPicPr>
          <p:nvPr/>
        </p:nvPicPr>
        <p:blipFill>
          <a:blip r:embed="rId2"/>
          <a:stretch>
            <a:fillRect/>
          </a:stretch>
        </p:blipFill>
        <p:spPr>
          <a:xfrm>
            <a:off x="9572625" y="456406"/>
            <a:ext cx="1781175" cy="1143000"/>
          </a:xfrm>
          <a:prstGeom prst="rect">
            <a:avLst/>
          </a:prstGeom>
        </p:spPr>
      </p:pic>
    </p:spTree>
    <p:extLst>
      <p:ext uri="{BB962C8B-B14F-4D97-AF65-F5344CB8AC3E}">
        <p14:creationId xmlns:p14="http://schemas.microsoft.com/office/powerpoint/2010/main" val="3261879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085D-63E4-246F-26EC-D40495037F52}"/>
              </a:ext>
            </a:extLst>
          </p:cNvPr>
          <p:cNvSpPr>
            <a:spLocks noGrp="1"/>
          </p:cNvSpPr>
          <p:nvPr>
            <p:ph type="title"/>
          </p:nvPr>
        </p:nvSpPr>
        <p:spPr/>
        <p:txBody>
          <a:bodyPr>
            <a:normAutofit/>
          </a:bodyPr>
          <a:lstStyle/>
          <a:p>
            <a:r>
              <a:rPr lang="en-US" sz="3600" b="1" dirty="0"/>
              <a:t>Introduction</a:t>
            </a:r>
          </a:p>
        </p:txBody>
      </p:sp>
      <p:sp>
        <p:nvSpPr>
          <p:cNvPr id="3" name="Content Placeholder 2">
            <a:extLst>
              <a:ext uri="{FF2B5EF4-FFF2-40B4-BE49-F238E27FC236}">
                <a16:creationId xmlns:a16="http://schemas.microsoft.com/office/drawing/2014/main" id="{E58E8899-E247-1422-4D41-144EC7B12118}"/>
              </a:ext>
            </a:extLst>
          </p:cNvPr>
          <p:cNvSpPr>
            <a:spLocks noGrp="1"/>
          </p:cNvSpPr>
          <p:nvPr>
            <p:ph idx="1"/>
          </p:nvPr>
        </p:nvSpPr>
        <p:spPr/>
        <p:txBody>
          <a:bodyPr/>
          <a:lstStyle/>
          <a:p>
            <a:r>
              <a:rPr lang="en-US" sz="2400" dirty="0">
                <a:latin typeface="Cabin" panose="020B0604020202020204"/>
                <a:ea typeface="Cabin" panose="020B0604020202020204"/>
              </a:rPr>
              <a:t>The National influenza Centre (NIC) was established in 2014</a:t>
            </a:r>
          </a:p>
          <a:p>
            <a:r>
              <a:rPr lang="en-US" sz="2400" dirty="0">
                <a:latin typeface="Cabin" panose="020B0604020202020204"/>
                <a:ea typeface="Cabin" panose="020B0604020202020204"/>
              </a:rPr>
              <a:t>Testing for Respiratory pathogens by real time (rt) RT-PCR</a:t>
            </a:r>
          </a:p>
          <a:p>
            <a:pPr lvl="1"/>
            <a:r>
              <a:rPr lang="en-US" sz="2400" dirty="0">
                <a:latin typeface="Cabin" panose="020B0604020202020204"/>
                <a:ea typeface="Cabin" panose="020B0604020202020204"/>
              </a:rPr>
              <a:t>Primary typing of Influenza A/B and SARS CoV-2 viruses – Multiplex</a:t>
            </a:r>
          </a:p>
          <a:p>
            <a:pPr lvl="1"/>
            <a:r>
              <a:rPr lang="en-US" sz="2400" dirty="0">
                <a:latin typeface="Cabin" panose="020B0604020202020204"/>
                <a:ea typeface="Cabin" panose="020B0604020202020204"/>
              </a:rPr>
              <a:t>Subtyping for Influenza A and genotyping Influenza B viruses</a:t>
            </a:r>
          </a:p>
          <a:p>
            <a:pPr lvl="1"/>
            <a:r>
              <a:rPr lang="en-US" sz="2400" dirty="0">
                <a:latin typeface="Cabin" panose="020B0604020202020204"/>
                <a:ea typeface="Cabin" panose="020B0604020202020204"/>
                <a:sym typeface="+mn-ea"/>
              </a:rPr>
              <a:t>Testing for RSV and subtyping (RSV A and RSV B)</a:t>
            </a:r>
          </a:p>
          <a:p>
            <a:pPr lvl="1"/>
            <a:r>
              <a:rPr lang="en-US" dirty="0">
                <a:latin typeface="Cabin" panose="020B0604020202020204"/>
                <a:ea typeface="Cabin" panose="020B0604020202020204"/>
                <a:sym typeface="+mn-ea"/>
              </a:rPr>
              <a:t>Testing of other respiratory viruses using the multiplex kit</a:t>
            </a:r>
            <a:endParaRPr lang="en-US" sz="2400" dirty="0">
              <a:latin typeface="Cabin" panose="020B0604020202020204"/>
              <a:ea typeface="Cabin" panose="020B0604020202020204"/>
            </a:endParaRPr>
          </a:p>
          <a:p>
            <a:pPr lvl="1"/>
            <a:r>
              <a:rPr lang="en-US" sz="2400" dirty="0">
                <a:latin typeface="Cabin" panose="020B0604020202020204"/>
                <a:ea typeface="Cabin" panose="020B0604020202020204"/>
              </a:rPr>
              <a:t>Sequencing of a proportion of Influenza, RSV and SARS CoV-2 positive samples</a:t>
            </a:r>
          </a:p>
          <a:p>
            <a:pPr lvl="1"/>
            <a:r>
              <a:rPr lang="en-US" sz="2400" dirty="0">
                <a:latin typeface="Cabin" panose="020B0604020202020204"/>
                <a:ea typeface="Cabin" panose="020B0604020202020204"/>
              </a:rPr>
              <a:t>Reporting on Respimat, Global Influenza Surveillance and Response System (GISRS) and GISAID</a:t>
            </a:r>
          </a:p>
          <a:p>
            <a:pPr lvl="1"/>
            <a:r>
              <a:rPr lang="en-US" sz="2400" dirty="0">
                <a:latin typeface="Cabin" panose="020B0604020202020204"/>
                <a:ea typeface="Cabin" panose="020B0604020202020204"/>
              </a:rPr>
              <a:t>Shipping samples meeting criteria to WHO CC at CDC Atlanta</a:t>
            </a:r>
          </a:p>
          <a:p>
            <a:endParaRPr lang="en-US" dirty="0"/>
          </a:p>
        </p:txBody>
      </p:sp>
      <p:pic>
        <p:nvPicPr>
          <p:cNvPr id="4" name="Picture 3">
            <a:extLst>
              <a:ext uri="{FF2B5EF4-FFF2-40B4-BE49-F238E27FC236}">
                <a16:creationId xmlns:a16="http://schemas.microsoft.com/office/drawing/2014/main" id="{D726F3F6-E688-253A-8FEF-83E7F7721989}"/>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5" name="Date Placeholder 4">
            <a:extLst>
              <a:ext uri="{FF2B5EF4-FFF2-40B4-BE49-F238E27FC236}">
                <a16:creationId xmlns:a16="http://schemas.microsoft.com/office/drawing/2014/main" id="{51BA81EE-CCD7-75C9-BF39-4786F114C95B}"/>
              </a:ext>
            </a:extLst>
          </p:cNvPr>
          <p:cNvSpPr>
            <a:spLocks noGrp="1"/>
          </p:cNvSpPr>
          <p:nvPr>
            <p:ph type="dt" sz="half" idx="10"/>
          </p:nvPr>
        </p:nvSpPr>
        <p:spPr/>
        <p:txBody>
          <a:bodyPr/>
          <a:lstStyle/>
          <a:p>
            <a:fld id="{7F41996B-994C-4D34-B916-CF6C8E4B45C7}" type="datetime1">
              <a:rPr lang="en-US" smtClean="0"/>
              <a:t>9/8/2025</a:t>
            </a:fld>
            <a:endParaRPr lang="en-US"/>
          </a:p>
        </p:txBody>
      </p:sp>
      <p:sp>
        <p:nvSpPr>
          <p:cNvPr id="6" name="Footer Placeholder 5">
            <a:extLst>
              <a:ext uri="{FF2B5EF4-FFF2-40B4-BE49-F238E27FC236}">
                <a16:creationId xmlns:a16="http://schemas.microsoft.com/office/drawing/2014/main" id="{A4098582-898E-2217-FCEB-71DAD255B30A}"/>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0FBCEF78-4BAE-9B49-DD3B-E9E1D003807D}"/>
              </a:ext>
            </a:extLst>
          </p:cNvPr>
          <p:cNvSpPr>
            <a:spLocks noGrp="1"/>
          </p:cNvSpPr>
          <p:nvPr>
            <p:ph type="sldNum" sz="quarter" idx="12"/>
          </p:nvPr>
        </p:nvSpPr>
        <p:spPr/>
        <p:txBody>
          <a:bodyPr/>
          <a:lstStyle/>
          <a:p>
            <a:fld id="{2034B141-B03E-4360-BD98-3DAF0CDC5090}" type="slidenum">
              <a:rPr lang="en-US" smtClean="0"/>
              <a:t>5</a:t>
            </a:fld>
            <a:endParaRPr lang="en-US"/>
          </a:p>
        </p:txBody>
      </p:sp>
    </p:spTree>
    <p:extLst>
      <p:ext uri="{BB962C8B-B14F-4D97-AF65-F5344CB8AC3E}">
        <p14:creationId xmlns:p14="http://schemas.microsoft.com/office/powerpoint/2010/main" val="2138574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6556-3B16-4BCE-A6A2-2352551117CA}"/>
              </a:ext>
            </a:extLst>
          </p:cNvPr>
          <p:cNvSpPr>
            <a:spLocks noGrp="1"/>
          </p:cNvSpPr>
          <p:nvPr>
            <p:ph type="title"/>
          </p:nvPr>
        </p:nvSpPr>
        <p:spPr/>
        <p:txBody>
          <a:bodyPr>
            <a:normAutofit/>
          </a:bodyPr>
          <a:lstStyle/>
          <a:p>
            <a:r>
              <a:rPr lang="en-US" sz="3600" b="1" dirty="0">
                <a:latin typeface="Cabin" panose="020B0604020202020204"/>
                <a:ea typeface="Cabin" panose="020B0604020202020204"/>
              </a:rPr>
              <a:t>Specimen selection</a:t>
            </a:r>
          </a:p>
        </p:txBody>
      </p:sp>
      <p:sp>
        <p:nvSpPr>
          <p:cNvPr id="3" name="Content Placeholder 2">
            <a:extLst>
              <a:ext uri="{FF2B5EF4-FFF2-40B4-BE49-F238E27FC236}">
                <a16:creationId xmlns:a16="http://schemas.microsoft.com/office/drawing/2014/main" id="{072F746F-1F6E-8B27-8F58-668BC533F17D}"/>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Cabin" panose="020B0604020202020204"/>
                <a:ea typeface="Cabin" panose="020B0604020202020204"/>
              </a:rPr>
              <a:t>Appropriate specimen type is key: </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600" b="0" i="0" u="none" strike="noStrike" cap="none" normalizeH="0" baseline="0" dirty="0">
              <a:ln>
                <a:noFill/>
              </a:ln>
              <a:solidFill>
                <a:schemeClr val="tx1"/>
              </a:solidFill>
              <a:effectLst/>
              <a:latin typeface="Cabin" panose="020B0604020202020204"/>
              <a:ea typeface="Cabin" panose="020B0604020202020204"/>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bin" panose="020B0604020202020204"/>
                <a:ea typeface="Cabin" panose="020B0604020202020204"/>
              </a:rPr>
              <a:t>nasopharyngeal swabs, throat swabs, sputum, bronchoalveolar lavage, etc.</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600" b="0" i="0" u="none" strike="noStrike" cap="none" normalizeH="0" baseline="0" dirty="0">
              <a:ln>
                <a:noFill/>
              </a:ln>
              <a:solidFill>
                <a:schemeClr val="tx1"/>
              </a:solidFill>
              <a:effectLst/>
              <a:latin typeface="Cabin" panose="020B0604020202020204"/>
              <a:ea typeface="Cabin" panose="020B0604020202020204"/>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0" i="0" u="none" strike="noStrike" cap="none" normalizeH="0" baseline="0" dirty="0">
                <a:ln>
                  <a:noFill/>
                </a:ln>
                <a:solidFill>
                  <a:schemeClr val="tx1"/>
                </a:solidFill>
                <a:effectLst/>
                <a:latin typeface="Cabin" panose="020B0604020202020204"/>
                <a:ea typeface="Cabin" panose="020B0604020202020204"/>
              </a:rPr>
              <a:t>Ensure proper technique and timing to maximize the likelihood of pathogen detection. </a:t>
            </a:r>
          </a:p>
          <a:p>
            <a:endParaRPr lang="en-US" dirty="0"/>
          </a:p>
        </p:txBody>
      </p:sp>
      <p:pic>
        <p:nvPicPr>
          <p:cNvPr id="5" name="Picture 4">
            <a:extLst>
              <a:ext uri="{FF2B5EF4-FFF2-40B4-BE49-F238E27FC236}">
                <a16:creationId xmlns:a16="http://schemas.microsoft.com/office/drawing/2014/main" id="{ECFC32B9-676D-2723-A77A-B877DB3DEE8B}"/>
              </a:ext>
            </a:extLst>
          </p:cNvPr>
          <p:cNvPicPr>
            <a:picLocks noChangeAspect="1"/>
          </p:cNvPicPr>
          <p:nvPr/>
        </p:nvPicPr>
        <p:blipFill>
          <a:blip r:embed="rId2"/>
          <a:stretch>
            <a:fillRect/>
          </a:stretch>
        </p:blipFill>
        <p:spPr>
          <a:xfrm>
            <a:off x="9572625" y="456406"/>
            <a:ext cx="1781175" cy="1143000"/>
          </a:xfrm>
          <a:prstGeom prst="rect">
            <a:avLst/>
          </a:prstGeom>
        </p:spPr>
      </p:pic>
      <p:sp>
        <p:nvSpPr>
          <p:cNvPr id="4" name="Date Placeholder 3">
            <a:extLst>
              <a:ext uri="{FF2B5EF4-FFF2-40B4-BE49-F238E27FC236}">
                <a16:creationId xmlns:a16="http://schemas.microsoft.com/office/drawing/2014/main" id="{88848050-4DE7-B663-10D9-8EAE1D752A37}"/>
              </a:ext>
            </a:extLst>
          </p:cNvPr>
          <p:cNvSpPr>
            <a:spLocks noGrp="1"/>
          </p:cNvSpPr>
          <p:nvPr>
            <p:ph type="dt" sz="half" idx="10"/>
          </p:nvPr>
        </p:nvSpPr>
        <p:spPr/>
        <p:txBody>
          <a:bodyPr/>
          <a:lstStyle/>
          <a:p>
            <a:fld id="{D0F4ABF7-53B6-4C27-9EDE-FB98F1F87523}" type="datetime1">
              <a:rPr lang="en-US" smtClean="0"/>
              <a:t>9/8/2025</a:t>
            </a:fld>
            <a:endParaRPr lang="en-US"/>
          </a:p>
        </p:txBody>
      </p:sp>
      <p:sp>
        <p:nvSpPr>
          <p:cNvPr id="6" name="Footer Placeholder 5">
            <a:extLst>
              <a:ext uri="{FF2B5EF4-FFF2-40B4-BE49-F238E27FC236}">
                <a16:creationId xmlns:a16="http://schemas.microsoft.com/office/drawing/2014/main" id="{AAB0D975-D00C-0C79-3B9C-BC7A0F64111B}"/>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28874ED1-DD57-4D7E-4831-5E0DBBF1976B}"/>
              </a:ext>
            </a:extLst>
          </p:cNvPr>
          <p:cNvSpPr>
            <a:spLocks noGrp="1"/>
          </p:cNvSpPr>
          <p:nvPr>
            <p:ph type="sldNum" sz="quarter" idx="12"/>
          </p:nvPr>
        </p:nvSpPr>
        <p:spPr/>
        <p:txBody>
          <a:bodyPr/>
          <a:lstStyle/>
          <a:p>
            <a:fld id="{2034B141-B03E-4360-BD98-3DAF0CDC5090}" type="slidenum">
              <a:rPr lang="en-US" smtClean="0"/>
              <a:t>6</a:t>
            </a:fld>
            <a:endParaRPr lang="en-US"/>
          </a:p>
        </p:txBody>
      </p:sp>
    </p:spTree>
    <p:extLst>
      <p:ext uri="{BB962C8B-B14F-4D97-AF65-F5344CB8AC3E}">
        <p14:creationId xmlns:p14="http://schemas.microsoft.com/office/powerpoint/2010/main" val="2863970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873FBF9-79D5-0C77-7F4C-B6C89AD4260C}"/>
              </a:ext>
            </a:extLst>
          </p:cNvPr>
          <p:cNvPicPr>
            <a:picLocks noChangeAspect="1"/>
          </p:cNvPicPr>
          <p:nvPr/>
        </p:nvPicPr>
        <p:blipFill>
          <a:blip r:embed="rId2"/>
          <a:stretch>
            <a:fillRect/>
          </a:stretch>
        </p:blipFill>
        <p:spPr>
          <a:xfrm>
            <a:off x="-20500" y="1"/>
            <a:ext cx="12212500" cy="6858000"/>
          </a:xfrm>
          <a:prstGeom prst="rect">
            <a:avLst/>
          </a:prstGeom>
        </p:spPr>
      </p:pic>
      <p:pic>
        <p:nvPicPr>
          <p:cNvPr id="3" name="Picture 2">
            <a:extLst>
              <a:ext uri="{FF2B5EF4-FFF2-40B4-BE49-F238E27FC236}">
                <a16:creationId xmlns:a16="http://schemas.microsoft.com/office/drawing/2014/main" id="{6C71D511-BCD4-8610-08FA-FA14F31D2DEC}"/>
              </a:ext>
            </a:extLst>
          </p:cNvPr>
          <p:cNvPicPr>
            <a:picLocks noChangeAspect="1"/>
          </p:cNvPicPr>
          <p:nvPr/>
        </p:nvPicPr>
        <p:blipFill>
          <a:blip r:embed="rId3"/>
          <a:stretch>
            <a:fillRect/>
          </a:stretch>
        </p:blipFill>
        <p:spPr>
          <a:xfrm>
            <a:off x="10039985" y="171926"/>
            <a:ext cx="1781175" cy="1143000"/>
          </a:xfrm>
          <a:prstGeom prst="rect">
            <a:avLst/>
          </a:prstGeom>
        </p:spPr>
      </p:pic>
      <p:sp>
        <p:nvSpPr>
          <p:cNvPr id="4" name="Date Placeholder 3">
            <a:extLst>
              <a:ext uri="{FF2B5EF4-FFF2-40B4-BE49-F238E27FC236}">
                <a16:creationId xmlns:a16="http://schemas.microsoft.com/office/drawing/2014/main" id="{12A7833C-378D-87FD-1E71-D8A641CFBADB}"/>
              </a:ext>
            </a:extLst>
          </p:cNvPr>
          <p:cNvSpPr>
            <a:spLocks noGrp="1"/>
          </p:cNvSpPr>
          <p:nvPr>
            <p:ph type="dt" sz="half" idx="10"/>
          </p:nvPr>
        </p:nvSpPr>
        <p:spPr/>
        <p:txBody>
          <a:bodyPr/>
          <a:lstStyle/>
          <a:p>
            <a:fld id="{99B3E2CD-AE64-45BB-A613-0C819D0A1A52}" type="datetime1">
              <a:rPr lang="en-US" smtClean="0"/>
              <a:t>9/8/2025</a:t>
            </a:fld>
            <a:endParaRPr lang="en-US"/>
          </a:p>
        </p:txBody>
      </p:sp>
      <p:sp>
        <p:nvSpPr>
          <p:cNvPr id="5" name="Footer Placeholder 4">
            <a:extLst>
              <a:ext uri="{FF2B5EF4-FFF2-40B4-BE49-F238E27FC236}">
                <a16:creationId xmlns:a16="http://schemas.microsoft.com/office/drawing/2014/main" id="{EB118B85-231A-8DA8-2511-B63ABBDFFB17}"/>
              </a:ext>
            </a:extLst>
          </p:cNvPr>
          <p:cNvSpPr>
            <a:spLocks noGrp="1"/>
          </p:cNvSpPr>
          <p:nvPr>
            <p:ph type="ftr" sz="quarter" idx="11"/>
          </p:nvPr>
        </p:nvSpPr>
        <p:spPr/>
        <p:txBody>
          <a:bodyPr/>
          <a:lstStyle/>
          <a:p>
            <a:r>
              <a:rPr lang="en-US"/>
              <a:t>NATIONAL INFLUENZA CENTRE -  KENYA</a:t>
            </a:r>
          </a:p>
        </p:txBody>
      </p:sp>
      <p:sp>
        <p:nvSpPr>
          <p:cNvPr id="6" name="Slide Number Placeholder 5">
            <a:extLst>
              <a:ext uri="{FF2B5EF4-FFF2-40B4-BE49-F238E27FC236}">
                <a16:creationId xmlns:a16="http://schemas.microsoft.com/office/drawing/2014/main" id="{D8B46AB2-14A8-A8DF-80EA-853A64E39C9A}"/>
              </a:ext>
            </a:extLst>
          </p:cNvPr>
          <p:cNvSpPr>
            <a:spLocks noGrp="1"/>
          </p:cNvSpPr>
          <p:nvPr>
            <p:ph type="sldNum" sz="quarter" idx="12"/>
          </p:nvPr>
        </p:nvSpPr>
        <p:spPr/>
        <p:txBody>
          <a:bodyPr/>
          <a:lstStyle/>
          <a:p>
            <a:fld id="{2034B141-B03E-4360-BD98-3DAF0CDC5090}" type="slidenum">
              <a:rPr lang="en-US" smtClean="0"/>
              <a:t>7</a:t>
            </a:fld>
            <a:endParaRPr lang="en-US"/>
          </a:p>
        </p:txBody>
      </p:sp>
    </p:spTree>
    <p:extLst>
      <p:ext uri="{BB962C8B-B14F-4D97-AF65-F5344CB8AC3E}">
        <p14:creationId xmlns:p14="http://schemas.microsoft.com/office/powerpoint/2010/main" val="3860628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36526"/>
            <a:ext cx="9601200" cy="365125"/>
          </a:xfrm>
        </p:spPr>
        <p:txBody>
          <a:bodyPr>
            <a:noAutofit/>
          </a:bodyPr>
          <a:lstStyle/>
          <a:p>
            <a:r>
              <a:rPr lang="en-US" sz="3600" b="1" dirty="0">
                <a:latin typeface="Cabin" panose="020B0604020202020204"/>
                <a:ea typeface="Cabin" panose="020B0604020202020204"/>
              </a:rPr>
              <a:t>Sequencing Criteria </a:t>
            </a:r>
          </a:p>
        </p:txBody>
      </p:sp>
      <p:pic>
        <p:nvPicPr>
          <p:cNvPr id="6" name="Content Placeholder 5">
            <a:extLst>
              <a:ext uri="{FF2B5EF4-FFF2-40B4-BE49-F238E27FC236}">
                <a16:creationId xmlns:a16="http://schemas.microsoft.com/office/drawing/2014/main" id="{8CBC9E41-B0C6-EE62-727F-DCC0E0E6CDCE}"/>
              </a:ext>
            </a:extLst>
          </p:cNvPr>
          <p:cNvPicPr>
            <a:picLocks noGrp="1" noChangeAspect="1"/>
          </p:cNvPicPr>
          <p:nvPr>
            <p:ph idx="1"/>
          </p:nvPr>
        </p:nvPicPr>
        <p:blipFill>
          <a:blip r:embed="rId2"/>
          <a:stretch>
            <a:fillRect/>
          </a:stretch>
        </p:blipFill>
        <p:spPr>
          <a:xfrm>
            <a:off x="132522" y="501650"/>
            <a:ext cx="12059478" cy="6219823"/>
          </a:xfrm>
        </p:spPr>
      </p:pic>
      <p:sp>
        <p:nvSpPr>
          <p:cNvPr id="7" name="Footer Placeholder 6">
            <a:extLst>
              <a:ext uri="{FF2B5EF4-FFF2-40B4-BE49-F238E27FC236}">
                <a16:creationId xmlns:a16="http://schemas.microsoft.com/office/drawing/2014/main" id="{A1BD9A26-9AEF-9119-1B43-D0C801C9D7D5}"/>
              </a:ext>
            </a:extLst>
          </p:cNvPr>
          <p:cNvSpPr>
            <a:spLocks noGrp="1"/>
          </p:cNvSpPr>
          <p:nvPr>
            <p:ph type="ftr" sz="quarter" idx="11"/>
          </p:nvPr>
        </p:nvSpPr>
        <p:spPr/>
        <p:txBody>
          <a:bodyPr/>
          <a:lstStyle/>
          <a:p>
            <a:r>
              <a:rPr lang="en-US"/>
              <a:t>NATIONAL INFLUENZA CENTRE -  KENYA</a:t>
            </a:r>
            <a:endParaRPr lang="en-US" dirty="0"/>
          </a:p>
        </p:txBody>
      </p:sp>
      <p:sp>
        <p:nvSpPr>
          <p:cNvPr id="10" name="Date Placeholder 9">
            <a:extLst>
              <a:ext uri="{FF2B5EF4-FFF2-40B4-BE49-F238E27FC236}">
                <a16:creationId xmlns:a16="http://schemas.microsoft.com/office/drawing/2014/main" id="{CEE333CC-8607-1CD9-0B89-BD690C09C545}"/>
              </a:ext>
            </a:extLst>
          </p:cNvPr>
          <p:cNvSpPr>
            <a:spLocks noGrp="1"/>
          </p:cNvSpPr>
          <p:nvPr>
            <p:ph type="dt" sz="half" idx="10"/>
          </p:nvPr>
        </p:nvSpPr>
        <p:spPr/>
        <p:txBody>
          <a:bodyPr/>
          <a:lstStyle/>
          <a:p>
            <a:fld id="{C8E795C1-CE46-4CC2-A46E-1073B4881D93}" type="datetime1">
              <a:rPr lang="en-US" smtClean="0"/>
              <a:t>9/8/2025</a:t>
            </a:fld>
            <a:endParaRPr lang="en-US" dirty="0"/>
          </a:p>
        </p:txBody>
      </p:sp>
      <p:pic>
        <p:nvPicPr>
          <p:cNvPr id="3" name="Picture 2">
            <a:extLst>
              <a:ext uri="{FF2B5EF4-FFF2-40B4-BE49-F238E27FC236}">
                <a16:creationId xmlns:a16="http://schemas.microsoft.com/office/drawing/2014/main" id="{5425180B-ECB6-E110-D0DD-284473010D90}"/>
              </a:ext>
            </a:extLst>
          </p:cNvPr>
          <p:cNvPicPr>
            <a:picLocks noChangeAspect="1"/>
          </p:cNvPicPr>
          <p:nvPr/>
        </p:nvPicPr>
        <p:blipFill>
          <a:blip r:embed="rId3"/>
          <a:stretch>
            <a:fillRect/>
          </a:stretch>
        </p:blipFill>
        <p:spPr>
          <a:xfrm>
            <a:off x="9929812" y="136525"/>
            <a:ext cx="1781175" cy="1143000"/>
          </a:xfrm>
          <a:prstGeom prst="rect">
            <a:avLst/>
          </a:prstGeom>
        </p:spPr>
      </p:pic>
      <p:sp>
        <p:nvSpPr>
          <p:cNvPr id="4" name="Slide Number Placeholder 3">
            <a:extLst>
              <a:ext uri="{FF2B5EF4-FFF2-40B4-BE49-F238E27FC236}">
                <a16:creationId xmlns:a16="http://schemas.microsoft.com/office/drawing/2014/main" id="{DC41AB7B-053F-C400-9945-D5537BEE68B6}"/>
              </a:ext>
            </a:extLst>
          </p:cNvPr>
          <p:cNvSpPr>
            <a:spLocks noGrp="1"/>
          </p:cNvSpPr>
          <p:nvPr>
            <p:ph type="sldNum" sz="quarter" idx="12"/>
          </p:nvPr>
        </p:nvSpPr>
        <p:spPr/>
        <p:txBody>
          <a:bodyPr/>
          <a:lstStyle/>
          <a:p>
            <a:fld id="{2034B141-B03E-4360-BD98-3DAF0CDC5090}"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86299-5ED7-C0F2-B73A-BDED7084C52C}"/>
              </a:ext>
            </a:extLst>
          </p:cNvPr>
          <p:cNvSpPr>
            <a:spLocks noGrp="1"/>
          </p:cNvSpPr>
          <p:nvPr>
            <p:ph type="title"/>
          </p:nvPr>
        </p:nvSpPr>
        <p:spPr/>
        <p:txBody>
          <a:bodyPr>
            <a:normAutofit/>
          </a:bodyPr>
          <a:lstStyle/>
          <a:p>
            <a:r>
              <a:rPr lang="en-US" sz="3600" b="1" dirty="0">
                <a:latin typeface="Cabin" panose="020B0604020202020204"/>
                <a:ea typeface="Cabin" panose="020B0604020202020204"/>
              </a:rPr>
              <a:t>Respiratory expanded panel for outbreaks</a:t>
            </a:r>
            <a:endParaRPr lang="en-US" sz="3600" dirty="0">
              <a:latin typeface="Cabin" panose="020B0604020202020204"/>
              <a:ea typeface="Cabin" panose="020B0604020202020204"/>
            </a:endParaRPr>
          </a:p>
        </p:txBody>
      </p:sp>
      <p:sp>
        <p:nvSpPr>
          <p:cNvPr id="3" name="Content Placeholder 2">
            <a:extLst>
              <a:ext uri="{FF2B5EF4-FFF2-40B4-BE49-F238E27FC236}">
                <a16:creationId xmlns:a16="http://schemas.microsoft.com/office/drawing/2014/main" id="{183C2EE9-A9A4-452E-C1E0-96CA6DA47710}"/>
              </a:ext>
            </a:extLst>
          </p:cNvPr>
          <p:cNvSpPr>
            <a:spLocks noGrp="1"/>
          </p:cNvSpPr>
          <p:nvPr>
            <p:ph idx="1"/>
          </p:nvPr>
        </p:nvSpPr>
        <p:spPr/>
        <p:txBody>
          <a:bodyPr>
            <a:noAutofit/>
          </a:bodyPr>
          <a:lstStyle/>
          <a:p>
            <a:pPr marL="0" indent="0">
              <a:buNone/>
            </a:pPr>
            <a:r>
              <a:rPr lang="en-US" sz="2000" dirty="0">
                <a:latin typeface="Cabin" panose="020B0604020202020204"/>
                <a:ea typeface="Cabin" panose="020B0604020202020204"/>
              </a:rPr>
              <a:t>From nasopharyngeal aspirate, nasopharyngeal aspirate and bronchoalveolar lavage:</a:t>
            </a:r>
          </a:p>
          <a:p>
            <a:pPr>
              <a:buFont typeface="Arial" panose="020B0604020202020204" pitchFamily="34" charset="0"/>
              <a:buChar char="•"/>
            </a:pPr>
            <a:r>
              <a:rPr lang="en-US" sz="2000" dirty="0">
                <a:latin typeface="Cabin" panose="020B0604020202020204"/>
                <a:ea typeface="Cabin" panose="020B0604020202020204"/>
              </a:rPr>
              <a:t>Human bocavirus 1/2/3/4</a:t>
            </a:r>
          </a:p>
          <a:p>
            <a:pPr>
              <a:buFont typeface="Arial" panose="020B0604020202020204" pitchFamily="34" charset="0"/>
              <a:buChar char="•"/>
            </a:pPr>
            <a:r>
              <a:rPr lang="en-US" sz="2000" dirty="0">
                <a:latin typeface="Cabin" panose="020B0604020202020204"/>
                <a:ea typeface="Cabin" panose="020B0604020202020204"/>
              </a:rPr>
              <a:t>Human rhinovirus A/B/C</a:t>
            </a:r>
          </a:p>
          <a:p>
            <a:pPr>
              <a:buFont typeface="Arial" panose="020B0604020202020204" pitchFamily="34" charset="0"/>
              <a:buChar char="•"/>
            </a:pPr>
            <a:r>
              <a:rPr lang="en-US" sz="2000" dirty="0">
                <a:latin typeface="Cabin" panose="020B0604020202020204"/>
                <a:ea typeface="Cabin" panose="020B0604020202020204"/>
              </a:rPr>
              <a:t>Human coronavirus 229E, Human coronavirus NL63 and</a:t>
            </a:r>
          </a:p>
          <a:p>
            <a:pPr>
              <a:buFont typeface="Arial" panose="020B0604020202020204" pitchFamily="34" charset="0"/>
              <a:buChar char="•"/>
            </a:pPr>
            <a:r>
              <a:rPr lang="en-US" sz="2000" dirty="0">
                <a:latin typeface="Cabin" panose="020B0604020202020204"/>
                <a:ea typeface="Cabin" panose="020B0604020202020204"/>
              </a:rPr>
              <a:t>Human coronavirus OC43</a:t>
            </a:r>
          </a:p>
          <a:p>
            <a:pPr>
              <a:buFont typeface="Arial" panose="020B0604020202020204" pitchFamily="34" charset="0"/>
              <a:buChar char="•"/>
            </a:pPr>
            <a:r>
              <a:rPr lang="en-US" sz="2000" dirty="0">
                <a:latin typeface="Cabin" panose="020B0604020202020204"/>
                <a:ea typeface="Cabin" panose="020B0604020202020204"/>
              </a:rPr>
              <a:t>Human adenovirus,</a:t>
            </a:r>
          </a:p>
          <a:p>
            <a:pPr>
              <a:buFont typeface="Arial" panose="020B0604020202020204" pitchFamily="34" charset="0"/>
              <a:buChar char="•"/>
            </a:pPr>
            <a:r>
              <a:rPr lang="en-US" sz="2000" dirty="0">
                <a:latin typeface="Cabin" panose="020B0604020202020204"/>
                <a:ea typeface="Cabin" panose="020B0604020202020204"/>
              </a:rPr>
              <a:t>Human metapneumovirus </a:t>
            </a:r>
          </a:p>
          <a:p>
            <a:pPr>
              <a:buFont typeface="Arial" panose="020B0604020202020204" pitchFamily="34" charset="0"/>
              <a:buChar char="•"/>
            </a:pPr>
            <a:r>
              <a:rPr lang="en-US" sz="2000" dirty="0">
                <a:latin typeface="Cabin" panose="020B0604020202020204"/>
                <a:ea typeface="Cabin" panose="020B0604020202020204"/>
              </a:rPr>
              <a:t>Human enterovirus </a:t>
            </a:r>
          </a:p>
          <a:p>
            <a:pPr>
              <a:buFont typeface="Arial" panose="020B0604020202020204" pitchFamily="34" charset="0"/>
              <a:buChar char="•"/>
            </a:pPr>
            <a:r>
              <a:rPr lang="en-US" sz="2000" dirty="0">
                <a:latin typeface="Cabin" panose="020B0604020202020204"/>
                <a:ea typeface="Cabin" panose="020B0604020202020204"/>
              </a:rPr>
              <a:t>Human parainfluenza virus 1/2/3/4</a:t>
            </a:r>
          </a:p>
        </p:txBody>
      </p:sp>
      <p:pic>
        <p:nvPicPr>
          <p:cNvPr id="4" name="Picture 3">
            <a:extLst>
              <a:ext uri="{FF2B5EF4-FFF2-40B4-BE49-F238E27FC236}">
                <a16:creationId xmlns:a16="http://schemas.microsoft.com/office/drawing/2014/main" id="{1D851C80-DE7D-219E-DE76-4FA2226042C2}"/>
              </a:ext>
            </a:extLst>
          </p:cNvPr>
          <p:cNvPicPr>
            <a:picLocks noChangeAspect="1"/>
          </p:cNvPicPr>
          <p:nvPr/>
        </p:nvPicPr>
        <p:blipFill>
          <a:blip r:embed="rId2"/>
          <a:stretch>
            <a:fillRect/>
          </a:stretch>
        </p:blipFill>
        <p:spPr>
          <a:xfrm>
            <a:off x="10222865" y="230188"/>
            <a:ext cx="1781175" cy="1143000"/>
          </a:xfrm>
          <a:prstGeom prst="rect">
            <a:avLst/>
          </a:prstGeom>
        </p:spPr>
      </p:pic>
      <p:sp>
        <p:nvSpPr>
          <p:cNvPr id="5" name="Date Placeholder 4">
            <a:extLst>
              <a:ext uri="{FF2B5EF4-FFF2-40B4-BE49-F238E27FC236}">
                <a16:creationId xmlns:a16="http://schemas.microsoft.com/office/drawing/2014/main" id="{6A721485-2858-9BB9-0E63-8F5FF126745C}"/>
              </a:ext>
            </a:extLst>
          </p:cNvPr>
          <p:cNvSpPr>
            <a:spLocks noGrp="1"/>
          </p:cNvSpPr>
          <p:nvPr>
            <p:ph type="dt" sz="half" idx="10"/>
          </p:nvPr>
        </p:nvSpPr>
        <p:spPr/>
        <p:txBody>
          <a:bodyPr/>
          <a:lstStyle/>
          <a:p>
            <a:fld id="{F77663D6-D21E-4077-A794-C1075B3E3C37}" type="datetime1">
              <a:rPr lang="en-US" smtClean="0"/>
              <a:t>9/8/2025</a:t>
            </a:fld>
            <a:endParaRPr lang="en-US"/>
          </a:p>
        </p:txBody>
      </p:sp>
      <p:sp>
        <p:nvSpPr>
          <p:cNvPr id="6" name="Footer Placeholder 5">
            <a:extLst>
              <a:ext uri="{FF2B5EF4-FFF2-40B4-BE49-F238E27FC236}">
                <a16:creationId xmlns:a16="http://schemas.microsoft.com/office/drawing/2014/main" id="{BDC0C84F-7A75-FD6E-4877-C2F727CA7084}"/>
              </a:ext>
            </a:extLst>
          </p:cNvPr>
          <p:cNvSpPr>
            <a:spLocks noGrp="1"/>
          </p:cNvSpPr>
          <p:nvPr>
            <p:ph type="ftr" sz="quarter" idx="11"/>
          </p:nvPr>
        </p:nvSpPr>
        <p:spPr/>
        <p:txBody>
          <a:bodyPr/>
          <a:lstStyle/>
          <a:p>
            <a:r>
              <a:rPr lang="en-US"/>
              <a:t>NATIONAL INFLUENZA CENTRE -  KENYA</a:t>
            </a:r>
          </a:p>
        </p:txBody>
      </p:sp>
      <p:sp>
        <p:nvSpPr>
          <p:cNvPr id="7" name="Slide Number Placeholder 6">
            <a:extLst>
              <a:ext uri="{FF2B5EF4-FFF2-40B4-BE49-F238E27FC236}">
                <a16:creationId xmlns:a16="http://schemas.microsoft.com/office/drawing/2014/main" id="{8727AACA-80F8-0168-1678-DE82AD0AA5E3}"/>
              </a:ext>
            </a:extLst>
          </p:cNvPr>
          <p:cNvSpPr>
            <a:spLocks noGrp="1"/>
          </p:cNvSpPr>
          <p:nvPr>
            <p:ph type="sldNum" sz="quarter" idx="12"/>
          </p:nvPr>
        </p:nvSpPr>
        <p:spPr/>
        <p:txBody>
          <a:bodyPr/>
          <a:lstStyle/>
          <a:p>
            <a:fld id="{2034B141-B03E-4360-BD98-3DAF0CDC5090}" type="slidenum">
              <a:rPr lang="en-US" smtClean="0"/>
              <a:t>9</a:t>
            </a:fld>
            <a:endParaRPr lang="en-US"/>
          </a:p>
        </p:txBody>
      </p:sp>
    </p:spTree>
    <p:extLst>
      <p:ext uri="{BB962C8B-B14F-4D97-AF65-F5344CB8AC3E}">
        <p14:creationId xmlns:p14="http://schemas.microsoft.com/office/powerpoint/2010/main" val="28092057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232</TotalTime>
  <Words>2104</Words>
  <Application>Microsoft Office PowerPoint</Application>
  <PresentationFormat>Widescreen</PresentationFormat>
  <Paragraphs>289</Paragraphs>
  <Slides>30</Slides>
  <Notes>10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30</vt:i4>
      </vt:variant>
    </vt:vector>
  </HeadingPairs>
  <TitlesOfParts>
    <vt:vector size="41" baseType="lpstr">
      <vt:lpstr>Aptos</vt:lpstr>
      <vt:lpstr>Arial</vt:lpstr>
      <vt:lpstr>Cabin</vt:lpstr>
      <vt:lpstr>Calibri</vt:lpstr>
      <vt:lpstr>Calibri Light</vt:lpstr>
      <vt:lpstr>Courier New</vt:lpstr>
      <vt:lpstr>Gill Sans MT</vt:lpstr>
      <vt:lpstr>Symbol</vt:lpstr>
      <vt:lpstr>Times New Roman</vt:lpstr>
      <vt:lpstr>Office Theme</vt:lpstr>
      <vt:lpstr>1_Office Theme</vt:lpstr>
      <vt:lpstr>OVERVIEW OF RESPIRATORY ILLNESS SURVEILLANCE AND GENOMICS IN KENYA</vt:lpstr>
      <vt:lpstr>Background</vt:lpstr>
      <vt:lpstr>Country profile and Sentinel sites</vt:lpstr>
      <vt:lpstr>RESPIRATORY PATHOGENS TESTING STRATEGIES</vt:lpstr>
      <vt:lpstr>Introduction</vt:lpstr>
      <vt:lpstr>Specimen selection</vt:lpstr>
      <vt:lpstr>PowerPoint Presentation</vt:lpstr>
      <vt:lpstr>Sequencing Criteria </vt:lpstr>
      <vt:lpstr>Respiratory expanded panel for outbreaks</vt:lpstr>
      <vt:lpstr>Cont…………</vt:lpstr>
      <vt:lpstr> Molecular Diagnostic Methods </vt:lpstr>
      <vt:lpstr>Supporting Infrastructure </vt:lpstr>
      <vt:lpstr>GENOMIC SURVEILLANCE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Flu surveillance data flow</vt:lpstr>
      <vt:lpstr>Interpretation of results</vt:lpstr>
      <vt:lpstr>PowerPoint Presentation</vt:lpstr>
      <vt:lpstr>PowerPoint Presentation</vt:lpstr>
      <vt:lpstr>PowerPoint Presentation</vt:lpstr>
      <vt:lpstr>Achievements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Respiratory pathogens testing strategies</dc:title>
  <dc:creator>Irene Nachiro</dc:creator>
  <cp:lastModifiedBy>Moses Kihuga</cp:lastModifiedBy>
  <cp:revision>7</cp:revision>
  <dcterms:created xsi:type="dcterms:W3CDTF">2025-09-05T05:28:23Z</dcterms:created>
  <dcterms:modified xsi:type="dcterms:W3CDTF">2025-09-08T08:26:40Z</dcterms:modified>
</cp:coreProperties>
</file>