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12" r:id="rId2"/>
    <p:sldId id="363" r:id="rId3"/>
    <p:sldId id="319" r:id="rId4"/>
    <p:sldId id="320" r:id="rId5"/>
    <p:sldId id="337" r:id="rId6"/>
    <p:sldId id="321" r:id="rId7"/>
    <p:sldId id="340" r:id="rId8"/>
    <p:sldId id="366" r:id="rId9"/>
    <p:sldId id="365" r:id="rId10"/>
    <p:sldId id="350" r:id="rId11"/>
    <p:sldId id="362" r:id="rId12"/>
    <p:sldId id="338" r:id="rId13"/>
    <p:sldId id="343" r:id="rId14"/>
    <p:sldId id="351" r:id="rId15"/>
    <p:sldId id="341" r:id="rId16"/>
    <p:sldId id="342" r:id="rId17"/>
    <p:sldId id="346" r:id="rId18"/>
    <p:sldId id="345" r:id="rId19"/>
    <p:sldId id="357" r:id="rId20"/>
    <p:sldId id="355" r:id="rId21"/>
    <p:sldId id="359" r:id="rId22"/>
    <p:sldId id="360" r:id="rId23"/>
    <p:sldId id="361" r:id="rId24"/>
    <p:sldId id="353" r:id="rId25"/>
    <p:sldId id="330" r:id="rId26"/>
    <p:sldId id="36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娣辫壊鏍峰紡 1 - 寮鸿皟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208" autoAdjust="0"/>
  </p:normalViewPr>
  <p:slideViewPr>
    <p:cSldViewPr snapToGrid="0">
      <p:cViewPr varScale="1">
        <p:scale>
          <a:sx n="57" d="100"/>
          <a:sy n="57" d="100"/>
        </p:scale>
        <p:origin x="1016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../embeddings/oleObject1.bin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stacked"/>
        <c:varyColors val="0"/>
        <c:ser>
          <c:idx val="1"/>
          <c:order val="0"/>
          <c:tx>
            <c:v>Low</c:v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numRef>
              <c:f>ILI!$A$1:$A$52</c:f>
              <c:numCache>
                <c:formatCode>General</c:formatCode>
                <c:ptCount val="5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</c:numCache>
            </c:numRef>
          </c:cat>
          <c:val>
            <c:numRef>
              <c:f>SARI!$D$1:$D$52</c:f>
              <c:numCache>
                <c:formatCode>General</c:formatCode>
                <c:ptCount val="52"/>
                <c:pt idx="0">
                  <c:v>7.0000000000000007E-2</c:v>
                </c:pt>
                <c:pt idx="1">
                  <c:v>7.0000000000000007E-2</c:v>
                </c:pt>
                <c:pt idx="2">
                  <c:v>7.0000000000000007E-2</c:v>
                </c:pt>
                <c:pt idx="3">
                  <c:v>7.0000000000000007E-2</c:v>
                </c:pt>
                <c:pt idx="4">
                  <c:v>7.0000000000000007E-2</c:v>
                </c:pt>
                <c:pt idx="5">
                  <c:v>7.0000000000000007E-2</c:v>
                </c:pt>
                <c:pt idx="6">
                  <c:v>7.0000000000000007E-2</c:v>
                </c:pt>
                <c:pt idx="7">
                  <c:v>7.0000000000000007E-2</c:v>
                </c:pt>
                <c:pt idx="8">
                  <c:v>7.0000000000000007E-2</c:v>
                </c:pt>
                <c:pt idx="9">
                  <c:v>7.0000000000000007E-2</c:v>
                </c:pt>
                <c:pt idx="10">
                  <c:v>7.0000000000000007E-2</c:v>
                </c:pt>
                <c:pt idx="11">
                  <c:v>7.0000000000000007E-2</c:v>
                </c:pt>
                <c:pt idx="12">
                  <c:v>7.0000000000000007E-2</c:v>
                </c:pt>
                <c:pt idx="13">
                  <c:v>7.0000000000000007E-2</c:v>
                </c:pt>
                <c:pt idx="14">
                  <c:v>7.0000000000000007E-2</c:v>
                </c:pt>
                <c:pt idx="15">
                  <c:v>7.0000000000000007E-2</c:v>
                </c:pt>
                <c:pt idx="16">
                  <c:v>7.0000000000000007E-2</c:v>
                </c:pt>
                <c:pt idx="17">
                  <c:v>7.0000000000000007E-2</c:v>
                </c:pt>
                <c:pt idx="18">
                  <c:v>7.0000000000000007E-2</c:v>
                </c:pt>
                <c:pt idx="19">
                  <c:v>7.0000000000000007E-2</c:v>
                </c:pt>
                <c:pt idx="20">
                  <c:v>7.0000000000000007E-2</c:v>
                </c:pt>
                <c:pt idx="21">
                  <c:v>7.0000000000000007E-2</c:v>
                </c:pt>
                <c:pt idx="22">
                  <c:v>7.0000000000000007E-2</c:v>
                </c:pt>
                <c:pt idx="23">
                  <c:v>7.0000000000000007E-2</c:v>
                </c:pt>
                <c:pt idx="24">
                  <c:v>7.0000000000000007E-2</c:v>
                </c:pt>
                <c:pt idx="25">
                  <c:v>7.0000000000000007E-2</c:v>
                </c:pt>
                <c:pt idx="26">
                  <c:v>7.0000000000000007E-2</c:v>
                </c:pt>
                <c:pt idx="27">
                  <c:v>7.0000000000000007E-2</c:v>
                </c:pt>
                <c:pt idx="28">
                  <c:v>7.0000000000000007E-2</c:v>
                </c:pt>
                <c:pt idx="29">
                  <c:v>7.0000000000000007E-2</c:v>
                </c:pt>
                <c:pt idx="30">
                  <c:v>7.0000000000000007E-2</c:v>
                </c:pt>
                <c:pt idx="31">
                  <c:v>7.0000000000000007E-2</c:v>
                </c:pt>
                <c:pt idx="32">
                  <c:v>7.0000000000000007E-2</c:v>
                </c:pt>
                <c:pt idx="33">
                  <c:v>7.0000000000000007E-2</c:v>
                </c:pt>
                <c:pt idx="34">
                  <c:v>7.0000000000000007E-2</c:v>
                </c:pt>
                <c:pt idx="35">
                  <c:v>7.0000000000000007E-2</c:v>
                </c:pt>
                <c:pt idx="36">
                  <c:v>7.0000000000000007E-2</c:v>
                </c:pt>
                <c:pt idx="37">
                  <c:v>7.0000000000000007E-2</c:v>
                </c:pt>
                <c:pt idx="38">
                  <c:v>7.0000000000000007E-2</c:v>
                </c:pt>
                <c:pt idx="39">
                  <c:v>7.0000000000000007E-2</c:v>
                </c:pt>
                <c:pt idx="40">
                  <c:v>7.0000000000000007E-2</c:v>
                </c:pt>
                <c:pt idx="41">
                  <c:v>7.0000000000000007E-2</c:v>
                </c:pt>
                <c:pt idx="42">
                  <c:v>7.0000000000000007E-2</c:v>
                </c:pt>
                <c:pt idx="43">
                  <c:v>7.0000000000000007E-2</c:v>
                </c:pt>
                <c:pt idx="44">
                  <c:v>7.0000000000000007E-2</c:v>
                </c:pt>
                <c:pt idx="45">
                  <c:v>7.0000000000000007E-2</c:v>
                </c:pt>
                <c:pt idx="46">
                  <c:v>7.0000000000000007E-2</c:v>
                </c:pt>
                <c:pt idx="47">
                  <c:v>7.0000000000000007E-2</c:v>
                </c:pt>
                <c:pt idx="48">
                  <c:v>7.0000000000000007E-2</c:v>
                </c:pt>
                <c:pt idx="49">
                  <c:v>7.0000000000000007E-2</c:v>
                </c:pt>
                <c:pt idx="50">
                  <c:v>7.0000000000000007E-2</c:v>
                </c:pt>
                <c:pt idx="51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4E-4C69-9A72-63AA845504A2}"/>
            </c:ext>
          </c:extLst>
        </c:ser>
        <c:ser>
          <c:idx val="2"/>
          <c:order val="1"/>
          <c:tx>
            <c:v>Moderate</c:v>
          </c:tx>
          <c:spPr>
            <a:solidFill>
              <a:srgbClr val="FFFF00"/>
            </a:solidFill>
            <a:ln>
              <a:noFill/>
            </a:ln>
            <a:effectLst/>
          </c:spPr>
          <c:invertIfNegative val="0"/>
          <c:cat>
            <c:numRef>
              <c:f>ILI!$A$1:$A$52</c:f>
              <c:numCache>
                <c:formatCode>General</c:formatCode>
                <c:ptCount val="5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</c:numCache>
            </c:numRef>
          </c:cat>
          <c:val>
            <c:numRef>
              <c:f>SARI!$E$1:$E$52</c:f>
              <c:numCache>
                <c:formatCode>General</c:formatCode>
                <c:ptCount val="52"/>
                <c:pt idx="0">
                  <c:v>0.09</c:v>
                </c:pt>
                <c:pt idx="1">
                  <c:v>0.09</c:v>
                </c:pt>
                <c:pt idx="2">
                  <c:v>0.09</c:v>
                </c:pt>
                <c:pt idx="3">
                  <c:v>0.09</c:v>
                </c:pt>
                <c:pt idx="4">
                  <c:v>0.09</c:v>
                </c:pt>
                <c:pt idx="5">
                  <c:v>0.09</c:v>
                </c:pt>
                <c:pt idx="6">
                  <c:v>0.09</c:v>
                </c:pt>
                <c:pt idx="7">
                  <c:v>0.09</c:v>
                </c:pt>
                <c:pt idx="8">
                  <c:v>0.09</c:v>
                </c:pt>
                <c:pt idx="9">
                  <c:v>0.09</c:v>
                </c:pt>
                <c:pt idx="10">
                  <c:v>0.09</c:v>
                </c:pt>
                <c:pt idx="11">
                  <c:v>0.09</c:v>
                </c:pt>
                <c:pt idx="12">
                  <c:v>0.09</c:v>
                </c:pt>
                <c:pt idx="13">
                  <c:v>0.09</c:v>
                </c:pt>
                <c:pt idx="14">
                  <c:v>0.09</c:v>
                </c:pt>
                <c:pt idx="15">
                  <c:v>0.09</c:v>
                </c:pt>
                <c:pt idx="16">
                  <c:v>0.09</c:v>
                </c:pt>
                <c:pt idx="17">
                  <c:v>0.09</c:v>
                </c:pt>
                <c:pt idx="18">
                  <c:v>0.09</c:v>
                </c:pt>
                <c:pt idx="19">
                  <c:v>0.09</c:v>
                </c:pt>
                <c:pt idx="20">
                  <c:v>0.09</c:v>
                </c:pt>
                <c:pt idx="21">
                  <c:v>0.09</c:v>
                </c:pt>
                <c:pt idx="22">
                  <c:v>0.09</c:v>
                </c:pt>
                <c:pt idx="23">
                  <c:v>0.09</c:v>
                </c:pt>
                <c:pt idx="24">
                  <c:v>0.09</c:v>
                </c:pt>
                <c:pt idx="25">
                  <c:v>0.09</c:v>
                </c:pt>
                <c:pt idx="26">
                  <c:v>0.09</c:v>
                </c:pt>
                <c:pt idx="27">
                  <c:v>0.09</c:v>
                </c:pt>
                <c:pt idx="28">
                  <c:v>0.09</c:v>
                </c:pt>
                <c:pt idx="29">
                  <c:v>0.09</c:v>
                </c:pt>
                <c:pt idx="30">
                  <c:v>0.09</c:v>
                </c:pt>
                <c:pt idx="31">
                  <c:v>0.09</c:v>
                </c:pt>
                <c:pt idx="32">
                  <c:v>0.09</c:v>
                </c:pt>
                <c:pt idx="33">
                  <c:v>0.09</c:v>
                </c:pt>
                <c:pt idx="34">
                  <c:v>0.09</c:v>
                </c:pt>
                <c:pt idx="35">
                  <c:v>0.09</c:v>
                </c:pt>
                <c:pt idx="36">
                  <c:v>0.09</c:v>
                </c:pt>
                <c:pt idx="37">
                  <c:v>0.09</c:v>
                </c:pt>
                <c:pt idx="38">
                  <c:v>0.09</c:v>
                </c:pt>
                <c:pt idx="39">
                  <c:v>0.09</c:v>
                </c:pt>
                <c:pt idx="40">
                  <c:v>0.09</c:v>
                </c:pt>
                <c:pt idx="41">
                  <c:v>0.09</c:v>
                </c:pt>
                <c:pt idx="42">
                  <c:v>0.09</c:v>
                </c:pt>
                <c:pt idx="43">
                  <c:v>0.09</c:v>
                </c:pt>
                <c:pt idx="44">
                  <c:v>0.09</c:v>
                </c:pt>
                <c:pt idx="45">
                  <c:v>0.09</c:v>
                </c:pt>
                <c:pt idx="46">
                  <c:v>0.09</c:v>
                </c:pt>
                <c:pt idx="47">
                  <c:v>0.09</c:v>
                </c:pt>
                <c:pt idx="48">
                  <c:v>0.09</c:v>
                </c:pt>
                <c:pt idx="49">
                  <c:v>0.09</c:v>
                </c:pt>
                <c:pt idx="50">
                  <c:v>0.09</c:v>
                </c:pt>
                <c:pt idx="51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24E-4C69-9A72-63AA845504A2}"/>
            </c:ext>
          </c:extLst>
        </c:ser>
        <c:ser>
          <c:idx val="3"/>
          <c:order val="2"/>
          <c:tx>
            <c:v>High</c:v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numRef>
              <c:f>ILI!$A$1:$A$52</c:f>
              <c:numCache>
                <c:formatCode>General</c:formatCode>
                <c:ptCount val="5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</c:numCache>
            </c:numRef>
          </c:cat>
          <c:val>
            <c:numRef>
              <c:f>SARI!$F$1:$F$52</c:f>
              <c:numCache>
                <c:formatCode>General</c:formatCode>
                <c:ptCount val="52"/>
                <c:pt idx="0">
                  <c:v>0.2</c:v>
                </c:pt>
                <c:pt idx="1">
                  <c:v>0.2</c:v>
                </c:pt>
                <c:pt idx="2">
                  <c:v>0.2</c:v>
                </c:pt>
                <c:pt idx="3">
                  <c:v>0.2</c:v>
                </c:pt>
                <c:pt idx="4">
                  <c:v>0.2</c:v>
                </c:pt>
                <c:pt idx="5">
                  <c:v>0.2</c:v>
                </c:pt>
                <c:pt idx="6">
                  <c:v>0.2</c:v>
                </c:pt>
                <c:pt idx="7">
                  <c:v>0.2</c:v>
                </c:pt>
                <c:pt idx="8">
                  <c:v>0.2</c:v>
                </c:pt>
                <c:pt idx="9">
                  <c:v>0.2</c:v>
                </c:pt>
                <c:pt idx="10">
                  <c:v>0.2</c:v>
                </c:pt>
                <c:pt idx="11">
                  <c:v>0.2</c:v>
                </c:pt>
                <c:pt idx="12">
                  <c:v>0.2</c:v>
                </c:pt>
                <c:pt idx="13">
                  <c:v>0.2</c:v>
                </c:pt>
                <c:pt idx="14">
                  <c:v>0.2</c:v>
                </c:pt>
                <c:pt idx="15">
                  <c:v>0.2</c:v>
                </c:pt>
                <c:pt idx="16">
                  <c:v>0.2</c:v>
                </c:pt>
                <c:pt idx="17">
                  <c:v>0.2</c:v>
                </c:pt>
                <c:pt idx="18">
                  <c:v>0.2</c:v>
                </c:pt>
                <c:pt idx="19">
                  <c:v>0.2</c:v>
                </c:pt>
                <c:pt idx="20">
                  <c:v>0.2</c:v>
                </c:pt>
                <c:pt idx="21">
                  <c:v>0.2</c:v>
                </c:pt>
                <c:pt idx="22">
                  <c:v>0.2</c:v>
                </c:pt>
                <c:pt idx="23">
                  <c:v>0.2</c:v>
                </c:pt>
                <c:pt idx="24">
                  <c:v>0.2</c:v>
                </c:pt>
                <c:pt idx="25">
                  <c:v>0.2</c:v>
                </c:pt>
                <c:pt idx="26">
                  <c:v>0.2</c:v>
                </c:pt>
                <c:pt idx="27">
                  <c:v>0.2</c:v>
                </c:pt>
                <c:pt idx="28">
                  <c:v>0.2</c:v>
                </c:pt>
                <c:pt idx="29">
                  <c:v>0.2</c:v>
                </c:pt>
                <c:pt idx="30">
                  <c:v>0.2</c:v>
                </c:pt>
                <c:pt idx="31">
                  <c:v>0.2</c:v>
                </c:pt>
                <c:pt idx="32">
                  <c:v>0.2</c:v>
                </c:pt>
                <c:pt idx="33">
                  <c:v>0.2</c:v>
                </c:pt>
                <c:pt idx="34">
                  <c:v>0.2</c:v>
                </c:pt>
                <c:pt idx="35">
                  <c:v>0.2</c:v>
                </c:pt>
                <c:pt idx="36">
                  <c:v>0.2</c:v>
                </c:pt>
                <c:pt idx="37">
                  <c:v>0.2</c:v>
                </c:pt>
                <c:pt idx="38">
                  <c:v>0.2</c:v>
                </c:pt>
                <c:pt idx="39">
                  <c:v>0.2</c:v>
                </c:pt>
                <c:pt idx="40">
                  <c:v>0.2</c:v>
                </c:pt>
                <c:pt idx="41">
                  <c:v>0.2</c:v>
                </c:pt>
                <c:pt idx="42">
                  <c:v>0.2</c:v>
                </c:pt>
                <c:pt idx="43">
                  <c:v>0.2</c:v>
                </c:pt>
                <c:pt idx="44">
                  <c:v>0.2</c:v>
                </c:pt>
                <c:pt idx="45">
                  <c:v>0.2</c:v>
                </c:pt>
                <c:pt idx="46">
                  <c:v>0.2</c:v>
                </c:pt>
                <c:pt idx="47">
                  <c:v>0.2</c:v>
                </c:pt>
                <c:pt idx="48">
                  <c:v>0.2</c:v>
                </c:pt>
                <c:pt idx="49">
                  <c:v>0.2</c:v>
                </c:pt>
                <c:pt idx="50">
                  <c:v>0.2</c:v>
                </c:pt>
                <c:pt idx="51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24E-4C69-9A72-63AA845504A2}"/>
            </c:ext>
          </c:extLst>
        </c:ser>
        <c:ser>
          <c:idx val="4"/>
          <c:order val="3"/>
          <c:tx>
            <c:v>Very High</c:v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numRef>
              <c:f>ILI!$A$1:$A$52</c:f>
              <c:numCache>
                <c:formatCode>General</c:formatCode>
                <c:ptCount val="5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</c:numCache>
            </c:numRef>
          </c:cat>
          <c:val>
            <c:numRef>
              <c:f>SARI!$G$1:$G$52</c:f>
              <c:numCache>
                <c:formatCode>General</c:formatCode>
                <c:ptCount val="52"/>
                <c:pt idx="0">
                  <c:v>0.28999999999999998</c:v>
                </c:pt>
                <c:pt idx="1">
                  <c:v>0.28999999999999998</c:v>
                </c:pt>
                <c:pt idx="2">
                  <c:v>0.28999999999999998</c:v>
                </c:pt>
                <c:pt idx="3">
                  <c:v>0.28999999999999998</c:v>
                </c:pt>
                <c:pt idx="4">
                  <c:v>0.28999999999999998</c:v>
                </c:pt>
                <c:pt idx="5">
                  <c:v>0.28999999999999998</c:v>
                </c:pt>
                <c:pt idx="6">
                  <c:v>0.28999999999999998</c:v>
                </c:pt>
                <c:pt idx="7">
                  <c:v>0.28999999999999998</c:v>
                </c:pt>
                <c:pt idx="8">
                  <c:v>0.28999999999999998</c:v>
                </c:pt>
                <c:pt idx="9">
                  <c:v>0.28999999999999998</c:v>
                </c:pt>
                <c:pt idx="10">
                  <c:v>0.28999999999999998</c:v>
                </c:pt>
                <c:pt idx="11">
                  <c:v>0.28999999999999998</c:v>
                </c:pt>
                <c:pt idx="12">
                  <c:v>0.28999999999999998</c:v>
                </c:pt>
                <c:pt idx="13">
                  <c:v>0.28999999999999998</c:v>
                </c:pt>
                <c:pt idx="14">
                  <c:v>0.28999999999999998</c:v>
                </c:pt>
                <c:pt idx="15">
                  <c:v>0.28999999999999998</c:v>
                </c:pt>
                <c:pt idx="16">
                  <c:v>0.28999999999999998</c:v>
                </c:pt>
                <c:pt idx="17">
                  <c:v>0.28999999999999998</c:v>
                </c:pt>
                <c:pt idx="18">
                  <c:v>0.28999999999999998</c:v>
                </c:pt>
                <c:pt idx="19">
                  <c:v>0.28999999999999998</c:v>
                </c:pt>
                <c:pt idx="20">
                  <c:v>0.28999999999999998</c:v>
                </c:pt>
                <c:pt idx="21">
                  <c:v>0.28999999999999998</c:v>
                </c:pt>
                <c:pt idx="22">
                  <c:v>0.28999999999999998</c:v>
                </c:pt>
                <c:pt idx="23">
                  <c:v>0.28999999999999998</c:v>
                </c:pt>
                <c:pt idx="24">
                  <c:v>0.28999999999999998</c:v>
                </c:pt>
                <c:pt idx="25">
                  <c:v>0.28999999999999998</c:v>
                </c:pt>
                <c:pt idx="26">
                  <c:v>0.28999999999999998</c:v>
                </c:pt>
                <c:pt idx="27">
                  <c:v>0.28999999999999998</c:v>
                </c:pt>
                <c:pt idx="28">
                  <c:v>0.28999999999999998</c:v>
                </c:pt>
                <c:pt idx="29">
                  <c:v>0.28999999999999998</c:v>
                </c:pt>
                <c:pt idx="30">
                  <c:v>0.28999999999999998</c:v>
                </c:pt>
                <c:pt idx="31">
                  <c:v>0.28999999999999998</c:v>
                </c:pt>
                <c:pt idx="32">
                  <c:v>0.28999999999999998</c:v>
                </c:pt>
                <c:pt idx="33">
                  <c:v>0.28999999999999998</c:v>
                </c:pt>
                <c:pt idx="34">
                  <c:v>0.28999999999999998</c:v>
                </c:pt>
                <c:pt idx="35">
                  <c:v>0.28999999999999998</c:v>
                </c:pt>
                <c:pt idx="36">
                  <c:v>0.28999999999999998</c:v>
                </c:pt>
                <c:pt idx="37">
                  <c:v>0.28999999999999998</c:v>
                </c:pt>
                <c:pt idx="38">
                  <c:v>0.28999999999999998</c:v>
                </c:pt>
                <c:pt idx="39">
                  <c:v>0.28999999999999998</c:v>
                </c:pt>
                <c:pt idx="40">
                  <c:v>0.28999999999999998</c:v>
                </c:pt>
                <c:pt idx="41">
                  <c:v>0.28999999999999998</c:v>
                </c:pt>
                <c:pt idx="42">
                  <c:v>0.28999999999999998</c:v>
                </c:pt>
                <c:pt idx="43">
                  <c:v>0.28999999999999998</c:v>
                </c:pt>
                <c:pt idx="44">
                  <c:v>0.28999999999999998</c:v>
                </c:pt>
                <c:pt idx="45">
                  <c:v>0.28999999999999998</c:v>
                </c:pt>
                <c:pt idx="46">
                  <c:v>0.28999999999999998</c:v>
                </c:pt>
                <c:pt idx="47">
                  <c:v>0.28999999999999998</c:v>
                </c:pt>
                <c:pt idx="48">
                  <c:v>0.28999999999999998</c:v>
                </c:pt>
                <c:pt idx="49">
                  <c:v>0.28999999999999998</c:v>
                </c:pt>
                <c:pt idx="50">
                  <c:v>0.28999999999999998</c:v>
                </c:pt>
                <c:pt idx="51">
                  <c:v>0.28999999999999998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24E-4C69-9A72-63AA845504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140343920"/>
        <c:axId val="931182672"/>
      </c:barChart>
      <c:lineChart>
        <c:grouping val="standard"/>
        <c:varyColors val="0"/>
        <c:ser>
          <c:idx val="5"/>
          <c:order val="4"/>
          <c:tx>
            <c:v>positivity rate</c:v>
          </c:tx>
          <c:spPr>
            <a:ln w="381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SARI!$A$1:$A$52</c:f>
              <c:numCache>
                <c:formatCode>General</c:formatCode>
                <c:ptCount val="5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</c:numCache>
            </c:numRef>
          </c:cat>
          <c:val>
            <c:numRef>
              <c:f>SARI!$B$1:$B$51</c:f>
              <c:numCache>
                <c:formatCode>General</c:formatCode>
                <c:ptCount val="5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0.01</c:v>
                </c:pt>
                <c:pt idx="7">
                  <c:v>0.01</c:v>
                </c:pt>
                <c:pt idx="8">
                  <c:v>0.01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0.04</c:v>
                </c:pt>
                <c:pt idx="15">
                  <c:v>0.04</c:v>
                </c:pt>
                <c:pt idx="16">
                  <c:v>0.04</c:v>
                </c:pt>
                <c:pt idx="17">
                  <c:v>0.02</c:v>
                </c:pt>
                <c:pt idx="18">
                  <c:v>0.03</c:v>
                </c:pt>
                <c:pt idx="19">
                  <c:v>0.03</c:v>
                </c:pt>
                <c:pt idx="20">
                  <c:v>0.01</c:v>
                </c:pt>
                <c:pt idx="21">
                  <c:v>0.06</c:v>
                </c:pt>
                <c:pt idx="22">
                  <c:v>0.09</c:v>
                </c:pt>
                <c:pt idx="23">
                  <c:v>0.1</c:v>
                </c:pt>
                <c:pt idx="24">
                  <c:v>7.0000000000000007E-2</c:v>
                </c:pt>
                <c:pt idx="25">
                  <c:v>0.09</c:v>
                </c:pt>
                <c:pt idx="26">
                  <c:v>0.19</c:v>
                </c:pt>
                <c:pt idx="27">
                  <c:v>0.18</c:v>
                </c:pt>
                <c:pt idx="28">
                  <c:v>0.21</c:v>
                </c:pt>
                <c:pt idx="29">
                  <c:v>0.18</c:v>
                </c:pt>
                <c:pt idx="30">
                  <c:v>0.17</c:v>
                </c:pt>
                <c:pt idx="31">
                  <c:v>0.14000000000000001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24E-4C69-9A72-63AA845504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0343920"/>
        <c:axId val="931182672"/>
      </c:lineChart>
      <c:catAx>
        <c:axId val="1403439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Arial Narrow" panose="020B0606020202030204" pitchFamily="34" charset="0"/>
                    <a:ea typeface="+mn-ea"/>
                    <a:cs typeface="+mn-cs"/>
                  </a:defRPr>
                </a:pPr>
                <a:r>
                  <a:rPr lang="en-US" b="1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Epi Week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ptos Narrow" panose="020B0004020202020204" pitchFamily="34" charset="0"/>
                <a:ea typeface="+mn-ea"/>
                <a:cs typeface="+mn-cs"/>
              </a:defRPr>
            </a:pPr>
            <a:endParaRPr lang="en-US"/>
          </a:p>
        </c:txPr>
        <c:crossAx val="931182672"/>
        <c:crossesAt val="0"/>
        <c:auto val="1"/>
        <c:lblAlgn val="ctr"/>
        <c:lblOffset val="100"/>
        <c:noMultiLvlLbl val="0"/>
      </c:catAx>
      <c:valAx>
        <c:axId val="931182672"/>
        <c:scaling>
          <c:orientation val="minMax"/>
          <c:max val="0.75000000000000011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tx1"/>
                    </a:solidFill>
                  </a:rPr>
                  <a:t>% SARI positive specimen</a:t>
                </a:r>
              </a:p>
            </c:rich>
          </c:tx>
          <c:layout>
            <c:manualLayout>
              <c:xMode val="edge"/>
              <c:yMode val="edge"/>
              <c:x val="2.196985148207407E-2"/>
              <c:y val="0.2106763922120077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ptos Narrow" panose="020B0004020202020204" pitchFamily="34" charset="0"/>
                <a:ea typeface="+mn-ea"/>
                <a:cs typeface="+mn-cs"/>
              </a:defRPr>
            </a:pPr>
            <a:endParaRPr lang="en-US"/>
          </a:p>
        </c:txPr>
        <c:crossAx val="140343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1875829167278622"/>
          <c:y val="0.88131991556423439"/>
          <c:w val="0.84404882565954098"/>
          <c:h val="6.58196835996043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/>
              </a:solidFill>
              <a:latin typeface="Arial Narrow" panose="020B060602020203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1"/>
          <c:order val="1"/>
          <c:tx>
            <c:v>Low</c:v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numRef>
              <c:f>ILI!$A$1:$A$52</c:f>
              <c:numCache>
                <c:formatCode>General</c:formatCode>
                <c:ptCount val="5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</c:numCache>
            </c:numRef>
          </c:cat>
          <c:val>
            <c:numRef>
              <c:f>ILI!$D$1:$D$52</c:f>
              <c:numCache>
                <c:formatCode>General</c:formatCode>
                <c:ptCount val="52"/>
                <c:pt idx="0">
                  <c:v>0.13</c:v>
                </c:pt>
                <c:pt idx="1">
                  <c:v>0.13</c:v>
                </c:pt>
                <c:pt idx="2">
                  <c:v>0.13</c:v>
                </c:pt>
                <c:pt idx="3">
                  <c:v>0.13</c:v>
                </c:pt>
                <c:pt idx="4">
                  <c:v>0.13</c:v>
                </c:pt>
                <c:pt idx="5">
                  <c:v>0.13</c:v>
                </c:pt>
                <c:pt idx="6">
                  <c:v>0.13</c:v>
                </c:pt>
                <c:pt idx="7">
                  <c:v>0.13</c:v>
                </c:pt>
                <c:pt idx="8">
                  <c:v>0.13</c:v>
                </c:pt>
                <c:pt idx="9">
                  <c:v>0.13</c:v>
                </c:pt>
                <c:pt idx="10">
                  <c:v>0.13</c:v>
                </c:pt>
                <c:pt idx="11">
                  <c:v>0.13</c:v>
                </c:pt>
                <c:pt idx="12">
                  <c:v>0.13</c:v>
                </c:pt>
                <c:pt idx="13">
                  <c:v>0.13</c:v>
                </c:pt>
                <c:pt idx="14">
                  <c:v>0.13</c:v>
                </c:pt>
                <c:pt idx="15">
                  <c:v>0.13</c:v>
                </c:pt>
                <c:pt idx="16">
                  <c:v>0.13</c:v>
                </c:pt>
                <c:pt idx="17">
                  <c:v>0.13</c:v>
                </c:pt>
                <c:pt idx="18">
                  <c:v>0.13</c:v>
                </c:pt>
                <c:pt idx="19">
                  <c:v>0.13</c:v>
                </c:pt>
                <c:pt idx="20">
                  <c:v>0.13</c:v>
                </c:pt>
                <c:pt idx="21">
                  <c:v>0.13</c:v>
                </c:pt>
                <c:pt idx="22">
                  <c:v>0.13</c:v>
                </c:pt>
                <c:pt idx="23">
                  <c:v>0.13</c:v>
                </c:pt>
                <c:pt idx="24">
                  <c:v>0.13</c:v>
                </c:pt>
                <c:pt idx="25">
                  <c:v>0.13</c:v>
                </c:pt>
                <c:pt idx="26">
                  <c:v>0.13</c:v>
                </c:pt>
                <c:pt idx="27">
                  <c:v>0.13</c:v>
                </c:pt>
                <c:pt idx="28">
                  <c:v>0.13</c:v>
                </c:pt>
                <c:pt idx="29">
                  <c:v>0.13</c:v>
                </c:pt>
                <c:pt idx="30">
                  <c:v>0.13</c:v>
                </c:pt>
                <c:pt idx="31">
                  <c:v>0.13</c:v>
                </c:pt>
                <c:pt idx="32">
                  <c:v>0.13</c:v>
                </c:pt>
                <c:pt idx="33">
                  <c:v>0.13</c:v>
                </c:pt>
                <c:pt idx="34">
                  <c:v>0.13</c:v>
                </c:pt>
                <c:pt idx="35">
                  <c:v>0.13</c:v>
                </c:pt>
                <c:pt idx="36">
                  <c:v>0.13</c:v>
                </c:pt>
                <c:pt idx="37">
                  <c:v>0.13</c:v>
                </c:pt>
                <c:pt idx="38">
                  <c:v>0.13</c:v>
                </c:pt>
                <c:pt idx="39">
                  <c:v>0.13</c:v>
                </c:pt>
                <c:pt idx="40">
                  <c:v>0.13</c:v>
                </c:pt>
                <c:pt idx="41">
                  <c:v>0.13</c:v>
                </c:pt>
                <c:pt idx="42">
                  <c:v>0.13</c:v>
                </c:pt>
                <c:pt idx="43">
                  <c:v>0.13</c:v>
                </c:pt>
                <c:pt idx="44">
                  <c:v>0.13</c:v>
                </c:pt>
                <c:pt idx="45">
                  <c:v>0.13</c:v>
                </c:pt>
                <c:pt idx="46">
                  <c:v>0.13</c:v>
                </c:pt>
                <c:pt idx="47">
                  <c:v>0.13</c:v>
                </c:pt>
                <c:pt idx="48">
                  <c:v>0.13</c:v>
                </c:pt>
                <c:pt idx="49">
                  <c:v>0.13</c:v>
                </c:pt>
                <c:pt idx="50">
                  <c:v>0.13</c:v>
                </c:pt>
                <c:pt idx="51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8F-4324-B253-0E074952353D}"/>
            </c:ext>
          </c:extLst>
        </c:ser>
        <c:ser>
          <c:idx val="2"/>
          <c:order val="2"/>
          <c:tx>
            <c:v>Moderate</c:v>
          </c:tx>
          <c:spPr>
            <a:solidFill>
              <a:srgbClr val="FFFF00"/>
            </a:solidFill>
            <a:ln>
              <a:noFill/>
            </a:ln>
            <a:effectLst/>
          </c:spPr>
          <c:invertIfNegative val="0"/>
          <c:cat>
            <c:numRef>
              <c:f>ILI!$A$1:$A$52</c:f>
              <c:numCache>
                <c:formatCode>General</c:formatCode>
                <c:ptCount val="5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</c:numCache>
            </c:numRef>
          </c:cat>
          <c:val>
            <c:numRef>
              <c:f>ILI!$E$1:$E$52</c:f>
              <c:numCache>
                <c:formatCode>General</c:formatCode>
                <c:ptCount val="52"/>
                <c:pt idx="0">
                  <c:v>0.15</c:v>
                </c:pt>
                <c:pt idx="1">
                  <c:v>0.15</c:v>
                </c:pt>
                <c:pt idx="2">
                  <c:v>0.15</c:v>
                </c:pt>
                <c:pt idx="3">
                  <c:v>0.15</c:v>
                </c:pt>
                <c:pt idx="4">
                  <c:v>0.15</c:v>
                </c:pt>
                <c:pt idx="5">
                  <c:v>0.15</c:v>
                </c:pt>
                <c:pt idx="6">
                  <c:v>0.15</c:v>
                </c:pt>
                <c:pt idx="7">
                  <c:v>0.15</c:v>
                </c:pt>
                <c:pt idx="8">
                  <c:v>0.15</c:v>
                </c:pt>
                <c:pt idx="9">
                  <c:v>0.15</c:v>
                </c:pt>
                <c:pt idx="10">
                  <c:v>0.15</c:v>
                </c:pt>
                <c:pt idx="11">
                  <c:v>0.15</c:v>
                </c:pt>
                <c:pt idx="12">
                  <c:v>0.15</c:v>
                </c:pt>
                <c:pt idx="13">
                  <c:v>0.15</c:v>
                </c:pt>
                <c:pt idx="14">
                  <c:v>0.15</c:v>
                </c:pt>
                <c:pt idx="15">
                  <c:v>0.15</c:v>
                </c:pt>
                <c:pt idx="16">
                  <c:v>0.15</c:v>
                </c:pt>
                <c:pt idx="17">
                  <c:v>0.15</c:v>
                </c:pt>
                <c:pt idx="18">
                  <c:v>0.15</c:v>
                </c:pt>
                <c:pt idx="19">
                  <c:v>0.15</c:v>
                </c:pt>
                <c:pt idx="20">
                  <c:v>0.15</c:v>
                </c:pt>
                <c:pt idx="21">
                  <c:v>0.15</c:v>
                </c:pt>
                <c:pt idx="22">
                  <c:v>0.15</c:v>
                </c:pt>
                <c:pt idx="23">
                  <c:v>0.15</c:v>
                </c:pt>
                <c:pt idx="24">
                  <c:v>0.15</c:v>
                </c:pt>
                <c:pt idx="25">
                  <c:v>0.15</c:v>
                </c:pt>
                <c:pt idx="26">
                  <c:v>0.15</c:v>
                </c:pt>
                <c:pt idx="27">
                  <c:v>0.15</c:v>
                </c:pt>
                <c:pt idx="28">
                  <c:v>0.15</c:v>
                </c:pt>
                <c:pt idx="29">
                  <c:v>0.15</c:v>
                </c:pt>
                <c:pt idx="30">
                  <c:v>0.15</c:v>
                </c:pt>
                <c:pt idx="31">
                  <c:v>0.15</c:v>
                </c:pt>
                <c:pt idx="32">
                  <c:v>0.15</c:v>
                </c:pt>
                <c:pt idx="33">
                  <c:v>0.15</c:v>
                </c:pt>
                <c:pt idx="34">
                  <c:v>0.15</c:v>
                </c:pt>
                <c:pt idx="35">
                  <c:v>0.15</c:v>
                </c:pt>
                <c:pt idx="36">
                  <c:v>0.15</c:v>
                </c:pt>
                <c:pt idx="37">
                  <c:v>0.15</c:v>
                </c:pt>
                <c:pt idx="38">
                  <c:v>0.15</c:v>
                </c:pt>
                <c:pt idx="39">
                  <c:v>0.15</c:v>
                </c:pt>
                <c:pt idx="40">
                  <c:v>0.15</c:v>
                </c:pt>
                <c:pt idx="41">
                  <c:v>0.15</c:v>
                </c:pt>
                <c:pt idx="42">
                  <c:v>0.15</c:v>
                </c:pt>
                <c:pt idx="43">
                  <c:v>0.15</c:v>
                </c:pt>
                <c:pt idx="44">
                  <c:v>0.15</c:v>
                </c:pt>
                <c:pt idx="45">
                  <c:v>0.15</c:v>
                </c:pt>
                <c:pt idx="46">
                  <c:v>0.15</c:v>
                </c:pt>
                <c:pt idx="47">
                  <c:v>0.15</c:v>
                </c:pt>
                <c:pt idx="48">
                  <c:v>0.15</c:v>
                </c:pt>
                <c:pt idx="49">
                  <c:v>0.15</c:v>
                </c:pt>
                <c:pt idx="50">
                  <c:v>0.15</c:v>
                </c:pt>
                <c:pt idx="51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48F-4324-B253-0E074952353D}"/>
            </c:ext>
          </c:extLst>
        </c:ser>
        <c:ser>
          <c:idx val="3"/>
          <c:order val="3"/>
          <c:tx>
            <c:v>High</c:v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numRef>
              <c:f>ILI!$A$1:$A$52</c:f>
              <c:numCache>
                <c:formatCode>General</c:formatCode>
                <c:ptCount val="5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</c:numCache>
            </c:numRef>
          </c:cat>
          <c:val>
            <c:numRef>
              <c:f>ILI!$F$1:$F$52</c:f>
              <c:numCache>
                <c:formatCode>General</c:formatCode>
                <c:ptCount val="52"/>
                <c:pt idx="0">
                  <c:v>0.31</c:v>
                </c:pt>
                <c:pt idx="1">
                  <c:v>0.31</c:v>
                </c:pt>
                <c:pt idx="2">
                  <c:v>0.31</c:v>
                </c:pt>
                <c:pt idx="3">
                  <c:v>0.31</c:v>
                </c:pt>
                <c:pt idx="4">
                  <c:v>0.31</c:v>
                </c:pt>
                <c:pt idx="5">
                  <c:v>0.31</c:v>
                </c:pt>
                <c:pt idx="6">
                  <c:v>0.31</c:v>
                </c:pt>
                <c:pt idx="7">
                  <c:v>0.31</c:v>
                </c:pt>
                <c:pt idx="8">
                  <c:v>0.31</c:v>
                </c:pt>
                <c:pt idx="9">
                  <c:v>0.31</c:v>
                </c:pt>
                <c:pt idx="10">
                  <c:v>0.31</c:v>
                </c:pt>
                <c:pt idx="11">
                  <c:v>0.31</c:v>
                </c:pt>
                <c:pt idx="12">
                  <c:v>0.31</c:v>
                </c:pt>
                <c:pt idx="13">
                  <c:v>0.31</c:v>
                </c:pt>
                <c:pt idx="14">
                  <c:v>0.31</c:v>
                </c:pt>
                <c:pt idx="15">
                  <c:v>0.31</c:v>
                </c:pt>
                <c:pt idx="16">
                  <c:v>0.31</c:v>
                </c:pt>
                <c:pt idx="17">
                  <c:v>0.31</c:v>
                </c:pt>
                <c:pt idx="18">
                  <c:v>0.31</c:v>
                </c:pt>
                <c:pt idx="19">
                  <c:v>0.31</c:v>
                </c:pt>
                <c:pt idx="20">
                  <c:v>0.31</c:v>
                </c:pt>
                <c:pt idx="21">
                  <c:v>0.31</c:v>
                </c:pt>
                <c:pt idx="22">
                  <c:v>0.31</c:v>
                </c:pt>
                <c:pt idx="23">
                  <c:v>0.31</c:v>
                </c:pt>
                <c:pt idx="24">
                  <c:v>0.31</c:v>
                </c:pt>
                <c:pt idx="25">
                  <c:v>0.31</c:v>
                </c:pt>
                <c:pt idx="26">
                  <c:v>0.31</c:v>
                </c:pt>
                <c:pt idx="27">
                  <c:v>0.31</c:v>
                </c:pt>
                <c:pt idx="28">
                  <c:v>0.31</c:v>
                </c:pt>
                <c:pt idx="29">
                  <c:v>0.31</c:v>
                </c:pt>
                <c:pt idx="30">
                  <c:v>0.31</c:v>
                </c:pt>
                <c:pt idx="31">
                  <c:v>0.31</c:v>
                </c:pt>
                <c:pt idx="32">
                  <c:v>0.31</c:v>
                </c:pt>
                <c:pt idx="33">
                  <c:v>0.31</c:v>
                </c:pt>
                <c:pt idx="34">
                  <c:v>0.31</c:v>
                </c:pt>
                <c:pt idx="35">
                  <c:v>0.31</c:v>
                </c:pt>
                <c:pt idx="36">
                  <c:v>0.31</c:v>
                </c:pt>
                <c:pt idx="37">
                  <c:v>0.31</c:v>
                </c:pt>
                <c:pt idx="38">
                  <c:v>0.31</c:v>
                </c:pt>
                <c:pt idx="39">
                  <c:v>0.31</c:v>
                </c:pt>
                <c:pt idx="40">
                  <c:v>0.31</c:v>
                </c:pt>
                <c:pt idx="41">
                  <c:v>0.31</c:v>
                </c:pt>
                <c:pt idx="42">
                  <c:v>0.31</c:v>
                </c:pt>
                <c:pt idx="43">
                  <c:v>0.31</c:v>
                </c:pt>
                <c:pt idx="44">
                  <c:v>0.31</c:v>
                </c:pt>
                <c:pt idx="45">
                  <c:v>0.31</c:v>
                </c:pt>
                <c:pt idx="46">
                  <c:v>0.31</c:v>
                </c:pt>
                <c:pt idx="47">
                  <c:v>0.31</c:v>
                </c:pt>
                <c:pt idx="48">
                  <c:v>0.31</c:v>
                </c:pt>
                <c:pt idx="49">
                  <c:v>0.31</c:v>
                </c:pt>
                <c:pt idx="50">
                  <c:v>0.31</c:v>
                </c:pt>
                <c:pt idx="51">
                  <c:v>0.31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48F-4324-B253-0E074952353D}"/>
            </c:ext>
          </c:extLst>
        </c:ser>
        <c:ser>
          <c:idx val="4"/>
          <c:order val="4"/>
          <c:tx>
            <c:v>Very High</c:v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numRef>
              <c:f>ILI!$A$1:$A$52</c:f>
              <c:numCache>
                <c:formatCode>General</c:formatCode>
                <c:ptCount val="5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</c:numCache>
            </c:numRef>
          </c:cat>
          <c:val>
            <c:numRef>
              <c:f>ILI!$G$1:$G$52</c:f>
              <c:numCache>
                <c:formatCode>General</c:formatCode>
                <c:ptCount val="52"/>
                <c:pt idx="0">
                  <c:v>0.46</c:v>
                </c:pt>
                <c:pt idx="1">
                  <c:v>0.46</c:v>
                </c:pt>
                <c:pt idx="2">
                  <c:v>0.46</c:v>
                </c:pt>
                <c:pt idx="3">
                  <c:v>0.46</c:v>
                </c:pt>
                <c:pt idx="4">
                  <c:v>0.46</c:v>
                </c:pt>
                <c:pt idx="5">
                  <c:v>0.46</c:v>
                </c:pt>
                <c:pt idx="6">
                  <c:v>0.46</c:v>
                </c:pt>
                <c:pt idx="7">
                  <c:v>0.46</c:v>
                </c:pt>
                <c:pt idx="8">
                  <c:v>0.46</c:v>
                </c:pt>
                <c:pt idx="9">
                  <c:v>0.46</c:v>
                </c:pt>
                <c:pt idx="10">
                  <c:v>0.46</c:v>
                </c:pt>
                <c:pt idx="11">
                  <c:v>0.46</c:v>
                </c:pt>
                <c:pt idx="12">
                  <c:v>0.46</c:v>
                </c:pt>
                <c:pt idx="13">
                  <c:v>0.46</c:v>
                </c:pt>
                <c:pt idx="14">
                  <c:v>0.46</c:v>
                </c:pt>
                <c:pt idx="15">
                  <c:v>0.46</c:v>
                </c:pt>
                <c:pt idx="16">
                  <c:v>0.46</c:v>
                </c:pt>
                <c:pt idx="17">
                  <c:v>0.46</c:v>
                </c:pt>
                <c:pt idx="18">
                  <c:v>0.46</c:v>
                </c:pt>
                <c:pt idx="19">
                  <c:v>0.46</c:v>
                </c:pt>
                <c:pt idx="20">
                  <c:v>0.46</c:v>
                </c:pt>
                <c:pt idx="21">
                  <c:v>0.46</c:v>
                </c:pt>
                <c:pt idx="22">
                  <c:v>0.46</c:v>
                </c:pt>
                <c:pt idx="23">
                  <c:v>0.46</c:v>
                </c:pt>
                <c:pt idx="24">
                  <c:v>0.46</c:v>
                </c:pt>
                <c:pt idx="25">
                  <c:v>0.46</c:v>
                </c:pt>
                <c:pt idx="26">
                  <c:v>0.46</c:v>
                </c:pt>
                <c:pt idx="27">
                  <c:v>0.46</c:v>
                </c:pt>
                <c:pt idx="28">
                  <c:v>0.46</c:v>
                </c:pt>
                <c:pt idx="29">
                  <c:v>0.46</c:v>
                </c:pt>
                <c:pt idx="30">
                  <c:v>0.46</c:v>
                </c:pt>
                <c:pt idx="31">
                  <c:v>0.46</c:v>
                </c:pt>
                <c:pt idx="32">
                  <c:v>0.46</c:v>
                </c:pt>
                <c:pt idx="33">
                  <c:v>0.46</c:v>
                </c:pt>
                <c:pt idx="34">
                  <c:v>0.46</c:v>
                </c:pt>
                <c:pt idx="35">
                  <c:v>0.46</c:v>
                </c:pt>
                <c:pt idx="36">
                  <c:v>0.46</c:v>
                </c:pt>
                <c:pt idx="37">
                  <c:v>0.46</c:v>
                </c:pt>
                <c:pt idx="38">
                  <c:v>0.46</c:v>
                </c:pt>
                <c:pt idx="39">
                  <c:v>0.46</c:v>
                </c:pt>
                <c:pt idx="40">
                  <c:v>0.46</c:v>
                </c:pt>
                <c:pt idx="41">
                  <c:v>0.46</c:v>
                </c:pt>
                <c:pt idx="42">
                  <c:v>0.46</c:v>
                </c:pt>
                <c:pt idx="43">
                  <c:v>0.46</c:v>
                </c:pt>
                <c:pt idx="44">
                  <c:v>0.46</c:v>
                </c:pt>
                <c:pt idx="45">
                  <c:v>0.46</c:v>
                </c:pt>
                <c:pt idx="46">
                  <c:v>0.46</c:v>
                </c:pt>
                <c:pt idx="47">
                  <c:v>0.46</c:v>
                </c:pt>
                <c:pt idx="48">
                  <c:v>0.46</c:v>
                </c:pt>
                <c:pt idx="49">
                  <c:v>0.46</c:v>
                </c:pt>
                <c:pt idx="50">
                  <c:v>0.46</c:v>
                </c:pt>
                <c:pt idx="51">
                  <c:v>0.46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48F-4324-B253-0E07495235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140343920"/>
        <c:axId val="931182672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v>Below</c:v>
                </c:tx>
                <c:spPr>
                  <a:solidFill>
                    <a:srgbClr val="00B0F0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ILI!$A$1:$A$52</c15:sqref>
                        </c15:formulaRef>
                      </c:ext>
                    </c:extLst>
                    <c:numCache>
                      <c:formatCode>General</c:formatCode>
                      <c:ptCount val="52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  <c:pt idx="29">
                        <c:v>30</c:v>
                      </c:pt>
                      <c:pt idx="30">
                        <c:v>31</c:v>
                      </c:pt>
                      <c:pt idx="31">
                        <c:v>32</c:v>
                      </c:pt>
                      <c:pt idx="32">
                        <c:v>33</c:v>
                      </c:pt>
                      <c:pt idx="33">
                        <c:v>34</c:v>
                      </c:pt>
                      <c:pt idx="34">
                        <c:v>35</c:v>
                      </c:pt>
                      <c:pt idx="35">
                        <c:v>36</c:v>
                      </c:pt>
                      <c:pt idx="36">
                        <c:v>37</c:v>
                      </c:pt>
                      <c:pt idx="37">
                        <c:v>38</c:v>
                      </c:pt>
                      <c:pt idx="38">
                        <c:v>39</c:v>
                      </c:pt>
                      <c:pt idx="39">
                        <c:v>40</c:v>
                      </c:pt>
                      <c:pt idx="40">
                        <c:v>41</c:v>
                      </c:pt>
                      <c:pt idx="41">
                        <c:v>42</c:v>
                      </c:pt>
                      <c:pt idx="42">
                        <c:v>43</c:v>
                      </c:pt>
                      <c:pt idx="43">
                        <c:v>44</c:v>
                      </c:pt>
                      <c:pt idx="44">
                        <c:v>45</c:v>
                      </c:pt>
                      <c:pt idx="45">
                        <c:v>46</c:v>
                      </c:pt>
                      <c:pt idx="46">
                        <c:v>47</c:v>
                      </c:pt>
                      <c:pt idx="47">
                        <c:v>48</c:v>
                      </c:pt>
                      <c:pt idx="48">
                        <c:v>49</c:v>
                      </c:pt>
                      <c:pt idx="49">
                        <c:v>50</c:v>
                      </c:pt>
                      <c:pt idx="50">
                        <c:v>51</c:v>
                      </c:pt>
                      <c:pt idx="51">
                        <c:v>52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ILI!#REF!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5-048F-4324-B253-0E074952353D}"/>
                  </c:ext>
                </c:extLst>
              </c15:ser>
            </c15:filteredBarSeries>
          </c:ext>
        </c:extLst>
      </c:barChart>
      <c:lineChart>
        <c:grouping val="standard"/>
        <c:varyColors val="0"/>
        <c:ser>
          <c:idx val="6"/>
          <c:order val="5"/>
          <c:tx>
            <c:v>Positivity rate</c:v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val>
            <c:numRef>
              <c:f>ILI!$B$1:$B$32</c:f>
              <c:numCache>
                <c:formatCode>General</c:formatCode>
                <c:ptCount val="3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0.01</c:v>
                </c:pt>
                <c:pt idx="6">
                  <c:v>0.02</c:v>
                </c:pt>
                <c:pt idx="7">
                  <c:v>0.03</c:v>
                </c:pt>
                <c:pt idx="8">
                  <c:v>0.02</c:v>
                </c:pt>
                <c:pt idx="9">
                  <c:v>0.01</c:v>
                </c:pt>
                <c:pt idx="10">
                  <c:v>0</c:v>
                </c:pt>
                <c:pt idx="11">
                  <c:v>0.02</c:v>
                </c:pt>
                <c:pt idx="12">
                  <c:v>0.04</c:v>
                </c:pt>
                <c:pt idx="13">
                  <c:v>0.06</c:v>
                </c:pt>
                <c:pt idx="14">
                  <c:v>0.04</c:v>
                </c:pt>
                <c:pt idx="15">
                  <c:v>0.02</c:v>
                </c:pt>
                <c:pt idx="16">
                  <c:v>0.01</c:v>
                </c:pt>
                <c:pt idx="17">
                  <c:v>0.03</c:v>
                </c:pt>
                <c:pt idx="18">
                  <c:v>0.04</c:v>
                </c:pt>
                <c:pt idx="19">
                  <c:v>7.0000000000000007E-2</c:v>
                </c:pt>
                <c:pt idx="20">
                  <c:v>0.1</c:v>
                </c:pt>
                <c:pt idx="21">
                  <c:v>0.1</c:v>
                </c:pt>
                <c:pt idx="22">
                  <c:v>0.13</c:v>
                </c:pt>
                <c:pt idx="23">
                  <c:v>0.15</c:v>
                </c:pt>
                <c:pt idx="24">
                  <c:v>0.22</c:v>
                </c:pt>
                <c:pt idx="25">
                  <c:v>0.22</c:v>
                </c:pt>
                <c:pt idx="26">
                  <c:v>0.27</c:v>
                </c:pt>
                <c:pt idx="27">
                  <c:v>0.26</c:v>
                </c:pt>
                <c:pt idx="28">
                  <c:v>0.26</c:v>
                </c:pt>
                <c:pt idx="29">
                  <c:v>0.27</c:v>
                </c:pt>
                <c:pt idx="30">
                  <c:v>0.28999999999999998</c:v>
                </c:pt>
                <c:pt idx="31">
                  <c:v>0.34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48F-4324-B253-0E07495235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0343920"/>
        <c:axId val="931182672"/>
      </c:lineChart>
      <c:catAx>
        <c:axId val="1403439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Arial Narrow" panose="020B0606020202030204" pitchFamily="34" charset="0"/>
                    <a:ea typeface="+mn-ea"/>
                    <a:cs typeface="+mn-cs"/>
                  </a:defRPr>
                </a:pPr>
                <a:r>
                  <a:rPr lang="en-US" b="1">
                    <a:solidFill>
                      <a:schemeClr val="tx1"/>
                    </a:solidFill>
                    <a:latin typeface="Arial Narrow" panose="020B0606020202030204" pitchFamily="34" charset="0"/>
                  </a:rPr>
                  <a:t>Epi Week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Arial Narrow" panose="020B0606020202030204" pitchFamily="34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ptos Narrow" panose="020B0004020202020204" pitchFamily="34" charset="0"/>
                <a:ea typeface="+mn-ea"/>
                <a:cs typeface="+mn-cs"/>
              </a:defRPr>
            </a:pPr>
            <a:endParaRPr lang="en-US"/>
          </a:p>
        </c:txPr>
        <c:crossAx val="931182672"/>
        <c:crossesAt val="0"/>
        <c:auto val="1"/>
        <c:lblAlgn val="ctr"/>
        <c:lblOffset val="100"/>
        <c:noMultiLvlLbl val="0"/>
      </c:catAx>
      <c:valAx>
        <c:axId val="931182672"/>
        <c:scaling>
          <c:orientation val="minMax"/>
          <c:max val="0.75000000000000011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tx1"/>
                    </a:solidFill>
                  </a:rPr>
                  <a:t>% ILI positive specimen</a:t>
                </a:r>
              </a:p>
            </c:rich>
          </c:tx>
          <c:layout>
            <c:manualLayout>
              <c:xMode val="edge"/>
              <c:yMode val="edge"/>
              <c:x val="1.7654636920273477E-2"/>
              <c:y val="0.2106763922120077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ptos Narrow" panose="020B0004020202020204" pitchFamily="34" charset="0"/>
                <a:ea typeface="+mn-ea"/>
                <a:cs typeface="+mn-cs"/>
              </a:defRPr>
            </a:pPr>
            <a:endParaRPr lang="en-US"/>
          </a:p>
        </c:txPr>
        <c:crossAx val="140343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6.5971181469422061E-2"/>
          <c:y val="0.87093015193135503"/>
          <c:w val="0.91455773081444924"/>
          <c:h val="8.797874742155734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/>
              </a:solidFill>
              <a:latin typeface="Aptos Narrow" panose="020B0004020202020204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4BE02-46AE-4391-A168-29CA40A2F748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8E0BD-173F-42CA-9B13-29195FC9B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77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Klebsiella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pneumoniae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Hemolysin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gene) 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Influenza B 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Mycoplasma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pneumoniae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Adhesin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P1) 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Parainfluenza 1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(HN gene) 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Parainfluenza 2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 gene) 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Parainfluenza 4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(F glycoprotein) 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Enterovirus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(5 ‘UTR) 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Human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metapneumovirus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A/B (Nucleoprotein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Influenza A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(MP2 gene) 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Parainfluenza 3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(HN gene) 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Bocavirus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(NP1 gene) 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Rhinovirus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(5 ‘UTR) 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Coronavirus 229E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 gene)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Pandemic H1N1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Salmonella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enterica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(TTR Site) 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Bordetella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pertussis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(IS481) 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Moraxella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catarrhalis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(COP B) 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Influenza C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 Gene) </a:t>
            </a:r>
          </a:p>
          <a:p>
            <a:pPr lvl="0"/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Haemophilus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influenzae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type B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Pneumocystis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jirovecii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-LSU RNA) 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Streptococcus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pneumoniae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Lyt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A) 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Staphylococcus aureus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A)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Legionella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pneumophila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(MIP) 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Coronavirus OC43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 gene) 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Coronavirus  NL63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 gene)</a:t>
            </a:r>
          </a:p>
          <a:p>
            <a:pPr lvl="0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Coronavirus HKU1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(1ab polyprotein)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8E0BD-173F-42CA-9B13-29195FC9B5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40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/>
          <p:nvPr/>
        </p:nvSpPr>
        <p:spPr bwMode="auto">
          <a:xfrm>
            <a:off x="814917" y="0"/>
            <a:ext cx="287867" cy="6858000"/>
          </a:xfrm>
          <a:prstGeom prst="rect">
            <a:avLst/>
          </a:prstGeom>
          <a:solidFill>
            <a:srgbClr val="007E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ZA">
              <a:solidFill>
                <a:prstClr val="black"/>
              </a:solidFill>
            </a:endParaRPr>
          </a:p>
        </p:txBody>
      </p:sp>
      <p:sp>
        <p:nvSpPr>
          <p:cNvPr id="44035" name="Rectangle 3"/>
          <p:cNvSpPr/>
          <p:nvPr/>
        </p:nvSpPr>
        <p:spPr bwMode="auto">
          <a:xfrm>
            <a:off x="0" y="0"/>
            <a:ext cx="249767" cy="6858000"/>
          </a:xfrm>
          <a:prstGeom prst="rect">
            <a:avLst/>
          </a:prstGeom>
          <a:solidFill>
            <a:srgbClr val="EE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ZA">
              <a:solidFill>
                <a:prstClr val="black"/>
              </a:solidFill>
            </a:endParaRPr>
          </a:p>
        </p:txBody>
      </p:sp>
      <p:sp>
        <p:nvSpPr>
          <p:cNvPr id="44036" name="Rectangle 4"/>
          <p:cNvSpPr/>
          <p:nvPr/>
        </p:nvSpPr>
        <p:spPr bwMode="auto">
          <a:xfrm>
            <a:off x="239184" y="0"/>
            <a:ext cx="287867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ZA">
              <a:solidFill>
                <a:prstClr val="black"/>
              </a:solidFill>
            </a:endParaRPr>
          </a:p>
        </p:txBody>
      </p:sp>
      <p:sp>
        <p:nvSpPr>
          <p:cNvPr id="44037" name="Rectangle 5"/>
          <p:cNvSpPr/>
          <p:nvPr/>
        </p:nvSpPr>
        <p:spPr bwMode="auto">
          <a:xfrm>
            <a:off x="527051" y="0"/>
            <a:ext cx="287867" cy="6858000"/>
          </a:xfrm>
          <a:prstGeom prst="rect">
            <a:avLst/>
          </a:prstGeom>
          <a:solidFill>
            <a:srgbClr val="FA751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ZA">
              <a:solidFill>
                <a:prstClr val="black"/>
              </a:solidFill>
            </a:endParaRPr>
          </a:p>
        </p:txBody>
      </p:sp>
      <p:sp>
        <p:nvSpPr>
          <p:cNvPr id="44038" name="Rectangle 6"/>
          <p:cNvSpPr>
            <a:spLocks noGrp="1"/>
          </p:cNvSpPr>
          <p:nvPr>
            <p:ph type="ctrTitle"/>
          </p:nvPr>
        </p:nvSpPr>
        <p:spPr>
          <a:xfrm>
            <a:off x="1583267" y="1052514"/>
            <a:ext cx="10081684" cy="2046287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44039" name="Rectangle 7"/>
          <p:cNvSpPr>
            <a:spLocks noGrp="1"/>
          </p:cNvSpPr>
          <p:nvPr>
            <p:ph type="subTitle" idx="1"/>
          </p:nvPr>
        </p:nvSpPr>
        <p:spPr>
          <a:xfrm>
            <a:off x="1583267" y="3357564"/>
            <a:ext cx="10081684" cy="201612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4040" name="Rectangle 8"/>
          <p:cNvSpPr>
            <a:spLocks noGrp="1"/>
          </p:cNvSpPr>
          <p:nvPr>
            <p:ph type="ftr" sz="quarter" idx="3"/>
          </p:nvPr>
        </p:nvSpPr>
        <p:spPr>
          <a:xfrm>
            <a:off x="1585384" y="6245225"/>
            <a:ext cx="10079567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4042" name="Line 10"/>
          <p:cNvSpPr/>
          <p:nvPr/>
        </p:nvSpPr>
        <p:spPr bwMode="auto">
          <a:xfrm>
            <a:off x="1585384" y="3213100"/>
            <a:ext cx="10079567" cy="0"/>
          </a:xfrm>
          <a:prstGeom prst="line">
            <a:avLst/>
          </a:prstGeom>
          <a:noFill/>
          <a:ln w="57150">
            <a:solidFill>
              <a:srgbClr val="EE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ZA">
              <a:solidFill>
                <a:prstClr val="black"/>
              </a:solidFill>
            </a:endParaRPr>
          </a:p>
        </p:txBody>
      </p:sp>
      <p:pic>
        <p:nvPicPr>
          <p:cNvPr id="44043" name="Picture 11" descr="Zambian flag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02784" cy="55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36427" y="215354"/>
            <a:ext cx="1728524" cy="1269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6118" y="274639"/>
            <a:ext cx="2518833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83267" y="274639"/>
            <a:ext cx="7359651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267" y="274638"/>
            <a:ext cx="10081684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1583267" y="1600201"/>
            <a:ext cx="10081684" cy="452596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583267" y="6245225"/>
            <a:ext cx="10081684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477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9147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3267" y="1600201"/>
            <a:ext cx="493818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24651" y="1600201"/>
            <a:ext cx="49403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/>
          </p:nvPr>
        </p:nvSpPr>
        <p:spPr bwMode="auto">
          <a:xfrm>
            <a:off x="1295467" y="274638"/>
            <a:ext cx="10657184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3011" name="Rectangle 3"/>
          <p:cNvSpPr>
            <a:spLocks noGrp="1"/>
          </p:cNvSpPr>
          <p:nvPr>
            <p:ph type="body" idx="1"/>
          </p:nvPr>
        </p:nvSpPr>
        <p:spPr bwMode="auto">
          <a:xfrm>
            <a:off x="1583267" y="1600201"/>
            <a:ext cx="10081684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3012" name="Rectangle 4"/>
          <p:cNvSpPr>
            <a:spLocks noGrp="1"/>
          </p:cNvSpPr>
          <p:nvPr>
            <p:ph type="ftr" sz="quarter" idx="3"/>
          </p:nvPr>
        </p:nvSpPr>
        <p:spPr bwMode="auto">
          <a:xfrm>
            <a:off x="1583267" y="6245225"/>
            <a:ext cx="10081684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solidFill>
                  <a:srgbClr val="007E00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43013" name="Rectangle 5"/>
          <p:cNvSpPr/>
          <p:nvPr/>
        </p:nvSpPr>
        <p:spPr bwMode="auto">
          <a:xfrm>
            <a:off x="0" y="0"/>
            <a:ext cx="249767" cy="6858000"/>
          </a:xfrm>
          <a:prstGeom prst="rect">
            <a:avLst/>
          </a:prstGeom>
          <a:solidFill>
            <a:srgbClr val="EE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ZA">
              <a:solidFill>
                <a:prstClr val="black"/>
              </a:solidFill>
            </a:endParaRPr>
          </a:p>
        </p:txBody>
      </p:sp>
      <p:sp>
        <p:nvSpPr>
          <p:cNvPr id="43014" name="Rectangle 6"/>
          <p:cNvSpPr/>
          <p:nvPr/>
        </p:nvSpPr>
        <p:spPr bwMode="auto">
          <a:xfrm>
            <a:off x="239184" y="0"/>
            <a:ext cx="287867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ZA">
              <a:solidFill>
                <a:prstClr val="black"/>
              </a:solidFill>
            </a:endParaRPr>
          </a:p>
        </p:txBody>
      </p:sp>
      <p:sp>
        <p:nvSpPr>
          <p:cNvPr id="43015" name="Rectangle 7"/>
          <p:cNvSpPr/>
          <p:nvPr/>
        </p:nvSpPr>
        <p:spPr bwMode="auto">
          <a:xfrm>
            <a:off x="527051" y="0"/>
            <a:ext cx="287867" cy="6858000"/>
          </a:xfrm>
          <a:prstGeom prst="rect">
            <a:avLst/>
          </a:prstGeom>
          <a:solidFill>
            <a:srgbClr val="FA751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ZA">
              <a:solidFill>
                <a:prstClr val="black"/>
              </a:solidFill>
            </a:endParaRPr>
          </a:p>
        </p:txBody>
      </p:sp>
      <p:sp>
        <p:nvSpPr>
          <p:cNvPr id="43016" name="Line 8"/>
          <p:cNvSpPr/>
          <p:nvPr/>
        </p:nvSpPr>
        <p:spPr bwMode="auto">
          <a:xfrm>
            <a:off x="1583267" y="1484313"/>
            <a:ext cx="10081684" cy="0"/>
          </a:xfrm>
          <a:prstGeom prst="line">
            <a:avLst/>
          </a:prstGeom>
          <a:noFill/>
          <a:ln w="57150">
            <a:solidFill>
              <a:srgbClr val="EE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ZA">
              <a:solidFill>
                <a:prstClr val="black"/>
              </a:solidFill>
            </a:endParaRPr>
          </a:p>
        </p:txBody>
      </p:sp>
      <p:sp>
        <p:nvSpPr>
          <p:cNvPr id="43017" name="Rectangle 9"/>
          <p:cNvSpPr/>
          <p:nvPr/>
        </p:nvSpPr>
        <p:spPr bwMode="auto">
          <a:xfrm>
            <a:off x="814917" y="0"/>
            <a:ext cx="287867" cy="6858000"/>
          </a:xfrm>
          <a:prstGeom prst="rect">
            <a:avLst/>
          </a:prstGeom>
          <a:solidFill>
            <a:srgbClr val="007E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ZA">
              <a:solidFill>
                <a:prstClr val="black"/>
              </a:solidFill>
            </a:endParaRPr>
          </a:p>
        </p:txBody>
      </p:sp>
      <p:pic>
        <p:nvPicPr>
          <p:cNvPr id="43018" name="Picture 10" descr="Zambian flag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02784" cy="55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7E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7E00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7E00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7E00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7E00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7E00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7E00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7E00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7E00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3809" y="142754"/>
            <a:ext cx="8881982" cy="1325562"/>
          </a:xfrm>
        </p:spPr>
        <p:txBody>
          <a:bodyPr/>
          <a:lstStyle/>
          <a:p>
            <a:r>
              <a:rPr lang="en-US" sz="2400" b="1" dirty="0">
                <a:latin typeface="Aptos Display" panose="020B0004020202020204" pitchFamily="34" charset="0"/>
              </a:rPr>
              <a:t>OVERVIEW OF THE RESPIRATOR DISEASES SURVEILLANCE IN ZAMBIA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3182" y="2395671"/>
            <a:ext cx="9625522" cy="2871537"/>
          </a:xfrm>
          <a:solidFill>
            <a:srgbClr val="00B050"/>
          </a:solidFill>
        </p:spPr>
        <p:txBody>
          <a:bodyPr/>
          <a:lstStyle/>
          <a:p>
            <a:pPr marL="0" indent="0" algn="ctr">
              <a:buNone/>
            </a:pPr>
            <a:r>
              <a:rPr lang="en-US" sz="4000" dirty="0"/>
              <a:t>Paul Simusika</a:t>
            </a:r>
          </a:p>
          <a:p>
            <a:pPr marL="0" indent="0" algn="ctr">
              <a:buNone/>
            </a:pPr>
            <a:r>
              <a:rPr lang="en-US" sz="4000" dirty="0"/>
              <a:t>On behalf of the National Influenza Center and ZNPHIRL Team -Zambia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209" y="54840"/>
            <a:ext cx="1117600" cy="1053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905" y="54840"/>
            <a:ext cx="1031599" cy="943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9404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7D44927-6807-1CAE-7058-34A3CCFF2D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2946" y="3936685"/>
            <a:ext cx="10090573" cy="899476"/>
          </a:xfrm>
        </p:spPr>
        <p:txBody>
          <a:bodyPr/>
          <a:lstStyle/>
          <a:p>
            <a:pPr algn="ctr"/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007E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SUMMARY OF 2025 SEASON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05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5F489-5443-4CA1-C038-FDC3D8728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Aptos Display" panose="020B0004020202020204" pitchFamily="34" charset="0"/>
              </a:rPr>
              <a:t>WORKFLOW SUMMARY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DBA61A-ED57-494D-68BB-EEA8EAE1AA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4560" y="2148533"/>
            <a:ext cx="8859520" cy="406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850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77A3-13B0-0D2F-8150-C4F43011C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Aptos Display" panose="020B0004020202020204" pitchFamily="34" charset="0"/>
              </a:rPr>
              <a:t>ILI/SARI CASES INVESTIGATED IN THE CURRENT  2025 SEASON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75022C-9EED-F5D2-97CF-A442FB56BC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452880" y="1650093"/>
            <a:ext cx="10027920" cy="4426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1813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7F8EC-8390-BF00-3E1C-BE29DF667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Aptos Display" panose="020B0004020202020204" pitchFamily="34" charset="0"/>
              </a:rPr>
              <a:t>SPECIMENS COLLECTED IN 2025 SEASON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76BC14-2BCD-B534-112C-AA1BFB23A0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848445" y="2009515"/>
            <a:ext cx="9469795" cy="3930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7956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A3B8A-9DBF-B378-B297-32BE89667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Aptos Display" panose="020B0004020202020204" pitchFamily="34" charset="0"/>
              </a:rPr>
              <a:t>ILI/SARI  SUSPECTED OUTBREAK SAMPLES 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7A80FD3-24ED-3517-D8DD-A8B1C91550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7938190"/>
              </p:ext>
            </p:extLst>
          </p:nvPr>
        </p:nvGraphicFramePr>
        <p:xfrm>
          <a:off x="1827428" y="1417638"/>
          <a:ext cx="947991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484">
                  <a:extLst>
                    <a:ext uri="{9D8B030D-6E8A-4147-A177-3AD203B41FA5}">
                      <a16:colId xmlns:a16="http://schemas.microsoft.com/office/drawing/2014/main" val="1255468567"/>
                    </a:ext>
                  </a:extLst>
                </a:gridCol>
                <a:gridCol w="3142954">
                  <a:extLst>
                    <a:ext uri="{9D8B030D-6E8A-4147-A177-3AD203B41FA5}">
                      <a16:colId xmlns:a16="http://schemas.microsoft.com/office/drawing/2014/main" val="3845050823"/>
                    </a:ext>
                  </a:extLst>
                </a:gridCol>
                <a:gridCol w="3353495">
                  <a:extLst>
                    <a:ext uri="{9D8B030D-6E8A-4147-A177-3AD203B41FA5}">
                      <a16:colId xmlns:a16="http://schemas.microsoft.com/office/drawing/2014/main" val="2802820243"/>
                    </a:ext>
                  </a:extLst>
                </a:gridCol>
                <a:gridCol w="2369977">
                  <a:extLst>
                    <a:ext uri="{9D8B030D-6E8A-4147-A177-3AD203B41FA5}">
                      <a16:colId xmlns:a16="http://schemas.microsoft.com/office/drawing/2014/main" val="2618397602"/>
                    </a:ext>
                  </a:extLst>
                </a:gridCol>
              </a:tblGrid>
              <a:tr h="551229"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Samples investigated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Common Pathogen detected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523986"/>
                  </a:ext>
                </a:extLst>
              </a:tr>
              <a:tr h="55122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Luangwa Boarding School _Eastern Province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 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H3N2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319564"/>
                  </a:ext>
                </a:extLst>
              </a:tr>
              <a:tr h="55122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Chipangali Boarding School_ Eastern Province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105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H3N2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18589"/>
                  </a:ext>
                </a:extLst>
              </a:tr>
              <a:tr h="55122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Mwense</a:t>
                      </a:r>
                      <a:r>
                        <a:rPr lang="en-US" dirty="0"/>
                        <a:t> Boarding School_ </a:t>
                      </a:r>
                      <a:r>
                        <a:rPr lang="en-US" dirty="0" err="1"/>
                        <a:t>Luapula</a:t>
                      </a:r>
                      <a:r>
                        <a:rPr lang="en-US" dirty="0"/>
                        <a:t> Province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H3N2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932054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5ADB29A6-DBE1-B66B-7F2A-C2BE83815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396" y="3977958"/>
            <a:ext cx="10513245" cy="277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670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26A75-22F8-A201-7A8B-084E69620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Aptos Display" panose="020B0004020202020204" pitchFamily="34" charset="0"/>
              </a:rPr>
              <a:t>DISTRIBUTION OF INFLUENZA CASES IN 2025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D7D15E-6E44-C7B9-DB6F-BA1884E2AB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978463" y="1926969"/>
            <a:ext cx="9847777" cy="4402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6957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217D2-5F08-4E88-E7F7-26370A4F3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Aptos Display" panose="020B0004020202020204" pitchFamily="34" charset="0"/>
              </a:rPr>
              <a:t>DISTRIBUTION OF RSV CASES IN 2025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333BED-458C-8A08-6C75-ECD9CA153D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4" t="9333" r="2335" b="4970"/>
          <a:stretch>
            <a:fillRect/>
          </a:stretch>
        </p:blipFill>
        <p:spPr bwMode="auto">
          <a:xfrm>
            <a:off x="1849120" y="2057399"/>
            <a:ext cx="9946640" cy="452596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15191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D0E4C-4340-A325-524E-33E4FA962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67" y="274638"/>
            <a:ext cx="10612053" cy="842962"/>
          </a:xfrm>
        </p:spPr>
        <p:txBody>
          <a:bodyPr/>
          <a:lstStyle/>
          <a:p>
            <a:r>
              <a:rPr lang="en-US" sz="2400" b="1" dirty="0">
                <a:latin typeface="Aptos Display" panose="020B0004020202020204" pitchFamily="34" charset="0"/>
              </a:rPr>
              <a:t> INFLUENZA  SEVERITY (SARI) THRESHOLD MONITORING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0000000-0008-0000-0100-00000300000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82738" y="1600200"/>
          <a:ext cx="10082212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00882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EFC6C-EFD9-6AA8-DBA3-D295D62B0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Aptos Display" panose="020B0004020202020204" pitchFamily="34" charset="0"/>
              </a:rPr>
              <a:t>INFLUENZA TRANSMISSIBILITY(ILI) THRESHOLD MONITORING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0000000-0008-0000-0000-000003000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0953335"/>
              </p:ext>
            </p:extLst>
          </p:nvPr>
        </p:nvGraphicFramePr>
        <p:xfrm>
          <a:off x="1582953" y="1864360"/>
          <a:ext cx="10082212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17492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BC778-9794-EC53-DEEE-3F17189266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400" b="1" dirty="0">
                <a:latin typeface="Aptos Display" panose="020B0004020202020204" pitchFamily="34" charset="0"/>
              </a:rPr>
              <a:t>GENOMIC SURVEILLANCE</a:t>
            </a:r>
          </a:p>
        </p:txBody>
      </p:sp>
    </p:spTree>
    <p:extLst>
      <p:ext uri="{BB962C8B-B14F-4D97-AF65-F5344CB8AC3E}">
        <p14:creationId xmlns:p14="http://schemas.microsoft.com/office/powerpoint/2010/main" val="938063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371A7-C584-30BE-D15C-09AD425E7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Aptos Display" panose="020B0004020202020204" pitchFamily="34" charset="0"/>
              </a:rPr>
              <a:t>ZAMBIA PRESENTATION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81C0BCB6-7ED7-3D9D-6628-894697F16E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441" y="1839118"/>
            <a:ext cx="1971199" cy="2628266"/>
          </a:xfrm>
        </p:spPr>
      </p:pic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FFAB69A4-4F3B-B405-A30F-67F51E872A7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479" y="1757680"/>
            <a:ext cx="2367281" cy="2728264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11F1451-B6DC-F89D-541C-1965684915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760" y="1707659"/>
            <a:ext cx="2570480" cy="278600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A57F37D-5664-7A60-EFF5-74A01752A9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4880" y="4572000"/>
            <a:ext cx="5415279" cy="190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995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965CC-BDDB-00DE-4043-942D9D48A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Aptos Display" panose="020B0004020202020204" pitchFamily="34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19F0E-BDD8-7E1D-A7D4-3B48EE434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D72642-471D-E6B5-00B7-4FC7BC323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642" y="1498601"/>
            <a:ext cx="8016438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620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DE249-6E6E-818F-4695-CB8C970F1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SEQUENCING RESULTS 2025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77C5CD0-6188-0ECA-4D54-C62F13CF0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8960" y="1905317"/>
            <a:ext cx="10627984" cy="427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598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6A488-25A7-88F6-8D97-6887B59D3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67" y="274638"/>
            <a:ext cx="10500293" cy="731202"/>
          </a:xfrm>
        </p:spPr>
        <p:txBody>
          <a:bodyPr/>
          <a:lstStyle/>
          <a:p>
            <a:r>
              <a:rPr lang="en-US" sz="2400" b="1" dirty="0">
                <a:latin typeface="Aptos Display" panose="020B0004020202020204" pitchFamily="34" charset="0"/>
              </a:rPr>
              <a:t>SEQUENCING RESULTS 2025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51C220E-BB9C-7D11-B810-5DB8361BA6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1120" y="1615441"/>
            <a:ext cx="8453120" cy="496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9870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56CAA-D7CB-DE83-3957-1DF8655C8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Aptos Display" panose="020B0004020202020204" pitchFamily="34" charset="0"/>
              </a:rPr>
              <a:t>SEQUENCING RESULTS 2025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0DE6F14-FE50-C9B3-AFA4-527200DAB2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2000" y="1635761"/>
            <a:ext cx="9357360" cy="494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0223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7D450-A952-167A-0004-DD32AF95E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Aptos Display" panose="020B0004020202020204" pitchFamily="34" charset="0"/>
              </a:rPr>
              <a:t>SEQUENCING RESULTS  2025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F05EA78-D917-A662-AEF5-2478FCFE23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7122159" y="2080032"/>
            <a:ext cx="4332651" cy="3406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FF7C2D-C554-96F0-D13F-71C4B6EBA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257" y="2343639"/>
            <a:ext cx="5052922" cy="287915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60C75F2-9B2C-808E-31B5-0CCD512481C8}"/>
              </a:ext>
            </a:extLst>
          </p:cNvPr>
          <p:cNvSpPr/>
          <p:nvPr/>
        </p:nvSpPr>
        <p:spPr bwMode="auto">
          <a:xfrm>
            <a:off x="2174240" y="5608320"/>
            <a:ext cx="3383280" cy="54047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2" charset="0"/>
              </a:rPr>
              <a:t>HINI 2009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1442A9-5392-2F98-9863-315169F72D8B}"/>
              </a:ext>
            </a:extLst>
          </p:cNvPr>
          <p:cNvSpPr/>
          <p:nvPr/>
        </p:nvSpPr>
        <p:spPr bwMode="auto">
          <a:xfrm>
            <a:off x="9296400" y="5699760"/>
            <a:ext cx="2550160" cy="54047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2" charset="0"/>
              </a:rPr>
              <a:t>H3N2 </a:t>
            </a:r>
          </a:p>
        </p:txBody>
      </p:sp>
    </p:spTree>
    <p:extLst>
      <p:ext uri="{BB962C8B-B14F-4D97-AF65-F5344CB8AC3E}">
        <p14:creationId xmlns:p14="http://schemas.microsoft.com/office/powerpoint/2010/main" val="30789701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b="1" dirty="0">
                <a:latin typeface="Aptos Display" panose="020B0004020202020204" pitchFamily="34" charset="0"/>
              </a:rPr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Surveillance is costly and relies on US CDC Support</a:t>
            </a:r>
          </a:p>
          <a:p>
            <a:r>
              <a:rPr lang="en-GB" dirty="0"/>
              <a:t>Limited supply of reagents for multiplex PCR testing/IRR allocation?</a:t>
            </a:r>
          </a:p>
          <a:p>
            <a:r>
              <a:rPr lang="en-GB" dirty="0"/>
              <a:t>Absence of community practice in respiratory genomic surveillance</a:t>
            </a:r>
          </a:p>
          <a:p>
            <a:r>
              <a:rPr lang="en-GB" dirty="0"/>
              <a:t>Lack of trained bioinformatician (Intermediate skills available) </a:t>
            </a:r>
          </a:p>
          <a:p>
            <a:r>
              <a:rPr lang="en-GB" dirty="0"/>
              <a:t>Flongle cells have a short life cycle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40411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CB92A-C298-01C7-B1D0-4AD9A031E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69254-BCD9-493A-5983-A3FC10E19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86BA47-0AA1-660D-D31F-ECB112734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580" y="1600200"/>
            <a:ext cx="9584264" cy="431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530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Aptos Display" panose="020B0004020202020204" pitchFamily="34" charset="0"/>
              </a:rPr>
              <a:t>PRESENTATION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DE666D-66EB-E504-E6FD-EE25AF0BAC8B}"/>
              </a:ext>
            </a:extLst>
          </p:cNvPr>
          <p:cNvSpPr/>
          <p:nvPr/>
        </p:nvSpPr>
        <p:spPr>
          <a:xfrm>
            <a:off x="1706880" y="1498919"/>
            <a:ext cx="4460240" cy="1173164"/>
          </a:xfrm>
          <a:prstGeom prst="rect">
            <a:avLst/>
          </a:prstGeom>
          <a:solidFill>
            <a:srgbClr val="70AD47">
              <a:lumMod val="60000"/>
              <a:lumOff val="40000"/>
            </a:srgbClr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dirty="0">
                <a:solidFill>
                  <a:prstClr val="black"/>
                </a:solidFill>
                <a:latin typeface="Calibri" panose="020F0502020204030204"/>
              </a:rPr>
              <a:t>Overview of the National Surveillance  Systems for respiratory illness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marR="0" lvl="1" indent="-28575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ILI/SARI Surveillance</a:t>
            </a:r>
          </a:p>
          <a:p>
            <a:pPr marL="742950" marR="0" lvl="1" indent="-28575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kern="0" dirty="0">
                <a:solidFill>
                  <a:prstClr val="black"/>
                </a:solidFill>
                <a:latin typeface="Calibri" panose="020F0502020204030204"/>
              </a:rPr>
              <a:t> Extended SARI Surveillance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A8855A-C5C1-4855-10A4-F762420F6D1C}"/>
              </a:ext>
            </a:extLst>
          </p:cNvPr>
          <p:cNvSpPr/>
          <p:nvPr/>
        </p:nvSpPr>
        <p:spPr bwMode="auto">
          <a:xfrm>
            <a:off x="8109372" y="1518920"/>
            <a:ext cx="2904067" cy="1259840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2" charset="0"/>
            </a:endParaRPr>
          </a:p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2" charset="0"/>
              </a:rPr>
              <a:t>Laboratory and diagnostic Capacity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5FA849-38A7-004A-25D4-3ECA11BFC4D8}"/>
              </a:ext>
            </a:extLst>
          </p:cNvPr>
          <p:cNvSpPr/>
          <p:nvPr/>
        </p:nvSpPr>
        <p:spPr bwMode="auto">
          <a:xfrm>
            <a:off x="5069840" y="2864802"/>
            <a:ext cx="3992880" cy="645159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b="0" i="0" dirty="0">
                <a:solidFill>
                  <a:srgbClr val="1D2228"/>
                </a:solidFill>
                <a:effectLst/>
                <a:latin typeface="Calibri" panose="020F0502020204030204" pitchFamily="34" charset="0"/>
              </a:rPr>
              <a:t>Genomic surveillance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8FC822-A98D-4000-3C25-924C61104EA7}"/>
              </a:ext>
            </a:extLst>
          </p:cNvPr>
          <p:cNvSpPr/>
          <p:nvPr/>
        </p:nvSpPr>
        <p:spPr bwMode="auto">
          <a:xfrm>
            <a:off x="5766433" y="3932241"/>
            <a:ext cx="2743623" cy="53848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2" charset="0"/>
              </a:rPr>
              <a:t>Summary 2025 season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4FF23A-1F57-7217-D830-D916BAA4E027}"/>
              </a:ext>
            </a:extLst>
          </p:cNvPr>
          <p:cNvSpPr/>
          <p:nvPr/>
        </p:nvSpPr>
        <p:spPr bwMode="auto">
          <a:xfrm>
            <a:off x="5944445" y="5125407"/>
            <a:ext cx="2387601" cy="853439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2" charset="0"/>
              </a:rPr>
              <a:t>Operational Challenges and logistica</a:t>
            </a:r>
            <a:r>
              <a:rPr lang="en-US" dirty="0">
                <a:latin typeface="Comic Sans MS" pitchFamily="2" charset="0"/>
              </a:rPr>
              <a:t>l challenges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2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3304790-88A3-D967-531C-AC1786E6BFB5}"/>
              </a:ext>
            </a:extLst>
          </p:cNvPr>
          <p:cNvCxnSpPr/>
          <p:nvPr/>
        </p:nvCxnSpPr>
        <p:spPr bwMode="auto">
          <a:xfrm>
            <a:off x="6167120" y="2113280"/>
            <a:ext cx="1942252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DB8A089-2ED6-E58D-5D3C-CC3AC886992D}"/>
              </a:ext>
            </a:extLst>
          </p:cNvPr>
          <p:cNvCxnSpPr>
            <a:stCxn id="7" idx="2"/>
            <a:endCxn id="5" idx="3"/>
          </p:cNvCxnSpPr>
          <p:nvPr/>
        </p:nvCxnSpPr>
        <p:spPr bwMode="auto">
          <a:xfrm rot="5400000">
            <a:off x="9107752" y="2733728"/>
            <a:ext cx="408622" cy="498686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5BD8361-9B91-5C33-53EA-0CC44B250350}"/>
              </a:ext>
            </a:extLst>
          </p:cNvPr>
          <p:cNvCxnSpPr>
            <a:stCxn id="5" idx="2"/>
          </p:cNvCxnSpPr>
          <p:nvPr/>
        </p:nvCxnSpPr>
        <p:spPr bwMode="auto">
          <a:xfrm>
            <a:off x="7066280" y="3509961"/>
            <a:ext cx="0" cy="422280"/>
          </a:xfrm>
          <a:prstGeom prst="straightConnector1">
            <a:avLst/>
          </a:prstGeom>
          <a:ln w="1905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D494EC2-4C65-1361-F139-D50081FDAB24}"/>
              </a:ext>
            </a:extLst>
          </p:cNvPr>
          <p:cNvCxnSpPr>
            <a:stCxn id="12" idx="2"/>
          </p:cNvCxnSpPr>
          <p:nvPr/>
        </p:nvCxnSpPr>
        <p:spPr bwMode="auto">
          <a:xfrm flipH="1">
            <a:off x="7138244" y="4470721"/>
            <a:ext cx="1" cy="65468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3938614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Aptos Display" panose="020B0004020202020204" pitchFamily="34" charset="0"/>
              </a:rPr>
              <a:t>BACKGROUND OF THE SARI/ILI SYSTEM IN ZAMBIA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C220C7-D60C-A7BA-C55F-11FDE8BA6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Narrow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disease surveillance system was designed and developed around 2008 according to generic WHO guidelines.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Narrow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involves collection of data and clinical specimens from patients identified in selected sentinel health facilities across the country including: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Narrow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out-patients with mild respiratory symptoms or influenza-like illness (ILI cases)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Narrow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patients admitted with severe acute respiratory illness (SARI cases)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Narrow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specimens are tested for respiratory viruses – primarily influenza and other respiratory viruses</a:t>
            </a:r>
            <a:endParaRPr kumimoji="0" lang="en-US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 Narrow" panose="020B00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Narrow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2015, the UTH Virology Laboratory was recognized by the WHO as a National Influenza Center (NIC), and thus became a member of the Global Influenza Surveillance and Response System (GISRS)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kern="100" dirty="0">
                <a:solidFill>
                  <a:prstClr val="black"/>
                </a:solidFill>
                <a:latin typeface="Aptos Narrow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2020 detected the first case of SARS-COV-2 in Zambia</a:t>
            </a:r>
            <a:endParaRPr kumimoji="0" lang="en-US" sz="20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 Narrow" panose="020B00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91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14E55-0116-916B-9A8E-DE61D49C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230" y="577907"/>
            <a:ext cx="10604730" cy="685539"/>
          </a:xfrm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ptos Display" panose="020B0004020202020204" pitchFamily="34" charset="0"/>
                <a:ea typeface="+mn-ea"/>
                <a:cs typeface="+mn-cs"/>
              </a:rPr>
              <a:t>OBJECTIVES OF ILI/SARI SURVEILLANCE SYSTEM</a:t>
            </a:r>
            <a:b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0B0004020202020204" pitchFamily="34" charset="0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B07CE-5731-FB66-00F8-4890E37FF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3216" y="1979544"/>
            <a:ext cx="10081684" cy="452596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A16B90-13CE-4379-296A-FB1A75D5B098}"/>
              </a:ext>
            </a:extLst>
          </p:cNvPr>
          <p:cNvSpPr/>
          <p:nvPr/>
        </p:nvSpPr>
        <p:spPr>
          <a:xfrm>
            <a:off x="1281789" y="1712460"/>
            <a:ext cx="3046371" cy="2377121"/>
          </a:xfrm>
          <a:prstGeom prst="rect">
            <a:avLst/>
          </a:prstGeom>
          <a:solidFill>
            <a:srgbClr val="7030A0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1" indent="0" defTabSz="91440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Narrow" panose="020B0004020202020204" pitchFamily="34" charset="0"/>
                <a:ea typeface="+mn-ea"/>
                <a:cs typeface="+mn-cs"/>
              </a:rPr>
              <a:t>Tracking circulating seasonal viruses and feeding this information into the global influenza and other disease surveillance systems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36FD97-8147-A0A3-888C-C50FD3772969}"/>
              </a:ext>
            </a:extLst>
          </p:cNvPr>
          <p:cNvSpPr/>
          <p:nvPr/>
        </p:nvSpPr>
        <p:spPr>
          <a:xfrm>
            <a:off x="5041911" y="1610429"/>
            <a:ext cx="3164292" cy="2443479"/>
          </a:xfrm>
          <a:prstGeom prst="rect">
            <a:avLst/>
          </a:prstGeom>
          <a:solidFill>
            <a:srgbClr val="70AD47">
              <a:lumMod val="40000"/>
              <a:lumOff val="60000"/>
            </a:srgbClr>
          </a:solidFill>
          <a:ln w="12700" cap="flat" cmpd="sng" algn="ctr">
            <a:solidFill>
              <a:srgbClr val="70AD47">
                <a:lumMod val="20000"/>
                <a:lumOff val="8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1" indent="0" defTabSz="91440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Narrow" panose="020B0004020202020204" pitchFamily="34" charset="0"/>
                <a:ea typeface="+mn-ea"/>
                <a:cs typeface="+mn-cs"/>
              </a:rPr>
              <a:t>D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Narrow" panose="020B0004020202020204" pitchFamily="34" charset="0"/>
                <a:ea typeface="+mn-ea"/>
                <a:cs typeface="+mn-cs"/>
              </a:rPr>
              <a:t>etecting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Narrow" panose="020B0004020202020204" pitchFamily="34" charset="0"/>
                <a:ea typeface="+mn-ea"/>
                <a:cs typeface="+mn-cs"/>
              </a:rPr>
              <a:t> new pathogen strains capable of causing a pandemic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5413B9-5076-CD34-0B77-34CCA422B435}"/>
              </a:ext>
            </a:extLst>
          </p:cNvPr>
          <p:cNvSpPr/>
          <p:nvPr/>
        </p:nvSpPr>
        <p:spPr>
          <a:xfrm>
            <a:off x="8709912" y="1666558"/>
            <a:ext cx="3164292" cy="2331220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1" indent="0" defTabSz="91440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Narrow" panose="020B0004020202020204" pitchFamily="34" charset="0"/>
                <a:ea typeface="+mn-ea"/>
                <a:cs typeface="+mn-cs"/>
              </a:rPr>
              <a:t>D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Narrow" panose="020B0004020202020204" pitchFamily="34" charset="0"/>
                <a:ea typeface="+mn-ea"/>
                <a:cs typeface="+mn-cs"/>
              </a:rPr>
              <a:t>etermining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Narrow" panose="020B0004020202020204" pitchFamily="34" charset="0"/>
                <a:ea typeface="+mn-ea"/>
                <a:cs typeface="+mn-cs"/>
              </a:rPr>
              <a:t> characteristics of influenza and other respiratory infectious diseases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C3EBF4-D2BC-F9A4-1982-952B7D14A3F9}"/>
              </a:ext>
            </a:extLst>
          </p:cNvPr>
          <p:cNvSpPr/>
          <p:nvPr/>
        </p:nvSpPr>
        <p:spPr>
          <a:xfrm>
            <a:off x="3190430" y="4827348"/>
            <a:ext cx="6654610" cy="1922188"/>
          </a:xfrm>
          <a:prstGeom prst="rect">
            <a:avLst/>
          </a:prstGeom>
          <a:solidFill>
            <a:srgbClr val="4472C4">
              <a:lumMod val="20000"/>
              <a:lumOff val="80000"/>
            </a:srgbClr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1" indent="0" defTabSz="91440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 Narrow" panose="020B0004020202020204" pitchFamily="34" charset="0"/>
              <a:ea typeface="+mn-ea"/>
              <a:cs typeface="+mn-cs"/>
            </a:endParaRPr>
          </a:p>
          <a:p>
            <a:pPr marL="0" marR="0" lvl="1" indent="0" defTabSz="91440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kern="0" dirty="0">
              <a:solidFill>
                <a:prstClr val="black"/>
              </a:solidFill>
              <a:latin typeface="Aptos Narrow" panose="020B0004020202020204" pitchFamily="34" charset="0"/>
            </a:endParaRPr>
          </a:p>
          <a:p>
            <a:pPr marL="0" marR="0" lvl="1" indent="0" defTabSz="91440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Narrow" panose="020B0004020202020204" pitchFamily="34" charset="0"/>
                <a:ea typeface="+mn-ea"/>
                <a:cs typeface="+mn-cs"/>
              </a:rPr>
              <a:t>Collecting data useful for guiding policy such as burden-of-disease estimates, or assessment of the effectiveness of interventions to prevent ILI, SARI and resulting mortality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F3D5DA39-2249-6A9D-2DAE-41FD64D3BEAC}"/>
              </a:ext>
            </a:extLst>
          </p:cNvPr>
          <p:cNvCxnSpPr/>
          <p:nvPr/>
        </p:nvCxnSpPr>
        <p:spPr bwMode="auto">
          <a:xfrm>
            <a:off x="4328160" y="2672080"/>
            <a:ext cx="713751" cy="508000"/>
          </a:xfrm>
          <a:prstGeom prst="bentConnector3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D71DE2F-835C-2815-9F4A-D1070E0B5A67}"/>
              </a:ext>
            </a:extLst>
          </p:cNvPr>
          <p:cNvCxnSpPr>
            <a:stCxn id="5" idx="3"/>
          </p:cNvCxnSpPr>
          <p:nvPr/>
        </p:nvCxnSpPr>
        <p:spPr bwMode="auto">
          <a:xfrm>
            <a:off x="8206203" y="2832169"/>
            <a:ext cx="503709" cy="449511"/>
          </a:xfrm>
          <a:prstGeom prst="bentConnector3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80D48C6F-DCDE-1AF4-D038-5B5386DA26B0}"/>
              </a:ext>
            </a:extLst>
          </p:cNvPr>
          <p:cNvCxnSpPr>
            <a:stCxn id="6" idx="2"/>
            <a:endCxn id="7" idx="0"/>
          </p:cNvCxnSpPr>
          <p:nvPr/>
        </p:nvCxnSpPr>
        <p:spPr bwMode="auto">
          <a:xfrm rot="5400000">
            <a:off x="7990112" y="2525402"/>
            <a:ext cx="829570" cy="3774323"/>
          </a:xfrm>
          <a:prstGeom prst="bentConnector3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2596496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66" y="375920"/>
            <a:ext cx="10987974" cy="467360"/>
          </a:xfrm>
        </p:spPr>
        <p:txBody>
          <a:bodyPr/>
          <a:lstStyle/>
          <a:p>
            <a:r>
              <a:rPr lang="it-IT" sz="2400" b="1" dirty="0">
                <a:latin typeface="Aptos Display" panose="020B0004020202020204" pitchFamily="34" charset="0"/>
              </a:rPr>
              <a:t>SARI/ILI SENTINEL SURVEILLANCE SYSTEM IN ZAMBIA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C150DDBE-F35F-A502-AB57-8D8063CE02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3837373"/>
              </p:ext>
            </p:extLst>
          </p:nvPr>
        </p:nvGraphicFramePr>
        <p:xfrm>
          <a:off x="1518986" y="908083"/>
          <a:ext cx="10540934" cy="5952039"/>
        </p:xfrm>
        <a:graphic>
          <a:graphicData uri="http://schemas.openxmlformats.org/drawingml/2006/table">
            <a:tbl>
              <a:tblPr/>
              <a:tblGrid>
                <a:gridCol w="2664180">
                  <a:extLst>
                    <a:ext uri="{9D8B030D-6E8A-4147-A177-3AD203B41FA5}">
                      <a16:colId xmlns:a16="http://schemas.microsoft.com/office/drawing/2014/main" val="1160442379"/>
                    </a:ext>
                  </a:extLst>
                </a:gridCol>
                <a:gridCol w="7876754">
                  <a:extLst>
                    <a:ext uri="{9D8B030D-6E8A-4147-A177-3AD203B41FA5}">
                      <a16:colId xmlns:a16="http://schemas.microsoft.com/office/drawing/2014/main" val="2799597882"/>
                    </a:ext>
                  </a:extLst>
                </a:gridCol>
              </a:tblGrid>
              <a:tr h="34832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Target population: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99" marR="3399" marT="339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General population (all ages) presenting to selected health facilities (sentinel sites)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99" marR="3399" marT="3399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895185"/>
                  </a:ext>
                </a:extLst>
              </a:tr>
              <a:tr h="695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Case definitions :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99" marR="3399" marT="339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ILI = fever + cough + ≤ 10 days duration</a:t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r>
                        <a:rPr lang="en-US" sz="1800" u="none" strike="noStrike" dirty="0">
                          <a:effectLst/>
                        </a:rPr>
                        <a:t>SARI = ILI + hospitalization</a:t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endParaRPr lang="en-US" sz="1800" u="none" strike="noStrike" dirty="0">
                        <a:effectLst/>
                      </a:endParaRPr>
                    </a:p>
                    <a:p>
                      <a:pPr algn="l" fontAlgn="b"/>
                      <a:r>
                        <a:rPr lang="en-US" sz="1800" i="1" u="none" strike="noStrike" dirty="0">
                          <a:effectLst/>
                        </a:rPr>
                        <a:t>PUI (person under investigation) = SARI + exposure to</a:t>
                      </a:r>
                      <a:r>
                        <a:rPr lang="en-US" sz="1800" i="1" u="none" strike="noStrike" baseline="0" dirty="0">
                          <a:effectLst/>
                        </a:rPr>
                        <a:t> HPAI risk</a:t>
                      </a:r>
                      <a:endParaRPr kumimoji="0" lang="en-US" sz="1800" b="0" i="1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dk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algn="l" fontAlgn="b"/>
                      <a:r>
                        <a:rPr kumimoji="0" lang="en-US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Standard Extended SARI case definition (child </a:t>
                      </a:r>
                      <a:r>
                        <a:rPr kumimoji="0" lang="en-US" sz="1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hospitalised</a:t>
                      </a:r>
                      <a:r>
                        <a:rPr kumimoji="0" lang="en-US" sz="1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 with cough, shortness of breath or apnea in the past 10 days)</a:t>
                      </a:r>
                    </a:p>
                    <a:p>
                      <a:pPr algn="l" fontAlgn="b"/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99" marR="3399" marT="3399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A5A5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546924"/>
                  </a:ext>
                </a:extLst>
              </a:tr>
              <a:tr h="96056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Sampling: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99" marR="3399" marT="339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5 ILI per day</a:t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r>
                        <a:rPr lang="en-US" sz="1800" u="none" strike="noStrike" dirty="0">
                          <a:effectLst/>
                        </a:rPr>
                        <a:t>All SARI cases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99" marR="3399" marT="3399" marB="0" anchor="b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578965"/>
                  </a:ext>
                </a:extLst>
              </a:tr>
              <a:tr h="94431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ctr"/>
                      <a:r>
                        <a:rPr lang="en-US" sz="1800" u="none" strike="noStrike">
                          <a:effectLst/>
                        </a:rPr>
                        <a:t>Lab testing: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99" marR="3399" marT="339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pt-BR" sz="1800" u="none" strike="noStrike" dirty="0">
                          <a:effectLst/>
                        </a:rPr>
                        <a:t>Influenza and subtyping </a:t>
                      </a:r>
                    </a:p>
                    <a:p>
                      <a:pPr algn="l" fontAlgn="b"/>
                      <a:r>
                        <a:rPr lang="pt-BR" sz="1800" u="none" strike="noStrike" baseline="0" dirty="0">
                          <a:effectLst/>
                        </a:rPr>
                        <a:t>    </a:t>
                      </a:r>
                      <a:r>
                        <a:rPr lang="pt-BR" sz="1800" u="none" strike="noStrike" dirty="0">
                          <a:effectLst/>
                        </a:rPr>
                        <a:t>A – H1N1 pandemic; H3N2; H5; H7 OR </a:t>
                      </a:r>
                    </a:p>
                    <a:p>
                      <a:pPr algn="l" fontAlgn="b"/>
                      <a:r>
                        <a:rPr lang="pt-BR" sz="1800" u="none" strike="noStrike" dirty="0">
                          <a:effectLst/>
                        </a:rPr>
                        <a:t>    B – Yamagata; Victoria</a:t>
                      </a:r>
                      <a:br>
                        <a:rPr lang="pt-BR" sz="1800" u="none" strike="noStrike" dirty="0">
                          <a:effectLst/>
                        </a:rPr>
                      </a:br>
                      <a:r>
                        <a:rPr lang="pt-BR" sz="1800" u="none" strike="noStrike" dirty="0">
                          <a:effectLst/>
                        </a:rPr>
                        <a:t>SARS Cov 2 </a:t>
                      </a:r>
                      <a:br>
                        <a:rPr lang="pt-BR" sz="1800" u="none" strike="noStrike" dirty="0">
                          <a:effectLst/>
                        </a:rPr>
                      </a:br>
                      <a:r>
                        <a:rPr lang="pt-BR" sz="1800" u="none" strike="noStrike" dirty="0">
                          <a:effectLst/>
                        </a:rPr>
                        <a:t>RSV</a:t>
                      </a:r>
                    </a:p>
                    <a:p>
                      <a:pPr algn="l" fontAlgn="b"/>
                      <a:r>
                        <a:rPr lang="pt-BR" sz="1800" u="none" strike="noStrike" dirty="0">
                          <a:effectLst/>
                        </a:rPr>
                        <a:t>Other Respiratory Viruses</a:t>
                      </a:r>
                    </a:p>
                    <a:p>
                      <a:pPr algn="l" fontAlgn="b"/>
                      <a:r>
                        <a:rPr lang="pt-BR" sz="1800" u="none" strike="noStrike" dirty="0">
                          <a:effectLst/>
                        </a:rPr>
                        <a:t>TAT ~ 5 days</a:t>
                      </a:r>
                    </a:p>
                  </a:txBody>
                  <a:tcPr marL="3399" marR="3399" marT="3399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163786"/>
                  </a:ext>
                </a:extLst>
              </a:tr>
              <a:tr h="72116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ctr"/>
                      <a:r>
                        <a:rPr lang="en-US" sz="1800" u="none" strike="noStrike" dirty="0">
                          <a:effectLst/>
                        </a:rPr>
                        <a:t>Reporting: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99" marR="3399" marT="3399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Weekly surveillance reports shared with ZNPHI and other stakeholders and uploaded to </a:t>
                      </a:r>
                      <a:r>
                        <a:rPr lang="en-US" sz="1800" u="none" strike="noStrike" dirty="0" err="1">
                          <a:effectLst/>
                        </a:rPr>
                        <a:t>FluNET</a:t>
                      </a:r>
                      <a:r>
                        <a:rPr lang="en-US" sz="1800" u="none" strike="noStrike" dirty="0">
                          <a:effectLst/>
                        </a:rPr>
                        <a:t>/</a:t>
                      </a:r>
                      <a:r>
                        <a:rPr lang="en-US" sz="1800" u="none" strike="noStrike" dirty="0" err="1">
                          <a:effectLst/>
                        </a:rPr>
                        <a:t>FluID</a:t>
                      </a:r>
                      <a:br>
                        <a:rPr lang="en-US" sz="1800" u="none" strike="noStrike" dirty="0">
                          <a:effectLst/>
                        </a:rPr>
                      </a:b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99" marR="3399" marT="3399" marB="0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742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3223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EA526-F92B-1809-1DC7-7762D1E07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Aptos Display" panose="020B0004020202020204" pitchFamily="34" charset="0"/>
              </a:rPr>
              <a:t>HEALTH FACILITIES SERVING AS SENTINEL SITES</a:t>
            </a:r>
          </a:p>
        </p:txBody>
      </p:sp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C42D9278-74B7-E1E7-153C-6000EED8D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67" y="1760378"/>
            <a:ext cx="5162498" cy="4053840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EA46FBF-43F3-4BC0-3D50-92806BB6A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059" y="1760378"/>
            <a:ext cx="5162498" cy="3981033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DC3A6F79-1BE2-18B5-98D0-D367AD176D9C}"/>
              </a:ext>
            </a:extLst>
          </p:cNvPr>
          <p:cNvSpPr/>
          <p:nvPr/>
        </p:nvSpPr>
        <p:spPr bwMode="auto">
          <a:xfrm>
            <a:off x="9072880" y="3545840"/>
            <a:ext cx="142240" cy="20320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2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B0F0C1-7A67-4DB0-F38D-6BFCDE36FDDA}"/>
              </a:ext>
            </a:extLst>
          </p:cNvPr>
          <p:cNvSpPr/>
          <p:nvPr/>
        </p:nvSpPr>
        <p:spPr bwMode="auto">
          <a:xfrm>
            <a:off x="9458960" y="4592320"/>
            <a:ext cx="182880" cy="16256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275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0EF890-7E3C-01F6-77B7-FCE3C25D7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9ED63-C882-F9A5-F085-26DB81024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Aptos Display" panose="020B0004020202020204" pitchFamily="34" charset="0"/>
              </a:rPr>
              <a:t>NIC /ZNPHRL LABORATORY CAPACITIES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4B70A-10FA-3E75-98F2-B69D1CC14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D6ECFD-4AA7-1B5E-020C-045C5AFF40DE}"/>
              </a:ext>
            </a:extLst>
          </p:cNvPr>
          <p:cNvSpPr/>
          <p:nvPr/>
        </p:nvSpPr>
        <p:spPr bwMode="auto">
          <a:xfrm>
            <a:off x="1838960" y="1478602"/>
            <a:ext cx="4124960" cy="1798317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2" charset="0"/>
              </a:rPr>
              <a:t>EQUIPMENT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omic Sans MS" pitchFamily="2" charset="0"/>
              </a:rPr>
              <a:t>7  Quanti studio 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omic Sans MS" pitchFamily="2" charset="0"/>
              </a:rPr>
              <a:t>4 Automated extractor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omic Sans MS" pitchFamily="2" charset="0"/>
              </a:rPr>
              <a:t>1 Fluid Handler Hamilton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omic Sans MS" pitchFamily="2" charset="0"/>
              </a:rPr>
              <a:t>2 Gel Electrophoresis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dirty="0">
              <a:latin typeface="Comic Sans MS" pitchFamily="2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dirty="0">
              <a:latin typeface="Comic Sans MS" pitchFamily="2" charset="0"/>
            </a:endParaRP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AB15C4-2CB7-F2CA-00EA-44D31EC1CB84}"/>
              </a:ext>
            </a:extLst>
          </p:cNvPr>
          <p:cNvSpPr/>
          <p:nvPr/>
        </p:nvSpPr>
        <p:spPr bwMode="auto">
          <a:xfrm>
            <a:off x="7000241" y="1600200"/>
            <a:ext cx="4450080" cy="17983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dirty="0">
                <a:latin typeface="Comic Sans MS" pitchFamily="2" charset="0"/>
              </a:rPr>
              <a:t>Available diagnostic/Methods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2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dirty="0">
                <a:latin typeface="Comic Sans MS" pitchFamily="2" charset="0"/>
              </a:rPr>
              <a:t>Multiplex PCR for respiratory viruses 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dirty="0">
                <a:latin typeface="Comic Sans MS" pitchFamily="2" charset="0"/>
              </a:rPr>
              <a:t>RT PCR FOR FLUSARS/RSV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30963B-23D3-3AEB-A6D7-0F6747B7C54F}"/>
              </a:ext>
            </a:extLst>
          </p:cNvPr>
          <p:cNvSpPr/>
          <p:nvPr/>
        </p:nvSpPr>
        <p:spPr bwMode="auto">
          <a:xfrm>
            <a:off x="2532993" y="3444234"/>
            <a:ext cx="8917328" cy="2788281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2" charset="0"/>
              </a:rPr>
              <a:t>26 Pathogens detected using Multiplex </a:t>
            </a:r>
            <a:endParaRPr kumimoji="0" lang="en-US" sz="32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e.g</a:t>
            </a: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lvl="0"/>
            <a:r>
              <a:rPr lang="en-US" dirty="0" err="1"/>
              <a:t>Klebsiella</a:t>
            </a:r>
            <a:r>
              <a:rPr lang="en-US" dirty="0"/>
              <a:t> pneumonia, Influenza B ,Mycoplasma pneumonia, Parainfluenza 1, Parainfluenza 2,Parainfluenza 4, Enterovirus, Human </a:t>
            </a:r>
            <a:r>
              <a:rPr lang="en-US" dirty="0" err="1"/>
              <a:t>metapneumovirus</a:t>
            </a:r>
            <a:r>
              <a:rPr lang="en-US" dirty="0"/>
              <a:t> A/B, Influenza A, Parainfluenza 3, </a:t>
            </a:r>
            <a:r>
              <a:rPr lang="en-US" dirty="0" err="1"/>
              <a:t>Bocavirus</a:t>
            </a:r>
            <a:r>
              <a:rPr lang="en-US" dirty="0"/>
              <a:t>, Rhinovirus, Coronavirus 229E, Pandemic H1N1, </a:t>
            </a:r>
            <a:r>
              <a:rPr lang="en-US" dirty="0" err="1"/>
              <a:t>Bordetella</a:t>
            </a:r>
            <a:r>
              <a:rPr lang="en-US" dirty="0"/>
              <a:t> pertussis, Moraxella </a:t>
            </a:r>
            <a:r>
              <a:rPr lang="en-US" dirty="0" err="1"/>
              <a:t>catarrhalis</a:t>
            </a:r>
            <a:r>
              <a:rPr lang="en-US" dirty="0"/>
              <a:t>, Influenza C</a:t>
            </a:r>
          </a:p>
          <a:p>
            <a:pPr lvl="0"/>
            <a:r>
              <a:rPr lang="en-US" dirty="0" err="1"/>
              <a:t>Haemophilus</a:t>
            </a:r>
            <a:r>
              <a:rPr lang="en-US" dirty="0"/>
              <a:t> </a:t>
            </a:r>
            <a:r>
              <a:rPr lang="en-US" dirty="0" err="1"/>
              <a:t>influenzae</a:t>
            </a:r>
            <a:r>
              <a:rPr lang="en-US" dirty="0"/>
              <a:t> type B, Pneumocystis </a:t>
            </a:r>
            <a:r>
              <a:rPr lang="en-US" dirty="0" err="1"/>
              <a:t>jirovecii</a:t>
            </a:r>
            <a:r>
              <a:rPr lang="en-US" dirty="0"/>
              <a:t>, Streptococcus pneumonia, Staphylococcus aureus, Legionella </a:t>
            </a:r>
            <a:r>
              <a:rPr lang="en-US" dirty="0" err="1"/>
              <a:t>pneumophila</a:t>
            </a:r>
            <a:r>
              <a:rPr lang="en-US" dirty="0"/>
              <a:t>, Coronavirus OC43, Coronavirus  NL63 Coronavirus HKU1</a:t>
            </a:r>
          </a:p>
          <a:p>
            <a:pPr marL="0" marR="0" lvl="0" indent="0" algn="l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726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1BA9D-75D9-08F6-8A42-EF2B37DE4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Aptos Display" panose="020B0004020202020204" pitchFamily="34" charset="0"/>
              </a:rPr>
              <a:t>NIC /ZNPHRL SEQUENCING  CAPACITIES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1BF15-43E0-C70B-8B9A-D80847BB3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2123CA-97C2-6AB6-4FFB-6B97B387B9BF}"/>
              </a:ext>
            </a:extLst>
          </p:cNvPr>
          <p:cNvSpPr/>
          <p:nvPr/>
        </p:nvSpPr>
        <p:spPr bwMode="auto">
          <a:xfrm>
            <a:off x="2153920" y="1869441"/>
            <a:ext cx="3342640" cy="1981199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2" charset="0"/>
              </a:rPr>
              <a:t>EQUIPMENT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omic Sans MS" pitchFamily="2" charset="0"/>
              </a:rPr>
              <a:t>3 ONT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omic Sans MS" pitchFamily="2" charset="0"/>
              </a:rPr>
              <a:t>3 Illumina sequencers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omic Sans MS" pitchFamily="2" charset="0"/>
              </a:rPr>
              <a:t>2 Automated extractor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omic Sans MS" pitchFamily="2" charset="0"/>
              </a:rPr>
              <a:t>4 Qubit 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omic Sans MS" pitchFamily="2" charset="0"/>
              </a:rPr>
              <a:t>3 Conversation PCR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dirty="0">
              <a:latin typeface="Comic Sans MS" pitchFamily="2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dirty="0">
              <a:latin typeface="Comic Sans MS" pitchFamily="2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dirty="0">
              <a:latin typeface="Comic Sans MS" pitchFamily="2" charset="0"/>
            </a:endParaRP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A4135F-2F94-B0B0-128A-540F5742DB63}"/>
              </a:ext>
            </a:extLst>
          </p:cNvPr>
          <p:cNvSpPr/>
          <p:nvPr/>
        </p:nvSpPr>
        <p:spPr bwMode="auto">
          <a:xfrm>
            <a:off x="7528560" y="1881984"/>
            <a:ext cx="3606800" cy="1981199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2" charset="0"/>
              </a:rPr>
              <a:t>Bioinformatics Resources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omic Sans MS" pitchFamily="2" charset="0"/>
              </a:rPr>
              <a:t>  1. High Powered Laptop =2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2" charset="0"/>
              </a:rPr>
              <a:t>2. </a:t>
            </a:r>
            <a:r>
              <a:rPr lang="en-US" dirty="0">
                <a:latin typeface="Comic Sans MS" pitchFamily="2" charset="0"/>
              </a:rPr>
              <a:t>Server=2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A9E2BD-ADB6-BFE3-387C-F493D5B76F50}"/>
              </a:ext>
            </a:extLst>
          </p:cNvPr>
          <p:cNvSpPr/>
          <p:nvPr/>
        </p:nvSpPr>
        <p:spPr bwMode="auto">
          <a:xfrm>
            <a:off x="4561840" y="4541362"/>
            <a:ext cx="5334000" cy="128016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dirty="0">
                <a:latin typeface="Comic Sans MS" pitchFamily="2" charset="0"/>
              </a:rPr>
              <a:t>Bioinformatic  tools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2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omic Sans MS" pitchFamily="2" charset="0"/>
              </a:rPr>
              <a:t> 1. </a:t>
            </a:r>
            <a:r>
              <a:rPr lang="en-US" dirty="0" err="1">
                <a:latin typeface="Comic Sans MS" pitchFamily="2" charset="0"/>
              </a:rPr>
              <a:t>Geneious</a:t>
            </a:r>
            <a:r>
              <a:rPr lang="en-US" dirty="0">
                <a:latin typeface="Comic Sans MS" pitchFamily="2" charset="0"/>
              </a:rPr>
              <a:t> Prime, </a:t>
            </a:r>
            <a:r>
              <a:rPr lang="en-US" dirty="0" err="1">
                <a:latin typeface="Comic Sans MS" pitchFamily="2" charset="0"/>
              </a:rPr>
              <a:t>BaseSpace</a:t>
            </a:r>
            <a:r>
              <a:rPr lang="en-US" dirty="0">
                <a:latin typeface="Comic Sans MS" pitchFamily="2" charset="0"/>
              </a:rPr>
              <a:t>, 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omic Sans MS" pitchFamily="2" charset="0"/>
              </a:rPr>
              <a:t>  2. Open-source tools; next strain, </a:t>
            </a:r>
            <a:r>
              <a:rPr lang="en-US" dirty="0" err="1">
                <a:latin typeface="Comic Sans MS" pitchFamily="2" charset="0"/>
              </a:rPr>
              <a:t>etc</a:t>
            </a:r>
            <a:endParaRPr lang="en-US" dirty="0">
              <a:latin typeface="Comic Sans MS" pitchFamily="2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omic Sans MS" pitchFamily="2" charset="0"/>
              </a:rPr>
              <a:t>   3. Mira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pitchFamily="2" charset="0"/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B747214C-6CAF-0943-E563-97474FE4E012}"/>
              </a:ext>
            </a:extLst>
          </p:cNvPr>
          <p:cNvCxnSpPr>
            <a:stCxn id="6" idx="2"/>
            <a:endCxn id="8" idx="1"/>
          </p:cNvCxnSpPr>
          <p:nvPr/>
        </p:nvCxnSpPr>
        <p:spPr bwMode="auto">
          <a:xfrm rot="16200000" flipH="1">
            <a:off x="3528139" y="4147741"/>
            <a:ext cx="1330802" cy="736600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49D435B7-6637-51C0-0A60-4F4FEEADCA8F}"/>
              </a:ext>
            </a:extLst>
          </p:cNvPr>
          <p:cNvCxnSpPr>
            <a:stCxn id="7" idx="2"/>
          </p:cNvCxnSpPr>
          <p:nvPr/>
        </p:nvCxnSpPr>
        <p:spPr bwMode="auto">
          <a:xfrm rot="5400000">
            <a:off x="8802371" y="4011772"/>
            <a:ext cx="678179" cy="381000"/>
          </a:xfrm>
          <a:prstGeom prst="bentConnector3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</p:spPr>
      </p:cxnSp>
    </p:spTree>
    <p:extLst>
      <p:ext uri="{BB962C8B-B14F-4D97-AF65-F5344CB8AC3E}">
        <p14:creationId xmlns:p14="http://schemas.microsoft.com/office/powerpoint/2010/main" val="3261296618"/>
      </p:ext>
    </p:extLst>
  </p:cSld>
  <p:clrMapOvr>
    <a:masterClrMapping/>
  </p:clrMapOvr>
</p:sld>
</file>

<file path=ppt/theme/theme1.xml><?xml version="1.0" encoding="utf-8"?>
<a:theme xmlns:a="http://schemas.openxmlformats.org/drawingml/2006/main" name="Zambian sidebar with fla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2" charset="0"/>
          </a:defRPr>
        </a:defPPr>
      </a:lstStyle>
    </a:lnDef>
  </a:objectDefaults>
  <a:extraClrSchemeLst>
    <a:extraClrScheme>
      <a:clrScheme name="Zambian sidebar with fla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ambian sidebar with fla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ambian sidebar with fla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ambian sidebar with fla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ambian sidebar with fla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Zambian sidebar with fla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ambian sidebar with fla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ambian sidebar with fla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ambian sidebar with fla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ambian sidebar with fla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ambian sidebar with fla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Zambian sidebar with fla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明朝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23194</TotalTime>
  <Words>914</Words>
  <Application>Microsoft Office PowerPoint</Application>
  <PresentationFormat>Widescreen</PresentationFormat>
  <Paragraphs>149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Aptos</vt:lpstr>
      <vt:lpstr>Aptos Display</vt:lpstr>
      <vt:lpstr>Aptos Narrow</vt:lpstr>
      <vt:lpstr>Arial</vt:lpstr>
      <vt:lpstr>Arial Narrow</vt:lpstr>
      <vt:lpstr>Calibri</vt:lpstr>
      <vt:lpstr>Comic Sans MS</vt:lpstr>
      <vt:lpstr>Zambian sidebar with flag</vt:lpstr>
      <vt:lpstr>OVERVIEW OF THE RESPIRATOR DISEASES SURVEILLANCE IN ZAMBIA</vt:lpstr>
      <vt:lpstr>ZAMBIA PRESENTATION</vt:lpstr>
      <vt:lpstr>PRESENTATION OUTLINE</vt:lpstr>
      <vt:lpstr>BACKGROUND OF THE SARI/ILI SYSTEM IN ZAMBIA</vt:lpstr>
      <vt:lpstr>OBJECTIVES OF ILI/SARI SURVEILLANCE SYSTEM </vt:lpstr>
      <vt:lpstr>SARI/ILI SENTINEL SURVEILLANCE SYSTEM IN ZAMBIA</vt:lpstr>
      <vt:lpstr>HEALTH FACILITIES SERVING AS SENTINEL SITES</vt:lpstr>
      <vt:lpstr>NIC /ZNPHRL LABORATORY CAPACITIES</vt:lpstr>
      <vt:lpstr>NIC /ZNPHRL SEQUENCING  CAPACITIES</vt:lpstr>
      <vt:lpstr>PowerPoint Presentation</vt:lpstr>
      <vt:lpstr>WORKFLOW SUMMARY</vt:lpstr>
      <vt:lpstr>ILI/SARI CASES INVESTIGATED IN THE CURRENT  2025 SEASON</vt:lpstr>
      <vt:lpstr>SPECIMENS COLLECTED IN 2025 SEASON</vt:lpstr>
      <vt:lpstr>ILI/SARI  SUSPECTED OUTBREAK SAMPLES </vt:lpstr>
      <vt:lpstr>DISTRIBUTION OF INFLUENZA CASES IN 2025</vt:lpstr>
      <vt:lpstr>DISTRIBUTION OF RSV CASES IN 2025</vt:lpstr>
      <vt:lpstr> INFLUENZA  SEVERITY (SARI) THRESHOLD MONITORING</vt:lpstr>
      <vt:lpstr>INFLUENZA TRANSMISSIBILITY(ILI) THRESHOLD MONITORING</vt:lpstr>
      <vt:lpstr>PowerPoint Presentation</vt:lpstr>
      <vt:lpstr>METHODOLOGY</vt:lpstr>
      <vt:lpstr>SEQUENCING RESULTS 2025</vt:lpstr>
      <vt:lpstr>SEQUENCING RESULTS 2025</vt:lpstr>
      <vt:lpstr>SEQUENCING RESULTS 2025 </vt:lpstr>
      <vt:lpstr>SEQUENCING RESULTS  2025</vt:lpstr>
      <vt:lpstr>CHALLENGES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Mpanga</dc:creator>
  <cp:lastModifiedBy>paul simusika</cp:lastModifiedBy>
  <cp:revision>596</cp:revision>
  <dcterms:created xsi:type="dcterms:W3CDTF">1900-01-01T00:00:00Z</dcterms:created>
  <dcterms:modified xsi:type="dcterms:W3CDTF">2025-09-08T09:39:53Z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83CE8CA3AC475B41AF3A5B67E6B0BB5F_32</vt:lpwstr>
  </property>
  <property fmtid="{D5CDD505-2E9C-101B-9397-08002B2CF9AE}" pid="3" name="KSOProductBuildVer">
    <vt:lpwstr>3081-11.33.82</vt:lpwstr>
  </property>
</Properties>
</file>