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3" r:id="rId2"/>
    <p:sldId id="332" r:id="rId3"/>
    <p:sldId id="335" r:id="rId4"/>
    <p:sldId id="338" r:id="rId5"/>
    <p:sldId id="341" r:id="rId6"/>
    <p:sldId id="337" r:id="rId7"/>
    <p:sldId id="340" r:id="rId8"/>
    <p:sldId id="330" r:id="rId9"/>
    <p:sldId id="282" r:id="rId10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osoa RAZANAZATOVO" initials="NR" lastIdx="35" clrIdx="0">
    <p:extLst>
      <p:ext uri="{19B8F6BF-5375-455C-9EA6-DF929625EA0E}">
        <p15:presenceInfo xmlns:p15="http://schemas.microsoft.com/office/powerpoint/2012/main" userId="S-1-5-21-27264340-3588225309-2063246162-1623" providerId="AD"/>
      </p:ext>
    </p:extLst>
  </p:cmAuthor>
  <p:cmAuthor id="2" name="Vincent LACOSTE" initials="VL" lastIdx="2" clrIdx="1">
    <p:extLst>
      <p:ext uri="{19B8F6BF-5375-455C-9EA6-DF929625EA0E}">
        <p15:presenceInfo xmlns:p15="http://schemas.microsoft.com/office/powerpoint/2012/main" userId="S-1-5-21-27264340-3588225309-2063246162-12259" providerId="AD"/>
      </p:ext>
    </p:extLst>
  </p:cmAuthor>
  <p:cmAuthor id="3" name="rtsiry" initials="r" lastIdx="2" clrIdx="2">
    <p:extLst>
      <p:ext uri="{19B8F6BF-5375-455C-9EA6-DF929625EA0E}">
        <p15:presenceInfo xmlns:p15="http://schemas.microsoft.com/office/powerpoint/2012/main" userId="d610976c727467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66FF"/>
    <a:srgbClr val="0080C9"/>
    <a:srgbClr val="CC00FF"/>
    <a:srgbClr val="CC0099"/>
    <a:srgbClr val="C3571B"/>
    <a:srgbClr val="008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73384" autoAdjust="0"/>
  </p:normalViewPr>
  <p:slideViewPr>
    <p:cSldViewPr>
      <p:cViewPr varScale="1">
        <p:scale>
          <a:sx n="82" d="100"/>
          <a:sy n="82" d="100"/>
        </p:scale>
        <p:origin x="821" y="67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BD6B1-727C-4FDA-8B2E-9354236E70A2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003F1-2883-430C-9694-7AC88948D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301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C66A9-46EC-4E90-8BBE-9E81EF88A0C3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479AF-FAE9-49BF-B672-B8459B22C2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49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07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11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12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5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02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secury</a:t>
            </a:r>
            <a:r>
              <a:rPr lang="fr-FR" dirty="0"/>
              <a:t> </a:t>
            </a:r>
            <a:r>
              <a:rPr lang="fr-FR" dirty="0" err="1"/>
              <a:t>fund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16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7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479AF-FAE9-49BF-B672-B8459B22C2A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47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8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r>
              <a:rPr lang="en-US"/>
              <a:t>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409382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17607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65211"/>
            <a:ext cx="1829880" cy="11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0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pPr defTabSz="457200"/>
            <a:r>
              <a:rPr lang="fr-FR"/>
              <a:t>11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0" y="5410729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5C51CFDF-7546-4119-8296-183FA3A19CF9}" type="slidenum">
              <a:rPr lang="fr-FR" smtClean="0"/>
              <a:pPr defTabSz="45720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466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7"/>
            <a:ext cx="7543800" cy="1208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538112"/>
            <a:ext cx="3703320" cy="3352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4"/>
            <a:ext cx="3703320" cy="335279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r>
              <a:rPr lang="fr-FR"/>
              <a:t>11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397413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C51CFDF-7546-4119-8296-183FA3A19C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3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7"/>
            <a:ext cx="7543800" cy="1208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5"/>
            <a:ext cx="3703320" cy="273896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73896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40" y="5493556"/>
            <a:ext cx="3617103" cy="304271"/>
          </a:xfrm>
        </p:spPr>
        <p:txBody>
          <a:bodyPr/>
          <a:lstStyle/>
          <a:p>
            <a:r>
              <a:rPr lang="fr-FR"/>
              <a:t>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" y="5410729"/>
            <a:ext cx="984019" cy="304271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5C51CFDF-7546-4119-8296-183FA3A19C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6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22960" y="238837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22959" y="1538112"/>
            <a:ext cx="7543801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764640" y="5552000"/>
            <a:ext cx="3617103" cy="135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fr-FR"/>
              <a:t>11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0" y="5484287"/>
            <a:ext cx="984019" cy="135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5C51CFDF-7546-4119-8296-183FA3A19CF9}" type="slidenum">
              <a:rPr lang="fr-FR" smtClean="0"/>
              <a:pPr defTabSz="457200"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005" y="5089748"/>
            <a:ext cx="685006" cy="4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6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6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9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8.jpeg"/><Relationship Id="rId5" Type="http://schemas.openxmlformats.org/officeDocument/2006/relationships/tags" Target="../tags/tag38.xml"/><Relationship Id="rId10" Type="http://schemas.openxmlformats.org/officeDocument/2006/relationships/image" Target="../media/image7.png"/><Relationship Id="rId4" Type="http://schemas.openxmlformats.org/officeDocument/2006/relationships/tags" Target="../tags/tag37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0.jpe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544" y="2558028"/>
            <a:ext cx="7876356" cy="731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1D1D1B"/>
                </a:solidFill>
                <a:latin typeface="+mn-lt"/>
              </a:rPr>
              <a:t>ACTION PLANS – IDEAS </a:t>
            </a:r>
            <a:r>
              <a:rPr lang="en-US" sz="2700" dirty="0">
                <a:solidFill>
                  <a:srgbClr val="1D1D1B"/>
                </a:solidFill>
                <a:latin typeface="+mn-lt"/>
              </a:rPr>
              <a:t>&amp;</a:t>
            </a:r>
            <a:r>
              <a:rPr lang="en-US" sz="4400" dirty="0">
                <a:solidFill>
                  <a:srgbClr val="1D1D1B"/>
                </a:solidFill>
                <a:latin typeface="+mn-lt"/>
              </a:rPr>
              <a:t> </a:t>
            </a:r>
            <a:br>
              <a:rPr lang="en-US" sz="4400" dirty="0">
                <a:solidFill>
                  <a:srgbClr val="1D1D1B"/>
                </a:solidFill>
                <a:latin typeface="+mn-lt"/>
              </a:rPr>
            </a:br>
            <a:r>
              <a:rPr lang="en-US" sz="4400" dirty="0">
                <a:solidFill>
                  <a:srgbClr val="1D1D1B"/>
                </a:solidFill>
                <a:latin typeface="+mn-lt"/>
              </a:rPr>
              <a:t>CHALLENGES IN IMPLEMENTATION</a:t>
            </a:r>
            <a:endParaRPr lang="fr-FR" sz="4400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ZoneTexte 5"/>
          <p:cNvSpPr txBox="1"/>
          <p:nvPr>
            <p:custDataLst>
              <p:tags r:id="rId2"/>
            </p:custDataLst>
          </p:nvPr>
        </p:nvSpPr>
        <p:spPr>
          <a:xfrm>
            <a:off x="827584" y="3591515"/>
            <a:ext cx="72728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b="1" dirty="0">
                <a:solidFill>
                  <a:srgbClr val="0080C9"/>
                </a:solidFill>
              </a:rPr>
              <a:t>Norosoa RAZANAJATOVO, PhD, NIC - </a:t>
            </a:r>
            <a:r>
              <a:rPr lang="fr-FR" sz="1600" b="1" dirty="0" err="1">
                <a:solidFill>
                  <a:srgbClr val="0080C9"/>
                </a:solidFill>
              </a:rPr>
              <a:t>Technical</a:t>
            </a:r>
            <a:r>
              <a:rPr lang="fr-FR" sz="1600" b="1" dirty="0">
                <a:solidFill>
                  <a:srgbClr val="0080C9"/>
                </a:solidFill>
              </a:rPr>
              <a:t> </a:t>
            </a:r>
            <a:r>
              <a:rPr lang="fr-FR" sz="1600" b="1" dirty="0" err="1">
                <a:solidFill>
                  <a:srgbClr val="0080C9"/>
                </a:solidFill>
              </a:rPr>
              <a:t>Officer</a:t>
            </a:r>
            <a:endParaRPr lang="fr-FR" sz="1600" b="1" dirty="0">
              <a:solidFill>
                <a:srgbClr val="0080C9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1600" b="1" dirty="0">
                <a:solidFill>
                  <a:srgbClr val="0080C9"/>
                </a:solidFill>
              </a:rPr>
              <a:t>Tsiry RANDRIAMBOLAMANANTSOA, </a:t>
            </a:r>
            <a:r>
              <a:rPr lang="fr-FR" sz="1600" b="1" dirty="0" err="1">
                <a:solidFill>
                  <a:srgbClr val="0080C9"/>
                </a:solidFill>
              </a:rPr>
              <a:t>MSc</a:t>
            </a:r>
            <a:r>
              <a:rPr lang="fr-FR" sz="1600" b="1" dirty="0">
                <a:solidFill>
                  <a:srgbClr val="0080C9"/>
                </a:solidFill>
              </a:rPr>
              <a:t>, NIC - </a:t>
            </a:r>
            <a:r>
              <a:rPr lang="fr-FR" sz="1600" b="1" dirty="0" err="1">
                <a:solidFill>
                  <a:srgbClr val="0080C9"/>
                </a:solidFill>
              </a:rPr>
              <a:t>Research</a:t>
            </a:r>
            <a:r>
              <a:rPr lang="fr-FR" sz="1600" b="1" dirty="0">
                <a:solidFill>
                  <a:srgbClr val="0080C9"/>
                </a:solidFill>
              </a:rPr>
              <a:t> </a:t>
            </a:r>
            <a:r>
              <a:rPr lang="fr-FR" sz="1600" b="1" dirty="0" err="1">
                <a:solidFill>
                  <a:srgbClr val="0080C9"/>
                </a:solidFill>
              </a:rPr>
              <a:t>Engineer</a:t>
            </a:r>
            <a:endParaRPr lang="fr-FR" sz="1600" b="1" dirty="0">
              <a:solidFill>
                <a:srgbClr val="0080C9"/>
              </a:solidFill>
            </a:endParaRPr>
          </a:p>
          <a:p>
            <a:r>
              <a:rPr lang="fr-FR" sz="1600" b="1" dirty="0">
                <a:solidFill>
                  <a:srgbClr val="0080C9"/>
                </a:solidFill>
              </a:rPr>
              <a:t>Claudio RAHARINANDRASANA, </a:t>
            </a:r>
            <a:r>
              <a:rPr lang="fr-FR" sz="1600" b="1" dirty="0" err="1">
                <a:solidFill>
                  <a:srgbClr val="0080C9"/>
                </a:solidFill>
              </a:rPr>
              <a:t>MSc</a:t>
            </a:r>
            <a:r>
              <a:rPr lang="fr-FR" sz="1600" b="1" dirty="0">
                <a:solidFill>
                  <a:srgbClr val="0080C9"/>
                </a:solidFill>
              </a:rPr>
              <a:t>, NIC - </a:t>
            </a:r>
            <a:r>
              <a:rPr lang="fr-FR" sz="1600" b="1" dirty="0" err="1">
                <a:solidFill>
                  <a:srgbClr val="0080C9"/>
                </a:solidFill>
              </a:rPr>
              <a:t>Research</a:t>
            </a:r>
            <a:r>
              <a:rPr lang="fr-FR" sz="1600" b="1" dirty="0">
                <a:solidFill>
                  <a:srgbClr val="0080C9"/>
                </a:solidFill>
              </a:rPr>
              <a:t> </a:t>
            </a:r>
            <a:r>
              <a:rPr lang="fr-FR" sz="1600" b="1" dirty="0" err="1">
                <a:solidFill>
                  <a:srgbClr val="0080C9"/>
                </a:solidFill>
              </a:rPr>
              <a:t>Engineer</a:t>
            </a:r>
            <a:endParaRPr lang="fr-FR" sz="1600" b="1" dirty="0">
              <a:solidFill>
                <a:srgbClr val="0080C9"/>
              </a:solidFill>
            </a:endParaRPr>
          </a:p>
          <a:p>
            <a:pPr>
              <a:lnSpc>
                <a:spcPct val="100000"/>
              </a:lnSpc>
            </a:pPr>
            <a:endParaRPr lang="fr-FR" sz="1600" b="1" dirty="0">
              <a:solidFill>
                <a:srgbClr val="1D1D1B"/>
              </a:solidFill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5C1DC7-33DD-4D2D-A59B-77B343D8692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fld id="{E8F23B68-7CCE-4CC4-B32E-8DC2FA10BB66}" type="slidenum">
              <a:rPr lang="en-US" smtClean="0"/>
              <a:t>1</a:t>
            </a:fld>
            <a:fld id="{5A5875B3-C023-4B5D-8727-BFE55340C70E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5474F9-D344-4FBC-A606-90C34D4CF46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4" descr="Centres pour le contrôle et la prévention des maladies — Wikipédia">
            <a:extLst>
              <a:ext uri="{FF2B5EF4-FFF2-40B4-BE49-F238E27FC236}">
                <a16:creationId xmlns:a16="http://schemas.microsoft.com/office/drawing/2014/main" id="{07987712-50E3-4F92-90FA-DA8A2A13FE22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0" y="265212"/>
            <a:ext cx="10295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6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995" y="654069"/>
            <a:ext cx="7006009" cy="518430"/>
          </a:xfrm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r>
              <a:rPr lang="fr-FR" sz="3600" b="1" dirty="0" err="1">
                <a:solidFill>
                  <a:srgbClr val="1D1D1B"/>
                </a:solidFill>
                <a:latin typeface="Calibri"/>
              </a:rPr>
              <a:t>Current</a:t>
            </a:r>
            <a:r>
              <a:rPr lang="fr-FR" sz="3600" b="1" dirty="0">
                <a:solidFill>
                  <a:srgbClr val="1D1D1B"/>
                </a:solidFill>
                <a:latin typeface="Calibri"/>
              </a:rPr>
              <a:t> situation</a:t>
            </a: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1800" b="1" dirty="0">
                <a:solidFill>
                  <a:schemeClr val="tx1"/>
                </a:solidFill>
                <a:latin typeface="Calibri"/>
              </a:rPr>
            </a:br>
            <a:endParaRPr lang="fr-FR" sz="18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" name="Connecteur droit 5"/>
          <p:cNvCxnSpPr/>
          <p:nvPr>
            <p:custDataLst>
              <p:tags r:id="rId2"/>
            </p:custDataLst>
          </p:nvPr>
        </p:nvCxnSpPr>
        <p:spPr>
          <a:xfrm flipV="1">
            <a:off x="539552" y="757265"/>
            <a:ext cx="3960440" cy="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E2394-BD04-4F62-9265-B9F439A8B8D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defTabSz="457200"/>
            <a:r>
              <a:rPr lang="fr-FR"/>
              <a:t>11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84724-F432-4D85-846A-E65001A814B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2</a:t>
            </a:fld>
            <a:endParaRPr lang="fr-FR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C9C960-3211-41F7-B12A-56EA1DC340E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9760" y="1138599"/>
            <a:ext cx="838071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MG" altLang="fr-MG" sz="2400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</a:rPr>
              <a:t>Existing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</a:rPr>
              <a:t>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</a:rPr>
              <a:t>respiratory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</a:rPr>
              <a:t> surveillance systems </a:t>
            </a:r>
            <a:endParaRPr kumimoji="0" lang="fr-FR" altLang="fr-MG" sz="2400" b="0" i="0" u="none" strike="noStrike" cap="none" normalizeH="0" baseline="0" dirty="0">
              <a:ln>
                <a:noFill/>
              </a:ln>
              <a:solidFill>
                <a:srgbClr val="0066CC"/>
              </a:solidFill>
              <a:effectLst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/>
              <a:t>I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nfluenza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sentinel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surveillance</a:t>
            </a:r>
            <a:endParaRPr kumimoji="0" lang="fr-FR" altLang="fr-M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fr-MG" altLang="fr-M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COVID-19 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diagnostic and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response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capacity</a:t>
            </a:r>
            <a:endParaRPr lang="fr-FR" altLang="fr-MG" sz="2400" dirty="0"/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/>
              <a:t>RSV surveillance</a:t>
            </a:r>
            <a:endParaRPr kumimoji="0" lang="fr-MG" altLang="fr-M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MG" sz="2400" dirty="0">
                <a:solidFill>
                  <a:srgbClr val="0066CC"/>
                </a:solidFill>
              </a:rPr>
              <a:t>D</a:t>
            </a:r>
            <a:r>
              <a:rPr lang="fr-MG" altLang="fr-MG" sz="2400" dirty="0">
                <a:solidFill>
                  <a:srgbClr val="0066CC"/>
                </a:solidFill>
              </a:rPr>
              <a:t>iagnostic capacity </a:t>
            </a:r>
            <a:endParaRPr lang="fr-FR" altLang="fr-MG" sz="2400" dirty="0">
              <a:solidFill>
                <a:srgbClr val="0066CC"/>
              </a:solidFill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fr-MG" altLang="fr-M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PCR</a:t>
            </a:r>
            <a:endParaRPr kumimoji="0" lang="fr-FR" altLang="fr-M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 err="1"/>
              <a:t>C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ell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culture</a:t>
            </a:r>
            <a:endParaRPr lang="fr-FR" altLang="fr-MG" sz="2400" dirty="0"/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Serology</a:t>
            </a:r>
            <a:endParaRPr kumimoji="0" lang="fr-FR" altLang="fr-M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MG" sz="2400" dirty="0" err="1">
                <a:solidFill>
                  <a:srgbClr val="0066CC"/>
                </a:solidFill>
              </a:rPr>
              <a:t>Sequencing</a:t>
            </a:r>
            <a:r>
              <a:rPr lang="fr-FR" altLang="fr-MG" sz="2400" dirty="0">
                <a:solidFill>
                  <a:srgbClr val="0066CC"/>
                </a:solidFill>
              </a:rPr>
              <a:t> </a:t>
            </a:r>
            <a:r>
              <a:rPr lang="fr-FR" altLang="fr-MG" sz="2400" dirty="0" err="1">
                <a:solidFill>
                  <a:srgbClr val="0066CC"/>
                </a:solidFill>
              </a:rPr>
              <a:t>capacity</a:t>
            </a:r>
            <a:r>
              <a:rPr lang="fr-FR" altLang="fr-MG" sz="2400" dirty="0">
                <a:solidFill>
                  <a:srgbClr val="0066CC"/>
                </a:solidFill>
              </a:rPr>
              <a:t> 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/>
              <a:t>Illumina (Iseq100, </a:t>
            </a:r>
            <a:r>
              <a:rPr lang="fr-FR" altLang="fr-MG" sz="2400" dirty="0" err="1"/>
              <a:t>MiniSeq</a:t>
            </a:r>
            <a:r>
              <a:rPr lang="fr-FR" altLang="fr-MG" sz="2400" dirty="0"/>
              <a:t>)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/>
              <a:t>ONT ( </a:t>
            </a:r>
            <a:r>
              <a:rPr lang="fr-FR" altLang="fr-MG" sz="2400" dirty="0" err="1"/>
              <a:t>MinION</a:t>
            </a:r>
            <a:r>
              <a:rPr lang="fr-FR" altLang="fr-MG" sz="2400" dirty="0"/>
              <a:t>)</a:t>
            </a:r>
          </a:p>
        </p:txBody>
      </p:sp>
      <p:pic>
        <p:nvPicPr>
          <p:cNvPr id="1028" name="Picture 4" descr="Madagascar sur une carte de l'Afrique : image vectorielle de stock (libre  de droits) 1995418325 | Shutterstock">
            <a:extLst>
              <a:ext uri="{FF2B5EF4-FFF2-40B4-BE49-F238E27FC236}">
                <a16:creationId xmlns:a16="http://schemas.microsoft.com/office/drawing/2014/main" id="{DA54BC1C-8F18-4DAB-9250-C6AB919F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163" y="2350740"/>
            <a:ext cx="2981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5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995" y="654069"/>
            <a:ext cx="7006009" cy="518430"/>
          </a:xfrm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r>
              <a:rPr lang="fr-FR" sz="3600" b="1" dirty="0" err="1">
                <a:solidFill>
                  <a:srgbClr val="1D1D1B"/>
                </a:solidFill>
                <a:latin typeface="Calibri"/>
              </a:rPr>
              <a:t>Proposed</a:t>
            </a:r>
            <a:r>
              <a:rPr lang="fr-FR" sz="3600" b="1" dirty="0">
                <a:solidFill>
                  <a:srgbClr val="1D1D1B"/>
                </a:solidFill>
                <a:latin typeface="Calibri"/>
              </a:rPr>
              <a:t> action plan (1)</a:t>
            </a: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1800" b="1" dirty="0">
                <a:solidFill>
                  <a:schemeClr val="tx1"/>
                </a:solidFill>
                <a:latin typeface="Calibri"/>
              </a:rPr>
            </a:br>
            <a:endParaRPr lang="fr-FR" sz="18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" name="Connecteur droit 5"/>
          <p:cNvCxnSpPr/>
          <p:nvPr>
            <p:custDataLst>
              <p:tags r:id="rId2"/>
            </p:custDataLst>
          </p:nvPr>
        </p:nvCxnSpPr>
        <p:spPr>
          <a:xfrm flipV="1">
            <a:off x="539552" y="757265"/>
            <a:ext cx="3960440" cy="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E2394-BD04-4F62-9265-B9F439A8B8D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defTabSz="457200"/>
            <a:r>
              <a:rPr lang="fr-FR" dirty="0"/>
              <a:t>11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84724-F432-4D85-846A-E65001A814B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3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790619-65E8-4E82-B954-A66D783BD0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5995" y="841276"/>
            <a:ext cx="7688413" cy="410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MG" sz="2400" dirty="0">
                <a:solidFill>
                  <a:srgbClr val="0066CC"/>
                </a:solidFill>
              </a:rPr>
              <a:t>In country: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Reinforce</a:t>
            </a:r>
            <a:r>
              <a:rPr lang="fr-FR" sz="2400" dirty="0"/>
              <a:t> in-country surveillance </a:t>
            </a:r>
            <a:r>
              <a:rPr lang="fr-FR" sz="2400" dirty="0" err="1"/>
              <a:t>capacity</a:t>
            </a:r>
            <a:r>
              <a:rPr lang="fr-FR" sz="2400" dirty="0"/>
              <a:t> </a:t>
            </a:r>
          </a:p>
          <a:p>
            <a:pPr lvl="1" algn="just" eaLnBrk="0" fontAlgn="base" hangingPunct="0">
              <a:lnSpc>
                <a:spcPct val="150000"/>
              </a:lnSpc>
            </a:pPr>
            <a:r>
              <a:rPr lang="fr-FR" sz="2000" dirty="0"/>
              <a:t>      (e.g. </a:t>
            </a:r>
            <a:r>
              <a:rPr lang="fr-FR" sz="2000" dirty="0" err="1"/>
              <a:t>samples</a:t>
            </a:r>
            <a:r>
              <a:rPr lang="fr-FR" sz="2000" dirty="0"/>
              <a:t> and data collection/</a:t>
            </a:r>
            <a:r>
              <a:rPr lang="fr-FR" sz="2000" dirty="0" err="1"/>
              <a:t>quality</a:t>
            </a:r>
            <a:r>
              <a:rPr lang="fr-FR" sz="2000" dirty="0"/>
              <a:t>, etc…)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2400" dirty="0" err="1"/>
              <a:t>Include</a:t>
            </a:r>
            <a:r>
              <a:rPr lang="fr-FR" sz="2400" dirty="0"/>
              <a:t> </a:t>
            </a:r>
            <a:r>
              <a:rPr lang="fr-FR" sz="2400" dirty="0" err="1"/>
              <a:t>potential</a:t>
            </a:r>
            <a:r>
              <a:rPr lang="fr-FR" sz="2400" dirty="0"/>
              <a:t> </a:t>
            </a:r>
            <a:r>
              <a:rPr lang="fr-FR" sz="2400" dirty="0" err="1"/>
              <a:t>emerging</a:t>
            </a:r>
            <a:r>
              <a:rPr lang="fr-FR" sz="2400" dirty="0"/>
              <a:t> </a:t>
            </a:r>
            <a:r>
              <a:rPr lang="fr-FR" sz="2400" dirty="0" err="1"/>
              <a:t>viruses</a:t>
            </a:r>
            <a:r>
              <a:rPr lang="fr-FR" sz="2400" dirty="0"/>
              <a:t> in routine </a:t>
            </a:r>
            <a:r>
              <a:rPr lang="fr-FR" sz="2400" dirty="0" err="1"/>
              <a:t>testing</a:t>
            </a:r>
            <a:r>
              <a:rPr lang="fr-FR" sz="2400" dirty="0"/>
              <a:t> </a:t>
            </a:r>
            <a:r>
              <a:rPr lang="fr-FR" sz="2000" dirty="0"/>
              <a:t>(e.g. routine </a:t>
            </a:r>
            <a:r>
              <a:rPr lang="fr-FR" sz="2000" dirty="0" err="1"/>
              <a:t>testing</a:t>
            </a:r>
            <a:r>
              <a:rPr lang="fr-FR" sz="2000" dirty="0"/>
              <a:t> of RSV in ILI </a:t>
            </a:r>
            <a:r>
              <a:rPr lang="fr-FR" sz="2000" dirty="0" err="1"/>
              <a:t>samples</a:t>
            </a:r>
            <a:r>
              <a:rPr lang="fr-FR" sz="2000" dirty="0"/>
              <a:t>, HMPV-ILI and SARI)</a:t>
            </a:r>
            <a:endParaRPr lang="fr-FR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altLang="fr-MG" sz="2400" dirty="0" err="1">
                <a:solidFill>
                  <a:srgbClr val="0066CC"/>
                </a:solidFill>
              </a:rPr>
              <a:t>Through</a:t>
            </a:r>
            <a:r>
              <a:rPr lang="fr-FR" altLang="fr-MG" sz="2400" dirty="0">
                <a:solidFill>
                  <a:srgbClr val="0066CC"/>
                </a:solidFill>
              </a:rPr>
              <a:t> </a:t>
            </a:r>
            <a:r>
              <a:rPr lang="fr-FR" altLang="fr-MG" sz="2400" dirty="0" err="1">
                <a:solidFill>
                  <a:srgbClr val="0066CC"/>
                </a:solidFill>
              </a:rPr>
              <a:t>this</a:t>
            </a:r>
            <a:r>
              <a:rPr lang="fr-FR" altLang="fr-MG" sz="2400" dirty="0">
                <a:solidFill>
                  <a:srgbClr val="0066CC"/>
                </a:solidFill>
              </a:rPr>
              <a:t> network:</a:t>
            </a:r>
          </a:p>
          <a:p>
            <a:pPr marL="998537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/>
              <a:t>Expand </a:t>
            </a:r>
            <a:r>
              <a:rPr lang="fr-FR" sz="2000" dirty="0" err="1"/>
              <a:t>sequencing</a:t>
            </a:r>
            <a:r>
              <a:rPr lang="fr-FR" sz="2000" dirty="0"/>
              <a:t> </a:t>
            </a:r>
            <a:r>
              <a:rPr lang="fr-FR" sz="2000" dirty="0" err="1"/>
              <a:t>capacity</a:t>
            </a:r>
            <a:r>
              <a:rPr lang="fr-FR" sz="2000" dirty="0"/>
              <a:t> and </a:t>
            </a:r>
            <a:r>
              <a:rPr lang="fr-FR" sz="2000" dirty="0" err="1"/>
              <a:t>bioinformatics</a:t>
            </a:r>
            <a:r>
              <a:rPr lang="fr-FR" sz="2000" dirty="0"/>
              <a:t> </a:t>
            </a:r>
            <a:r>
              <a:rPr lang="fr-FR" sz="2000" dirty="0" err="1"/>
              <a:t>skills</a:t>
            </a:r>
            <a:endParaRPr lang="fr-FR" dirty="0"/>
          </a:p>
          <a:p>
            <a:pPr marL="998537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fr-FR" sz="2000" dirty="0" err="1"/>
              <a:t>Standardize</a:t>
            </a:r>
            <a:r>
              <a:rPr lang="fr-FR" sz="2000" dirty="0"/>
              <a:t> </a:t>
            </a:r>
            <a:r>
              <a:rPr lang="fr-FR" sz="2000" dirty="0" err="1"/>
              <a:t>sequencing</a:t>
            </a:r>
            <a:r>
              <a:rPr lang="fr-FR" sz="2000" dirty="0"/>
              <a:t> </a:t>
            </a:r>
            <a:r>
              <a:rPr lang="fr-FR" sz="2000" dirty="0" err="1"/>
              <a:t>protocols</a:t>
            </a:r>
            <a:r>
              <a:rPr lang="fr-FR" sz="2000" dirty="0"/>
              <a:t>/workflow</a:t>
            </a:r>
          </a:p>
        </p:txBody>
      </p:sp>
      <p:pic>
        <p:nvPicPr>
          <p:cNvPr id="2054" name="Picture 6" descr="How to create a Strategic Action Plan for your Learning and Skill  Development?">
            <a:extLst>
              <a:ext uri="{FF2B5EF4-FFF2-40B4-BE49-F238E27FC236}">
                <a16:creationId xmlns:a16="http://schemas.microsoft.com/office/drawing/2014/main" id="{2F1FCCD3-BF1A-46AF-9F88-8C8CCD62A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0"/>
          <a:stretch/>
        </p:blipFill>
        <p:spPr bwMode="auto">
          <a:xfrm>
            <a:off x="6732240" y="49188"/>
            <a:ext cx="2343150" cy="16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995" y="654069"/>
            <a:ext cx="7006009" cy="518430"/>
          </a:xfrm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r>
              <a:rPr lang="fr-FR" sz="3600" b="1" dirty="0" err="1">
                <a:solidFill>
                  <a:srgbClr val="1D1D1B"/>
                </a:solidFill>
                <a:latin typeface="Calibri"/>
              </a:rPr>
              <a:t>Proposed</a:t>
            </a:r>
            <a:r>
              <a:rPr lang="fr-FR" sz="3600" b="1" dirty="0">
                <a:solidFill>
                  <a:srgbClr val="1D1D1B"/>
                </a:solidFill>
                <a:latin typeface="Calibri"/>
              </a:rPr>
              <a:t> action plan (2)</a:t>
            </a: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1800" b="1" dirty="0">
                <a:solidFill>
                  <a:schemeClr val="tx1"/>
                </a:solidFill>
                <a:latin typeface="Calibri"/>
              </a:rPr>
            </a:br>
            <a:endParaRPr lang="fr-FR" sz="18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" name="Connecteur droit 5"/>
          <p:cNvCxnSpPr/>
          <p:nvPr>
            <p:custDataLst>
              <p:tags r:id="rId2"/>
            </p:custDataLst>
          </p:nvPr>
        </p:nvCxnSpPr>
        <p:spPr>
          <a:xfrm flipV="1">
            <a:off x="539552" y="757265"/>
            <a:ext cx="3960440" cy="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E2394-BD04-4F62-9265-B9F439A8B8D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defTabSz="457200"/>
            <a:r>
              <a:rPr lang="fr-FR"/>
              <a:t>11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84724-F432-4D85-846A-E65001A814B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4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790619-65E8-4E82-B954-A66D783BD0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88043" y="913284"/>
            <a:ext cx="7832429" cy="492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 startAt="3"/>
            </a:pPr>
            <a:r>
              <a:rPr lang="fr-FR" sz="2400" dirty="0" err="1"/>
              <a:t>Standardize</a:t>
            </a:r>
            <a:r>
              <a:rPr lang="fr-FR" sz="2400" dirty="0"/>
              <a:t> pipeline of </a:t>
            </a:r>
            <a:r>
              <a:rPr lang="fr-FR" sz="2400" dirty="0" err="1"/>
              <a:t>analysis</a:t>
            </a:r>
            <a:r>
              <a:rPr lang="fr-FR" sz="2400" dirty="0"/>
              <a:t>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fr-FR" sz="2400" dirty="0"/>
              <a:t>      </a:t>
            </a:r>
            <a:r>
              <a:rPr lang="fr-FR" sz="2000" dirty="0"/>
              <a:t>(e.g. </a:t>
            </a:r>
            <a:r>
              <a:rPr lang="en-US" sz="2000" dirty="0"/>
              <a:t>RSV-</a:t>
            </a:r>
            <a:r>
              <a:rPr lang="en-US" sz="2000" dirty="0" err="1"/>
              <a:t>GenoScan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…) – If CLI, sharing script in cloud.</a:t>
            </a:r>
            <a:endParaRPr lang="fr-FR" sz="2000" dirty="0"/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 startAt="4"/>
            </a:pPr>
            <a:r>
              <a:rPr lang="fr-FR" sz="2400" dirty="0" err="1"/>
              <a:t>Develop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buildings for staff 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       </a:t>
            </a:r>
            <a:r>
              <a:rPr lang="fr-FR" sz="2000" dirty="0"/>
              <a:t>(diagnostic, </a:t>
            </a:r>
            <a:r>
              <a:rPr lang="fr-FR" sz="2000" dirty="0" err="1"/>
              <a:t>sequencing</a:t>
            </a:r>
            <a:r>
              <a:rPr lang="fr-FR" sz="2000" dirty="0"/>
              <a:t>, </a:t>
            </a:r>
            <a:r>
              <a:rPr lang="fr-FR" sz="2000" dirty="0" err="1"/>
              <a:t>bioinformatics</a:t>
            </a:r>
            <a:r>
              <a:rPr lang="fr-FR" sz="2000" dirty="0"/>
              <a:t>, data </a:t>
            </a:r>
            <a:r>
              <a:rPr lang="fr-FR" sz="2000" dirty="0" err="1"/>
              <a:t>managment</a:t>
            </a:r>
            <a:r>
              <a:rPr lang="fr-FR" sz="2000" dirty="0"/>
              <a:t>, data sharing…)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 startAt="5"/>
            </a:pPr>
            <a:r>
              <a:rPr lang="fr-FR" sz="2400" dirty="0" err="1"/>
              <a:t>Develop</a:t>
            </a:r>
            <a:r>
              <a:rPr lang="fr-FR" sz="2400" dirty="0"/>
              <a:t> exchange programs </a:t>
            </a:r>
            <a:r>
              <a:rPr lang="fr-FR" sz="2400" dirty="0" err="1"/>
              <a:t>within</a:t>
            </a:r>
            <a:r>
              <a:rPr lang="fr-FR" sz="2400" dirty="0"/>
              <a:t> the network or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institutions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 startAt="6"/>
            </a:pPr>
            <a:r>
              <a:rPr lang="fr-FR" sz="2400" dirty="0" err="1"/>
              <a:t>Build</a:t>
            </a:r>
            <a:r>
              <a:rPr lang="fr-FR" sz="2400" dirty="0"/>
              <a:t>/</a:t>
            </a:r>
            <a:r>
              <a:rPr lang="fr-FR" sz="2400" dirty="0" err="1"/>
              <a:t>increase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for </a:t>
            </a:r>
            <a:r>
              <a:rPr lang="fr-FR" sz="2400" dirty="0" err="1"/>
              <a:t>zoonotic</a:t>
            </a:r>
            <a:r>
              <a:rPr lang="fr-FR" sz="2400" dirty="0"/>
              <a:t> surveillance</a:t>
            </a:r>
          </a:p>
          <a:p>
            <a:pPr algn="just"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10" name="Picture 6" descr="How to create a Strategic Action Plan for your Learning and Skill  Development?">
            <a:extLst>
              <a:ext uri="{FF2B5EF4-FFF2-40B4-BE49-F238E27FC236}">
                <a16:creationId xmlns:a16="http://schemas.microsoft.com/office/drawing/2014/main" id="{093A8747-E0A9-46DB-BD66-C1C860C38D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0"/>
          <a:stretch/>
        </p:blipFill>
        <p:spPr bwMode="auto">
          <a:xfrm>
            <a:off x="6732240" y="49188"/>
            <a:ext cx="2343150" cy="16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995" y="654069"/>
            <a:ext cx="7006009" cy="518430"/>
          </a:xfrm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r>
              <a:rPr lang="fr-FR" sz="3600" b="1" dirty="0" err="1">
                <a:solidFill>
                  <a:srgbClr val="1D1D1B"/>
                </a:solidFill>
                <a:latin typeface="Calibri"/>
              </a:rPr>
              <a:t>Proposed</a:t>
            </a:r>
            <a:r>
              <a:rPr lang="fr-FR" sz="3600" b="1" dirty="0">
                <a:solidFill>
                  <a:srgbClr val="1D1D1B"/>
                </a:solidFill>
                <a:latin typeface="Calibri"/>
              </a:rPr>
              <a:t> action plan (3)</a:t>
            </a: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1800" b="1" dirty="0">
                <a:solidFill>
                  <a:schemeClr val="tx1"/>
                </a:solidFill>
                <a:latin typeface="Calibri"/>
              </a:rPr>
            </a:br>
            <a:endParaRPr lang="fr-FR" sz="18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" name="Connecteur droit 5"/>
          <p:cNvCxnSpPr/>
          <p:nvPr>
            <p:custDataLst>
              <p:tags r:id="rId2"/>
            </p:custDataLst>
          </p:nvPr>
        </p:nvCxnSpPr>
        <p:spPr>
          <a:xfrm flipV="1">
            <a:off x="539552" y="757265"/>
            <a:ext cx="3960440" cy="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0E2394-BD04-4F62-9265-B9F439A8B8D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defTabSz="457200"/>
            <a:r>
              <a:rPr lang="fr-FR"/>
              <a:t>11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84724-F432-4D85-846A-E65001A814B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5</a:t>
            </a:fld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790619-65E8-4E82-B954-A66D783BD0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916035" y="1034648"/>
            <a:ext cx="783242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 startAt="7"/>
            </a:pPr>
            <a:r>
              <a:rPr lang="fr-FR" sz="2400" dirty="0" err="1"/>
              <a:t>Develop</a:t>
            </a:r>
            <a:r>
              <a:rPr lang="fr-FR" sz="2400" dirty="0"/>
              <a:t> </a:t>
            </a:r>
            <a:r>
              <a:rPr lang="fr-FR" sz="2400" dirty="0" err="1"/>
              <a:t>research</a:t>
            </a:r>
            <a:r>
              <a:rPr lang="fr-FR" sz="2400" dirty="0"/>
              <a:t> programs </a:t>
            </a:r>
            <a:r>
              <a:rPr lang="fr-FR" sz="2400" dirty="0" err="1"/>
              <a:t>within</a:t>
            </a:r>
            <a:r>
              <a:rPr lang="fr-FR" sz="2400" dirty="0"/>
              <a:t>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fr-FR" sz="2400" dirty="0"/>
              <a:t>       the network or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other</a:t>
            </a:r>
            <a:r>
              <a:rPr lang="fr-FR" sz="2400" dirty="0"/>
              <a:t> institutions</a:t>
            </a:r>
          </a:p>
          <a:p>
            <a:pPr marL="457200" indent="-4572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 startAt="8"/>
            </a:pPr>
            <a:r>
              <a:rPr lang="fr-FR" sz="2400" dirty="0"/>
              <a:t> </a:t>
            </a:r>
            <a:r>
              <a:rPr lang="fr-FR" sz="2400" dirty="0" err="1"/>
              <a:t>Conduct</a:t>
            </a:r>
            <a:r>
              <a:rPr lang="fr-FR" sz="2400" dirty="0"/>
              <a:t> </a:t>
            </a:r>
            <a:r>
              <a:rPr lang="fr-FR" sz="2400" dirty="0" err="1"/>
              <a:t>periodic</a:t>
            </a:r>
            <a:r>
              <a:rPr lang="fr-FR" sz="2400" dirty="0"/>
              <a:t> communications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networks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 startAt="8"/>
            </a:pPr>
            <a:r>
              <a:rPr lang="fr-FR" sz="2400" dirty="0"/>
              <a:t> </a:t>
            </a:r>
            <a:r>
              <a:rPr lang="fr-FR" sz="2400" dirty="0" err="1"/>
              <a:t>Develop</a:t>
            </a:r>
            <a:r>
              <a:rPr lang="fr-FR" sz="2400" dirty="0"/>
              <a:t> a </a:t>
            </a:r>
            <a:r>
              <a:rPr lang="fr-FR" sz="2400" dirty="0" err="1"/>
              <a:t>legal</a:t>
            </a:r>
            <a:r>
              <a:rPr lang="fr-FR" sz="2400" dirty="0"/>
              <a:t> </a:t>
            </a:r>
            <a:r>
              <a:rPr lang="fr-FR" sz="2400" dirty="0" err="1"/>
              <a:t>framework</a:t>
            </a:r>
            <a:r>
              <a:rPr lang="fr-FR" sz="2400" dirty="0"/>
              <a:t> for data </a:t>
            </a:r>
            <a:r>
              <a:rPr lang="fr-FR" sz="2400" dirty="0" err="1"/>
              <a:t>governance</a:t>
            </a:r>
            <a:r>
              <a:rPr lang="fr-FR" sz="2400" dirty="0"/>
              <a:t> and sharing.</a:t>
            </a:r>
          </a:p>
        </p:txBody>
      </p:sp>
      <p:pic>
        <p:nvPicPr>
          <p:cNvPr id="7" name="Picture 6" descr="How to create a Strategic Action Plan for your Learning and Skill  Development?">
            <a:extLst>
              <a:ext uri="{FF2B5EF4-FFF2-40B4-BE49-F238E27FC236}">
                <a16:creationId xmlns:a16="http://schemas.microsoft.com/office/drawing/2014/main" id="{4060C299-48EF-4F04-86D4-C5A26D71E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0"/>
          <a:stretch/>
        </p:blipFill>
        <p:spPr bwMode="auto">
          <a:xfrm>
            <a:off x="6732240" y="49188"/>
            <a:ext cx="2343150" cy="162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24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995" y="654069"/>
            <a:ext cx="7006009" cy="518430"/>
          </a:xfrm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r>
              <a:rPr lang="fr-FR" sz="3600" b="1" dirty="0">
                <a:solidFill>
                  <a:srgbClr val="1D1D1B"/>
                </a:solidFill>
                <a:latin typeface="Calibri"/>
              </a:rPr>
              <a:t>Challenges (1)</a:t>
            </a: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1800" b="1" dirty="0">
                <a:solidFill>
                  <a:schemeClr val="tx1"/>
                </a:solidFill>
                <a:latin typeface="Calibri"/>
              </a:rPr>
            </a:br>
            <a:endParaRPr lang="fr-FR" sz="18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" name="Connecteur droit 5"/>
          <p:cNvCxnSpPr/>
          <p:nvPr>
            <p:custDataLst>
              <p:tags r:id="rId2"/>
            </p:custDataLst>
          </p:nvPr>
        </p:nvCxnSpPr>
        <p:spPr>
          <a:xfrm flipV="1">
            <a:off x="539552" y="757265"/>
            <a:ext cx="3960440" cy="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84724-F432-4D85-846A-E65001A814B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6</a:t>
            </a:fld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744D-5D67-4B02-9404-A2B5AC12B64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2009" y="612646"/>
            <a:ext cx="7875565" cy="446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MG" sz="2400" dirty="0" err="1">
                <a:solidFill>
                  <a:srgbClr val="0066CC"/>
                </a:solidFill>
              </a:rPr>
              <a:t>Locally</a:t>
            </a:r>
            <a:endParaRPr lang="fr-FR" altLang="fr-MG" sz="2400" dirty="0">
              <a:solidFill>
                <a:srgbClr val="0066CC"/>
              </a:solidFill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Obtain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representative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 data a</a:t>
            </a:r>
            <a:r>
              <a:rPr lang="fr-FR" altLang="fr-MG" sz="2400" dirty="0"/>
              <a:t>nd </a:t>
            </a:r>
            <a:r>
              <a:rPr lang="fr-FR" altLang="fr-MG" sz="2400" dirty="0" err="1"/>
              <a:t>samples</a:t>
            </a:r>
            <a:endParaRPr kumimoji="0" lang="fr-FR" altLang="fr-MG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Limited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funding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 for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sequencing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capacity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equipment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reagents</a:t>
            </a:r>
            <a:r>
              <a:rPr lang="fr-FR" altLang="fr-MG" sz="2400" dirty="0"/>
              <a:t> - 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if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renew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needed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IT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equipment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staff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Few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trained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technicians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lab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scientists</a:t>
            </a:r>
            <a:endParaRPr kumimoji="0" lang="fr-MG" altLang="fr-MG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/>
              <a:t>U</a:t>
            </a:r>
            <a:r>
              <a:rPr kumimoji="0" lang="fr-MG" altLang="fr-MG" sz="2400" b="0" i="0" u="none" strike="noStrike" cap="none" normalizeH="0" baseline="0" dirty="0" err="1">
                <a:ln>
                  <a:noFill/>
                </a:ln>
                <a:effectLst/>
              </a:rPr>
              <a:t>nstable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 power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fr-MG" altLang="fr-MG" sz="2400" b="0" i="0" u="none" strike="noStrike" cap="none" normalizeH="0" baseline="0" dirty="0">
                <a:ln>
                  <a:noFill/>
                </a:ln>
                <a:effectLst/>
              </a:rPr>
              <a:t>internet</a:t>
            </a:r>
            <a:r>
              <a:rPr kumimoji="0" lang="fr-FR" altLang="fr-MG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FR" altLang="fr-MG" sz="2400" b="0" i="0" u="none" strike="noStrike" cap="none" normalizeH="0" baseline="0" dirty="0" err="1">
                <a:ln>
                  <a:noFill/>
                </a:ln>
                <a:effectLst/>
              </a:rPr>
              <a:t>connectivity</a:t>
            </a:r>
            <a:endParaRPr kumimoji="0" lang="fr-FR" altLang="fr-MG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MG" sz="2400" dirty="0"/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MG" sz="2400" dirty="0"/>
              <a:t>       </a:t>
            </a:r>
          </a:p>
        </p:txBody>
      </p:sp>
      <p:pic>
        <p:nvPicPr>
          <p:cNvPr id="4098" name="Picture 2" descr="Challenge Stock Illustrations – 527,517 Challenge Stock Illustrations,  Vectors &amp; Clipart - Dreamstime">
            <a:extLst>
              <a:ext uri="{FF2B5EF4-FFF2-40B4-BE49-F238E27FC236}">
                <a16:creationId xmlns:a16="http://schemas.microsoft.com/office/drawing/2014/main" id="{9743216A-95A2-40EC-A8A7-C7871245E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63" y="146930"/>
            <a:ext cx="1842044" cy="1584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3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995" y="654069"/>
            <a:ext cx="7006009" cy="518430"/>
          </a:xfrm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r>
              <a:rPr lang="fr-FR" sz="3600" b="1" dirty="0">
                <a:solidFill>
                  <a:srgbClr val="1D1D1B"/>
                </a:solidFill>
                <a:latin typeface="Calibri"/>
              </a:rPr>
              <a:t>Challenges (2)</a:t>
            </a: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1800" b="1" dirty="0">
                <a:solidFill>
                  <a:schemeClr val="tx1"/>
                </a:solidFill>
                <a:latin typeface="Calibri"/>
              </a:rPr>
            </a:br>
            <a:endParaRPr lang="fr-FR" sz="18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" name="Connecteur droit 5"/>
          <p:cNvCxnSpPr/>
          <p:nvPr>
            <p:custDataLst>
              <p:tags r:id="rId2"/>
            </p:custDataLst>
          </p:nvPr>
        </p:nvCxnSpPr>
        <p:spPr>
          <a:xfrm flipV="1">
            <a:off x="539552" y="757265"/>
            <a:ext cx="3960440" cy="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84724-F432-4D85-846A-E65001A814B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7</a:t>
            </a:fld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D5744D-5D67-4B02-9404-A2B5AC12B64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536" y="747956"/>
            <a:ext cx="7848871" cy="446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MG" sz="2400" dirty="0" err="1">
                <a:solidFill>
                  <a:srgbClr val="0066CC"/>
                </a:solidFill>
              </a:rPr>
              <a:t>External</a:t>
            </a:r>
            <a:endParaRPr lang="fr-FR" altLang="fr-MG" sz="2400" dirty="0">
              <a:solidFill>
                <a:srgbClr val="0066CC"/>
              </a:solidFill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 err="1"/>
              <a:t>Different</a:t>
            </a:r>
            <a:r>
              <a:rPr lang="fr-FR" altLang="fr-MG" sz="2400" dirty="0"/>
              <a:t> </a:t>
            </a:r>
            <a:r>
              <a:rPr lang="fr-FR" altLang="fr-MG" sz="2400" dirty="0" err="1"/>
              <a:t>levels</a:t>
            </a:r>
            <a:r>
              <a:rPr lang="fr-FR" altLang="fr-MG" sz="2400" dirty="0"/>
              <a:t> of </a:t>
            </a:r>
            <a:r>
              <a:rPr lang="fr-FR" altLang="fr-MG" sz="2400" dirty="0" err="1"/>
              <a:t>knowledge</a:t>
            </a:r>
            <a:r>
              <a:rPr lang="fr-FR" altLang="fr-MG" sz="2400" dirty="0"/>
              <a:t> and </a:t>
            </a:r>
            <a:r>
              <a:rPr lang="fr-FR" altLang="fr-MG" sz="2400" dirty="0" err="1"/>
              <a:t>capacity</a:t>
            </a:r>
            <a:r>
              <a:rPr lang="fr-FR" altLang="fr-MG" sz="2400" dirty="0"/>
              <a:t> (</a:t>
            </a:r>
            <a:r>
              <a:rPr lang="fr-FR" altLang="fr-MG" sz="2400" dirty="0" err="1"/>
              <a:t>equipment</a:t>
            </a:r>
            <a:r>
              <a:rPr lang="fr-FR" altLang="fr-MG" sz="2400" dirty="0"/>
              <a:t> and staff) 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 err="1"/>
              <a:t>Different</a:t>
            </a:r>
            <a:r>
              <a:rPr lang="fr-FR" altLang="fr-MG" sz="2400" dirty="0"/>
              <a:t> administrative and </a:t>
            </a:r>
            <a:r>
              <a:rPr lang="fr-FR" altLang="fr-MG" sz="2400" dirty="0" err="1"/>
              <a:t>procurement</a:t>
            </a:r>
            <a:r>
              <a:rPr lang="fr-FR" altLang="fr-MG" sz="2400" dirty="0"/>
              <a:t> </a:t>
            </a:r>
            <a:r>
              <a:rPr lang="fr-FR" altLang="fr-MG" sz="2400" dirty="0" err="1"/>
              <a:t>procedures</a:t>
            </a:r>
            <a:endParaRPr lang="fr-FR" altLang="fr-MG" sz="2400" dirty="0"/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fr-FR" altLang="fr-MG" sz="2400" dirty="0"/>
              <a:t>Surveillance système </a:t>
            </a:r>
            <a:r>
              <a:rPr lang="fr-FR" altLang="fr-MG" sz="2400" dirty="0" err="1"/>
              <a:t>depending</a:t>
            </a:r>
            <a:r>
              <a:rPr lang="fr-FR" altLang="fr-MG" sz="2400" dirty="0"/>
              <a:t> on the </a:t>
            </a:r>
            <a:r>
              <a:rPr lang="fr-FR" altLang="fr-MG" sz="2400" dirty="0" err="1"/>
              <a:t>specific</a:t>
            </a:r>
            <a:r>
              <a:rPr lang="fr-FR" altLang="fr-MG" sz="2400" dirty="0"/>
              <a:t> </a:t>
            </a:r>
            <a:r>
              <a:rPr lang="fr-FR" altLang="fr-MG" sz="2400" dirty="0" err="1"/>
              <a:t>contries</a:t>
            </a:r>
            <a:r>
              <a:rPr lang="fr-FR" altLang="fr-MG" sz="2400" dirty="0"/>
              <a:t> objective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Divergent laws on data privacy and protection</a:t>
            </a:r>
            <a:endParaRPr lang="fr-FR" altLang="fr-MG" sz="2400" dirty="0"/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fr-FR" altLang="fr-MG" sz="2400" dirty="0"/>
          </a:p>
        </p:txBody>
      </p:sp>
      <p:pic>
        <p:nvPicPr>
          <p:cNvPr id="8" name="Picture 2" descr="Challenge Stock Illustrations – 527,517 Challenge Stock Illustrations,  Vectors &amp; Clipart - Dreamstime">
            <a:extLst>
              <a:ext uri="{FF2B5EF4-FFF2-40B4-BE49-F238E27FC236}">
                <a16:creationId xmlns:a16="http://schemas.microsoft.com/office/drawing/2014/main" id="{3DE4738B-DE0A-40F8-919F-6A5B0167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763" y="146930"/>
            <a:ext cx="1842044" cy="15841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7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5995" y="654069"/>
            <a:ext cx="7006009" cy="518430"/>
          </a:xfrm>
        </p:spPr>
        <p:txBody>
          <a:bodyPr>
            <a:noAutofit/>
          </a:bodyPr>
          <a:lstStyle/>
          <a:p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3600" b="1" dirty="0">
                <a:solidFill>
                  <a:srgbClr val="1D1D1B"/>
                </a:solidFill>
                <a:latin typeface="Calibri"/>
              </a:rPr>
            </a:br>
            <a:br>
              <a:rPr lang="fr-FR" sz="1800" b="1" dirty="0">
                <a:solidFill>
                  <a:schemeClr val="tx1"/>
                </a:solidFill>
                <a:latin typeface="Calibri"/>
              </a:rPr>
            </a:br>
            <a:endParaRPr lang="fr-FR" sz="18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6" name="Connecteur droit 5"/>
          <p:cNvCxnSpPr/>
          <p:nvPr>
            <p:custDataLst>
              <p:tags r:id="rId2"/>
            </p:custDataLst>
          </p:nvPr>
        </p:nvCxnSpPr>
        <p:spPr>
          <a:xfrm flipV="1">
            <a:off x="539552" y="757265"/>
            <a:ext cx="3960440" cy="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B84724-F432-4D85-846A-E65001A814B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8</a:t>
            </a:fld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D2965B-40E2-D0D9-3E69-696DF8E882C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28650" y="10789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spc="-50" dirty="0">
                <a:solidFill>
                  <a:srgbClr val="1D1D1B"/>
                </a:solidFill>
                <a:latin typeface="Calibri"/>
              </a:rPr>
              <a:t>Proposed names</a:t>
            </a:r>
            <a:endParaRPr lang="en-ZA" sz="3600" b="1" spc="-50" dirty="0">
              <a:solidFill>
                <a:srgbClr val="1D1D1B"/>
              </a:solidFill>
              <a:latin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CC7B9D-5881-6C6E-9A5D-CBA0501347C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28650" y="1106164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ZA" dirty="0"/>
              <a:t>Respiratory Virus Network Africa (</a:t>
            </a:r>
            <a:r>
              <a:rPr lang="en-ZA" dirty="0" err="1"/>
              <a:t>ReViNA</a:t>
            </a:r>
            <a:r>
              <a:rPr lang="en-ZA" dirty="0"/>
              <a:t>)</a:t>
            </a:r>
          </a:p>
          <a:p>
            <a:pPr marL="0" indent="0" algn="just">
              <a:buNone/>
            </a:pPr>
            <a:endParaRPr lang="en-ZA" dirty="0"/>
          </a:p>
          <a:p>
            <a:pPr algn="just"/>
            <a:endParaRPr lang="en-ZA" sz="2400" dirty="0">
              <a:solidFill>
                <a:srgbClr val="0066CC"/>
              </a:solidFill>
            </a:endParaRPr>
          </a:p>
        </p:txBody>
      </p:sp>
      <p:pic>
        <p:nvPicPr>
          <p:cNvPr id="10" name="Picture 4" descr="A logo with text overlay&#10;&#10;AI-generated content may be incorrect.">
            <a:extLst>
              <a:ext uri="{FF2B5EF4-FFF2-40B4-BE49-F238E27FC236}">
                <a16:creationId xmlns:a16="http://schemas.microsoft.com/office/drawing/2014/main" id="{076339C0-EEAE-FADE-73FC-F178DF8EE71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11560" y="2157085"/>
            <a:ext cx="3175237" cy="2116825"/>
          </a:xfrm>
          <a:prstGeom prst="rect">
            <a:avLst/>
          </a:prstGeom>
        </p:spPr>
      </p:pic>
      <p:pic>
        <p:nvPicPr>
          <p:cNvPr id="1026" name="Picture 2" descr="10 600+ Ok Emoji Photos, taleaux et images libre de droits ...">
            <a:extLst>
              <a:ext uri="{FF2B5EF4-FFF2-40B4-BE49-F238E27FC236}">
                <a16:creationId xmlns:a16="http://schemas.microsoft.com/office/drawing/2014/main" id="{29838E14-A9C8-4A5A-8F29-0CB50B406705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96" y="4275634"/>
            <a:ext cx="714364" cy="6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53A0F7C-5A29-4521-B15F-870EEDDE1D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92" y="1648241"/>
            <a:ext cx="4810480" cy="3171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7050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61A5629-20C9-4A8E-AC71-DE6C100D097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 defTabSz="457200"/>
            <a:r>
              <a:rPr lang="fr-FR"/>
              <a:t>11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375B06-9E87-455F-9EE3-243B76C251A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 defTabSz="457200"/>
            <a:fld id="{5C51CFDF-7546-4119-8296-183FA3A19CF9}" type="slidenum">
              <a:rPr lang="fr-FR" smtClean="0"/>
              <a:pPr defTabSz="457200"/>
              <a:t>9</a:t>
            </a:fld>
            <a:endParaRPr lang="fr-FR" dirty="0"/>
          </a:p>
        </p:txBody>
      </p:sp>
      <p:pic>
        <p:nvPicPr>
          <p:cNvPr id="6" name="Picture 4" descr="Centres pour le contrôle et la prévention des maladies — Wikipédia">
            <a:extLst>
              <a:ext uri="{FF2B5EF4-FFF2-40B4-BE49-F238E27FC236}">
                <a16:creationId xmlns:a16="http://schemas.microsoft.com/office/drawing/2014/main" id="{3CD61937-6250-4EC6-846B-6E45DCCB8B9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65212"/>
            <a:ext cx="1029547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7D10CF7-B283-43C7-A56E-58536219D5D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037928"/>
            <a:ext cx="4896546" cy="3331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3173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Rétrospective">
  <a:themeElements>
    <a:clrScheme name="Personnalisé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0080C9"/>
      </a:accent1>
      <a:accent2>
        <a:srgbClr val="90909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16967</TotalTime>
  <Words>391</Words>
  <Application>Microsoft Office PowerPoint</Application>
  <PresentationFormat>Affichage à l'écran (16:10)</PresentationFormat>
  <Paragraphs>78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Rétrospective</vt:lpstr>
      <vt:lpstr>ACTION PLANS – IDEAS &amp;  CHALLENGES IN IMPLEMENTATION</vt:lpstr>
      <vt:lpstr>   Current situation  </vt:lpstr>
      <vt:lpstr>   Proposed action plan (1)  </vt:lpstr>
      <vt:lpstr>   Proposed action plan (2)  </vt:lpstr>
      <vt:lpstr>   Proposed action plan (3)  </vt:lpstr>
      <vt:lpstr>   Challenges (1)  </vt:lpstr>
      <vt:lpstr>   Challenges (2)  </vt:lpstr>
      <vt:lpstr>     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Mamy Tiana Iriantsoa ANDRIAMANANDRAIBE</dc:creator>
  <cp:lastModifiedBy>rtsiry</cp:lastModifiedBy>
  <cp:revision>572</cp:revision>
  <dcterms:created xsi:type="dcterms:W3CDTF">2022-10-19T12:51:10Z</dcterms:created>
  <dcterms:modified xsi:type="dcterms:W3CDTF">2025-09-19T05:14:08Z</dcterms:modified>
</cp:coreProperties>
</file>