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7"/>
  </p:notesMasterIdLst>
  <p:sldIdLst>
    <p:sldId id="785" r:id="rId2"/>
    <p:sldId id="783" r:id="rId3"/>
    <p:sldId id="784" r:id="rId4"/>
    <p:sldId id="782" r:id="rId5"/>
    <p:sldId id="781" r:id="rId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A3EE725-FB96-432B-87D7-82B514A2D6EA}">
          <p14:sldIdLst>
            <p14:sldId id="785"/>
            <p14:sldId id="783"/>
            <p14:sldId id="784"/>
            <p14:sldId id="782"/>
            <p14:sldId id="7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B305D"/>
    <a:srgbClr val="FFFFFF"/>
    <a:srgbClr val="D4AD68"/>
    <a:srgbClr val="000000"/>
    <a:srgbClr val="008000"/>
    <a:srgbClr val="FF0000"/>
    <a:srgbClr val="4F81BD"/>
    <a:srgbClr val="0099FF"/>
    <a:srgbClr val="C18D00"/>
    <a:srgbClr val="B18B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0" autoAdjust="0"/>
    <p:restoredTop sz="86133" autoAdjust="0"/>
  </p:normalViewPr>
  <p:slideViewPr>
    <p:cSldViewPr snapToGrid="0">
      <p:cViewPr varScale="1">
        <p:scale>
          <a:sx n="71" d="100"/>
          <a:sy n="71" d="100"/>
        </p:scale>
        <p:origin x="121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fld id="{63074549-3FB8-4297-A422-419B48B405F1}" type="datetimeFigureOut">
              <a:rPr lang="en-US"/>
              <a:pPr>
                <a:defRPr/>
              </a:pPr>
              <a:t>9/19/2025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9CBA598-D5E4-4B66-BA8E-292354B61C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5942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Capacity building - Advocate for at least one bioinformatics trainee or fellowship through partnerships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CBA598-D5E4-4B66-BA8E-292354B61C44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1684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BF28A92-C110-76A1-BB94-D1869AE25D2A}"/>
              </a:ext>
            </a:extLst>
          </p:cNvPr>
          <p:cNvSpPr/>
          <p:nvPr userDrawn="1"/>
        </p:nvSpPr>
        <p:spPr>
          <a:xfrm>
            <a:off x="0" y="6471821"/>
            <a:ext cx="12190816" cy="386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H"/>
          </a:p>
        </p:txBody>
      </p:sp>
      <p:pic>
        <p:nvPicPr>
          <p:cNvPr id="11" name="Picture 10" descr="A picture containing building, outdoor, house, town&#10;&#10;Description automatically generated">
            <a:extLst>
              <a:ext uri="{FF2B5EF4-FFF2-40B4-BE49-F238E27FC236}">
                <a16:creationId xmlns:a16="http://schemas.microsoft.com/office/drawing/2014/main" id="{6240C155-AA76-0D71-22D8-B267D65E5C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75" b="10948"/>
          <a:stretch/>
        </p:blipFill>
        <p:spPr>
          <a:xfrm>
            <a:off x="-1" y="-19003"/>
            <a:ext cx="12192001" cy="4493031"/>
          </a:xfrm>
          <a:prstGeom prst="rect">
            <a:avLst/>
          </a:prstGeom>
        </p:spPr>
      </p:pic>
      <p:pic>
        <p:nvPicPr>
          <p:cNvPr id="10" name="Picture 9" descr="A picture containing logo&#10;&#10;Description automatically generated">
            <a:extLst>
              <a:ext uri="{FF2B5EF4-FFF2-40B4-BE49-F238E27FC236}">
                <a16:creationId xmlns:a16="http://schemas.microsoft.com/office/drawing/2014/main" id="{56730C5A-AD4B-EE47-A618-0F5B2778D4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4"/>
          <a:stretch/>
        </p:blipFill>
        <p:spPr>
          <a:xfrm>
            <a:off x="0" y="4578502"/>
            <a:ext cx="12190816" cy="1990971"/>
          </a:xfrm>
          <a:prstGeom prst="rect">
            <a:avLst/>
          </a:prstGeom>
        </p:spPr>
      </p:pic>
      <p:pic>
        <p:nvPicPr>
          <p:cNvPr id="4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315" b="33333"/>
          <a:stretch/>
        </p:blipFill>
        <p:spPr bwMode="auto">
          <a:xfrm>
            <a:off x="4" y="4456592"/>
            <a:ext cx="12192000" cy="109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FFEF2-478C-4D39-B44D-1DC341BF5285}" type="datetime1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7AEE40-029B-4227-898C-3C310D574D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258EFB7-B241-F17D-8F40-551EA4F01F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008" y="198798"/>
            <a:ext cx="10972800" cy="12714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9A99B840-58D6-72B0-C10D-169418401DB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58611" y="1733356"/>
            <a:ext cx="6473594" cy="1107160"/>
          </a:xfrm>
          <a:solidFill>
            <a:srgbClr val="FFFFFF">
              <a:alpha val="60000"/>
            </a:srgbClr>
          </a:solidFill>
        </p:spPr>
        <p:txBody>
          <a:bodyPr/>
          <a:lstStyle>
            <a:lvl1pPr marL="0" indent="0" algn="ctr">
              <a:buNone/>
              <a:defRPr sz="3200" b="1">
                <a:solidFill>
                  <a:srgbClr val="1B305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name </a:t>
            </a:r>
          </a:p>
          <a:p>
            <a:r>
              <a:rPr lang="en-US" dirty="0"/>
              <a:t>&amp; credentials</a:t>
            </a:r>
          </a:p>
        </p:txBody>
      </p:sp>
    </p:spTree>
    <p:extLst>
      <p:ext uri="{BB962C8B-B14F-4D97-AF65-F5344CB8AC3E}">
        <p14:creationId xmlns:p14="http://schemas.microsoft.com/office/powerpoint/2010/main" val="3231816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9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5" y="273070"/>
            <a:ext cx="681566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9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CB834-24DC-41B1-B6C7-D77422BB545B}" type="datetime1">
              <a:rPr lang="en-US" smtClean="0"/>
              <a:t>9/19/2025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78F6C-6058-48C9-A2AA-19EB74DCB7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5459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834501"/>
            <a:ext cx="7315200" cy="3893074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147609-6111-4D5E-B29B-5F4C7AA5CB18}" type="datetime1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2E8101-BF6B-4E22-A473-441BD9FADF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9359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33C42-CA71-4724-9FC4-7209A169888B}" type="datetime1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B71F11-729C-41D9-825A-ACC6F72CDD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289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5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58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77ED2-BE67-4791-88E0-DCCC113A7B27}" type="datetime1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BF6CA-EFBB-407E-82B6-48F9191329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767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EE544A18-9368-224D-BFC4-E1C30795152D}"/>
              </a:ext>
            </a:extLst>
          </p:cNvPr>
          <p:cNvSpPr txBox="1">
            <a:spLocks/>
          </p:cNvSpPr>
          <p:nvPr userDrawn="1"/>
        </p:nvSpPr>
        <p:spPr>
          <a:xfrm>
            <a:off x="2770661" y="4883599"/>
            <a:ext cx="8225643" cy="73414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120" dirty="0">
                <a:solidFill>
                  <a:srgbClr val="0D0E5F"/>
                </a:solidFill>
                <a:latin typeface="Calibri"/>
              </a:rPr>
              <a:t>Noguchi Memorial Institute for Medical Research</a:t>
            </a:r>
          </a:p>
        </p:txBody>
      </p:sp>
      <p:pic>
        <p:nvPicPr>
          <p:cNvPr id="12" name="Picture 11" descr="A picture containing building, outdoor, house, town&#10;&#10;Description automatically generated">
            <a:extLst>
              <a:ext uri="{FF2B5EF4-FFF2-40B4-BE49-F238E27FC236}">
                <a16:creationId xmlns:a16="http://schemas.microsoft.com/office/drawing/2014/main" id="{72DADC20-E90C-DE40-BF3E-35361D0F71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75" b="10948"/>
          <a:stretch/>
        </p:blipFill>
        <p:spPr>
          <a:xfrm>
            <a:off x="-1" y="-19003"/>
            <a:ext cx="12192001" cy="4493031"/>
          </a:xfrm>
          <a:prstGeom prst="rect">
            <a:avLst/>
          </a:prstGeom>
        </p:spPr>
      </p:pic>
      <p:grpSp>
        <p:nvGrpSpPr>
          <p:cNvPr id="5" name="Group 17"/>
          <p:cNvGrpSpPr>
            <a:grpSpLocks/>
          </p:cNvGrpSpPr>
          <p:nvPr userDrawn="1"/>
        </p:nvGrpSpPr>
        <p:grpSpPr bwMode="auto">
          <a:xfrm>
            <a:off x="923929" y="5002227"/>
            <a:ext cx="1744663" cy="1273175"/>
            <a:chOff x="-184083" y="1461151"/>
            <a:chExt cx="1745528" cy="1272622"/>
          </a:xfrm>
        </p:grpSpPr>
        <p:pic>
          <p:nvPicPr>
            <p:cNvPr id="6" name="Picture 1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8" t="67491" r="91882" b="7056"/>
            <a:stretch>
              <a:fillRect/>
            </a:stretch>
          </p:blipFill>
          <p:spPr bwMode="auto">
            <a:xfrm rot="5400000">
              <a:off x="52370" y="1224698"/>
              <a:ext cx="1272622" cy="1745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19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500047"/>
              <a:ext cx="1142467" cy="1205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10D4B3-7895-4042-B75A-C13BF7C3F40F}" type="datetime1">
              <a:rPr lang="en-US" smtClean="0"/>
              <a:t>9/19/2025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2A1DBA-8F5C-4DC2-8C95-5A4EB00990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C55E8D6-6078-5F75-DF30-F2F900B3DD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008" y="357419"/>
            <a:ext cx="10972800" cy="5649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AC4F6512-6553-EDE7-71CC-DFE6037E0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8611" y="1444101"/>
            <a:ext cx="6473594" cy="564963"/>
          </a:xfrm>
        </p:spPr>
        <p:txBody>
          <a:bodyPr/>
          <a:lstStyle>
            <a:lvl1pPr marL="0" indent="0" algn="ctr">
              <a:buNone/>
              <a:defRPr sz="3200" b="1">
                <a:solidFill>
                  <a:srgbClr val="D4AD6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0284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08DDA4-2412-4A9C-4BDE-F9A318E386AF}"/>
              </a:ext>
            </a:extLst>
          </p:cNvPr>
          <p:cNvSpPr/>
          <p:nvPr userDrawn="1"/>
        </p:nvSpPr>
        <p:spPr>
          <a:xfrm>
            <a:off x="0" y="6471821"/>
            <a:ext cx="12190816" cy="386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H"/>
          </a:p>
        </p:txBody>
      </p:sp>
      <p:pic>
        <p:nvPicPr>
          <p:cNvPr id="10" name="Picture 9" descr="A picture containing logo&#10;&#10;Description automatically generated">
            <a:extLst>
              <a:ext uri="{FF2B5EF4-FFF2-40B4-BE49-F238E27FC236}">
                <a16:creationId xmlns:a16="http://schemas.microsoft.com/office/drawing/2014/main" id="{56730C5A-AD4B-EE47-A618-0F5B2778D4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4"/>
          <a:stretch/>
        </p:blipFill>
        <p:spPr>
          <a:xfrm>
            <a:off x="0" y="4578502"/>
            <a:ext cx="12190816" cy="1990971"/>
          </a:xfrm>
          <a:prstGeom prst="rect">
            <a:avLst/>
          </a:prstGeom>
        </p:spPr>
      </p:pic>
      <p:pic>
        <p:nvPicPr>
          <p:cNvPr id="4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333"/>
          <a:stretch/>
        </p:blipFill>
        <p:spPr bwMode="auto">
          <a:xfrm>
            <a:off x="0" y="0"/>
            <a:ext cx="12192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30480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1" y="154783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FFEF2-478C-4D39-B44D-1DC341BF5285}" type="datetime1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7AEE40-029B-4227-898C-3C310D574D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2960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30480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1" y="154783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FFEF2-478C-4D39-B44D-1DC341BF5285}" type="datetime1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7AEE40-029B-4227-898C-3C310D574D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7C143F8F-67AF-D658-D13B-B67F324B841F}"/>
              </a:ext>
            </a:extLst>
          </p:cNvPr>
          <p:cNvSpPr txBox="1">
            <a:spLocks/>
          </p:cNvSpPr>
          <p:nvPr userDrawn="1"/>
        </p:nvSpPr>
        <p:spPr>
          <a:xfrm>
            <a:off x="2735149" y="4972379"/>
            <a:ext cx="8225643" cy="73414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120" dirty="0">
                <a:solidFill>
                  <a:srgbClr val="0D0E5F"/>
                </a:solidFill>
                <a:latin typeface="Calibri"/>
              </a:rPr>
              <a:t>Noguchi Memorial Institute for Medical Research</a:t>
            </a:r>
          </a:p>
        </p:txBody>
      </p:sp>
      <p:grpSp>
        <p:nvGrpSpPr>
          <p:cNvPr id="9" name="Group 17">
            <a:extLst>
              <a:ext uri="{FF2B5EF4-FFF2-40B4-BE49-F238E27FC236}">
                <a16:creationId xmlns:a16="http://schemas.microsoft.com/office/drawing/2014/main" id="{2155A291-8E28-6F2B-4F4C-BC307D94A58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923929" y="5002227"/>
            <a:ext cx="1744663" cy="1273175"/>
            <a:chOff x="-184083" y="1461151"/>
            <a:chExt cx="1745528" cy="1272622"/>
          </a:xfrm>
        </p:grpSpPr>
        <p:pic>
          <p:nvPicPr>
            <p:cNvPr id="10" name="Picture 18">
              <a:extLst>
                <a:ext uri="{FF2B5EF4-FFF2-40B4-BE49-F238E27FC236}">
                  <a16:creationId xmlns:a16="http://schemas.microsoft.com/office/drawing/2014/main" id="{F3B639C2-DD83-AB83-BACF-D5B68B1B83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8" t="67491" r="91882" b="7056"/>
            <a:stretch>
              <a:fillRect/>
            </a:stretch>
          </p:blipFill>
          <p:spPr bwMode="auto">
            <a:xfrm rot="5400000">
              <a:off x="52370" y="1224698"/>
              <a:ext cx="1272622" cy="1745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9">
              <a:extLst>
                <a:ext uri="{FF2B5EF4-FFF2-40B4-BE49-F238E27FC236}">
                  <a16:creationId xmlns:a16="http://schemas.microsoft.com/office/drawing/2014/main" id="{20E4B3D4-2251-DB2A-3ACE-10FC12476A3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500047"/>
              <a:ext cx="1142467" cy="1205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45004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74E1A6-E1E6-4BAC-B091-38E0D03BD335}" type="datetime1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CA9BE-0EE4-4C35-92BC-5B6F97A1ED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3528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CA31F2-F243-416E-A1EB-09D90973D28C}" type="datetime1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9DB018-6AC8-45A0-9B06-452989956A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9922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E39A9-E705-40BC-9A59-782BFACB707D}" type="datetime1">
              <a:rPr lang="en-US" smtClean="0"/>
              <a:t>9/19/2025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8B0A0-6DC7-4DB7-B541-7936239D61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6772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468820-68E0-4D12-96F7-6630F2BBF55C}" type="datetime1">
              <a:rPr lang="en-US" smtClean="0"/>
              <a:t>9/19/2025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45689-B524-4047-B75B-588503F1E9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6593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65964-D846-42BB-9094-F7B606E5E7AA}" type="datetime1">
              <a:rPr lang="en-US" smtClean="0"/>
              <a:t>9/19/2025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837518-4A94-44B2-9675-C1F8144FB4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4320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"/>
          <p:cNvGrpSpPr>
            <a:grpSpLocks/>
          </p:cNvGrpSpPr>
          <p:nvPr userDrawn="1"/>
        </p:nvGrpSpPr>
        <p:grpSpPr bwMode="auto">
          <a:xfrm>
            <a:off x="-8016" y="0"/>
            <a:ext cx="12200016" cy="6858000"/>
            <a:chOff x="-7859" y="0"/>
            <a:chExt cx="12199859" cy="6858000"/>
          </a:xfrm>
        </p:grpSpPr>
        <p:pic>
          <p:nvPicPr>
            <p:cNvPr id="1035" name="Picture 7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6" name="Picture 7"/>
            <p:cNvPicPr>
              <a:picLocks noChangeAspect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174" b="17143"/>
            <a:stretch>
              <a:fillRect/>
            </a:stretch>
          </p:blipFill>
          <p:spPr bwMode="auto">
            <a:xfrm>
              <a:off x="-1805" y="119730"/>
              <a:ext cx="12192000" cy="4778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7" name="Picture 7"/>
            <p:cNvPicPr>
              <a:picLocks noChangeAspect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2" b="89276"/>
            <a:stretch>
              <a:fillRect/>
            </a:stretch>
          </p:blipFill>
          <p:spPr bwMode="auto">
            <a:xfrm>
              <a:off x="-7859" y="8574"/>
              <a:ext cx="12192000" cy="581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DA89EE5C-1A85-978C-95C4-707EB8BF8DDD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165" y="6086407"/>
            <a:ext cx="3347952" cy="534377"/>
          </a:xfrm>
          <a:prstGeom prst="rect">
            <a:avLst/>
          </a:prstGeom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136511"/>
            <a:ext cx="10972800" cy="56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26368"/>
            <a:ext cx="10972800" cy="5099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64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341082E-F1CB-45E0-BC02-5FC7C52688AE}" type="datetime1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64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64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70D663-09FB-4CA6-ACDC-B8FAFF247477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0254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25" r:id="rId2"/>
    <p:sldLayoutId id="2147483937" r:id="rId3"/>
    <p:sldLayoutId id="2147483927" r:id="rId4"/>
    <p:sldLayoutId id="2147483926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  <p:sldLayoutId id="2147483934" r:id="rId12"/>
    <p:sldLayoutId id="2147483935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bg1"/>
          </a:solidFill>
          <a:latin typeface="+mj-lt"/>
          <a:ea typeface="MS PGothic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MS PGothic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B2DD41-7952-0E3F-D673-8FF4D99A9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7AEE40-029B-4227-898C-3C310D574D43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1CC904-4DB7-DBA1-AB41-268CD2EA8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Ghana NIC</a:t>
            </a:r>
            <a:br>
              <a:rPr lang="en-US" dirty="0"/>
            </a:br>
            <a:endParaRPr lang="en-GH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8E26C94-A730-7592-0D19-2EB656D159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Nana Afia Asante </a:t>
            </a:r>
            <a:r>
              <a:rPr lang="en-US" dirty="0" err="1"/>
              <a:t>Ntim</a:t>
            </a:r>
            <a:r>
              <a:rPr lang="en-US" dirty="0"/>
              <a:t>, PhD</a:t>
            </a:r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405121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7D740-3229-1449-9FD5-66036F7CD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Plans</a:t>
            </a:r>
            <a:endParaRPr lang="en-G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DEC0E-6056-454A-A337-CACA645DC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026367"/>
            <a:ext cx="11421979" cy="5695121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Strengthen workflow efficiency; SOPs, Quality controls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Improve sharing of sequencing data and reduce Turnaround Time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Capacity building; Human Resource strengthening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Incorporate Illumina sequencing into our workflow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Consistent regional collaborations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Adapt the NICD’s sample </a:t>
            </a:r>
            <a:r>
              <a:rPr lang="en-US"/>
              <a:t>storage plan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29C19-31A0-9B49-AD2A-F2E37C1B7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BCA9BE-0EE4-4C35-92BC-5B6F97A1ED9C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6069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06631-C297-6840-81EA-85A9F9839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</a:t>
            </a:r>
            <a:endParaRPr lang="en-G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8977D-5FFC-B342-9562-572182950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Procure RSV primers and start sequencing our RSV-positive samples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Procure a UV pipette sterilizer to help minimize contamination in the wet lab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Upload sequences on SRA before publishing in a manuscript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Create an interactive dashboard for real-time updates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B5806-2909-D649-9461-52EE1000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BCA9BE-0EE4-4C35-92BC-5B6F97A1ED9C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829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2E841-046E-4F37-975A-D6A3D49C8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en-G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7B4B8-7804-4C6A-A833-42E381A15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 bioinformatician in the Ghana NIC ; </a:t>
            </a:r>
          </a:p>
          <a:p>
            <a:r>
              <a:rPr lang="en-US" dirty="0"/>
              <a:t>employ one</a:t>
            </a:r>
          </a:p>
          <a:p>
            <a:r>
              <a:rPr lang="en-US" dirty="0"/>
              <a:t>Train more RA’s to do wet lab so that one of the proficient RA’s can be dedicated to data analysis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Primers not working sometimes</a:t>
            </a:r>
          </a:p>
          <a:p>
            <a:r>
              <a:rPr lang="en-US" dirty="0"/>
              <a:t>Track to ensure primers are all usable for sequencing by checking the reference sites periodically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725A9-E541-4E78-AE8D-2D2295216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BCA9BE-0EE4-4C35-92BC-5B6F97A1ED9C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2123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9BD65-C9F5-46FB-BA1B-A020A2511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351B8-0105-45AD-B8D1-F5090A4F8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Thank You</a:t>
            </a:r>
            <a:endParaRPr lang="en-G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EBED84-9845-4539-82EE-B027C90DE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BCA9BE-0EE4-4C35-92BC-5B6F97A1ED9C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6046541"/>
      </p:ext>
    </p:extLst>
  </p:cSld>
  <p:clrMapOvr>
    <a:masterClrMapping/>
  </p:clrMapOvr>
</p:sld>
</file>

<file path=ppt/theme/theme1.xml><?xml version="1.0" encoding="utf-8"?>
<a:theme xmlns:a="http://schemas.openxmlformats.org/drawingml/2006/main" name="1_U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G" id="{14F2CB72-60CE-4962-973B-107FFDA6D289}" vid="{9070A0A7-C2E6-4930-B897-D2B3248C61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46765</TotalTime>
  <Words>161</Words>
  <Application>Microsoft Office PowerPoint</Application>
  <PresentationFormat>Widescreen</PresentationFormat>
  <Paragraphs>36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1_UG</vt:lpstr>
      <vt:lpstr>Ghana NIC </vt:lpstr>
      <vt:lpstr>Action Plans</vt:lpstr>
      <vt:lpstr>Ideas</vt:lpstr>
      <vt:lpstr>Challenges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NMIMR-UG Template</dc:title>
  <dc:creator>Prince Asare</dc:creator>
  <cp:keywords>E_works</cp:keywords>
  <cp:lastModifiedBy>Nana Afia asante</cp:lastModifiedBy>
  <cp:revision>2428</cp:revision>
  <dcterms:created xsi:type="dcterms:W3CDTF">2015-04-22T15:09:58Z</dcterms:created>
  <dcterms:modified xsi:type="dcterms:W3CDTF">2025-09-19T06:27:24Z</dcterms:modified>
</cp:coreProperties>
</file>