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4" r:id="rId4"/>
    <p:sldId id="308" r:id="rId5"/>
    <p:sldId id="312" r:id="rId6"/>
    <p:sldId id="313" r:id="rId7"/>
    <p:sldId id="259" r:id="rId8"/>
    <p:sldId id="315" r:id="rId9"/>
    <p:sldId id="316" r:id="rId10"/>
    <p:sldId id="319" r:id="rId11"/>
    <p:sldId id="261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24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language simple. Use examples: FASTQ files, conda,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 layer between applications and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ZA" dirty="0"/>
              <a:t>The </a:t>
            </a:r>
            <a:r>
              <a:rPr lang="en-ZA" b="1" dirty="0"/>
              <a:t>Linux kernel</a:t>
            </a:r>
            <a:r>
              <a:rPr lang="en-ZA" dirty="0"/>
              <a:t> is the core of the Linux operating system—the part that runs with the highest privilege and talks directly to your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Connect to real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3170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where Downloads/Documents are; stress keeping projects in a clean folder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Point out Home (~) path and how to make a tidy project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If ssh missing on older Windows, add Optional Feature: OpenSSH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creating a clean project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Operating Systems</a:t>
            </a:r>
            <a:br>
              <a:rPr lang="en-US" dirty="0"/>
            </a:br>
            <a:r>
              <a:rPr lang="en-ZA" sz="2800" dirty="0"/>
              <a:t>DK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 server (SSH)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 10/11: use built‑in OpenSSH → ssh user@server</a:t>
            </a:r>
          </a:p>
          <a:p>
            <a:r>
              <a:t>macOS: Terminal → ssh user@server</a:t>
            </a:r>
          </a:p>
          <a:p>
            <a:r>
              <a:t>Move files: scp local.txt user@server:~/  (or FileZilla GUI)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Files &amp; folders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757056"/>
          </a:xfrm>
        </p:spPr>
        <p:txBody>
          <a:bodyPr>
            <a:normAutofit/>
          </a:bodyPr>
          <a:lstStyle/>
          <a:p>
            <a:r>
              <a:rPr sz="2800" dirty="0"/>
              <a:t>Everything lives in folders (directories). Keep projects separated.</a:t>
            </a:r>
          </a:p>
          <a:p>
            <a:r>
              <a:rPr sz="2800" dirty="0"/>
              <a:t>Use short, clear names; avoid spaces (or use underscores).</a:t>
            </a:r>
          </a:p>
          <a:p>
            <a:r>
              <a:rPr sz="2800" dirty="0"/>
              <a:t>Back up important work (external drive, cloud, server home).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544D3-369A-1217-FFFF-2825BCE2D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0"/>
          <a:stretch/>
        </p:blipFill>
        <p:spPr>
          <a:xfrm>
            <a:off x="5921829" y="1820635"/>
            <a:ext cx="6096000" cy="3216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85B3-CB98-73EF-1AC4-719E3FDB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Containers in Bioinformatics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FE0B-5F81-D6AC-779A-F7834555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Lightweight, portable units of software.</a:t>
            </a:r>
          </a:p>
          <a:p>
            <a:r>
              <a:rPr lang="en-ZA" dirty="0"/>
              <a:t>Package </a:t>
            </a:r>
            <a:r>
              <a:rPr lang="en-ZA" b="1" dirty="0"/>
              <a:t>an application + dependencies (libraries, tools, configs)</a:t>
            </a:r>
            <a:r>
              <a:rPr lang="en-ZA" dirty="0"/>
              <a:t> into one environment.</a:t>
            </a:r>
          </a:p>
          <a:p>
            <a:r>
              <a:rPr lang="en-ZA" dirty="0"/>
              <a:t>Run consistently across </a:t>
            </a:r>
            <a:r>
              <a:rPr lang="en-ZA" b="1" dirty="0"/>
              <a:t>laptops, servers, and the cloud</a:t>
            </a:r>
            <a:r>
              <a:rPr lang="en-Z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Docker</a:t>
            </a:r>
            <a:r>
              <a:rPr lang="en-ZA" dirty="0"/>
              <a:t> – most popular container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Singularity</a:t>
            </a:r>
            <a:r>
              <a:rPr lang="en-ZA" dirty="0"/>
              <a:t> – widely used on HPC systems (clusters).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8268E-DD38-7F5B-1422-F899D9B7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4892447"/>
            <a:ext cx="1690915" cy="1690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21D13-DE24-BE9D-7684-828827EF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589" y="5167085"/>
            <a:ext cx="1584082" cy="16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BF351-9ED4-F154-8B0A-7EE5D731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0"/>
            <a:ext cx="2235200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39" y="40912"/>
            <a:ext cx="10907731" cy="646331"/>
          </a:xfrm>
        </p:spPr>
        <p:txBody>
          <a:bodyPr>
            <a:normAutofit fontScale="90000"/>
          </a:bodyPr>
          <a:lstStyle/>
          <a:p>
            <a:r>
              <a:rPr dirty="0"/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681591" cy="4800599"/>
          </a:xfrm>
        </p:spPr>
        <p:txBody>
          <a:bodyPr/>
          <a:lstStyle/>
          <a:p>
            <a:r>
              <a:rPr dirty="0">
                <a:latin typeface="+mj-lt"/>
              </a:rPr>
              <a:t>The OS is the manager of your computer.</a:t>
            </a:r>
          </a:p>
          <a:p>
            <a:r>
              <a:rPr lang="en-US" dirty="0">
                <a:latin typeface="+mj-lt"/>
              </a:rPr>
              <a:t>Communication between </a:t>
            </a:r>
            <a:r>
              <a:rPr dirty="0">
                <a:latin typeface="+mj-lt"/>
              </a:rPr>
              <a:t>apps </a:t>
            </a:r>
            <a:r>
              <a:rPr lang="en-US" dirty="0">
                <a:latin typeface="+mj-lt"/>
              </a:rPr>
              <a:t>and </a:t>
            </a:r>
            <a:r>
              <a:rPr dirty="0">
                <a:latin typeface="+mj-lt"/>
              </a:rPr>
              <a:t>hardware (CPU, memory, disk, internet).</a:t>
            </a:r>
          </a:p>
          <a:p>
            <a:r>
              <a:rPr lang="en-US" dirty="0">
                <a:latin typeface="+mj-lt"/>
              </a:rPr>
              <a:t>K</a:t>
            </a:r>
            <a:r>
              <a:rPr dirty="0">
                <a:latin typeface="+mj-lt"/>
              </a:rPr>
              <a:t>eeps things organized and safe: files, users, permissions.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A1241-ADF9-58DF-A09D-CA1D0077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1" r="12106"/>
          <a:stretch/>
        </p:blipFill>
        <p:spPr>
          <a:xfrm>
            <a:off x="5732979" y="702185"/>
            <a:ext cx="6061753" cy="4812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FF8DC-E327-4129-1CBA-CCD44012F3B4}"/>
              </a:ext>
            </a:extLst>
          </p:cNvPr>
          <p:cNvSpPr txBox="1"/>
          <p:nvPr/>
        </p:nvSpPr>
        <p:spPr>
          <a:xfrm>
            <a:off x="6380251" y="5191455"/>
            <a:ext cx="4017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Windows/macOS: laptops and lab desktops (documents, browsing)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A6702-780B-65F0-AD6D-BC0C94383315}"/>
              </a:ext>
            </a:extLst>
          </p:cNvPr>
          <p:cNvSpPr txBox="1"/>
          <p:nvPr/>
        </p:nvSpPr>
        <p:spPr>
          <a:xfrm>
            <a:off x="9887957" y="5343463"/>
            <a:ext cx="2307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Linux: most servers, clusters, cloud machines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7AF57-8210-8142-0BF7-B2443467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BF036E-22A8-FF3E-DD9B-92453EE6AFD7}"/>
              </a:ext>
            </a:extLst>
          </p:cNvPr>
          <p:cNvSpPr txBox="1"/>
          <p:nvPr/>
        </p:nvSpPr>
        <p:spPr>
          <a:xfrm>
            <a:off x="505590" y="697391"/>
            <a:ext cx="395842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Linux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3689B0-0FD0-37AB-CC52-E0595A56F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2955" y="1230871"/>
            <a:ext cx="6973456" cy="4525963"/>
          </a:xfrm>
        </p:spPr>
        <p:txBody>
          <a:bodyPr>
            <a:normAutofit/>
          </a:bodyPr>
          <a:lstStyle/>
          <a:p>
            <a:r>
              <a:rPr lang="en-ZA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Open-source, Unix-like operating system founded by Linus Torvalds in 1991</a:t>
            </a:r>
          </a:p>
          <a:p>
            <a:r>
              <a:rPr lang="en-ZA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Composed of the Linux kernel + tools &amp; utilities</a:t>
            </a:r>
          </a:p>
          <a:p>
            <a:r>
              <a:rPr lang="en-ZA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Linux kernel serves as the foundation and interface between the computers hardware and software</a:t>
            </a:r>
          </a:p>
          <a:p>
            <a:r>
              <a:rPr lang="en-ZA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 in multiple distributions (distros): Ubuntu, CentOS, Debian, Fedora, Red Hat Linux etc.</a:t>
            </a:r>
          </a:p>
          <a:p>
            <a:r>
              <a:rPr lang="en-ZA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GUI and command-line interface (CLI), but CLI is where the power lies</a:t>
            </a:r>
          </a:p>
          <a:p>
            <a:endParaRPr lang="en-ZA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928D5-69BA-CBC3-D099-C0F30907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7" y="1966192"/>
            <a:ext cx="4150043" cy="29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99D9A-D7C5-337A-2877-9AC343D71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0222B-B4CA-CB2B-6EF5-CECA25E6F1A3}"/>
              </a:ext>
            </a:extLst>
          </p:cNvPr>
          <p:cNvSpPr txBox="1"/>
          <p:nvPr/>
        </p:nvSpPr>
        <p:spPr>
          <a:xfrm>
            <a:off x="505590" y="697391"/>
            <a:ext cx="395842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6C50-7DE6-1787-529F-708BD77C4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4100945" cy="3729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2B8B6B-BD9B-3E9E-C29D-02428336D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546" y="1600201"/>
            <a:ext cx="6871855" cy="390467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Open Source &amp; free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community driven development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Stability &amp; Reliability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runs for months/years without crashing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User permissions and robust security model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works on desktops, servers, HPC clusters and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59C96-11FB-3AA3-7501-DFBD76BD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03" t="4724" r="27897"/>
          <a:stretch/>
        </p:blipFill>
        <p:spPr>
          <a:xfrm>
            <a:off x="1302327" y="1731865"/>
            <a:ext cx="2844800" cy="3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5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F059-9F9B-785F-E2F8-C8157A061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016FEB-FBB8-3C80-7712-01E5F0A78474}"/>
              </a:ext>
            </a:extLst>
          </p:cNvPr>
          <p:cNvSpPr txBox="1"/>
          <p:nvPr/>
        </p:nvSpPr>
        <p:spPr>
          <a:xfrm>
            <a:off x="505589" y="697391"/>
            <a:ext cx="548881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Linux in the Scientific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F5E8-0F07-E130-FCDB-D3AD8ED59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4119419" cy="3706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B3FA8-41DD-9922-9FD5-E6570F85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367" y="2093405"/>
            <a:ext cx="6756580" cy="35721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Backbone of supercomputers and HPC clusters</a:t>
            </a:r>
          </a:p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Enables automation and scripting for repetitive tasks</a:t>
            </a:r>
          </a:p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sz="24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Handles large-scale data processing efficiently</a:t>
            </a: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8F8903A2-5D57-DBFC-1C6C-315E8381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73" y="2016955"/>
            <a:ext cx="2124363" cy="2124363"/>
          </a:xfrm>
          <a:prstGeom prst="rect">
            <a:avLst/>
          </a:prstGeom>
        </p:spPr>
      </p:pic>
      <p:pic>
        <p:nvPicPr>
          <p:cNvPr id="8" name="Graphic 7" descr="Syncing cloud with solid fill">
            <a:extLst>
              <a:ext uri="{FF2B5EF4-FFF2-40B4-BE49-F238E27FC236}">
                <a16:creationId xmlns:a16="http://schemas.microsoft.com/office/drawing/2014/main" id="{8A354ED9-F12A-57CD-3280-25734299B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511" y="2835431"/>
            <a:ext cx="2470908" cy="24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97A38-C1E8-1EA2-D484-EEA216B08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CA05F3-C2DF-8C65-C92E-9DDA58CDE9F9}"/>
              </a:ext>
            </a:extLst>
          </p:cNvPr>
          <p:cNvSpPr txBox="1"/>
          <p:nvPr/>
        </p:nvSpPr>
        <p:spPr>
          <a:xfrm>
            <a:off x="505589" y="697391"/>
            <a:ext cx="548881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Why Bioinformaticians Love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BBAE-8789-8E07-55CF-6BCB71C5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3426691" cy="3710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C133B7-A39C-4320-7F91-60E28A2E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4437" y="1553515"/>
            <a:ext cx="7204363" cy="4749944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Most bioinformatics tools are Linux-native (e.g., BWA, </a:t>
            </a:r>
            <a:r>
              <a:rPr lang="en-ZA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SAMtools</a:t>
            </a: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GATK)</a:t>
            </a:r>
          </a:p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Easy pipeline automation using Bash, Snakemake, </a:t>
            </a:r>
            <a:r>
              <a:rPr lang="en-ZA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Nextflow</a:t>
            </a:r>
            <a:endParaRPr lang="en-ZA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Open-source ecosystem: R, Python, Conda, Docker all integrate seamlessly</a:t>
            </a:r>
          </a:p>
          <a:p>
            <a:pPr>
              <a:lnSpc>
                <a:spcPct val="115000"/>
              </a:lnSpc>
              <a:spcAft>
                <a:spcPts val="1067"/>
              </a:spcAft>
            </a:pP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Package managers simplify software installation (e.g., apt, </a:t>
            </a:r>
            <a:r>
              <a:rPr lang="en-ZA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conda</a:t>
            </a:r>
            <a:r>
              <a:rPr lang="en-ZA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67"/>
              </a:spcAft>
            </a:pPr>
            <a:endParaRPr lang="en-ZA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rogrammer male with solid fill">
            <a:extLst>
              <a:ext uri="{FF2B5EF4-FFF2-40B4-BE49-F238E27FC236}">
                <a16:creationId xmlns:a16="http://schemas.microsoft.com/office/drawing/2014/main" id="{6866D835-D6CD-AD54-D2C9-190AC0DB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129" y="1840345"/>
            <a:ext cx="2088143" cy="2088143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6BE727C1-5400-4A73-C90E-81050ABF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3255" y="3040345"/>
            <a:ext cx="2088143" cy="2088143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11A29647-39A0-4C8A-187F-6CF9E85CA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01" y="1840345"/>
            <a:ext cx="2088143" cy="20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use in bioinformatics?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Big files (FASTQ/BAM) → need good file habits</a:t>
            </a:r>
          </a:p>
          <a:p>
            <a:r>
              <a:rPr dirty="0"/>
              <a:t>Many tools (</a:t>
            </a:r>
            <a:r>
              <a:rPr dirty="0" err="1"/>
              <a:t>FastQC</a:t>
            </a:r>
            <a:r>
              <a:rPr dirty="0"/>
              <a:t>, BWA, </a:t>
            </a:r>
            <a:r>
              <a:rPr dirty="0" err="1"/>
              <a:t>Nextflow</a:t>
            </a:r>
            <a:r>
              <a:rPr dirty="0"/>
              <a:t>) → need an easy way to install/manage</a:t>
            </a:r>
          </a:p>
          <a:p>
            <a:r>
              <a:rPr dirty="0"/>
              <a:t>Servers and clusters run Linux → you’ll use a terminal at some point</a:t>
            </a:r>
          </a:p>
          <a:p>
            <a:r>
              <a:rPr dirty="0"/>
              <a:t>Reproducibility → record versions and keep things tidy</a:t>
            </a:r>
            <a:endParaRPr lang="en-US" dirty="0"/>
          </a:p>
          <a:p>
            <a:r>
              <a:rPr lang="en-ZA" dirty="0"/>
              <a:t>Absolute path: starts at the top (e.g., /home/dk/project)</a:t>
            </a:r>
          </a:p>
        </p:txBody>
      </p:sp>
    </p:spTree>
    <p:extLst>
      <p:ext uri="{BB962C8B-B14F-4D97-AF65-F5344CB8AC3E}">
        <p14:creationId xmlns:p14="http://schemas.microsoft.com/office/powerpoint/2010/main" val="386743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dirty="0"/>
              <a:t>Windows (desktop)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7" y="1716948"/>
            <a:ext cx="5725887" cy="4728548"/>
          </a:xfrm>
        </p:spPr>
        <p:txBody>
          <a:bodyPr>
            <a:normAutofit/>
          </a:bodyPr>
          <a:lstStyle/>
          <a:p>
            <a:r>
              <a:rPr sz="2800" dirty="0"/>
              <a:t>File Explorer: create folders for projects (e.g., C:\Users\you\projects\</a:t>
            </a:r>
            <a:r>
              <a:rPr sz="2800" dirty="0" err="1"/>
              <a:t>my_project</a:t>
            </a:r>
            <a:r>
              <a:rPr sz="2800" dirty="0"/>
              <a:t>)</a:t>
            </a:r>
          </a:p>
          <a:p>
            <a:r>
              <a:rPr sz="2800" dirty="0"/>
              <a:t>Task Manager: see CPU/memory usage (</a:t>
            </a:r>
            <a:r>
              <a:rPr sz="2800" dirty="0" err="1"/>
              <a:t>Ctrl+Shift+Esc</a:t>
            </a:r>
            <a:r>
              <a:rPr sz="2800" dirty="0"/>
              <a:t>)</a:t>
            </a:r>
          </a:p>
          <a:p>
            <a:r>
              <a:rPr sz="2800" dirty="0"/>
              <a:t>Open a terminal: Start → type “</a:t>
            </a:r>
            <a:r>
              <a:rPr sz="2800" dirty="0" err="1"/>
              <a:t>cmd</a:t>
            </a:r>
            <a:r>
              <a:rPr sz="2800" dirty="0"/>
              <a:t>” (Command Prompt) or “PowerShell”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722B4-B5A8-EA0C-003B-438B0083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6948"/>
            <a:ext cx="6012192" cy="3424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2"/>
            <a:ext cx="10972800" cy="1143000"/>
          </a:xfrm>
        </p:spPr>
        <p:txBody>
          <a:bodyPr/>
          <a:lstStyle/>
          <a:p>
            <a:r>
              <a:rPr dirty="0"/>
              <a:t>macOS (desktop)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41571" cy="5344885"/>
          </a:xfrm>
        </p:spPr>
        <p:txBody>
          <a:bodyPr/>
          <a:lstStyle/>
          <a:p>
            <a:r>
              <a:rPr dirty="0"/>
              <a:t>Finder: create a project folder (e.g., /Users/you/projects/</a:t>
            </a:r>
            <a:r>
              <a:rPr dirty="0" err="1"/>
              <a:t>my_project</a:t>
            </a:r>
            <a:r>
              <a:rPr dirty="0"/>
              <a:t>)</a:t>
            </a:r>
          </a:p>
          <a:p>
            <a:r>
              <a:rPr dirty="0"/>
              <a:t>Activity Monitor: see CPU/memory usage (Spotlight → Activity Monitor)</a:t>
            </a:r>
          </a:p>
          <a:p>
            <a:r>
              <a:rPr dirty="0"/>
              <a:t>Open a terminal: Spotlight (⌘+Space) → type “Terminal” (</a:t>
            </a:r>
            <a:r>
              <a:rPr dirty="0" err="1"/>
              <a:t>zsh</a:t>
            </a:r>
            <a:r>
              <a:rPr dirty="0"/>
              <a:t>)</a:t>
            </a:r>
          </a:p>
        </p:txBody>
      </p:sp>
      <p:pic>
        <p:nvPicPr>
          <p:cNvPr id="1026" name="Picture 2" descr="Terminal Definition - What is a computer terminal?">
            <a:extLst>
              <a:ext uri="{FF2B5EF4-FFF2-40B4-BE49-F238E27FC236}">
                <a16:creationId xmlns:a16="http://schemas.microsoft.com/office/drawing/2014/main" id="{374C83D9-7A51-5A9B-7488-52FF6E46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1" y="1981199"/>
            <a:ext cx="5431972" cy="36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697</Words>
  <Application>Microsoft Macintosh PowerPoint</Application>
  <PresentationFormat>Widescreen</PresentationFormat>
  <Paragraphs>63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Introduction to Operating Systems DK</vt:lpstr>
      <vt:lpstr>What is an OS?</vt:lpstr>
      <vt:lpstr>PowerPoint Presentation</vt:lpstr>
      <vt:lpstr>PowerPoint Presentation</vt:lpstr>
      <vt:lpstr>PowerPoint Presentation</vt:lpstr>
      <vt:lpstr>PowerPoint Presentation</vt:lpstr>
      <vt:lpstr>Linux use in bioinformatics?</vt:lpstr>
      <vt:lpstr>Windows (desktop) basics</vt:lpstr>
      <vt:lpstr>macOS (desktop) basics</vt:lpstr>
      <vt:lpstr>Connecting to a server (SSH)</vt:lpstr>
      <vt:lpstr>Files &amp; folders 101</vt:lpstr>
      <vt:lpstr>Containers in Bioinformatics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DK</dc:title>
  <dc:subject/>
  <dc:creator/>
  <cp:keywords/>
  <dc:description>generated using python-pptx</dc:description>
  <cp:lastModifiedBy>Dikeledi Kekana</cp:lastModifiedBy>
  <cp:revision>3</cp:revision>
  <dcterms:created xsi:type="dcterms:W3CDTF">2013-01-27T09:14:16Z</dcterms:created>
  <dcterms:modified xsi:type="dcterms:W3CDTF">2025-09-15T09:31:50Z</dcterms:modified>
  <cp:category/>
</cp:coreProperties>
</file>