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AF06-CD1E-5142-5521-595526308F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03AD305-5B80-03EE-E773-82D12D694B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1986702-4126-65D4-F819-C84F497E95F1}"/>
              </a:ext>
            </a:extLst>
          </p:cNvPr>
          <p:cNvSpPr>
            <a:spLocks noGrp="1"/>
          </p:cNvSpPr>
          <p:nvPr>
            <p:ph type="dt" sz="half" idx="10"/>
          </p:nvPr>
        </p:nvSpPr>
        <p:spPr/>
        <p:txBody>
          <a:bodyPr/>
          <a:lstStyle/>
          <a:p>
            <a:fld id="{7B797557-4081-604D-B94F-98DED1B8D33B}" type="datetimeFigureOut">
              <a:rPr lang="en-US" smtClean="0"/>
              <a:t>10/27/25</a:t>
            </a:fld>
            <a:endParaRPr lang="en-US"/>
          </a:p>
        </p:txBody>
      </p:sp>
      <p:sp>
        <p:nvSpPr>
          <p:cNvPr id="5" name="Footer Placeholder 4">
            <a:extLst>
              <a:ext uri="{FF2B5EF4-FFF2-40B4-BE49-F238E27FC236}">
                <a16:creationId xmlns:a16="http://schemas.microsoft.com/office/drawing/2014/main" id="{E381AC66-2C4E-1F7F-8E2F-5663E8CDA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81C72-CD61-2F74-A89E-D52ADE9272ED}"/>
              </a:ext>
            </a:extLst>
          </p:cNvPr>
          <p:cNvSpPr>
            <a:spLocks noGrp="1"/>
          </p:cNvSpPr>
          <p:nvPr>
            <p:ph type="sldNum" sz="quarter" idx="12"/>
          </p:nvPr>
        </p:nvSpPr>
        <p:spPr/>
        <p:txBody>
          <a:bodyPr/>
          <a:lstStyle/>
          <a:p>
            <a:fld id="{164B9194-E5C2-B145-ACA9-D26E93444A20}" type="slidenum">
              <a:rPr lang="en-US" smtClean="0"/>
              <a:t>‹#›</a:t>
            </a:fld>
            <a:endParaRPr lang="en-US"/>
          </a:p>
        </p:txBody>
      </p:sp>
    </p:spTree>
    <p:extLst>
      <p:ext uri="{BB962C8B-B14F-4D97-AF65-F5344CB8AC3E}">
        <p14:creationId xmlns:p14="http://schemas.microsoft.com/office/powerpoint/2010/main" val="49566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5130-7774-9F05-DA68-A68060B52D2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1B0F5ED-4816-CE1B-5D17-F12C56004CD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6A2BD3-F38D-3BFC-EC0B-1EC25052D053}"/>
              </a:ext>
            </a:extLst>
          </p:cNvPr>
          <p:cNvSpPr>
            <a:spLocks noGrp="1"/>
          </p:cNvSpPr>
          <p:nvPr>
            <p:ph type="dt" sz="half" idx="10"/>
          </p:nvPr>
        </p:nvSpPr>
        <p:spPr/>
        <p:txBody>
          <a:bodyPr/>
          <a:lstStyle/>
          <a:p>
            <a:fld id="{7B797557-4081-604D-B94F-98DED1B8D33B}" type="datetimeFigureOut">
              <a:rPr lang="en-US" smtClean="0"/>
              <a:t>10/27/25</a:t>
            </a:fld>
            <a:endParaRPr lang="en-US"/>
          </a:p>
        </p:txBody>
      </p:sp>
      <p:sp>
        <p:nvSpPr>
          <p:cNvPr id="5" name="Footer Placeholder 4">
            <a:extLst>
              <a:ext uri="{FF2B5EF4-FFF2-40B4-BE49-F238E27FC236}">
                <a16:creationId xmlns:a16="http://schemas.microsoft.com/office/drawing/2014/main" id="{B95F3453-1CF8-EDBB-5E9D-861F31089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0FC90-5E4B-7D79-4462-6C4F50CC0E85}"/>
              </a:ext>
            </a:extLst>
          </p:cNvPr>
          <p:cNvSpPr>
            <a:spLocks noGrp="1"/>
          </p:cNvSpPr>
          <p:nvPr>
            <p:ph type="sldNum" sz="quarter" idx="12"/>
          </p:nvPr>
        </p:nvSpPr>
        <p:spPr/>
        <p:txBody>
          <a:bodyPr/>
          <a:lstStyle/>
          <a:p>
            <a:fld id="{164B9194-E5C2-B145-ACA9-D26E93444A20}" type="slidenum">
              <a:rPr lang="en-US" smtClean="0"/>
              <a:t>‹#›</a:t>
            </a:fld>
            <a:endParaRPr lang="en-US"/>
          </a:p>
        </p:txBody>
      </p:sp>
    </p:spTree>
    <p:extLst>
      <p:ext uri="{BB962C8B-B14F-4D97-AF65-F5344CB8AC3E}">
        <p14:creationId xmlns:p14="http://schemas.microsoft.com/office/powerpoint/2010/main" val="389878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45604C-24AB-4C33-152B-3581FD478CE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F783E4-E9A4-86C8-6FD8-468105BAF6E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72875B-5401-A621-466E-BE31C30414C7}"/>
              </a:ext>
            </a:extLst>
          </p:cNvPr>
          <p:cNvSpPr>
            <a:spLocks noGrp="1"/>
          </p:cNvSpPr>
          <p:nvPr>
            <p:ph type="dt" sz="half" idx="10"/>
          </p:nvPr>
        </p:nvSpPr>
        <p:spPr/>
        <p:txBody>
          <a:bodyPr/>
          <a:lstStyle/>
          <a:p>
            <a:fld id="{7B797557-4081-604D-B94F-98DED1B8D33B}" type="datetimeFigureOut">
              <a:rPr lang="en-US" smtClean="0"/>
              <a:t>10/27/25</a:t>
            </a:fld>
            <a:endParaRPr lang="en-US"/>
          </a:p>
        </p:txBody>
      </p:sp>
      <p:sp>
        <p:nvSpPr>
          <p:cNvPr id="5" name="Footer Placeholder 4">
            <a:extLst>
              <a:ext uri="{FF2B5EF4-FFF2-40B4-BE49-F238E27FC236}">
                <a16:creationId xmlns:a16="http://schemas.microsoft.com/office/drawing/2014/main" id="{A2AC787F-442D-D0FF-DE22-A9B96C943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C68D0-79FE-84BD-54CF-ECE45A0CA564}"/>
              </a:ext>
            </a:extLst>
          </p:cNvPr>
          <p:cNvSpPr>
            <a:spLocks noGrp="1"/>
          </p:cNvSpPr>
          <p:nvPr>
            <p:ph type="sldNum" sz="quarter" idx="12"/>
          </p:nvPr>
        </p:nvSpPr>
        <p:spPr/>
        <p:txBody>
          <a:bodyPr/>
          <a:lstStyle/>
          <a:p>
            <a:fld id="{164B9194-E5C2-B145-ACA9-D26E93444A20}" type="slidenum">
              <a:rPr lang="en-US" smtClean="0"/>
              <a:t>‹#›</a:t>
            </a:fld>
            <a:endParaRPr lang="en-US"/>
          </a:p>
        </p:txBody>
      </p:sp>
    </p:spTree>
    <p:extLst>
      <p:ext uri="{BB962C8B-B14F-4D97-AF65-F5344CB8AC3E}">
        <p14:creationId xmlns:p14="http://schemas.microsoft.com/office/powerpoint/2010/main" val="135871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E7BD8-5108-B405-7AAA-2B4F63ADC8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56044B-2D77-853D-5616-AC77D94EA83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B28AA2-9A5C-6289-F677-F7E8B2F69DFE}"/>
              </a:ext>
            </a:extLst>
          </p:cNvPr>
          <p:cNvSpPr>
            <a:spLocks noGrp="1"/>
          </p:cNvSpPr>
          <p:nvPr>
            <p:ph type="dt" sz="half" idx="10"/>
          </p:nvPr>
        </p:nvSpPr>
        <p:spPr/>
        <p:txBody>
          <a:bodyPr/>
          <a:lstStyle/>
          <a:p>
            <a:fld id="{7B797557-4081-604D-B94F-98DED1B8D33B}" type="datetimeFigureOut">
              <a:rPr lang="en-US" smtClean="0"/>
              <a:t>10/27/25</a:t>
            </a:fld>
            <a:endParaRPr lang="en-US"/>
          </a:p>
        </p:txBody>
      </p:sp>
      <p:sp>
        <p:nvSpPr>
          <p:cNvPr id="5" name="Footer Placeholder 4">
            <a:extLst>
              <a:ext uri="{FF2B5EF4-FFF2-40B4-BE49-F238E27FC236}">
                <a16:creationId xmlns:a16="http://schemas.microsoft.com/office/drawing/2014/main" id="{16B80521-24E2-0B34-AFF2-A9C9A987F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D088D-41F0-539A-C8E3-4EE9B5688F5B}"/>
              </a:ext>
            </a:extLst>
          </p:cNvPr>
          <p:cNvSpPr>
            <a:spLocks noGrp="1"/>
          </p:cNvSpPr>
          <p:nvPr>
            <p:ph type="sldNum" sz="quarter" idx="12"/>
          </p:nvPr>
        </p:nvSpPr>
        <p:spPr/>
        <p:txBody>
          <a:bodyPr/>
          <a:lstStyle/>
          <a:p>
            <a:fld id="{164B9194-E5C2-B145-ACA9-D26E93444A20}" type="slidenum">
              <a:rPr lang="en-US" smtClean="0"/>
              <a:t>‹#›</a:t>
            </a:fld>
            <a:endParaRPr lang="en-US"/>
          </a:p>
        </p:txBody>
      </p:sp>
    </p:spTree>
    <p:extLst>
      <p:ext uri="{BB962C8B-B14F-4D97-AF65-F5344CB8AC3E}">
        <p14:creationId xmlns:p14="http://schemas.microsoft.com/office/powerpoint/2010/main" val="188587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5A21-8038-B54B-1504-163DCD1656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45F0733-9546-ABC4-6783-B93428F7DC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1458199-4C96-008A-766E-3A360C0EBC98}"/>
              </a:ext>
            </a:extLst>
          </p:cNvPr>
          <p:cNvSpPr>
            <a:spLocks noGrp="1"/>
          </p:cNvSpPr>
          <p:nvPr>
            <p:ph type="dt" sz="half" idx="10"/>
          </p:nvPr>
        </p:nvSpPr>
        <p:spPr/>
        <p:txBody>
          <a:bodyPr/>
          <a:lstStyle/>
          <a:p>
            <a:fld id="{7B797557-4081-604D-B94F-98DED1B8D33B}" type="datetimeFigureOut">
              <a:rPr lang="en-US" smtClean="0"/>
              <a:t>10/27/25</a:t>
            </a:fld>
            <a:endParaRPr lang="en-US"/>
          </a:p>
        </p:txBody>
      </p:sp>
      <p:sp>
        <p:nvSpPr>
          <p:cNvPr id="5" name="Footer Placeholder 4">
            <a:extLst>
              <a:ext uri="{FF2B5EF4-FFF2-40B4-BE49-F238E27FC236}">
                <a16:creationId xmlns:a16="http://schemas.microsoft.com/office/drawing/2014/main" id="{977F0B56-E42D-DB4D-4998-06F352155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20AD8-9975-7883-CBB7-7FBF8771EE21}"/>
              </a:ext>
            </a:extLst>
          </p:cNvPr>
          <p:cNvSpPr>
            <a:spLocks noGrp="1"/>
          </p:cNvSpPr>
          <p:nvPr>
            <p:ph type="sldNum" sz="quarter" idx="12"/>
          </p:nvPr>
        </p:nvSpPr>
        <p:spPr/>
        <p:txBody>
          <a:bodyPr/>
          <a:lstStyle/>
          <a:p>
            <a:fld id="{164B9194-E5C2-B145-ACA9-D26E93444A20}" type="slidenum">
              <a:rPr lang="en-US" smtClean="0"/>
              <a:t>‹#›</a:t>
            </a:fld>
            <a:endParaRPr lang="en-US"/>
          </a:p>
        </p:txBody>
      </p:sp>
    </p:spTree>
    <p:extLst>
      <p:ext uri="{BB962C8B-B14F-4D97-AF65-F5344CB8AC3E}">
        <p14:creationId xmlns:p14="http://schemas.microsoft.com/office/powerpoint/2010/main" val="87649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E6A3-35FE-14A3-6DD2-04D5EB25A3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F4D4F59-63A3-9017-6983-ED719EF0E48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A39A5EA-FB8E-5F27-5D5C-0A3F55F60D2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B38B161-8CB3-24DE-18F7-3C025A451D9D}"/>
              </a:ext>
            </a:extLst>
          </p:cNvPr>
          <p:cNvSpPr>
            <a:spLocks noGrp="1"/>
          </p:cNvSpPr>
          <p:nvPr>
            <p:ph type="dt" sz="half" idx="10"/>
          </p:nvPr>
        </p:nvSpPr>
        <p:spPr/>
        <p:txBody>
          <a:bodyPr/>
          <a:lstStyle/>
          <a:p>
            <a:fld id="{7B797557-4081-604D-B94F-98DED1B8D33B}" type="datetimeFigureOut">
              <a:rPr lang="en-US" smtClean="0"/>
              <a:t>10/27/25</a:t>
            </a:fld>
            <a:endParaRPr lang="en-US"/>
          </a:p>
        </p:txBody>
      </p:sp>
      <p:sp>
        <p:nvSpPr>
          <p:cNvPr id="6" name="Footer Placeholder 5">
            <a:extLst>
              <a:ext uri="{FF2B5EF4-FFF2-40B4-BE49-F238E27FC236}">
                <a16:creationId xmlns:a16="http://schemas.microsoft.com/office/drawing/2014/main" id="{07C69B99-BD74-1AD6-E121-66A2BF0DC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D3FF3-AAF5-3BAA-12CB-D6F863F91F35}"/>
              </a:ext>
            </a:extLst>
          </p:cNvPr>
          <p:cNvSpPr>
            <a:spLocks noGrp="1"/>
          </p:cNvSpPr>
          <p:nvPr>
            <p:ph type="sldNum" sz="quarter" idx="12"/>
          </p:nvPr>
        </p:nvSpPr>
        <p:spPr/>
        <p:txBody>
          <a:bodyPr/>
          <a:lstStyle/>
          <a:p>
            <a:fld id="{164B9194-E5C2-B145-ACA9-D26E93444A20}" type="slidenum">
              <a:rPr lang="en-US" smtClean="0"/>
              <a:t>‹#›</a:t>
            </a:fld>
            <a:endParaRPr lang="en-US"/>
          </a:p>
        </p:txBody>
      </p:sp>
    </p:spTree>
    <p:extLst>
      <p:ext uri="{BB962C8B-B14F-4D97-AF65-F5344CB8AC3E}">
        <p14:creationId xmlns:p14="http://schemas.microsoft.com/office/powerpoint/2010/main" val="950455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CF17-FF1C-7888-B3C2-A1178D16C47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B331C5F-3A90-EE31-4903-46CFC72739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620A9B1-97C3-7244-28DA-E2BF4CEB45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24632D4-7C10-C7C0-9F5C-436BEBE1B7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FF606C-5B20-C2B8-8D0E-B9CDEBCBFC0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4E723BA-6C18-D745-D557-A9E69BEF8BB6}"/>
              </a:ext>
            </a:extLst>
          </p:cNvPr>
          <p:cNvSpPr>
            <a:spLocks noGrp="1"/>
          </p:cNvSpPr>
          <p:nvPr>
            <p:ph type="dt" sz="half" idx="10"/>
          </p:nvPr>
        </p:nvSpPr>
        <p:spPr/>
        <p:txBody>
          <a:bodyPr/>
          <a:lstStyle/>
          <a:p>
            <a:fld id="{7B797557-4081-604D-B94F-98DED1B8D33B}" type="datetimeFigureOut">
              <a:rPr lang="en-US" smtClean="0"/>
              <a:t>10/27/25</a:t>
            </a:fld>
            <a:endParaRPr lang="en-US"/>
          </a:p>
        </p:txBody>
      </p:sp>
      <p:sp>
        <p:nvSpPr>
          <p:cNvPr id="8" name="Footer Placeholder 7">
            <a:extLst>
              <a:ext uri="{FF2B5EF4-FFF2-40B4-BE49-F238E27FC236}">
                <a16:creationId xmlns:a16="http://schemas.microsoft.com/office/drawing/2014/main" id="{C98A2246-8919-CE40-D9EE-2C38B97875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4CE8B3-BEFA-24F9-DBED-1842E80887CD}"/>
              </a:ext>
            </a:extLst>
          </p:cNvPr>
          <p:cNvSpPr>
            <a:spLocks noGrp="1"/>
          </p:cNvSpPr>
          <p:nvPr>
            <p:ph type="sldNum" sz="quarter" idx="12"/>
          </p:nvPr>
        </p:nvSpPr>
        <p:spPr/>
        <p:txBody>
          <a:bodyPr/>
          <a:lstStyle/>
          <a:p>
            <a:fld id="{164B9194-E5C2-B145-ACA9-D26E93444A20}" type="slidenum">
              <a:rPr lang="en-US" smtClean="0"/>
              <a:t>‹#›</a:t>
            </a:fld>
            <a:endParaRPr lang="en-US"/>
          </a:p>
        </p:txBody>
      </p:sp>
    </p:spTree>
    <p:extLst>
      <p:ext uri="{BB962C8B-B14F-4D97-AF65-F5344CB8AC3E}">
        <p14:creationId xmlns:p14="http://schemas.microsoft.com/office/powerpoint/2010/main" val="375180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3D2A-DD12-9B70-3AFE-1838485D17D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3FE2C59-D42C-9718-9379-29D66F1E3E72}"/>
              </a:ext>
            </a:extLst>
          </p:cNvPr>
          <p:cNvSpPr>
            <a:spLocks noGrp="1"/>
          </p:cNvSpPr>
          <p:nvPr>
            <p:ph type="dt" sz="half" idx="10"/>
          </p:nvPr>
        </p:nvSpPr>
        <p:spPr/>
        <p:txBody>
          <a:bodyPr/>
          <a:lstStyle/>
          <a:p>
            <a:fld id="{7B797557-4081-604D-B94F-98DED1B8D33B}" type="datetimeFigureOut">
              <a:rPr lang="en-US" smtClean="0"/>
              <a:t>10/27/25</a:t>
            </a:fld>
            <a:endParaRPr lang="en-US"/>
          </a:p>
        </p:txBody>
      </p:sp>
      <p:sp>
        <p:nvSpPr>
          <p:cNvPr id="4" name="Footer Placeholder 3">
            <a:extLst>
              <a:ext uri="{FF2B5EF4-FFF2-40B4-BE49-F238E27FC236}">
                <a16:creationId xmlns:a16="http://schemas.microsoft.com/office/drawing/2014/main" id="{5BCA2385-58DF-82E9-FF56-4FF05FE520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8B007-4A78-D177-6C3C-BD3144C44755}"/>
              </a:ext>
            </a:extLst>
          </p:cNvPr>
          <p:cNvSpPr>
            <a:spLocks noGrp="1"/>
          </p:cNvSpPr>
          <p:nvPr>
            <p:ph type="sldNum" sz="quarter" idx="12"/>
          </p:nvPr>
        </p:nvSpPr>
        <p:spPr/>
        <p:txBody>
          <a:bodyPr/>
          <a:lstStyle/>
          <a:p>
            <a:fld id="{164B9194-E5C2-B145-ACA9-D26E93444A20}" type="slidenum">
              <a:rPr lang="en-US" smtClean="0"/>
              <a:t>‹#›</a:t>
            </a:fld>
            <a:endParaRPr lang="en-US"/>
          </a:p>
        </p:txBody>
      </p:sp>
    </p:spTree>
    <p:extLst>
      <p:ext uri="{BB962C8B-B14F-4D97-AF65-F5344CB8AC3E}">
        <p14:creationId xmlns:p14="http://schemas.microsoft.com/office/powerpoint/2010/main" val="84601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360377-1FBA-54C5-E5BF-4F364D1F0690}"/>
              </a:ext>
            </a:extLst>
          </p:cNvPr>
          <p:cNvSpPr>
            <a:spLocks noGrp="1"/>
          </p:cNvSpPr>
          <p:nvPr>
            <p:ph type="dt" sz="half" idx="10"/>
          </p:nvPr>
        </p:nvSpPr>
        <p:spPr/>
        <p:txBody>
          <a:bodyPr/>
          <a:lstStyle/>
          <a:p>
            <a:fld id="{7B797557-4081-604D-B94F-98DED1B8D33B}" type="datetimeFigureOut">
              <a:rPr lang="en-US" smtClean="0"/>
              <a:t>10/27/25</a:t>
            </a:fld>
            <a:endParaRPr lang="en-US"/>
          </a:p>
        </p:txBody>
      </p:sp>
      <p:sp>
        <p:nvSpPr>
          <p:cNvPr id="3" name="Footer Placeholder 2">
            <a:extLst>
              <a:ext uri="{FF2B5EF4-FFF2-40B4-BE49-F238E27FC236}">
                <a16:creationId xmlns:a16="http://schemas.microsoft.com/office/drawing/2014/main" id="{E0E65035-3BB6-EEB2-A2DB-B4FA0EBAA4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B0DD0B-5FA9-303E-76AA-80EF07E9626C}"/>
              </a:ext>
            </a:extLst>
          </p:cNvPr>
          <p:cNvSpPr>
            <a:spLocks noGrp="1"/>
          </p:cNvSpPr>
          <p:nvPr>
            <p:ph type="sldNum" sz="quarter" idx="12"/>
          </p:nvPr>
        </p:nvSpPr>
        <p:spPr/>
        <p:txBody>
          <a:bodyPr/>
          <a:lstStyle/>
          <a:p>
            <a:fld id="{164B9194-E5C2-B145-ACA9-D26E93444A20}" type="slidenum">
              <a:rPr lang="en-US" smtClean="0"/>
              <a:t>‹#›</a:t>
            </a:fld>
            <a:endParaRPr lang="en-US"/>
          </a:p>
        </p:txBody>
      </p:sp>
    </p:spTree>
    <p:extLst>
      <p:ext uri="{BB962C8B-B14F-4D97-AF65-F5344CB8AC3E}">
        <p14:creationId xmlns:p14="http://schemas.microsoft.com/office/powerpoint/2010/main" val="334228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1D00-F8C4-0C29-68F6-6B5DE48114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51F17E8-D283-E3FB-1D0C-E614FEB140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8CC4BDF-3307-5DA5-1105-776F49444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2AB4B12-FD0F-CCA4-B755-9C5885EA9DD1}"/>
              </a:ext>
            </a:extLst>
          </p:cNvPr>
          <p:cNvSpPr>
            <a:spLocks noGrp="1"/>
          </p:cNvSpPr>
          <p:nvPr>
            <p:ph type="dt" sz="half" idx="10"/>
          </p:nvPr>
        </p:nvSpPr>
        <p:spPr/>
        <p:txBody>
          <a:bodyPr/>
          <a:lstStyle/>
          <a:p>
            <a:fld id="{7B797557-4081-604D-B94F-98DED1B8D33B}" type="datetimeFigureOut">
              <a:rPr lang="en-US" smtClean="0"/>
              <a:t>10/27/25</a:t>
            </a:fld>
            <a:endParaRPr lang="en-US"/>
          </a:p>
        </p:txBody>
      </p:sp>
      <p:sp>
        <p:nvSpPr>
          <p:cNvPr id="6" name="Footer Placeholder 5">
            <a:extLst>
              <a:ext uri="{FF2B5EF4-FFF2-40B4-BE49-F238E27FC236}">
                <a16:creationId xmlns:a16="http://schemas.microsoft.com/office/drawing/2014/main" id="{B5C8F8FC-FBAD-0120-3F05-735BA9DCF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227B8A-5B52-8AB6-5BD1-7A57C79856CE}"/>
              </a:ext>
            </a:extLst>
          </p:cNvPr>
          <p:cNvSpPr>
            <a:spLocks noGrp="1"/>
          </p:cNvSpPr>
          <p:nvPr>
            <p:ph type="sldNum" sz="quarter" idx="12"/>
          </p:nvPr>
        </p:nvSpPr>
        <p:spPr/>
        <p:txBody>
          <a:bodyPr/>
          <a:lstStyle/>
          <a:p>
            <a:fld id="{164B9194-E5C2-B145-ACA9-D26E93444A20}" type="slidenum">
              <a:rPr lang="en-US" smtClean="0"/>
              <a:t>‹#›</a:t>
            </a:fld>
            <a:endParaRPr lang="en-US"/>
          </a:p>
        </p:txBody>
      </p:sp>
    </p:spTree>
    <p:extLst>
      <p:ext uri="{BB962C8B-B14F-4D97-AF65-F5344CB8AC3E}">
        <p14:creationId xmlns:p14="http://schemas.microsoft.com/office/powerpoint/2010/main" val="395134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BAF5-ABD7-D242-735F-862FF71D74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D51CD88-57B0-A29C-4AB6-C8C1CAD6A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9FBFE5-8678-6F4E-8057-EB625F841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860BD1-1C3E-B7C2-A8B1-EAC1431D609A}"/>
              </a:ext>
            </a:extLst>
          </p:cNvPr>
          <p:cNvSpPr>
            <a:spLocks noGrp="1"/>
          </p:cNvSpPr>
          <p:nvPr>
            <p:ph type="dt" sz="half" idx="10"/>
          </p:nvPr>
        </p:nvSpPr>
        <p:spPr/>
        <p:txBody>
          <a:bodyPr/>
          <a:lstStyle/>
          <a:p>
            <a:fld id="{7B797557-4081-604D-B94F-98DED1B8D33B}" type="datetimeFigureOut">
              <a:rPr lang="en-US" smtClean="0"/>
              <a:t>10/27/25</a:t>
            </a:fld>
            <a:endParaRPr lang="en-US"/>
          </a:p>
        </p:txBody>
      </p:sp>
      <p:sp>
        <p:nvSpPr>
          <p:cNvPr id="6" name="Footer Placeholder 5">
            <a:extLst>
              <a:ext uri="{FF2B5EF4-FFF2-40B4-BE49-F238E27FC236}">
                <a16:creationId xmlns:a16="http://schemas.microsoft.com/office/drawing/2014/main" id="{FDFEC3BD-60B1-B3AC-B132-F80F1BAFB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46172-1D7D-D2BF-564C-3BA44CEF8C6D}"/>
              </a:ext>
            </a:extLst>
          </p:cNvPr>
          <p:cNvSpPr>
            <a:spLocks noGrp="1"/>
          </p:cNvSpPr>
          <p:nvPr>
            <p:ph type="sldNum" sz="quarter" idx="12"/>
          </p:nvPr>
        </p:nvSpPr>
        <p:spPr/>
        <p:txBody>
          <a:bodyPr/>
          <a:lstStyle/>
          <a:p>
            <a:fld id="{164B9194-E5C2-B145-ACA9-D26E93444A20}" type="slidenum">
              <a:rPr lang="en-US" smtClean="0"/>
              <a:t>‹#›</a:t>
            </a:fld>
            <a:endParaRPr lang="en-US"/>
          </a:p>
        </p:txBody>
      </p:sp>
    </p:spTree>
    <p:extLst>
      <p:ext uri="{BB962C8B-B14F-4D97-AF65-F5344CB8AC3E}">
        <p14:creationId xmlns:p14="http://schemas.microsoft.com/office/powerpoint/2010/main" val="34135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60178-1ED9-A37A-139C-B24758FAC4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B89D840-894C-DE6B-20FB-7542103FC4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949607-632E-A5C6-BB56-247F31CE49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797557-4081-604D-B94F-98DED1B8D33B}" type="datetimeFigureOut">
              <a:rPr lang="en-US" smtClean="0"/>
              <a:t>10/27/25</a:t>
            </a:fld>
            <a:endParaRPr lang="en-US"/>
          </a:p>
        </p:txBody>
      </p:sp>
      <p:sp>
        <p:nvSpPr>
          <p:cNvPr id="5" name="Footer Placeholder 4">
            <a:extLst>
              <a:ext uri="{FF2B5EF4-FFF2-40B4-BE49-F238E27FC236}">
                <a16:creationId xmlns:a16="http://schemas.microsoft.com/office/drawing/2014/main" id="{F5D928E7-D807-8C46-7110-D2D59F49D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C9DF19-2536-B601-927E-3D808FA4E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4B9194-E5C2-B145-ACA9-D26E93444A20}" type="slidenum">
              <a:rPr lang="en-US" smtClean="0"/>
              <a:t>‹#›</a:t>
            </a:fld>
            <a:endParaRPr lang="en-US"/>
          </a:p>
        </p:txBody>
      </p:sp>
    </p:spTree>
    <p:extLst>
      <p:ext uri="{BB962C8B-B14F-4D97-AF65-F5344CB8AC3E}">
        <p14:creationId xmlns:p14="http://schemas.microsoft.com/office/powerpoint/2010/main" val="4150331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85F3-3B58-42E3-00B7-C3D8513069A4}"/>
              </a:ext>
            </a:extLst>
          </p:cNvPr>
          <p:cNvSpPr>
            <a:spLocks noGrp="1"/>
          </p:cNvSpPr>
          <p:nvPr>
            <p:ph type="ctrTitle"/>
          </p:nvPr>
        </p:nvSpPr>
        <p:spPr/>
        <p:txBody>
          <a:bodyPr/>
          <a:lstStyle/>
          <a:p>
            <a:r>
              <a:rPr lang="en-ZA" b="1" dirty="0"/>
              <a:t>Bright coffee shop</a:t>
            </a:r>
            <a:endParaRPr lang="en-US" b="1" dirty="0"/>
          </a:p>
        </p:txBody>
      </p:sp>
      <p:sp>
        <p:nvSpPr>
          <p:cNvPr id="4" name="TextBox 3">
            <a:extLst>
              <a:ext uri="{FF2B5EF4-FFF2-40B4-BE49-F238E27FC236}">
                <a16:creationId xmlns:a16="http://schemas.microsoft.com/office/drawing/2014/main" id="{7CB5C462-7C4F-8482-8AC0-5C131F4B652F}"/>
              </a:ext>
            </a:extLst>
          </p:cNvPr>
          <p:cNvSpPr txBox="1"/>
          <p:nvPr/>
        </p:nvSpPr>
        <p:spPr>
          <a:xfrm>
            <a:off x="5184942" y="2527968"/>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400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1E07-F202-26D2-FB3A-A5FDD374E34D}"/>
              </a:ext>
            </a:extLst>
          </p:cNvPr>
          <p:cNvSpPr>
            <a:spLocks noGrp="1"/>
          </p:cNvSpPr>
          <p:nvPr>
            <p:ph type="title"/>
          </p:nvPr>
        </p:nvSpPr>
        <p:spPr/>
        <p:txBody>
          <a:bodyPr/>
          <a:lstStyle/>
          <a:p>
            <a:r>
              <a:rPr lang="en-ZA" dirty="0"/>
              <a:t>Methodology overview </a:t>
            </a:r>
            <a:endParaRPr lang="en-US" dirty="0"/>
          </a:p>
        </p:txBody>
      </p:sp>
      <p:sp>
        <p:nvSpPr>
          <p:cNvPr id="3" name="Content Placeholder 2">
            <a:extLst>
              <a:ext uri="{FF2B5EF4-FFF2-40B4-BE49-F238E27FC236}">
                <a16:creationId xmlns:a16="http://schemas.microsoft.com/office/drawing/2014/main" id="{891E5B61-9EB9-4AE2-2494-9609002AA227}"/>
              </a:ext>
            </a:extLst>
          </p:cNvPr>
          <p:cNvSpPr>
            <a:spLocks noGrp="1"/>
          </p:cNvSpPr>
          <p:nvPr>
            <p:ph idx="1"/>
          </p:nvPr>
        </p:nvSpPr>
        <p:spPr/>
        <p:txBody>
          <a:bodyPr/>
          <a:lstStyle/>
          <a:p>
            <a:r>
              <a:rPr lang="en-ZA" dirty="0"/>
              <a:t>Objectives </a:t>
            </a:r>
          </a:p>
          <a:p>
            <a:r>
              <a:rPr lang="en-ZA" dirty="0"/>
              <a:t>Data collection </a:t>
            </a:r>
          </a:p>
          <a:p>
            <a:r>
              <a:rPr lang="en-ZA" dirty="0"/>
              <a:t>Data analysis techniques </a:t>
            </a:r>
          </a:p>
          <a:p>
            <a:r>
              <a:rPr lang="en-ZA" dirty="0"/>
              <a:t>Tools used</a:t>
            </a:r>
          </a:p>
          <a:p>
            <a:r>
              <a:rPr lang="en-ZA" dirty="0"/>
              <a:t>Visualisation </a:t>
            </a:r>
          </a:p>
          <a:p>
            <a:r>
              <a:rPr lang="en-ZA" dirty="0"/>
              <a:t>Insights generation </a:t>
            </a:r>
          </a:p>
        </p:txBody>
      </p:sp>
    </p:spTree>
    <p:extLst>
      <p:ext uri="{BB962C8B-B14F-4D97-AF65-F5344CB8AC3E}">
        <p14:creationId xmlns:p14="http://schemas.microsoft.com/office/powerpoint/2010/main" val="210024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813B-8F27-2F72-D715-BCA53A1B741F}"/>
              </a:ext>
            </a:extLst>
          </p:cNvPr>
          <p:cNvSpPr>
            <a:spLocks noGrp="1"/>
          </p:cNvSpPr>
          <p:nvPr>
            <p:ph type="title"/>
          </p:nvPr>
        </p:nvSpPr>
        <p:spPr/>
        <p:txBody>
          <a:bodyPr/>
          <a:lstStyle/>
          <a:p>
            <a:r>
              <a:rPr lang="en-ZA" dirty="0"/>
              <a:t>Objectives </a:t>
            </a:r>
            <a:endParaRPr lang="en-US" dirty="0"/>
          </a:p>
        </p:txBody>
      </p:sp>
      <p:sp>
        <p:nvSpPr>
          <p:cNvPr id="3" name="Content Placeholder 2">
            <a:extLst>
              <a:ext uri="{FF2B5EF4-FFF2-40B4-BE49-F238E27FC236}">
                <a16:creationId xmlns:a16="http://schemas.microsoft.com/office/drawing/2014/main" id="{481F00DC-99CA-73E2-45C3-FD7FAF98041A}"/>
              </a:ext>
            </a:extLst>
          </p:cNvPr>
          <p:cNvSpPr>
            <a:spLocks noGrp="1"/>
          </p:cNvSpPr>
          <p:nvPr>
            <p:ph idx="1"/>
          </p:nvPr>
        </p:nvSpPr>
        <p:spPr/>
        <p:txBody>
          <a:bodyPr/>
          <a:lstStyle/>
          <a:p>
            <a:r>
              <a:rPr lang="en-ZA" b="0" i="0" dirty="0">
                <a:effectLst/>
                <a:latin typeface="Helvetica" pitchFamily="2" charset="0"/>
              </a:rPr>
              <a:t>To analyse sales data and identify trends, top products, and optimal marketing strategies for Bright Coffee Shop.</a:t>
            </a:r>
            <a:endParaRPr lang="en-ZA" dirty="0">
              <a:effectLst/>
              <a:latin typeface="Helvetica" pitchFamily="2" charset="0"/>
            </a:endParaRPr>
          </a:p>
          <a:p>
            <a:r>
              <a:rPr lang="en-ZA" dirty="0"/>
              <a:t>Identify high-performing products and menu items to focus promotional efforts</a:t>
            </a:r>
          </a:p>
          <a:p>
            <a:r>
              <a:rPr lang="en-ZA" dirty="0"/>
              <a:t>To monitor sales trends during peak hours and refine strategies for continuous improvement.</a:t>
            </a:r>
          </a:p>
        </p:txBody>
      </p:sp>
    </p:spTree>
    <p:extLst>
      <p:ext uri="{BB962C8B-B14F-4D97-AF65-F5344CB8AC3E}">
        <p14:creationId xmlns:p14="http://schemas.microsoft.com/office/powerpoint/2010/main" val="115596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45AF-39A0-2478-2793-A091A2134D20}"/>
              </a:ext>
            </a:extLst>
          </p:cNvPr>
          <p:cNvSpPr>
            <a:spLocks noGrp="1"/>
          </p:cNvSpPr>
          <p:nvPr>
            <p:ph type="title"/>
          </p:nvPr>
        </p:nvSpPr>
        <p:spPr/>
        <p:txBody>
          <a:bodyPr/>
          <a:lstStyle/>
          <a:p>
            <a:r>
              <a:rPr lang="en-ZA" dirty="0"/>
              <a:t>Data collection </a:t>
            </a:r>
            <a:endParaRPr lang="en-US" dirty="0"/>
          </a:p>
        </p:txBody>
      </p:sp>
      <p:sp>
        <p:nvSpPr>
          <p:cNvPr id="3" name="Content Placeholder 2">
            <a:extLst>
              <a:ext uri="{FF2B5EF4-FFF2-40B4-BE49-F238E27FC236}">
                <a16:creationId xmlns:a16="http://schemas.microsoft.com/office/drawing/2014/main" id="{E233EAF4-B594-0252-7C77-CFED013B6B1C}"/>
              </a:ext>
            </a:extLst>
          </p:cNvPr>
          <p:cNvSpPr>
            <a:spLocks noGrp="1"/>
          </p:cNvSpPr>
          <p:nvPr>
            <p:ph idx="1"/>
          </p:nvPr>
        </p:nvSpPr>
        <p:spPr/>
        <p:txBody>
          <a:bodyPr/>
          <a:lstStyle/>
          <a:p>
            <a:r>
              <a:rPr lang="en-ZA" dirty="0"/>
              <a:t>Collected transaction data from Bright Coffee Shop analysis </a:t>
            </a:r>
          </a:p>
          <a:p>
            <a:r>
              <a:rPr lang="en-ZA" dirty="0"/>
              <a:t>Here are the column names used consistency :Product_Category, Unit_Price, Transaction_Qty</a:t>
            </a:r>
          </a:p>
          <a:p>
            <a:r>
              <a:rPr lang="en-ZA" dirty="0"/>
              <a:t>Created new variables to support analysis:used arithmetic operators Revenue = Quantity × Unit Price</a:t>
            </a:r>
          </a:p>
          <a:p>
            <a:r>
              <a:rPr lang="en-ZA" dirty="0"/>
              <a:t>Extracted time and day information from transaction timestamps to analyse peak sales periods.</a:t>
            </a:r>
          </a:p>
        </p:txBody>
      </p:sp>
    </p:spTree>
    <p:extLst>
      <p:ext uri="{BB962C8B-B14F-4D97-AF65-F5344CB8AC3E}">
        <p14:creationId xmlns:p14="http://schemas.microsoft.com/office/powerpoint/2010/main" val="201979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ABCD-E4AD-7D15-4AE8-D8437EF55527}"/>
              </a:ext>
            </a:extLst>
          </p:cNvPr>
          <p:cNvSpPr>
            <a:spLocks noGrp="1"/>
          </p:cNvSpPr>
          <p:nvPr>
            <p:ph type="title"/>
          </p:nvPr>
        </p:nvSpPr>
        <p:spPr/>
        <p:txBody>
          <a:bodyPr/>
          <a:lstStyle/>
          <a:p>
            <a:r>
              <a:rPr lang="en-ZA" dirty="0"/>
              <a:t>Data analysis techniques </a:t>
            </a:r>
            <a:endParaRPr lang="en-US" dirty="0"/>
          </a:p>
        </p:txBody>
      </p:sp>
      <p:sp>
        <p:nvSpPr>
          <p:cNvPr id="3" name="Content Placeholder 2">
            <a:extLst>
              <a:ext uri="{FF2B5EF4-FFF2-40B4-BE49-F238E27FC236}">
                <a16:creationId xmlns:a16="http://schemas.microsoft.com/office/drawing/2014/main" id="{53FA3B4A-CD6F-FF9C-A701-61C9803821ED}"/>
              </a:ext>
            </a:extLst>
          </p:cNvPr>
          <p:cNvSpPr>
            <a:spLocks noGrp="1"/>
          </p:cNvSpPr>
          <p:nvPr>
            <p:ph idx="1"/>
          </p:nvPr>
        </p:nvSpPr>
        <p:spPr/>
        <p:txBody>
          <a:bodyPr/>
          <a:lstStyle/>
          <a:p>
            <a:r>
              <a:rPr lang="en-ZA" b="0" i="0">
                <a:effectLst/>
                <a:latin typeface="Helvetica" pitchFamily="2" charset="0"/>
              </a:rPr>
              <a:t>Grouped sales by product, hour, and day</a:t>
            </a:r>
            <a:endParaRPr lang="en-ZA">
              <a:effectLst/>
              <a:latin typeface="Helvetica" pitchFamily="2" charset="0"/>
            </a:endParaRPr>
          </a:p>
          <a:p>
            <a:r>
              <a:rPr lang="en-ZA" b="0" i="0">
                <a:effectLst/>
                <a:latin typeface="Helvetica" pitchFamily="2" charset="0"/>
              </a:rPr>
              <a:t>﻿﻿Calculated total and average revenues</a:t>
            </a:r>
            <a:endParaRPr lang="en-ZA">
              <a:effectLst/>
              <a:latin typeface="Helvetica" pitchFamily="2" charset="0"/>
            </a:endParaRPr>
          </a:p>
          <a:p>
            <a:r>
              <a:rPr lang="en-ZA" b="0" i="0">
                <a:effectLst/>
                <a:latin typeface="Helvetica" pitchFamily="2" charset="0"/>
              </a:rPr>
              <a:t>﻿﻿Identified top-performing and underperforming items</a:t>
            </a:r>
            <a:endParaRPr lang="en-ZA">
              <a:effectLst/>
              <a:latin typeface="Helvetica" pitchFamily="2" charset="0"/>
            </a:endParaRPr>
          </a:p>
          <a:p>
            <a:r>
              <a:rPr lang="en-ZA" b="0" i="0">
                <a:effectLst/>
                <a:latin typeface="Helvetica" pitchFamily="2" charset="0"/>
              </a:rPr>
              <a:t>﻿﻿Found peak and low sales periods</a:t>
            </a:r>
            <a:endParaRPr lang="en-ZA">
              <a:effectLst/>
              <a:latin typeface="Helvetica" pitchFamily="2" charset="0"/>
            </a:endParaRPr>
          </a:p>
          <a:p>
            <a:r>
              <a:rPr lang="en-ZA" b="0" i="0">
                <a:effectLst/>
                <a:latin typeface="Helvetica" pitchFamily="2" charset="0"/>
              </a:rPr>
              <a:t>﻿﻿Used summary statistics and visual analytics</a:t>
            </a:r>
            <a:endParaRPr lang="en-ZA">
              <a:effectLst/>
              <a:latin typeface="Helvetica" pitchFamily="2" charset="0"/>
            </a:endParaRPr>
          </a:p>
        </p:txBody>
      </p:sp>
    </p:spTree>
    <p:extLst>
      <p:ext uri="{BB962C8B-B14F-4D97-AF65-F5344CB8AC3E}">
        <p14:creationId xmlns:p14="http://schemas.microsoft.com/office/powerpoint/2010/main" val="78899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30AD-2BAE-BA04-57B6-2E31A522662B}"/>
              </a:ext>
            </a:extLst>
          </p:cNvPr>
          <p:cNvSpPr>
            <a:spLocks noGrp="1"/>
          </p:cNvSpPr>
          <p:nvPr>
            <p:ph type="title"/>
          </p:nvPr>
        </p:nvSpPr>
        <p:spPr/>
        <p:txBody>
          <a:bodyPr/>
          <a:lstStyle/>
          <a:p>
            <a:r>
              <a:rPr lang="en-ZA" dirty="0"/>
              <a:t>Tools used</a:t>
            </a:r>
            <a:endParaRPr lang="en-US" dirty="0"/>
          </a:p>
        </p:txBody>
      </p:sp>
      <p:sp>
        <p:nvSpPr>
          <p:cNvPr id="3" name="Content Placeholder 2">
            <a:extLst>
              <a:ext uri="{FF2B5EF4-FFF2-40B4-BE49-F238E27FC236}">
                <a16:creationId xmlns:a16="http://schemas.microsoft.com/office/drawing/2014/main" id="{DEBA2EFD-6A2D-C859-C0F5-E3B525EE1A19}"/>
              </a:ext>
            </a:extLst>
          </p:cNvPr>
          <p:cNvSpPr>
            <a:spLocks noGrp="1"/>
          </p:cNvSpPr>
          <p:nvPr>
            <p:ph idx="1"/>
          </p:nvPr>
        </p:nvSpPr>
        <p:spPr>
          <a:xfrm>
            <a:off x="570832" y="1643899"/>
            <a:ext cx="10515600" cy="4351338"/>
          </a:xfrm>
        </p:spPr>
        <p:txBody>
          <a:bodyPr/>
          <a:lstStyle/>
          <a:p>
            <a:r>
              <a:rPr lang="en-ZA" dirty="0"/>
              <a:t>Used Snowflake to extract, clean, and transform transaction data.</a:t>
            </a:r>
          </a:p>
          <a:p>
            <a:r>
              <a:rPr lang="en-ZA" dirty="0"/>
              <a:t>Applied SQL queries to calculate revenue, create new variables, and extract time/day information for trend analysis.</a:t>
            </a:r>
          </a:p>
          <a:p>
            <a:r>
              <a:rPr lang="en-ZA" dirty="0"/>
              <a:t>Miro to design the data flow, plan analysis steps, and map out relationships between data points.</a:t>
            </a:r>
          </a:p>
          <a:p>
            <a:r>
              <a:rPr lang="en-ZA" dirty="0"/>
              <a:t>Excel to perform additional calculations, generate pivot tables and charts/graphs to prepare visuals for the presentation.</a:t>
            </a:r>
          </a:p>
        </p:txBody>
      </p:sp>
    </p:spTree>
    <p:extLst>
      <p:ext uri="{BB962C8B-B14F-4D97-AF65-F5344CB8AC3E}">
        <p14:creationId xmlns:p14="http://schemas.microsoft.com/office/powerpoint/2010/main" val="19950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1CCD-C778-545F-3751-D08031F39B90}"/>
              </a:ext>
            </a:extLst>
          </p:cNvPr>
          <p:cNvSpPr>
            <a:spLocks noGrp="1"/>
          </p:cNvSpPr>
          <p:nvPr>
            <p:ph type="title"/>
          </p:nvPr>
        </p:nvSpPr>
        <p:spPr/>
        <p:txBody>
          <a:bodyPr/>
          <a:lstStyle/>
          <a:p>
            <a:r>
              <a:rPr lang="en-ZA" dirty="0"/>
              <a:t>Insights </a:t>
            </a:r>
            <a:endParaRPr lang="en-US" dirty="0"/>
          </a:p>
        </p:txBody>
      </p:sp>
      <p:sp>
        <p:nvSpPr>
          <p:cNvPr id="5" name="Content Placeholder 4">
            <a:extLst>
              <a:ext uri="{FF2B5EF4-FFF2-40B4-BE49-F238E27FC236}">
                <a16:creationId xmlns:a16="http://schemas.microsoft.com/office/drawing/2014/main" id="{3975A8C2-C11F-1DC5-7F05-B4FD21D9200E}"/>
              </a:ext>
            </a:extLst>
          </p:cNvPr>
          <p:cNvSpPr>
            <a:spLocks noGrp="1"/>
          </p:cNvSpPr>
          <p:nvPr>
            <p:ph idx="1"/>
          </p:nvPr>
        </p:nvSpPr>
        <p:spPr/>
        <p:txBody>
          <a:bodyPr/>
          <a:lstStyle/>
          <a:p>
            <a:r>
              <a:rPr lang="en-ZA" dirty="0"/>
              <a:t>Bright Coffee Shop demonstrates strong operational performance driven by its beverage and bakery offerings. To sustain growth, the shop should expand high-demand items, introduce seasonal promotions, and rethink underperforming product lines.</a:t>
            </a:r>
          </a:p>
          <a:p>
            <a:r>
              <a:rPr lang="en-ZA" dirty="0"/>
              <a:t> Strengthening the marketing presence of Lower Manhattan and optimising stock levels during peak months will further enhance overall profitability and customer satisfaction.</a:t>
            </a:r>
          </a:p>
        </p:txBody>
      </p:sp>
    </p:spTree>
    <p:extLst>
      <p:ext uri="{BB962C8B-B14F-4D97-AF65-F5344CB8AC3E}">
        <p14:creationId xmlns:p14="http://schemas.microsoft.com/office/powerpoint/2010/main" val="259965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23EF-9F81-3F74-DF8D-ED212F29F1A2}"/>
              </a:ext>
            </a:extLst>
          </p:cNvPr>
          <p:cNvSpPr>
            <a:spLocks noGrp="1"/>
          </p:cNvSpPr>
          <p:nvPr>
            <p:ph type="title"/>
          </p:nvPr>
        </p:nvSpPr>
        <p:spPr/>
        <p:txBody>
          <a:bodyPr/>
          <a:lstStyle/>
          <a:p>
            <a:r>
              <a:rPr lang="en-ZA" dirty="0"/>
              <a:t>Visualisation </a:t>
            </a:r>
            <a:endParaRPr lang="en-US" dirty="0"/>
          </a:p>
        </p:txBody>
      </p:sp>
      <p:sp>
        <p:nvSpPr>
          <p:cNvPr id="5" name="Content Placeholder 4">
            <a:extLst>
              <a:ext uri="{FF2B5EF4-FFF2-40B4-BE49-F238E27FC236}">
                <a16:creationId xmlns:a16="http://schemas.microsoft.com/office/drawing/2014/main" id="{59A98A46-987F-52F7-0C8B-467C4C259114}"/>
              </a:ext>
            </a:extLst>
          </p:cNvPr>
          <p:cNvSpPr>
            <a:spLocks noGrp="1"/>
          </p:cNvSpPr>
          <p:nvPr>
            <p:ph idx="1"/>
          </p:nvPr>
        </p:nvSpPr>
        <p:spPr/>
        <p:txBody>
          <a:bodyPr/>
          <a:lstStyle/>
          <a:p>
            <a:r>
              <a:rPr lang="en-ZA" dirty="0"/>
              <a:t>The results </a:t>
            </a:r>
            <a:r>
              <a:rPr lang="en-ZA"/>
              <a:t>were visualised in Excel through charts and graphs, and a Miro diagram was used to illustrate the data flow architecture and KPI metric.</a:t>
            </a:r>
          </a:p>
        </p:txBody>
      </p:sp>
    </p:spTree>
    <p:extLst>
      <p:ext uri="{BB962C8B-B14F-4D97-AF65-F5344CB8AC3E}">
        <p14:creationId xmlns:p14="http://schemas.microsoft.com/office/powerpoint/2010/main" val="379787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F299-A15C-2E07-CA6C-A276BBA8B745}"/>
              </a:ext>
            </a:extLst>
          </p:cNvPr>
          <p:cNvSpPr>
            <a:spLocks noGrp="1"/>
          </p:cNvSpPr>
          <p:nvPr>
            <p:ph type="title"/>
          </p:nvPr>
        </p:nvSpPr>
        <p:spPr>
          <a:xfrm>
            <a:off x="838200" y="365125"/>
            <a:ext cx="10515600" cy="1460500"/>
          </a:xfrm>
        </p:spPr>
        <p:txBody>
          <a:bodyPr/>
          <a:lstStyle/>
          <a:p>
            <a:r>
              <a:rPr lang="en-ZA" dirty="0"/>
              <a:t>Conclusion </a:t>
            </a:r>
            <a:endParaRPr lang="en-US" dirty="0"/>
          </a:p>
        </p:txBody>
      </p:sp>
      <p:sp>
        <p:nvSpPr>
          <p:cNvPr id="5" name="Content Placeholder 4">
            <a:extLst>
              <a:ext uri="{FF2B5EF4-FFF2-40B4-BE49-F238E27FC236}">
                <a16:creationId xmlns:a16="http://schemas.microsoft.com/office/drawing/2014/main" id="{707E1080-A002-DB2A-BE8A-C3786A931462}"/>
              </a:ext>
            </a:extLst>
          </p:cNvPr>
          <p:cNvSpPr>
            <a:spLocks noGrp="1"/>
          </p:cNvSpPr>
          <p:nvPr>
            <p:ph idx="1"/>
          </p:nvPr>
        </p:nvSpPr>
        <p:spPr/>
        <p:txBody>
          <a:bodyPr/>
          <a:lstStyle/>
          <a:p>
            <a:r>
              <a:rPr lang="en-ZA" dirty="0"/>
              <a:t>Bright Coffee Shop shows strong overall performance, led by its coffee and bakery products. The Hell’s Kitchen branch performs best, while Lower Manhattan offers room for growth. Seasonal trends affect sales, with peaks in July and lower sales in June.</a:t>
            </a:r>
          </a:p>
          <a:p>
            <a:r>
              <a:rPr lang="en-ZA" dirty="0"/>
              <a:t>To maintain success, the shop should focus on top-selling items, introduce seasonal promotions, and improve marketing and operations at underperforming branches. These actions will help boost profitability and customer satisfaction.</a:t>
            </a:r>
          </a:p>
        </p:txBody>
      </p:sp>
    </p:spTree>
    <p:extLst>
      <p:ext uri="{BB962C8B-B14F-4D97-AF65-F5344CB8AC3E}">
        <p14:creationId xmlns:p14="http://schemas.microsoft.com/office/powerpoint/2010/main" val="2515557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Bright coffee shop</vt:lpstr>
      <vt:lpstr>Methodology overview </vt:lpstr>
      <vt:lpstr>Objectives </vt:lpstr>
      <vt:lpstr>Data collection </vt:lpstr>
      <vt:lpstr>Data analysis techniques </vt:lpstr>
      <vt:lpstr>Tools used</vt:lpstr>
      <vt:lpstr>Insights </vt:lpstr>
      <vt:lpstr>Visualisation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coffee shop</dc:title>
  <dc:creator>MS DIKENO KGOLANE (202116128)</dc:creator>
  <cp:lastModifiedBy>MS DIKENO KGOLANE (202116128)</cp:lastModifiedBy>
  <cp:revision>3</cp:revision>
  <dcterms:created xsi:type="dcterms:W3CDTF">2025-10-26T13:07:40Z</dcterms:created>
  <dcterms:modified xsi:type="dcterms:W3CDTF">2025-10-27T10:41:33Z</dcterms:modified>
</cp:coreProperties>
</file>