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Roboto"/>
      <p:regular r:id="rId66"/>
      <p:bold r:id="rId67"/>
      <p:italic r:id="rId68"/>
      <p:boldItalic r:id="rId69"/>
    </p:embeddedFont>
    <p:embeddedFont>
      <p:font typeface="Montserrat"/>
      <p:regular r:id="rId70"/>
      <p:bold r:id="rId71"/>
      <p:italic r:id="rId72"/>
      <p:boldItalic r:id="rId73"/>
    </p:embeddedFont>
    <p:embeddedFont>
      <p:font typeface="Montserrat ExtraBold"/>
      <p:bold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70">
          <p15:clr>
            <a:srgbClr val="9AA0A6"/>
          </p15:clr>
        </p15:guide>
        <p15:guide id="2" orient="horz" pos="452">
          <p15:clr>
            <a:srgbClr val="9AA0A6"/>
          </p15:clr>
        </p15:guide>
        <p15:guide id="3" orient="horz" pos="3024">
          <p15:clr>
            <a:srgbClr val="9AA0A6"/>
          </p15:clr>
        </p15:guide>
        <p15:guide id="4" pos="286">
          <p15:clr>
            <a:srgbClr val="9AA0A6"/>
          </p15:clr>
        </p15:guide>
        <p15:guide id="5" pos="2880">
          <p15:clr>
            <a:srgbClr val="9AA0A6"/>
          </p15:clr>
        </p15:guide>
        <p15:guide id="6" pos="30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70"/>
        <p:guide pos="452" orient="horz"/>
        <p:guide pos="3024" orient="horz"/>
        <p:guide pos="286"/>
        <p:guide pos="2880"/>
        <p:guide pos="302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boldItalic.fntdata"/><Relationship Id="rId72" Type="http://schemas.openxmlformats.org/officeDocument/2006/relationships/font" Target="fonts/Montserrat-italic.fntdata"/><Relationship Id="rId31" Type="http://schemas.openxmlformats.org/officeDocument/2006/relationships/slide" Target="slides/slide26.xml"/><Relationship Id="rId75" Type="http://schemas.openxmlformats.org/officeDocument/2006/relationships/font" Target="fonts/MontserratExtraBold-boldItalic.fntdata"/><Relationship Id="rId30" Type="http://schemas.openxmlformats.org/officeDocument/2006/relationships/slide" Target="slides/slide25.xml"/><Relationship Id="rId74" Type="http://schemas.openxmlformats.org/officeDocument/2006/relationships/font" Target="fonts/MontserratExtraBold-bold.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ontserrat-bold.fntdata"/><Relationship Id="rId70" Type="http://schemas.openxmlformats.org/officeDocument/2006/relationships/font" Target="fonts/Montserrat-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italic.fntdata"/><Relationship Id="rId23" Type="http://schemas.openxmlformats.org/officeDocument/2006/relationships/slide" Target="slides/slide18.xml"/><Relationship Id="rId67" Type="http://schemas.openxmlformats.org/officeDocument/2006/relationships/font" Target="fonts/Robo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c5dd89c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0c5dd89c6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3e212a0a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53e212a0a8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3e212a0a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53e212a0a8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3e212a0a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53e212a0a8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3e212a0a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53e212a0a8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3e212a0a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53e212a0a8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3e212a0a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53e212a0a8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3e212a0a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53e212a0a8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3e212a0a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53e212a0a8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3e212a0a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53e212a0a8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3e212a0a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53e212a0a8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Walaupun QA engineer diharuskan untuk mendevelop automation test, bukan berarti dalam kegiatannya sehari hari dia tidak melakukan testing manual atau tidak membuat test case.</a:t>
            </a:r>
            <a:br>
              <a:rPr lang="en"/>
            </a:br>
            <a:r>
              <a:rPr lang="en"/>
              <a:t>Trend nya saat ini seoarang QA engineer harus memiliki skill set yg holistic, dari melakukan analisa, membuat test case, mengeksekusi test case secara manual hingga mendevelop automation test.. Hanya saja porsi nya mungkin lebih sedikit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bd548883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0bd548883e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e7fe4394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2e7fe43943_1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000"/>
          </a:p>
          <a:p>
            <a:pPr indent="0" lvl="0" marL="0" rtl="0" algn="l">
              <a:lnSpc>
                <a:spcPct val="150000"/>
              </a:lnSpc>
              <a:spcBef>
                <a:spcPts val="0"/>
              </a:spcBef>
              <a:spcAft>
                <a:spcPts val="0"/>
              </a:spcAft>
              <a:buSzPts val="1100"/>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bd548883e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0bd548883e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000"/>
          </a:p>
          <a:p>
            <a:pPr indent="0" lvl="0" marL="0" rtl="0" algn="l">
              <a:lnSpc>
                <a:spcPct val="150000"/>
              </a:lnSpc>
              <a:spcBef>
                <a:spcPts val="0"/>
              </a:spcBef>
              <a:spcAft>
                <a:spcPts val="0"/>
              </a:spcAft>
              <a:buSzPts val="1100"/>
              <a:buNone/>
            </a:pPr>
            <a:r>
              <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6f29c7ef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36f29c7ef7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f9072645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3f9072645c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450fc6ac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450fc6ac1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e7fe43943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2e7fe43943_1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450fc6ac1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450fc6ac11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a46bcc5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4a46bcc5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fdb35eca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3fdb35eca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000"/>
          </a:p>
          <a:p>
            <a:pPr indent="0" lvl="0" marL="0" rtl="0" algn="l">
              <a:lnSpc>
                <a:spcPct val="150000"/>
              </a:lnSpc>
              <a:spcBef>
                <a:spcPts val="0"/>
              </a:spcBef>
              <a:spcAft>
                <a:spcPts val="0"/>
              </a:spcAft>
              <a:buSzPts val="1100"/>
              <a:buNone/>
            </a:pPr>
            <a:r>
              <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53e212a0a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53e212a0a8_0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e7fe43943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2e7fe43943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53e212a0a8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153e212a0a8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Pindah topic 1</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53e212a0a8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153e212a0a8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Pindah Topic 1</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53e212a0a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53e212a0a8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Pindah topic 1</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53e212a0a8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153e212a0a8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53e212a0a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53e212a0a8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53e212a0a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153e212a0a8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3e212a0a8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153e212a0a8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000"/>
          </a:p>
          <a:p>
            <a:pPr indent="0" lvl="0" marL="0" rtl="0" algn="l">
              <a:lnSpc>
                <a:spcPct val="150000"/>
              </a:lnSpc>
              <a:spcBef>
                <a:spcPts val="0"/>
              </a:spcBef>
              <a:spcAft>
                <a:spcPts val="0"/>
              </a:spcAft>
              <a:buSzPts val="1100"/>
              <a:buNone/>
            </a:pPr>
            <a:r>
              <a:t/>
            </a:r>
            <a:endParaRPr sz="10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53e212a0a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53e212a0a8_0_3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53e212a0a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153e212a0a8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53e212a0a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153e212a0a8_0_4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e7fe4394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2e7fe43943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53e212a0a8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153e212a0a8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53e212a0a8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153e212a0a8_0_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53e212a0a8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153e212a0a8_0_4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53e212a0a8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153e212a0a8_0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53e212a0a8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153e212a0a8_0_4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53e212a0a8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153e212a0a8_0_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53e212a0a8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153e212a0a8_0_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53e212a0a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153e212a0a8_0_4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53e212a0a8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153e212a0a8_0_4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000"/>
          </a:p>
          <a:p>
            <a:pPr indent="0" lvl="0" marL="0" rtl="0" algn="l">
              <a:lnSpc>
                <a:spcPct val="150000"/>
              </a:lnSpc>
              <a:spcBef>
                <a:spcPts val="0"/>
              </a:spcBef>
              <a:spcAft>
                <a:spcPts val="0"/>
              </a:spcAft>
              <a:buSzPts val="1100"/>
              <a:buNone/>
            </a:pPr>
            <a:r>
              <a:t/>
            </a:r>
            <a:endParaRPr sz="10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53e212a0a8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153e212a0a8_0_4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3e212a0a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53e212a0a8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000"/>
          </a:p>
          <a:p>
            <a:pPr indent="0" lvl="0" marL="0" rtl="0" algn="l">
              <a:lnSpc>
                <a:spcPct val="150000"/>
              </a:lnSpc>
              <a:spcBef>
                <a:spcPts val="0"/>
              </a:spcBef>
              <a:spcAft>
                <a:spcPts val="0"/>
              </a:spcAft>
              <a:buSzPts val="1100"/>
              <a:buNone/>
            </a:pPr>
            <a:r>
              <a:t/>
            </a:r>
            <a:endParaRPr sz="10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53e212a0a8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153e212a0a8_0_5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53e212a0a8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153e212a0a8_0_5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53e212a0a8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g153e212a0a8_0_5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53e212a0a8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153e212a0a8_0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4a46bcc5a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14a46bcc5a7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2f26464ce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12f26464ced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0bd548883e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10bd548883e_0_4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2f26464ced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g12f26464ced_1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2f9079525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12f9079525e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0c5dd89c6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g10c5dd89c66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3e212a0a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53e212a0a8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2f26464ced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g12f26464ced_1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3e212a0a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53e212a0a8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3e212a0a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53e212a0a8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3e212a0a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53e212a0a8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https://dictionary.cambridge.org/dictionary/english/quality-assurance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bbc.com/indonesia/dunia-47607346" TargetMode="External"/><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hyperlink" Target="https://fullscale.io/blog/what-does-qa-analyst-do/" TargetMode="External"/><Relationship Id="rId5" Type="http://schemas.openxmlformats.org/officeDocument/2006/relationships/hyperlink" Target="https://www.controlcase.com/security-tester-job-description/" TargetMode="External"/><Relationship Id="rId6" Type="http://schemas.openxmlformats.org/officeDocument/2006/relationships/hyperlink" Target="https://www.test-institute.org/Software_Testing_Roles_And_Responsibilities.php" TargetMode="External"/><Relationship Id="rId7" Type="http://schemas.openxmlformats.org/officeDocument/2006/relationships/image" Target="../media/image9.png"/><Relationship Id="rId8"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badr.co.id/id/panduan-menyusun-dokumen-software-requirement-specification-srs/" TargetMode="External"/><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hyperlink" Target="https://www.softwaretestingclass.com/difference-between-adhoc-testing-and-exploratory-testing/" TargetMode="External"/><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5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hyperlink" Target="https://www.youtube.com/watch?v=i-QyW8D3ei0" TargetMode="External"/><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8.png"/><Relationship Id="rId6" Type="http://schemas.openxmlformats.org/officeDocument/2006/relationships/image" Target="../media/image6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https://fullscale.io/blog/what-does-qa-analyst-do/" TargetMode="External"/><Relationship Id="rId4" Type="http://schemas.openxmlformats.org/officeDocument/2006/relationships/hyperlink" Target="https://www.controlcase.com/security-tester-job-description/" TargetMode="External"/><Relationship Id="rId9" Type="http://schemas.openxmlformats.org/officeDocument/2006/relationships/image" Target="../media/image58.png"/><Relationship Id="rId5" Type="http://schemas.openxmlformats.org/officeDocument/2006/relationships/hyperlink" Target="https://www.test-institute.org/Software_Testing_Roles_And_Responsibilities.php" TargetMode="External"/><Relationship Id="rId6" Type="http://schemas.openxmlformats.org/officeDocument/2006/relationships/hyperlink" Target="https://badr.co.id/id/panduan-menyusun-dokumen-software-requirement-specification-srs/" TargetMode="External"/><Relationship Id="rId7" Type="http://schemas.openxmlformats.org/officeDocument/2006/relationships/image" Target="../media/image7.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6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56" name="Google Shape;56;p13"/>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57" name="Google Shape;57;p13"/>
          <p:cNvSpPr txBox="1"/>
          <p:nvPr/>
        </p:nvSpPr>
        <p:spPr>
          <a:xfrm>
            <a:off x="1295925" y="2067150"/>
            <a:ext cx="6580200" cy="10092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400"/>
              <a:buFont typeface="Arial"/>
              <a:buNone/>
            </a:pPr>
            <a:r>
              <a:rPr b="1" lang="en" sz="3100">
                <a:solidFill>
                  <a:srgbClr val="FFFFFF"/>
                </a:solidFill>
                <a:latin typeface="Montserrat"/>
                <a:ea typeface="Montserrat"/>
                <a:cs typeface="Montserrat"/>
                <a:sym typeface="Montserrat"/>
              </a:rPr>
              <a:t>[Profesi Quality Assurance]</a:t>
            </a:r>
            <a:endParaRPr b="1" sz="31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0" i="0" lang="en" sz="2100" u="none" cap="none" strike="noStrike">
                <a:solidFill>
                  <a:schemeClr val="lt1"/>
                </a:solidFill>
                <a:latin typeface="Montserrat"/>
                <a:ea typeface="Montserrat"/>
                <a:cs typeface="Montserrat"/>
                <a:sym typeface="Montserrat"/>
              </a:rPr>
              <a:t>Chapter </a:t>
            </a:r>
            <a:r>
              <a:rPr lang="en" sz="2100">
                <a:solidFill>
                  <a:schemeClr val="lt1"/>
                </a:solidFill>
                <a:latin typeface="Montserrat"/>
                <a:ea typeface="Montserrat"/>
                <a:cs typeface="Montserrat"/>
                <a:sym typeface="Montserrat"/>
              </a:rPr>
              <a:t>1</a:t>
            </a:r>
            <a:r>
              <a:rPr b="0" i="0" lang="en" sz="2100" u="none" cap="none" strike="noStrike">
                <a:solidFill>
                  <a:schemeClr val="lt1"/>
                </a:solidFill>
                <a:latin typeface="Montserrat"/>
                <a:ea typeface="Montserrat"/>
                <a:cs typeface="Montserrat"/>
                <a:sym typeface="Montserrat"/>
              </a:rPr>
              <a:t> - Topic </a:t>
            </a:r>
            <a:r>
              <a:rPr lang="en" sz="2100">
                <a:solidFill>
                  <a:schemeClr val="lt1"/>
                </a:solidFill>
                <a:latin typeface="Montserrat"/>
                <a:ea typeface="Montserrat"/>
                <a:cs typeface="Montserrat"/>
                <a:sym typeface="Montserrat"/>
              </a:rPr>
              <a:t>2</a:t>
            </a:r>
            <a:endParaRPr b="0" i="0" sz="21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22"/>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761A79"/>
                </a:solidFill>
                <a:latin typeface="Montserrat"/>
                <a:ea typeface="Montserrat"/>
                <a:cs typeface="Montserrat"/>
                <a:sym typeface="Montserrat"/>
              </a:rPr>
              <a:t>Biar makin ada bayangan, simak analogi berikut yuk!</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Kamu tahu kan, kalau mobil itu dibuat dari bagian yang sebenarnya terpisah-pisah?</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Yap, bener banget.</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Sebuah mobil pasti punya ban, body, kaca, mesin, dan lain-lain yang melalui proses pembuatannya sendiri sebelum mereka digabungkan menjadi sebuah mobil, gengs.</a:t>
            </a:r>
            <a:endParaRPr sz="1100">
              <a:solidFill>
                <a:srgbClr val="292929"/>
              </a:solidFill>
              <a:latin typeface="Montserrat"/>
              <a:ea typeface="Montserrat"/>
              <a:cs typeface="Montserrat"/>
              <a:sym typeface="Montserrat"/>
            </a:endParaRPr>
          </a:p>
        </p:txBody>
      </p:sp>
      <p:pic>
        <p:nvPicPr>
          <p:cNvPr id="141" name="Google Shape;141;p2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42" name="Google Shape;142;p22"/>
          <p:cNvCxnSpPr>
            <a:endCxn id="14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44" name="Google Shape;144;p2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43" name="Google Shape;143;p22"/>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145" name="Google Shape;145;p22"/>
          <p:cNvPicPr preferRelativeResize="0"/>
          <p:nvPr/>
        </p:nvPicPr>
        <p:blipFill>
          <a:blip r:embed="rId5">
            <a:alphaModFix/>
          </a:blip>
          <a:stretch>
            <a:fillRect/>
          </a:stretch>
        </p:blipFill>
        <p:spPr>
          <a:xfrm>
            <a:off x="4464326" y="975350"/>
            <a:ext cx="4679675" cy="3567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 name="Shape 149"/>
        <p:cNvGrpSpPr/>
        <p:nvPr/>
      </p:nvGrpSpPr>
      <p:grpSpPr>
        <a:xfrm>
          <a:off x="0" y="0"/>
          <a:ext cx="0" cy="0"/>
          <a:chOff x="0" y="0"/>
          <a:chExt cx="0" cy="0"/>
        </a:xfrm>
      </p:grpSpPr>
      <p:sp>
        <p:nvSpPr>
          <p:cNvPr id="150" name="Google Shape;150;p23"/>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100">
                <a:solidFill>
                  <a:srgbClr val="292929"/>
                </a:solidFill>
                <a:latin typeface="Montserrat"/>
                <a:ea typeface="Montserrat"/>
                <a:cs typeface="Montserrat"/>
                <a:sym typeface="Montserrat"/>
              </a:rPr>
              <a:t>Misalnya ban mobil, nih.</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Di bagian pembuatan ban mobil, pasti ada sebuah tim atau bahkan pihak ketiga dari luar yang men-supply ban tersebut dan pastinya melalui </a:t>
            </a:r>
            <a:r>
              <a:rPr lang="en" sz="1100">
                <a:solidFill>
                  <a:srgbClr val="292929"/>
                </a:solidFill>
                <a:latin typeface="Montserrat"/>
                <a:ea typeface="Montserrat"/>
                <a:cs typeface="Montserrat"/>
                <a:sym typeface="Montserrat"/>
              </a:rPr>
              <a:t>tahap QA</a:t>
            </a:r>
            <a:r>
              <a:rPr lang="en" sz="1100">
                <a:solidFill>
                  <a:srgbClr val="292929"/>
                </a:solidFill>
                <a:latin typeface="Montserrat"/>
                <a:ea typeface="Montserrat"/>
                <a:cs typeface="Montserrat"/>
                <a:sym typeface="Montserrat"/>
              </a:rPr>
              <a:t> juga, gengs.</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Jadi, selama proses pembuatan ban ini bakal selalu diawasi sama QA supaya sesuai sama SOP yang ada. </a:t>
            </a:r>
            <a:endParaRPr sz="1100">
              <a:solidFill>
                <a:srgbClr val="292929"/>
              </a:solidFill>
              <a:latin typeface="Montserrat"/>
              <a:ea typeface="Montserrat"/>
              <a:cs typeface="Montserrat"/>
              <a:sym typeface="Montserrat"/>
            </a:endParaRPr>
          </a:p>
        </p:txBody>
      </p:sp>
      <p:pic>
        <p:nvPicPr>
          <p:cNvPr id="151" name="Google Shape;151;p2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52" name="Google Shape;152;p23"/>
          <p:cNvCxnSpPr>
            <a:endCxn id="15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54" name="Google Shape;154;p2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53" name="Google Shape;153;p23"/>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155" name="Google Shape;155;p23"/>
          <p:cNvPicPr preferRelativeResize="0"/>
          <p:nvPr/>
        </p:nvPicPr>
        <p:blipFill>
          <a:blip r:embed="rId5">
            <a:alphaModFix/>
          </a:blip>
          <a:stretch>
            <a:fillRect/>
          </a:stretch>
        </p:blipFill>
        <p:spPr>
          <a:xfrm>
            <a:off x="4571875" y="1016725"/>
            <a:ext cx="4571101" cy="34843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24"/>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100">
                <a:solidFill>
                  <a:srgbClr val="292929"/>
                </a:solidFill>
                <a:latin typeface="Montserrat"/>
                <a:ea typeface="Montserrat"/>
                <a:cs typeface="Montserrat"/>
                <a:sym typeface="Montserrat"/>
              </a:rPr>
              <a:t>Terus pas bannya udah jadi, bakal diuji ketahanannya juga. </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Setelah itu, baru deh dibuat laporan tentang hasil dari uji ketahanan tersebut.</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Tujuannya buat memastikan kalau ban yang dibuat ini bakalan aman pas mobil siap dirilis, sob.</a:t>
            </a:r>
            <a:endParaRPr sz="1100">
              <a:solidFill>
                <a:srgbClr val="292929"/>
              </a:solidFill>
              <a:latin typeface="Montserrat"/>
              <a:ea typeface="Montserrat"/>
              <a:cs typeface="Montserrat"/>
              <a:sym typeface="Montserrat"/>
            </a:endParaRPr>
          </a:p>
        </p:txBody>
      </p:sp>
      <p:pic>
        <p:nvPicPr>
          <p:cNvPr id="161" name="Google Shape;161;p2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62" name="Google Shape;162;p24"/>
          <p:cNvCxnSpPr>
            <a:endCxn id="16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64" name="Google Shape;164;p2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63" name="Google Shape;163;p24"/>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165" name="Google Shape;165;p24"/>
          <p:cNvPicPr preferRelativeResize="0"/>
          <p:nvPr/>
        </p:nvPicPr>
        <p:blipFill>
          <a:blip r:embed="rId5">
            <a:alphaModFix/>
          </a:blip>
          <a:stretch>
            <a:fillRect/>
          </a:stretch>
        </p:blipFill>
        <p:spPr>
          <a:xfrm>
            <a:off x="4572000" y="1016727"/>
            <a:ext cx="4571101" cy="3484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25"/>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100">
                <a:solidFill>
                  <a:srgbClr val="292929"/>
                </a:solidFill>
                <a:latin typeface="Montserrat"/>
                <a:ea typeface="Montserrat"/>
                <a:cs typeface="Montserrat"/>
                <a:sym typeface="Montserrat"/>
              </a:rPr>
              <a:t>Hal tersebut juga dilakukan pada proses pembuatan body, pintu, mesin, dan bagian lainnya lho, ya!</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Nantinya, semua hasil proses dari masing-masing bagian ini bakalan digabung dan dilakukan pengecekan final secara fungsional menyeluruh dan terintegrasi.</a:t>
            </a:r>
            <a:endParaRPr sz="1100">
              <a:solidFill>
                <a:srgbClr val="292929"/>
              </a:solidFill>
              <a:latin typeface="Montserrat"/>
              <a:ea typeface="Montserrat"/>
              <a:cs typeface="Montserrat"/>
              <a:sym typeface="Montserrat"/>
            </a:endParaRPr>
          </a:p>
        </p:txBody>
      </p:sp>
      <p:pic>
        <p:nvPicPr>
          <p:cNvPr id="171" name="Google Shape;171;p2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72" name="Google Shape;172;p25"/>
          <p:cNvCxnSpPr>
            <a:endCxn id="17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74" name="Google Shape;174;p2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73" name="Google Shape;173;p2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175" name="Google Shape;175;p25"/>
          <p:cNvPicPr preferRelativeResize="0"/>
          <p:nvPr/>
        </p:nvPicPr>
        <p:blipFill>
          <a:blip r:embed="rId5">
            <a:alphaModFix/>
          </a:blip>
          <a:stretch>
            <a:fillRect/>
          </a:stretch>
        </p:blipFill>
        <p:spPr>
          <a:xfrm>
            <a:off x="4052091" y="818237"/>
            <a:ext cx="5091911" cy="388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sp>
        <p:nvSpPr>
          <p:cNvPr id="180" name="Google Shape;180;p26"/>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761A79"/>
                </a:solidFill>
                <a:latin typeface="Montserrat"/>
                <a:ea typeface="Montserrat"/>
                <a:cs typeface="Montserrat"/>
                <a:sym typeface="Montserrat"/>
              </a:rPr>
              <a:t>Dari cerita tadi, kira-kira apa sih lingkup kerjanya seorang QA?</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Apa hayoo?</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Ternyata lingkup kerjanya seorang QA adalah melakukan pengawasan dan pelaporan, gengs.</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Jadi dalam proses SDLC, tahap requirement sampai maintenance adalah </a:t>
            </a:r>
            <a:r>
              <a:rPr b="1" lang="en" sz="1100">
                <a:solidFill>
                  <a:srgbClr val="292929"/>
                </a:solidFill>
                <a:latin typeface="Montserrat"/>
                <a:ea typeface="Montserrat"/>
                <a:cs typeface="Montserrat"/>
                <a:sym typeface="Montserrat"/>
              </a:rPr>
              <a:t>melakukan p</a:t>
            </a:r>
            <a:r>
              <a:rPr b="1" lang="en" sz="1100">
                <a:solidFill>
                  <a:srgbClr val="292929"/>
                </a:solidFill>
                <a:latin typeface="Montserrat"/>
                <a:ea typeface="Montserrat"/>
                <a:cs typeface="Montserrat"/>
                <a:sym typeface="Montserrat"/>
              </a:rPr>
              <a:t>engujian dan pelaporan (testing &amp; reporting) </a:t>
            </a:r>
            <a:r>
              <a:rPr b="1" lang="en" sz="1100">
                <a:solidFill>
                  <a:srgbClr val="292929"/>
                </a:solidFill>
                <a:latin typeface="Montserrat"/>
                <a:ea typeface="Montserrat"/>
                <a:cs typeface="Montserrat"/>
                <a:sym typeface="Montserrat"/>
              </a:rPr>
              <a:t>produk/software.</a:t>
            </a:r>
            <a:endParaRPr sz="1100">
              <a:solidFill>
                <a:srgbClr val="292929"/>
              </a:solidFill>
              <a:latin typeface="Montserrat"/>
              <a:ea typeface="Montserrat"/>
              <a:cs typeface="Montserrat"/>
              <a:sym typeface="Montserrat"/>
            </a:endParaRPr>
          </a:p>
        </p:txBody>
      </p:sp>
      <p:pic>
        <p:nvPicPr>
          <p:cNvPr id="181" name="Google Shape;181;p2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82" name="Google Shape;182;p26"/>
          <p:cNvCxnSpPr>
            <a:endCxn id="18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84" name="Google Shape;184;p2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83" name="Google Shape;183;p2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185" name="Google Shape;185;p26"/>
          <p:cNvPicPr preferRelativeResize="0"/>
          <p:nvPr/>
        </p:nvPicPr>
        <p:blipFill>
          <a:blip r:embed="rId5">
            <a:alphaModFix/>
          </a:blip>
          <a:stretch>
            <a:fillRect/>
          </a:stretch>
        </p:blipFill>
        <p:spPr>
          <a:xfrm>
            <a:off x="4115649" y="842475"/>
            <a:ext cx="5028352" cy="383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27"/>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QA dan pekerjaannya menguji dan melaporkan (Testing &amp; Reporting)~</a:t>
            </a:r>
            <a:endParaRPr b="1" sz="1600">
              <a:solidFill>
                <a:srgbClr val="761A79"/>
              </a:solidFill>
              <a:latin typeface="Montserrat"/>
              <a:ea typeface="Montserrat"/>
              <a:cs typeface="Montserrat"/>
              <a:sym typeface="Montserrat"/>
            </a:endParaRPr>
          </a:p>
          <a:p>
            <a:pPr indent="0" lvl="0" marL="0" marR="0" rtl="0" algn="just">
              <a:lnSpc>
                <a:spcPct val="115000"/>
              </a:lnSpc>
              <a:spcBef>
                <a:spcPts val="1000"/>
              </a:spcBef>
              <a:spcAft>
                <a:spcPts val="0"/>
              </a:spcAft>
              <a:buClr>
                <a:schemeClr val="dk1"/>
              </a:buClr>
              <a:buSzPts val="1100"/>
              <a:buFont typeface="Arial"/>
              <a:buNone/>
            </a:pPr>
            <a:r>
              <a:rPr lang="en" sz="1100">
                <a:solidFill>
                  <a:srgbClr val="292929"/>
                </a:solidFill>
                <a:latin typeface="Montserrat"/>
                <a:ea typeface="Montserrat"/>
                <a:cs typeface="Montserrat"/>
                <a:sym typeface="Montserrat"/>
              </a:rPr>
              <a:t>Coba kita ingat lagi kasus Aircraft Crashnya </a:t>
            </a:r>
            <a:r>
              <a:rPr lang="en" sz="1100" u="sng">
                <a:solidFill>
                  <a:schemeClr val="hlink"/>
                </a:solidFill>
                <a:latin typeface="Montserrat"/>
                <a:ea typeface="Montserrat"/>
                <a:cs typeface="Montserrat"/>
                <a:sym typeface="Montserrat"/>
                <a:hlinkClick r:id="rId3"/>
              </a:rPr>
              <a:t>Lion Air dan Ethiopian Airlines</a:t>
            </a:r>
            <a:r>
              <a:rPr lang="en" sz="1100">
                <a:solidFill>
                  <a:srgbClr val="292929"/>
                </a:solidFill>
                <a:latin typeface="Montserrat"/>
                <a:ea typeface="Montserrat"/>
                <a:cs typeface="Montserrat"/>
                <a:sym typeface="Montserrat"/>
              </a:rPr>
              <a:t>. </a:t>
            </a:r>
            <a:endParaRPr sz="1100">
              <a:solidFill>
                <a:srgbClr val="292929"/>
              </a:solidFill>
              <a:latin typeface="Montserrat"/>
              <a:ea typeface="Montserrat"/>
              <a:cs typeface="Montserrat"/>
              <a:sym typeface="Montserrat"/>
            </a:endParaRPr>
          </a:p>
          <a:p>
            <a:pPr indent="0" lvl="0" marL="0" marR="0" rtl="0" algn="just">
              <a:lnSpc>
                <a:spcPct val="115000"/>
              </a:lnSpc>
              <a:spcBef>
                <a:spcPts val="1000"/>
              </a:spcBef>
              <a:spcAft>
                <a:spcPts val="0"/>
              </a:spcAft>
              <a:buClr>
                <a:schemeClr val="dk1"/>
              </a:buClr>
              <a:buSzPts val="1100"/>
              <a:buFont typeface="Arial"/>
              <a:buNone/>
            </a:pPr>
            <a:r>
              <a:rPr lang="en" sz="1100">
                <a:solidFill>
                  <a:srgbClr val="292929"/>
                </a:solidFill>
                <a:latin typeface="Montserrat"/>
                <a:ea typeface="Montserrat"/>
                <a:cs typeface="Montserrat"/>
                <a:sym typeface="Montserrat"/>
              </a:rPr>
              <a:t>Sebenarnya seorang QA bisa testing terlebih dahulu komponen pesawatnya. Setelah testing, pasti ada laporan hasil testing-nya, kan?</a:t>
            </a:r>
            <a:endParaRPr sz="1100">
              <a:solidFill>
                <a:srgbClr val="292929"/>
              </a:solidFill>
              <a:latin typeface="Montserrat"/>
              <a:ea typeface="Montserrat"/>
              <a:cs typeface="Montserrat"/>
              <a:sym typeface="Montserrat"/>
            </a:endParaRPr>
          </a:p>
          <a:p>
            <a:pPr indent="0" lvl="0" marL="0" marR="0" rtl="0" algn="just">
              <a:lnSpc>
                <a:spcPct val="115000"/>
              </a:lnSpc>
              <a:spcBef>
                <a:spcPts val="1000"/>
              </a:spcBef>
              <a:spcAft>
                <a:spcPts val="1000"/>
              </a:spcAft>
              <a:buClr>
                <a:schemeClr val="dk1"/>
              </a:buClr>
              <a:buSzPts val="1100"/>
              <a:buFont typeface="Arial"/>
              <a:buNone/>
            </a:pPr>
            <a:r>
              <a:rPr lang="en" sz="1100">
                <a:solidFill>
                  <a:srgbClr val="292929"/>
                </a:solidFill>
                <a:latin typeface="Montserrat"/>
                <a:ea typeface="Montserrat"/>
                <a:cs typeface="Montserrat"/>
                <a:sym typeface="Montserrat"/>
              </a:rPr>
              <a:t>Laporan yang dipegang biasanya berisi keterangan komponen mana aja yang udah dan belum sesuai sama ketentuan, gengs. Laporan inilah yang nantinya diberikan ke tim developer~</a:t>
            </a:r>
            <a:endParaRPr sz="1100">
              <a:solidFill>
                <a:srgbClr val="292929"/>
              </a:solidFill>
              <a:latin typeface="Montserrat"/>
              <a:ea typeface="Montserrat"/>
              <a:cs typeface="Montserrat"/>
              <a:sym typeface="Montserrat"/>
            </a:endParaRPr>
          </a:p>
        </p:txBody>
      </p:sp>
      <p:pic>
        <p:nvPicPr>
          <p:cNvPr id="191" name="Google Shape;191;p27"/>
          <p:cNvPicPr preferRelativeResize="0"/>
          <p:nvPr/>
        </p:nvPicPr>
        <p:blipFill rotWithShape="1">
          <a:blip r:embed="rId4">
            <a:alphaModFix/>
          </a:blip>
          <a:srcRect b="0" l="0" r="0" t="0"/>
          <a:stretch/>
        </p:blipFill>
        <p:spPr>
          <a:xfrm>
            <a:off x="6773925" y="152400"/>
            <a:ext cx="2370067" cy="4838700"/>
          </a:xfrm>
          <a:prstGeom prst="rect">
            <a:avLst/>
          </a:prstGeom>
          <a:noFill/>
          <a:ln>
            <a:noFill/>
          </a:ln>
        </p:spPr>
      </p:pic>
      <p:cxnSp>
        <p:nvCxnSpPr>
          <p:cNvPr id="192" name="Google Shape;192;p27"/>
          <p:cNvCxnSpPr>
            <a:endCxn id="19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94" name="Google Shape;194;p27"/>
          <p:cNvPicPr preferRelativeResize="0"/>
          <p:nvPr/>
        </p:nvPicPr>
        <p:blipFill rotWithShape="1">
          <a:blip r:embed="rId5">
            <a:alphaModFix/>
          </a:blip>
          <a:srcRect b="0" l="0" r="0" t="0"/>
          <a:stretch/>
        </p:blipFill>
        <p:spPr>
          <a:xfrm>
            <a:off x="7694225" y="295988"/>
            <a:ext cx="989200" cy="262225"/>
          </a:xfrm>
          <a:prstGeom prst="rect">
            <a:avLst/>
          </a:prstGeom>
          <a:noFill/>
          <a:ln>
            <a:noFill/>
          </a:ln>
        </p:spPr>
      </p:pic>
      <p:sp>
        <p:nvSpPr>
          <p:cNvPr id="193" name="Google Shape;193;p27"/>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195" name="Google Shape;195;p27"/>
          <p:cNvPicPr preferRelativeResize="0"/>
          <p:nvPr/>
        </p:nvPicPr>
        <p:blipFill>
          <a:blip r:embed="rId6">
            <a:alphaModFix/>
          </a:blip>
          <a:stretch>
            <a:fillRect/>
          </a:stretch>
        </p:blipFill>
        <p:spPr>
          <a:xfrm>
            <a:off x="4176526" y="946578"/>
            <a:ext cx="5013848" cy="3821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28"/>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“Berarti job descnya sama aja, dong?”</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Secara umum sih, sama. Tapi deskripsi pekerjaan seorang QA bakal lebih spesifik lagi nih kalau dilihat dari bidang keahliannya. </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Ada tiga pekerjaan yang paling umum di Industri Teknologi, yaitu:</a:t>
            </a:r>
            <a:endParaRPr sz="1100">
              <a:solidFill>
                <a:srgbClr val="292929"/>
              </a:solidFill>
              <a:latin typeface="Montserrat"/>
              <a:ea typeface="Montserrat"/>
              <a:cs typeface="Montserrat"/>
              <a:sym typeface="Montserrat"/>
            </a:endParaRPr>
          </a:p>
          <a:p>
            <a:pPr indent="-298450" lvl="0" marL="457200" rtl="0" algn="just">
              <a:lnSpc>
                <a:spcPct val="115000"/>
              </a:lnSpc>
              <a:spcBef>
                <a:spcPts val="1000"/>
              </a:spcBef>
              <a:spcAft>
                <a:spcPts val="0"/>
              </a:spcAft>
              <a:buClr>
                <a:srgbClr val="FF9900"/>
              </a:buClr>
              <a:buSzPts val="1100"/>
              <a:buFont typeface="Montserrat"/>
              <a:buAutoNum type="arabicPeriod"/>
            </a:pPr>
            <a:r>
              <a:rPr b="1" lang="en" sz="1100">
                <a:solidFill>
                  <a:srgbClr val="FF9900"/>
                </a:solidFill>
                <a:latin typeface="Montserrat"/>
                <a:ea typeface="Montserrat"/>
                <a:cs typeface="Montserrat"/>
                <a:sym typeface="Montserrat"/>
              </a:rPr>
              <a:t>Analyst</a:t>
            </a:r>
            <a:endParaRPr b="1" sz="1100">
              <a:solidFill>
                <a:srgbClr val="FF9900"/>
              </a:solidFill>
              <a:latin typeface="Montserrat"/>
              <a:ea typeface="Montserrat"/>
              <a:cs typeface="Montserrat"/>
              <a:sym typeface="Montserrat"/>
            </a:endParaRPr>
          </a:p>
          <a:p>
            <a:pPr indent="-298450" lvl="0" marL="457200" rtl="0" algn="just">
              <a:lnSpc>
                <a:spcPct val="115000"/>
              </a:lnSpc>
              <a:spcBef>
                <a:spcPts val="1000"/>
              </a:spcBef>
              <a:spcAft>
                <a:spcPts val="0"/>
              </a:spcAft>
              <a:buClr>
                <a:srgbClr val="FF9900"/>
              </a:buClr>
              <a:buSzPts val="1100"/>
              <a:buFont typeface="Montserrat"/>
              <a:buAutoNum type="arabicPeriod"/>
            </a:pPr>
            <a:r>
              <a:rPr b="1" lang="en" sz="1100">
                <a:solidFill>
                  <a:srgbClr val="FF9900"/>
                </a:solidFill>
                <a:latin typeface="Montserrat"/>
                <a:ea typeface="Montserrat"/>
                <a:cs typeface="Montserrat"/>
                <a:sym typeface="Montserrat"/>
              </a:rPr>
              <a:t>Tester</a:t>
            </a:r>
            <a:endParaRPr b="1" sz="1100">
              <a:solidFill>
                <a:srgbClr val="FF9900"/>
              </a:solidFill>
              <a:latin typeface="Montserrat"/>
              <a:ea typeface="Montserrat"/>
              <a:cs typeface="Montserrat"/>
              <a:sym typeface="Montserrat"/>
            </a:endParaRPr>
          </a:p>
          <a:p>
            <a:pPr indent="-298450" lvl="0" marL="457200" rtl="0" algn="just">
              <a:lnSpc>
                <a:spcPct val="115000"/>
              </a:lnSpc>
              <a:spcBef>
                <a:spcPts val="1000"/>
              </a:spcBef>
              <a:spcAft>
                <a:spcPts val="0"/>
              </a:spcAft>
              <a:buClr>
                <a:srgbClr val="FF9900"/>
              </a:buClr>
              <a:buSzPts val="1100"/>
              <a:buFont typeface="Montserrat"/>
              <a:buAutoNum type="arabicPeriod"/>
            </a:pPr>
            <a:r>
              <a:rPr b="1" lang="en" sz="1100">
                <a:solidFill>
                  <a:srgbClr val="FF9900"/>
                </a:solidFill>
                <a:latin typeface="Montserrat"/>
                <a:ea typeface="Montserrat"/>
                <a:cs typeface="Montserrat"/>
                <a:sym typeface="Montserrat"/>
              </a:rPr>
              <a:t>Engineer</a:t>
            </a:r>
            <a:endParaRPr b="1" sz="1100">
              <a:solidFill>
                <a:srgbClr val="FF9900"/>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Kita bahas detailnya, yuk~</a:t>
            </a:r>
            <a:endParaRPr sz="1100">
              <a:solidFill>
                <a:srgbClr val="292929"/>
              </a:solidFill>
              <a:latin typeface="Montserrat"/>
              <a:ea typeface="Montserrat"/>
              <a:cs typeface="Montserrat"/>
              <a:sym typeface="Montserrat"/>
            </a:endParaRPr>
          </a:p>
        </p:txBody>
      </p:sp>
      <p:pic>
        <p:nvPicPr>
          <p:cNvPr id="201" name="Google Shape;201;p2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02" name="Google Shape;202;p28"/>
          <p:cNvCxnSpPr>
            <a:endCxn id="20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204" name="Google Shape;204;p2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03" name="Google Shape;203;p28"/>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205" name="Google Shape;205;p28"/>
          <p:cNvPicPr preferRelativeResize="0"/>
          <p:nvPr/>
        </p:nvPicPr>
        <p:blipFill>
          <a:blip r:embed="rId5">
            <a:alphaModFix/>
          </a:blip>
          <a:stretch>
            <a:fillRect/>
          </a:stretch>
        </p:blipFill>
        <p:spPr>
          <a:xfrm>
            <a:off x="4383350" y="1075772"/>
            <a:ext cx="4571101" cy="34843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sp>
        <p:nvSpPr>
          <p:cNvPr id="210" name="Google Shape;210;p29"/>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100">
                <a:solidFill>
                  <a:srgbClr val="FF9900"/>
                </a:solidFill>
                <a:latin typeface="Montserrat"/>
                <a:ea typeface="Montserrat"/>
                <a:cs typeface="Montserrat"/>
                <a:sym typeface="Montserrat"/>
              </a:rPr>
              <a:t>Tester</a:t>
            </a:r>
            <a:endParaRPr b="1" sz="1100">
              <a:solidFill>
                <a:srgbClr val="FF9900"/>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100"/>
              <a:buFont typeface="Arial"/>
              <a:buNone/>
            </a:pPr>
            <a:r>
              <a:rPr lang="en" sz="1100">
                <a:solidFill>
                  <a:schemeClr val="dk1"/>
                </a:solidFill>
                <a:latin typeface="Montserrat"/>
                <a:ea typeface="Montserrat"/>
                <a:cs typeface="Montserrat"/>
                <a:sym typeface="Montserrat"/>
              </a:rPr>
              <a:t>Melakukan manual testing software/produk berdasarkan </a:t>
            </a:r>
            <a:r>
              <a:rPr lang="en" sz="1100">
                <a:solidFill>
                  <a:schemeClr val="dk1"/>
                </a:solidFill>
                <a:latin typeface="Montserrat"/>
                <a:ea typeface="Montserrat"/>
                <a:cs typeface="Montserrat"/>
                <a:sym typeface="Montserrat"/>
              </a:rPr>
              <a:t>test script</a:t>
            </a:r>
            <a:r>
              <a:rPr lang="en" sz="1100">
                <a:solidFill>
                  <a:schemeClr val="dk1"/>
                </a:solidFill>
                <a:latin typeface="Montserrat"/>
                <a:ea typeface="Montserrat"/>
                <a:cs typeface="Montserrat"/>
                <a:sym typeface="Montserrat"/>
              </a:rPr>
              <a:t> atau exploratory yang sebelumnya sudah dibuat oleh QA Analyst, dan membuat test report.</a:t>
            </a:r>
            <a:endParaRPr sz="1100">
              <a:solidFill>
                <a:schemeClr val="dk1"/>
              </a:solidFill>
              <a:latin typeface="Montserrat"/>
              <a:ea typeface="Montserrat"/>
              <a:cs typeface="Montserrat"/>
              <a:sym typeface="Montserrat"/>
            </a:endParaRPr>
          </a:p>
        </p:txBody>
      </p:sp>
      <p:pic>
        <p:nvPicPr>
          <p:cNvPr id="211" name="Google Shape;211;p2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12" name="Google Shape;212;p29"/>
          <p:cNvCxnSpPr>
            <a:endCxn id="21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214" name="Google Shape;214;p2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13" name="Google Shape;213;p29"/>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215" name="Google Shape;215;p29"/>
          <p:cNvPicPr preferRelativeResize="0"/>
          <p:nvPr/>
        </p:nvPicPr>
        <p:blipFill>
          <a:blip r:embed="rId5">
            <a:alphaModFix/>
          </a:blip>
          <a:stretch>
            <a:fillRect/>
          </a:stretch>
        </p:blipFill>
        <p:spPr>
          <a:xfrm>
            <a:off x="4128501" y="847363"/>
            <a:ext cx="5015499" cy="382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30"/>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100">
                <a:solidFill>
                  <a:srgbClr val="FF9900"/>
                </a:solidFill>
                <a:latin typeface="Montserrat"/>
                <a:ea typeface="Montserrat"/>
                <a:cs typeface="Montserrat"/>
                <a:sym typeface="Montserrat"/>
              </a:rPr>
              <a:t>Quality Analyst</a:t>
            </a:r>
            <a:endParaRPr b="1" sz="1100">
              <a:solidFill>
                <a:srgbClr val="FF9900"/>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100"/>
              <a:buFont typeface="Arial"/>
              <a:buNone/>
            </a:pPr>
            <a:r>
              <a:rPr lang="en" sz="1100">
                <a:solidFill>
                  <a:schemeClr val="dk1"/>
                </a:solidFill>
                <a:latin typeface="Montserrat"/>
                <a:ea typeface="Montserrat"/>
                <a:cs typeface="Montserrat"/>
                <a:sym typeface="Montserrat"/>
              </a:rPr>
              <a:t>Melakukan analisa test case apa aja yang bisa dilakukan terhadap UI/UX, menuangkan ke dalam sebuah dokumen yang bernama test script, dan mendokumentasikannya .</a:t>
            </a:r>
            <a:endParaRPr sz="1100">
              <a:solidFill>
                <a:schemeClr val="dk1"/>
              </a:solidFill>
              <a:latin typeface="Montserrat"/>
              <a:ea typeface="Montserrat"/>
              <a:cs typeface="Montserrat"/>
              <a:sym typeface="Montserrat"/>
            </a:endParaRPr>
          </a:p>
        </p:txBody>
      </p:sp>
      <p:pic>
        <p:nvPicPr>
          <p:cNvPr id="221" name="Google Shape;221;p3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22" name="Google Shape;222;p30"/>
          <p:cNvCxnSpPr>
            <a:endCxn id="22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224" name="Google Shape;224;p3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23" name="Google Shape;223;p30"/>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225" name="Google Shape;225;p30"/>
          <p:cNvPicPr preferRelativeResize="0"/>
          <p:nvPr/>
        </p:nvPicPr>
        <p:blipFill>
          <a:blip r:embed="rId5">
            <a:alphaModFix/>
          </a:blip>
          <a:stretch>
            <a:fillRect/>
          </a:stretch>
        </p:blipFill>
        <p:spPr>
          <a:xfrm>
            <a:off x="4128500" y="847350"/>
            <a:ext cx="5015499" cy="38230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9" name="Shape 229"/>
        <p:cNvGrpSpPr/>
        <p:nvPr/>
      </p:nvGrpSpPr>
      <p:grpSpPr>
        <a:xfrm>
          <a:off x="0" y="0"/>
          <a:ext cx="0" cy="0"/>
          <a:chOff x="0" y="0"/>
          <a:chExt cx="0" cy="0"/>
        </a:xfrm>
      </p:grpSpPr>
      <p:sp>
        <p:nvSpPr>
          <p:cNvPr id="230" name="Google Shape;230;p31"/>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100">
                <a:solidFill>
                  <a:srgbClr val="FF9900"/>
                </a:solidFill>
                <a:latin typeface="Montserrat"/>
                <a:ea typeface="Montserrat"/>
                <a:cs typeface="Montserrat"/>
                <a:sym typeface="Montserrat"/>
              </a:rPr>
              <a:t>QA Engineer</a:t>
            </a:r>
            <a:endParaRPr b="1" sz="1100">
              <a:solidFill>
                <a:srgbClr val="FF9900"/>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100"/>
              <a:buFont typeface="Arial"/>
              <a:buNone/>
            </a:pPr>
            <a:r>
              <a:rPr lang="en" sz="1100">
                <a:solidFill>
                  <a:schemeClr val="dk1"/>
                </a:solidFill>
                <a:latin typeface="Montserrat"/>
                <a:ea typeface="Montserrat"/>
                <a:cs typeface="Montserrat"/>
                <a:sym typeface="Montserrat"/>
              </a:rPr>
              <a:t>Melakukan Automation Testing sebuah software/produk berdasarkan test script, mengkonfigurasi CI/CD, dan membuat test report.</a:t>
            </a:r>
            <a:endParaRPr sz="1100">
              <a:solidFill>
                <a:schemeClr val="dk1"/>
              </a:solidFill>
              <a:latin typeface="Montserrat"/>
              <a:ea typeface="Montserrat"/>
              <a:cs typeface="Montserrat"/>
              <a:sym typeface="Montserrat"/>
            </a:endParaRPr>
          </a:p>
        </p:txBody>
      </p:sp>
      <p:pic>
        <p:nvPicPr>
          <p:cNvPr id="231" name="Google Shape;231;p3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32" name="Google Shape;232;p31"/>
          <p:cNvCxnSpPr>
            <a:endCxn id="23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234" name="Google Shape;234;p3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33" name="Google Shape;233;p31"/>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235" name="Google Shape;235;p31"/>
          <p:cNvPicPr preferRelativeResize="0"/>
          <p:nvPr/>
        </p:nvPicPr>
        <p:blipFill>
          <a:blip r:embed="rId5">
            <a:alphaModFix/>
          </a:blip>
          <a:stretch>
            <a:fillRect/>
          </a:stretch>
        </p:blipFill>
        <p:spPr>
          <a:xfrm>
            <a:off x="4122476" y="845062"/>
            <a:ext cx="5021524" cy="382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64" name="Google Shape;64;p14"/>
          <p:cNvSpPr txBox="1"/>
          <p:nvPr/>
        </p:nvSpPr>
        <p:spPr>
          <a:xfrm>
            <a:off x="1874100" y="505800"/>
            <a:ext cx="5395800" cy="147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i="0" lang="en" sz="1700" u="none" cap="none" strike="noStrike">
                <a:solidFill>
                  <a:srgbClr val="FFFFFF"/>
                </a:solidFill>
                <a:latin typeface="Montserrat"/>
                <a:ea typeface="Montserrat"/>
                <a:cs typeface="Montserrat"/>
                <a:sym typeface="Montserrat"/>
              </a:rPr>
              <a:t>Selamat datang di </a:t>
            </a:r>
            <a:r>
              <a:rPr b="1" i="0" lang="en" sz="1700" u="none" cap="none" strike="noStrike">
                <a:solidFill>
                  <a:srgbClr val="FF9900"/>
                </a:solidFill>
                <a:latin typeface="Montserrat"/>
                <a:ea typeface="Montserrat"/>
                <a:cs typeface="Montserrat"/>
                <a:sym typeface="Montserrat"/>
              </a:rPr>
              <a:t>Chapter 1</a:t>
            </a:r>
            <a:r>
              <a:rPr b="1" lang="en" sz="1700">
                <a:solidFill>
                  <a:srgbClr val="FF9900"/>
                </a:solidFill>
                <a:latin typeface="Montserrat"/>
                <a:ea typeface="Montserrat"/>
                <a:cs typeface="Montserrat"/>
                <a:sym typeface="Montserrat"/>
              </a:rPr>
              <a:t> </a:t>
            </a:r>
            <a:r>
              <a:rPr b="1" i="0" lang="en" sz="1700" u="none" cap="none" strike="noStrike">
                <a:solidFill>
                  <a:srgbClr val="FF9900"/>
                </a:solidFill>
                <a:latin typeface="Montserrat"/>
                <a:ea typeface="Montserrat"/>
                <a:cs typeface="Montserrat"/>
                <a:sym typeface="Montserrat"/>
              </a:rPr>
              <a:t>Topic </a:t>
            </a:r>
            <a:r>
              <a:rPr b="1" lang="en" sz="1700">
                <a:solidFill>
                  <a:srgbClr val="FF9900"/>
                </a:solidFill>
                <a:latin typeface="Montserrat"/>
                <a:ea typeface="Montserrat"/>
                <a:cs typeface="Montserrat"/>
                <a:sym typeface="Montserrat"/>
              </a:rPr>
              <a:t>2</a:t>
            </a:r>
            <a:r>
              <a:rPr b="1" i="0" lang="en" sz="1700" u="none" cap="none" strike="noStrike">
                <a:solidFill>
                  <a:srgbClr val="FF9900"/>
                </a:solidFill>
                <a:latin typeface="Montserrat"/>
                <a:ea typeface="Montserrat"/>
                <a:cs typeface="Montserrat"/>
                <a:sym typeface="Montserrat"/>
              </a:rPr>
              <a:t> </a:t>
            </a:r>
            <a:br>
              <a:rPr b="1" lang="en" sz="1700">
                <a:solidFill>
                  <a:srgbClr val="FF9900"/>
                </a:solidFill>
                <a:latin typeface="Montserrat"/>
                <a:ea typeface="Montserrat"/>
                <a:cs typeface="Montserrat"/>
                <a:sym typeface="Montserrat"/>
              </a:rPr>
            </a:br>
            <a:r>
              <a:rPr b="1" i="0" lang="en" sz="1700" u="none" cap="none" strike="noStrike">
                <a:solidFill>
                  <a:srgbClr val="FFFFFF"/>
                </a:solidFill>
                <a:latin typeface="Montserrat"/>
                <a:ea typeface="Montserrat"/>
                <a:cs typeface="Montserrat"/>
                <a:sym typeface="Montserrat"/>
              </a:rPr>
              <a:t>online course </a:t>
            </a:r>
            <a:r>
              <a:rPr b="1" lang="en" sz="1700">
                <a:solidFill>
                  <a:srgbClr val="FF9900"/>
                </a:solidFill>
                <a:latin typeface="Montserrat"/>
                <a:ea typeface="Montserrat"/>
                <a:cs typeface="Montserrat"/>
                <a:sym typeface="Montserrat"/>
              </a:rPr>
              <a:t>Quality Assurance</a:t>
            </a:r>
            <a:r>
              <a:rPr b="1" i="0" lang="en" sz="1700" u="none" cap="none" strike="noStrike">
                <a:solidFill>
                  <a:schemeClr val="accent1"/>
                </a:solidFill>
                <a:latin typeface="Montserrat"/>
                <a:ea typeface="Montserrat"/>
                <a:cs typeface="Montserrat"/>
                <a:sym typeface="Montserrat"/>
              </a:rPr>
              <a:t> </a:t>
            </a:r>
            <a:r>
              <a:rPr b="1" i="0" lang="en" sz="1700" u="none" cap="none" strike="noStrike">
                <a:solidFill>
                  <a:srgbClr val="FFFFFF"/>
                </a:solidFill>
                <a:latin typeface="Montserrat"/>
                <a:ea typeface="Montserrat"/>
                <a:cs typeface="Montserrat"/>
                <a:sym typeface="Montserrat"/>
              </a:rPr>
              <a:t>dari </a:t>
            </a:r>
            <a:endParaRPr b="1" i="0" sz="1700" u="none" cap="none" strike="noStrike">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700"/>
              <a:buFont typeface="Arial"/>
              <a:buNone/>
            </a:pPr>
            <a:r>
              <a:rPr b="1" i="0" lang="en" sz="1700" u="none" cap="none" strike="noStrike">
                <a:solidFill>
                  <a:srgbClr val="FFFFFF"/>
                </a:solidFill>
                <a:latin typeface="Montserrat"/>
                <a:ea typeface="Montserrat"/>
                <a:cs typeface="Montserrat"/>
                <a:sym typeface="Montserrat"/>
              </a:rPr>
              <a:t>Binar Academy!</a:t>
            </a:r>
            <a:endParaRPr b="1" i="0" sz="1700" u="none" cap="none" strike="noStrike">
              <a:solidFill>
                <a:srgbClr val="FFFFFF"/>
              </a:solidFill>
              <a:latin typeface="Montserrat"/>
              <a:ea typeface="Montserrat"/>
              <a:cs typeface="Montserrat"/>
              <a:sym typeface="Montserrat"/>
            </a:endParaRPr>
          </a:p>
        </p:txBody>
      </p:sp>
      <p:pic>
        <p:nvPicPr>
          <p:cNvPr id="65" name="Google Shape;65;p14"/>
          <p:cNvPicPr preferRelativeResize="0"/>
          <p:nvPr/>
        </p:nvPicPr>
        <p:blipFill>
          <a:blip r:embed="rId5">
            <a:alphaModFix/>
          </a:blip>
          <a:stretch>
            <a:fillRect/>
          </a:stretch>
        </p:blipFill>
        <p:spPr>
          <a:xfrm>
            <a:off x="2776900" y="1984000"/>
            <a:ext cx="3895000" cy="29689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239" name="Shape 239"/>
        <p:cNvGrpSpPr/>
        <p:nvPr/>
      </p:nvGrpSpPr>
      <p:grpSpPr>
        <a:xfrm>
          <a:off x="0" y="0"/>
          <a:ext cx="0" cy="0"/>
          <a:chOff x="0" y="0"/>
          <a:chExt cx="0" cy="0"/>
        </a:xfrm>
      </p:grpSpPr>
      <p:pic>
        <p:nvPicPr>
          <p:cNvPr id="240" name="Google Shape;240;p32"/>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241" name="Google Shape;241;p32"/>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242" name="Google Shape;242;p32"/>
          <p:cNvCxnSpPr>
            <a:endCxn id="243" idx="3"/>
          </p:cNvCxnSpPr>
          <p:nvPr/>
        </p:nvCxnSpPr>
        <p:spPr>
          <a:xfrm flipH="1">
            <a:off x="2671800" y="427025"/>
            <a:ext cx="4852500" cy="34500"/>
          </a:xfrm>
          <a:prstGeom prst="straightConnector1">
            <a:avLst/>
          </a:prstGeom>
          <a:noFill/>
          <a:ln cap="flat" cmpd="sng" w="19050">
            <a:solidFill>
              <a:srgbClr val="FFFFFF"/>
            </a:solidFill>
            <a:prstDash val="solid"/>
            <a:round/>
            <a:headEnd len="sm" w="sm" type="none"/>
            <a:tailEnd len="sm" w="sm" type="none"/>
          </a:ln>
        </p:spPr>
      </p:cxnSp>
      <p:sp>
        <p:nvSpPr>
          <p:cNvPr id="243" name="Google Shape;243;p32"/>
          <p:cNvSpPr txBox="1"/>
          <p:nvPr/>
        </p:nvSpPr>
        <p:spPr>
          <a:xfrm>
            <a:off x="446100" y="214325"/>
            <a:ext cx="2225700" cy="49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Montserrat ExtraBold"/>
                <a:ea typeface="Montserrat ExtraBold"/>
                <a:cs typeface="Montserrat ExtraBold"/>
                <a:sym typeface="Montserrat ExtraBold"/>
              </a:rPr>
              <a:t>Profesi Quality Assurance </a:t>
            </a:r>
            <a:endParaRPr b="0" i="0" sz="1400" u="none" cap="none" strike="noStrike">
              <a:solidFill>
                <a:srgbClr val="FFFFFF"/>
              </a:solidFill>
              <a:latin typeface="Montserrat ExtraBold"/>
              <a:ea typeface="Montserrat ExtraBold"/>
              <a:cs typeface="Montserrat ExtraBold"/>
              <a:sym typeface="Montserrat ExtraBold"/>
            </a:endParaRPr>
          </a:p>
        </p:txBody>
      </p:sp>
      <p:sp>
        <p:nvSpPr>
          <p:cNvPr id="244" name="Google Shape;244;p32"/>
          <p:cNvSpPr txBox="1"/>
          <p:nvPr/>
        </p:nvSpPr>
        <p:spPr>
          <a:xfrm>
            <a:off x="446100" y="717100"/>
            <a:ext cx="41259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Seperti di chapter 1, Software dikembangkan oleh tim yang solid. Nah, setiap anggota tim punya perannya masing-masing nih. Sama halnya dengan seorang QA. Supaya nggak </a:t>
            </a:r>
            <a:r>
              <a:rPr b="1" lang="en">
                <a:solidFill>
                  <a:schemeClr val="lt1"/>
                </a:solidFill>
                <a:latin typeface="Montserrat"/>
                <a:ea typeface="Montserrat"/>
                <a:cs typeface="Montserrat"/>
                <a:sym typeface="Montserrat"/>
              </a:rPr>
              <a:t>kewalahan</a:t>
            </a:r>
            <a:r>
              <a:rPr b="1" lang="en">
                <a:solidFill>
                  <a:schemeClr val="lt1"/>
                </a:solidFill>
                <a:latin typeface="Montserrat"/>
                <a:ea typeface="Montserrat"/>
                <a:cs typeface="Montserrat"/>
                <a:sym typeface="Montserrat"/>
              </a:rPr>
              <a:t> dengan perannya sendiri, yuk kita cari tau dulu lewat </a:t>
            </a:r>
            <a:r>
              <a:rPr b="1" lang="en">
                <a:solidFill>
                  <a:srgbClr val="F2AB2F"/>
                </a:solidFill>
                <a:latin typeface="Montserrat"/>
                <a:ea typeface="Montserrat"/>
                <a:cs typeface="Montserrat"/>
                <a:sym typeface="Montserrat"/>
              </a:rPr>
              <a:t>QA Job Scopes &amp; Description (Lingkup dan deskripsi kerja QA) </a:t>
            </a:r>
            <a:r>
              <a:rPr b="1" lang="en">
                <a:solidFill>
                  <a:schemeClr val="lt1"/>
                </a:solidFill>
                <a:latin typeface="Montserrat"/>
                <a:ea typeface="Montserrat"/>
                <a:cs typeface="Montserrat"/>
                <a:sym typeface="Montserrat"/>
              </a:rPr>
              <a:t>berikut ini, skuy~</a:t>
            </a:r>
            <a:endParaRPr>
              <a:solidFill>
                <a:srgbClr val="F2AB2F"/>
              </a:solidFill>
              <a:latin typeface="Montserrat ExtraBold"/>
              <a:ea typeface="Montserrat ExtraBold"/>
              <a:cs typeface="Montserrat ExtraBold"/>
              <a:sym typeface="Montserrat ExtraBold"/>
            </a:endParaRPr>
          </a:p>
        </p:txBody>
      </p:sp>
      <p:pic>
        <p:nvPicPr>
          <p:cNvPr id="245" name="Google Shape;245;p32"/>
          <p:cNvPicPr preferRelativeResize="0"/>
          <p:nvPr/>
        </p:nvPicPr>
        <p:blipFill rotWithShape="1">
          <a:blip r:embed="rId5">
            <a:alphaModFix/>
          </a:blip>
          <a:srcRect b="0" l="0" r="0" t="0"/>
          <a:stretch/>
        </p:blipFill>
        <p:spPr>
          <a:xfrm>
            <a:off x="3932975" y="662724"/>
            <a:ext cx="5499926" cy="4192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249" name="Shape 249"/>
        <p:cNvGrpSpPr/>
        <p:nvPr/>
      </p:nvGrpSpPr>
      <p:grpSpPr>
        <a:xfrm>
          <a:off x="0" y="0"/>
          <a:ext cx="0" cy="0"/>
          <a:chOff x="0" y="0"/>
          <a:chExt cx="0" cy="0"/>
        </a:xfrm>
      </p:grpSpPr>
      <p:pic>
        <p:nvPicPr>
          <p:cNvPr id="250" name="Google Shape;250;p33"/>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251" name="Google Shape;251;p33"/>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252" name="Google Shape;252;p33"/>
          <p:cNvCxnSpPr/>
          <p:nvPr/>
        </p:nvCxnSpPr>
        <p:spPr>
          <a:xfrm rot="10800000">
            <a:off x="2889900" y="411725"/>
            <a:ext cx="4619700" cy="9300"/>
          </a:xfrm>
          <a:prstGeom prst="straightConnector1">
            <a:avLst/>
          </a:prstGeom>
          <a:noFill/>
          <a:ln cap="flat" cmpd="sng" w="19050">
            <a:solidFill>
              <a:srgbClr val="FFFFFF"/>
            </a:solidFill>
            <a:prstDash val="solid"/>
            <a:round/>
            <a:headEnd len="sm" w="sm" type="none"/>
            <a:tailEnd len="sm" w="sm" type="none"/>
          </a:ln>
        </p:spPr>
      </p:cxnSp>
      <p:sp>
        <p:nvSpPr>
          <p:cNvPr id="253" name="Google Shape;253;p33"/>
          <p:cNvSpPr txBox="1"/>
          <p:nvPr/>
        </p:nvSpPr>
        <p:spPr>
          <a:xfrm>
            <a:off x="446100" y="179325"/>
            <a:ext cx="2247300" cy="5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Montserrat ExtraBold"/>
                <a:ea typeface="Montserrat ExtraBold"/>
                <a:cs typeface="Montserrat ExtraBold"/>
                <a:sym typeface="Montserrat ExtraBold"/>
              </a:rPr>
              <a:t>Profesi Quality Assurance</a:t>
            </a:r>
            <a:endParaRPr>
              <a:solidFill>
                <a:srgbClr val="FFFFFF"/>
              </a:solidFill>
              <a:latin typeface="Montserrat ExtraBold"/>
              <a:ea typeface="Montserrat ExtraBold"/>
              <a:cs typeface="Montserrat ExtraBold"/>
              <a:sym typeface="Montserrat ExtraBold"/>
            </a:endParaRPr>
          </a:p>
        </p:txBody>
      </p:sp>
      <p:pic>
        <p:nvPicPr>
          <p:cNvPr id="254" name="Google Shape;254;p33"/>
          <p:cNvPicPr preferRelativeResize="0"/>
          <p:nvPr/>
        </p:nvPicPr>
        <p:blipFill>
          <a:blip r:embed="rId5">
            <a:alphaModFix/>
          </a:blip>
          <a:stretch>
            <a:fillRect/>
          </a:stretch>
        </p:blipFill>
        <p:spPr>
          <a:xfrm>
            <a:off x="4428300" y="989280"/>
            <a:ext cx="4643101" cy="3539221"/>
          </a:xfrm>
          <a:prstGeom prst="rect">
            <a:avLst/>
          </a:prstGeom>
          <a:noFill/>
          <a:ln>
            <a:noFill/>
          </a:ln>
        </p:spPr>
      </p:pic>
      <p:sp>
        <p:nvSpPr>
          <p:cNvPr id="255" name="Google Shape;255;p33"/>
          <p:cNvSpPr txBox="1"/>
          <p:nvPr/>
        </p:nvSpPr>
        <p:spPr>
          <a:xfrm>
            <a:off x="446100" y="717100"/>
            <a:ext cx="41259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“Tapi, kayaknya aku bakal bosen deh kalau kerjaku cuma testing &amp; reporting aja. Apa aku nggak bisa nih naik jabatan? Biar makin menantang nih pekerjaanku. Kan aku mau jadi Super Hero QA” Tanya Sabrina</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Wah tenang, bisa aja kok. Nah mau tau jenjang karirnya QA? yuk kita cus cari tau </a:t>
            </a:r>
            <a:r>
              <a:rPr b="1" lang="en">
                <a:solidFill>
                  <a:srgbClr val="F2AB2F"/>
                </a:solidFill>
                <a:latin typeface="Montserrat"/>
                <a:ea typeface="Montserrat"/>
                <a:cs typeface="Montserrat"/>
                <a:sym typeface="Montserrat"/>
              </a:rPr>
              <a:t>QA Career Path </a:t>
            </a:r>
            <a:r>
              <a:rPr b="1" lang="en">
                <a:solidFill>
                  <a:schemeClr val="lt1"/>
                </a:solidFill>
                <a:latin typeface="Montserrat"/>
                <a:ea typeface="Montserrat"/>
                <a:cs typeface="Montserrat"/>
                <a:sym typeface="Montserrat"/>
              </a:rPr>
              <a:t>berikut ini~</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9" name="Shape 259"/>
        <p:cNvGrpSpPr/>
        <p:nvPr/>
      </p:nvGrpSpPr>
      <p:grpSpPr>
        <a:xfrm>
          <a:off x="0" y="0"/>
          <a:ext cx="0" cy="0"/>
          <a:chOff x="0" y="0"/>
          <a:chExt cx="0" cy="0"/>
        </a:xfrm>
      </p:grpSpPr>
      <p:pic>
        <p:nvPicPr>
          <p:cNvPr id="260" name="Google Shape;260;p3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61" name="Google Shape;261;p34"/>
          <p:cNvCxnSpPr/>
          <p:nvPr/>
        </p:nvCxnSpPr>
        <p:spPr>
          <a:xfrm rot="10800000">
            <a:off x="2561825" y="427100"/>
            <a:ext cx="4962600" cy="0"/>
          </a:xfrm>
          <a:prstGeom prst="straightConnector1">
            <a:avLst/>
          </a:prstGeom>
          <a:noFill/>
          <a:ln cap="flat" cmpd="sng" w="19050">
            <a:solidFill>
              <a:srgbClr val="761A79"/>
            </a:solidFill>
            <a:prstDash val="solid"/>
            <a:round/>
            <a:headEnd len="sm" w="sm" type="none"/>
            <a:tailEnd len="sm" w="sm" type="none"/>
          </a:ln>
        </p:spPr>
      </p:cxnSp>
      <p:pic>
        <p:nvPicPr>
          <p:cNvPr id="262" name="Google Shape;262;p3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63" name="Google Shape;263;p34"/>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sp>
        <p:nvSpPr>
          <p:cNvPr id="264" name="Google Shape;264;p34"/>
          <p:cNvSpPr txBox="1"/>
          <p:nvPr/>
        </p:nvSpPr>
        <p:spPr>
          <a:xfrm>
            <a:off x="509675" y="793625"/>
            <a:ext cx="8106900" cy="3886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Clr>
                <a:srgbClr val="000000"/>
              </a:buClr>
              <a:buSzPts val="1800"/>
              <a:buFont typeface="Arial"/>
              <a:buNone/>
            </a:pPr>
            <a:r>
              <a:rPr b="1" lang="en" sz="1600">
                <a:solidFill>
                  <a:srgbClr val="743673"/>
                </a:solidFill>
                <a:latin typeface="Montserrat"/>
                <a:ea typeface="Montserrat"/>
                <a:cs typeface="Montserrat"/>
                <a:sym typeface="Montserrat"/>
              </a:rPr>
              <a:t>Berikut ini adalah beberapa istilah pekerjaan yang membutuhkan keahlian QA~</a:t>
            </a:r>
            <a:endParaRPr b="1" sz="1600">
              <a:solidFill>
                <a:srgbClr val="743673"/>
              </a:solidFill>
              <a:latin typeface="Montserrat"/>
              <a:ea typeface="Montserrat"/>
              <a:cs typeface="Montserrat"/>
              <a:sym typeface="Montserrat"/>
            </a:endParaRPr>
          </a:p>
          <a:p>
            <a:pPr indent="0" lvl="0" marL="0" rtl="0" algn="ctr">
              <a:lnSpc>
                <a:spcPct val="115000"/>
              </a:lnSpc>
              <a:spcBef>
                <a:spcPts val="1000"/>
              </a:spcBef>
              <a:spcAft>
                <a:spcPts val="0"/>
              </a:spcAft>
              <a:buNone/>
            </a:pPr>
            <a:r>
              <a:t/>
            </a:r>
            <a:endParaRPr b="1" sz="1200">
              <a:solidFill>
                <a:srgbClr val="FFAB40"/>
              </a:solidFill>
              <a:latin typeface="Roboto"/>
              <a:ea typeface="Roboto"/>
              <a:cs typeface="Roboto"/>
              <a:sym typeface="Roboto"/>
            </a:endParaRPr>
          </a:p>
          <a:p>
            <a:pPr indent="0" lvl="0" marL="0" rtl="0" algn="ctr">
              <a:lnSpc>
                <a:spcPct val="115000"/>
              </a:lnSpc>
              <a:spcBef>
                <a:spcPts val="1000"/>
              </a:spcBef>
              <a:spcAft>
                <a:spcPts val="0"/>
              </a:spcAft>
              <a:buNone/>
            </a:pPr>
            <a:r>
              <a:t/>
            </a:r>
            <a:endParaRPr b="1" sz="1200">
              <a:solidFill>
                <a:srgbClr val="FFAB40"/>
              </a:solidFill>
              <a:latin typeface="Roboto"/>
              <a:ea typeface="Roboto"/>
              <a:cs typeface="Roboto"/>
              <a:sym typeface="Roboto"/>
            </a:endParaRPr>
          </a:p>
          <a:p>
            <a:pPr indent="0" lvl="0" marL="0" rtl="0" algn="ctr">
              <a:lnSpc>
                <a:spcPct val="115000"/>
              </a:lnSpc>
              <a:spcBef>
                <a:spcPts val="1000"/>
              </a:spcBef>
              <a:spcAft>
                <a:spcPts val="0"/>
              </a:spcAft>
              <a:buNone/>
            </a:pPr>
            <a:r>
              <a:t/>
            </a:r>
            <a:endParaRPr b="1" sz="1200">
              <a:solidFill>
                <a:srgbClr val="FFAB40"/>
              </a:solidFill>
              <a:latin typeface="Roboto"/>
              <a:ea typeface="Roboto"/>
              <a:cs typeface="Roboto"/>
              <a:sym typeface="Roboto"/>
            </a:endParaRPr>
          </a:p>
          <a:p>
            <a:pPr indent="0" lvl="0" marL="0" rtl="0" algn="ctr">
              <a:lnSpc>
                <a:spcPct val="115000"/>
              </a:lnSpc>
              <a:spcBef>
                <a:spcPts val="1000"/>
              </a:spcBef>
              <a:spcAft>
                <a:spcPts val="0"/>
              </a:spcAft>
              <a:buNone/>
            </a:pPr>
            <a:r>
              <a:t/>
            </a:r>
            <a:endParaRPr b="1" sz="1200">
              <a:solidFill>
                <a:srgbClr val="FFAB40"/>
              </a:solidFill>
              <a:latin typeface="Roboto"/>
              <a:ea typeface="Roboto"/>
              <a:cs typeface="Roboto"/>
              <a:sym typeface="Roboto"/>
            </a:endParaRPr>
          </a:p>
          <a:p>
            <a:pPr indent="0" lvl="0" marL="0" rtl="0" algn="ctr">
              <a:lnSpc>
                <a:spcPct val="115000"/>
              </a:lnSpc>
              <a:spcBef>
                <a:spcPts val="1000"/>
              </a:spcBef>
              <a:spcAft>
                <a:spcPts val="0"/>
              </a:spcAft>
              <a:buNone/>
            </a:pPr>
            <a:r>
              <a:t/>
            </a:r>
            <a:endParaRPr b="1" sz="1200">
              <a:solidFill>
                <a:srgbClr val="FFAB40"/>
              </a:solidFill>
              <a:latin typeface="Roboto"/>
              <a:ea typeface="Roboto"/>
              <a:cs typeface="Roboto"/>
              <a:sym typeface="Roboto"/>
            </a:endParaRPr>
          </a:p>
          <a:p>
            <a:pPr indent="0" lvl="0" marL="0" rtl="0" algn="ctr">
              <a:lnSpc>
                <a:spcPct val="115000"/>
              </a:lnSpc>
              <a:spcBef>
                <a:spcPts val="1000"/>
              </a:spcBef>
              <a:spcAft>
                <a:spcPts val="0"/>
              </a:spcAft>
              <a:buNone/>
            </a:pPr>
            <a:r>
              <a:t/>
            </a:r>
            <a:endParaRPr b="1" sz="1200">
              <a:solidFill>
                <a:srgbClr val="FFAB40"/>
              </a:solidFill>
              <a:latin typeface="Roboto"/>
              <a:ea typeface="Roboto"/>
              <a:cs typeface="Roboto"/>
              <a:sym typeface="Roboto"/>
            </a:endParaRPr>
          </a:p>
          <a:p>
            <a:pPr indent="0" lvl="0" marL="0" rtl="0" algn="ctr">
              <a:lnSpc>
                <a:spcPct val="115000"/>
              </a:lnSpc>
              <a:spcBef>
                <a:spcPts val="1000"/>
              </a:spcBef>
              <a:spcAft>
                <a:spcPts val="0"/>
              </a:spcAft>
              <a:buNone/>
            </a:pPr>
            <a:r>
              <a:t/>
            </a:r>
            <a:endParaRPr b="1" sz="1200">
              <a:solidFill>
                <a:srgbClr val="FFAB40"/>
              </a:solidFill>
              <a:latin typeface="Roboto"/>
              <a:ea typeface="Roboto"/>
              <a:cs typeface="Roboto"/>
              <a:sym typeface="Roboto"/>
            </a:endParaRPr>
          </a:p>
          <a:p>
            <a:pPr indent="0" lvl="0" marL="0" rtl="0" algn="ctr">
              <a:lnSpc>
                <a:spcPct val="115000"/>
              </a:lnSpc>
              <a:spcBef>
                <a:spcPts val="1000"/>
              </a:spcBef>
              <a:spcAft>
                <a:spcPts val="0"/>
              </a:spcAft>
              <a:buNone/>
            </a:pPr>
            <a:r>
              <a:t/>
            </a:r>
            <a:endParaRPr b="1" sz="1200">
              <a:solidFill>
                <a:srgbClr val="FFAB40"/>
              </a:solidFill>
              <a:latin typeface="Roboto"/>
              <a:ea typeface="Roboto"/>
              <a:cs typeface="Roboto"/>
              <a:sym typeface="Roboto"/>
            </a:endParaRPr>
          </a:p>
          <a:p>
            <a:pPr indent="0" lvl="0" marL="0" rtl="0" algn="ctr">
              <a:lnSpc>
                <a:spcPct val="115000"/>
              </a:lnSpc>
              <a:spcBef>
                <a:spcPts val="1000"/>
              </a:spcBef>
              <a:spcAft>
                <a:spcPts val="0"/>
              </a:spcAft>
              <a:buNone/>
            </a:pPr>
            <a:r>
              <a:t/>
            </a:r>
            <a:endParaRPr b="1" sz="1200">
              <a:solidFill>
                <a:srgbClr val="FFAB40"/>
              </a:solidFill>
              <a:latin typeface="Roboto"/>
              <a:ea typeface="Roboto"/>
              <a:cs typeface="Roboto"/>
              <a:sym typeface="Roboto"/>
            </a:endParaRPr>
          </a:p>
          <a:p>
            <a:pPr indent="0" lvl="0" marL="0" rtl="0" algn="ctr">
              <a:lnSpc>
                <a:spcPct val="115000"/>
              </a:lnSpc>
              <a:spcBef>
                <a:spcPts val="1000"/>
              </a:spcBef>
              <a:spcAft>
                <a:spcPts val="1000"/>
              </a:spcAft>
              <a:buNone/>
            </a:pPr>
            <a:r>
              <a:rPr lang="en" sz="1000">
                <a:latin typeface="Montserrat"/>
                <a:ea typeface="Montserrat"/>
                <a:cs typeface="Montserrat"/>
                <a:sym typeface="Montserrat"/>
              </a:rPr>
              <a:t>Namun, setiap perusahaan sangat mungkin memiliki istilah yang berbeda loh</a:t>
            </a:r>
            <a:endParaRPr sz="1000">
              <a:solidFill>
                <a:srgbClr val="000000"/>
              </a:solidFill>
              <a:latin typeface="Montserrat"/>
              <a:ea typeface="Montserrat"/>
              <a:cs typeface="Montserrat"/>
              <a:sym typeface="Montserrat"/>
            </a:endParaRPr>
          </a:p>
        </p:txBody>
      </p:sp>
      <p:pic>
        <p:nvPicPr>
          <p:cNvPr id="265" name="Google Shape;265;p34"/>
          <p:cNvPicPr preferRelativeResize="0"/>
          <p:nvPr/>
        </p:nvPicPr>
        <p:blipFill>
          <a:blip r:embed="rId5">
            <a:alphaModFix/>
          </a:blip>
          <a:stretch>
            <a:fillRect/>
          </a:stretch>
        </p:blipFill>
        <p:spPr>
          <a:xfrm>
            <a:off x="1243388" y="1921875"/>
            <a:ext cx="6657225" cy="2118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9" name="Shape 269"/>
        <p:cNvGrpSpPr/>
        <p:nvPr/>
      </p:nvGrpSpPr>
      <p:grpSpPr>
        <a:xfrm>
          <a:off x="0" y="0"/>
          <a:ext cx="0" cy="0"/>
          <a:chOff x="0" y="0"/>
          <a:chExt cx="0" cy="0"/>
        </a:xfrm>
      </p:grpSpPr>
      <p:pic>
        <p:nvPicPr>
          <p:cNvPr id="270" name="Google Shape;270;p3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sp>
        <p:nvSpPr>
          <p:cNvPr id="271" name="Google Shape;271;p35"/>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61A79"/>
                </a:solidFill>
                <a:latin typeface="Montserrat"/>
                <a:ea typeface="Montserrat"/>
                <a:cs typeface="Montserrat"/>
                <a:sym typeface="Montserrat"/>
              </a:rPr>
              <a:t>Terus, jenjang karir pekerjaan QA itu seperti apa, sih?</a:t>
            </a:r>
            <a:endParaRPr b="1" sz="1600">
              <a:solidFill>
                <a:srgbClr val="761A7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100">
                <a:solidFill>
                  <a:srgbClr val="292929"/>
                </a:solidFill>
                <a:latin typeface="Montserrat"/>
                <a:ea typeface="Montserrat"/>
                <a:cs typeface="Montserrat"/>
                <a:sym typeface="Montserrat"/>
              </a:rPr>
              <a:t>Secara umum, tingkatan pekerjaan dari profesi QA yaitu Junior, Senior Lead/Spv dan Manager. Namun, tingkatan tersebut tergantung masing-masing perusahaan, yaps!</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100">
                <a:solidFill>
                  <a:srgbClr val="292929"/>
                </a:solidFill>
                <a:latin typeface="Montserrat"/>
                <a:ea typeface="Montserrat"/>
                <a:cs typeface="Montserrat"/>
                <a:sym typeface="Montserrat"/>
              </a:rPr>
              <a:t>Buat contohnya, bisa kamu lihat di samping~</a:t>
            </a:r>
            <a:endParaRPr sz="1100">
              <a:solidFill>
                <a:srgbClr val="292929"/>
              </a:solidFill>
              <a:latin typeface="Montserrat"/>
              <a:ea typeface="Montserrat"/>
              <a:cs typeface="Montserrat"/>
              <a:sym typeface="Montserrat"/>
            </a:endParaRPr>
          </a:p>
        </p:txBody>
      </p:sp>
      <p:cxnSp>
        <p:nvCxnSpPr>
          <p:cNvPr id="272" name="Google Shape;272;p35"/>
          <p:cNvCxnSpPr>
            <a:endCxn id="27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274" name="Google Shape;274;p3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73" name="Google Shape;273;p3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275" name="Google Shape;275;p35"/>
          <p:cNvPicPr preferRelativeResize="0"/>
          <p:nvPr/>
        </p:nvPicPr>
        <p:blipFill>
          <a:blip r:embed="rId5">
            <a:alphaModFix/>
          </a:blip>
          <a:stretch>
            <a:fillRect/>
          </a:stretch>
        </p:blipFill>
        <p:spPr>
          <a:xfrm>
            <a:off x="4937775" y="1442174"/>
            <a:ext cx="3678825" cy="283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9" name="Shape 279"/>
        <p:cNvGrpSpPr/>
        <p:nvPr/>
      </p:nvGrpSpPr>
      <p:grpSpPr>
        <a:xfrm>
          <a:off x="0" y="0"/>
          <a:ext cx="0" cy="0"/>
          <a:chOff x="0" y="0"/>
          <a:chExt cx="0" cy="0"/>
        </a:xfrm>
      </p:grpSpPr>
      <p:pic>
        <p:nvPicPr>
          <p:cNvPr id="280" name="Google Shape;280;p3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sp>
        <p:nvSpPr>
          <p:cNvPr id="281" name="Google Shape;281;p36"/>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61A79"/>
                </a:solidFill>
                <a:latin typeface="Montserrat"/>
                <a:ea typeface="Montserrat"/>
                <a:cs typeface="Montserrat"/>
                <a:sym typeface="Montserrat"/>
              </a:rPr>
              <a:t>Selain itu, peluang bereksplorasi lintas karier juga besar, lho!</a:t>
            </a:r>
            <a:endParaRPr b="1" sz="1600">
              <a:solidFill>
                <a:srgbClr val="761A7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100">
                <a:solidFill>
                  <a:srgbClr val="292929"/>
                </a:solidFill>
                <a:latin typeface="Montserrat"/>
                <a:ea typeface="Montserrat"/>
                <a:cs typeface="Montserrat"/>
                <a:sym typeface="Montserrat"/>
              </a:rPr>
              <a:t>Pada materi sebelumnya, kita sudah bahas tentang soft skill dan hard skill yang mesti dimiliki seorang QA, kan?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100">
                <a:solidFill>
                  <a:srgbClr val="292929"/>
                </a:solidFill>
                <a:latin typeface="Montserrat"/>
                <a:ea typeface="Montserrat"/>
                <a:cs typeface="Montserrat"/>
                <a:sym typeface="Montserrat"/>
              </a:rPr>
              <a:t>Kalau kita menguasai keduanya dengan baik, kesempatan cross karier (pindah profesi) besar, loh.</a:t>
            </a:r>
            <a:endParaRPr sz="1100">
              <a:solidFill>
                <a:srgbClr val="292929"/>
              </a:solidFill>
              <a:latin typeface="Montserrat"/>
              <a:ea typeface="Montserrat"/>
              <a:cs typeface="Montserrat"/>
              <a:sym typeface="Montserrat"/>
            </a:endParaRPr>
          </a:p>
        </p:txBody>
      </p:sp>
      <p:cxnSp>
        <p:nvCxnSpPr>
          <p:cNvPr id="282" name="Google Shape;282;p36"/>
          <p:cNvCxnSpPr>
            <a:endCxn id="28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284" name="Google Shape;284;p3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83" name="Google Shape;283;p3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285" name="Google Shape;285;p36"/>
          <p:cNvPicPr preferRelativeResize="0"/>
          <p:nvPr/>
        </p:nvPicPr>
        <p:blipFill>
          <a:blip r:embed="rId5">
            <a:alphaModFix/>
          </a:blip>
          <a:stretch>
            <a:fillRect/>
          </a:stretch>
        </p:blipFill>
        <p:spPr>
          <a:xfrm>
            <a:off x="4125900" y="676800"/>
            <a:ext cx="5017075" cy="3824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9" name="Shape 289"/>
        <p:cNvGrpSpPr/>
        <p:nvPr/>
      </p:nvGrpSpPr>
      <p:grpSpPr>
        <a:xfrm>
          <a:off x="0" y="0"/>
          <a:ext cx="0" cy="0"/>
          <a:chOff x="0" y="0"/>
          <a:chExt cx="0" cy="0"/>
        </a:xfrm>
      </p:grpSpPr>
      <p:pic>
        <p:nvPicPr>
          <p:cNvPr id="290" name="Google Shape;290;p3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sp>
        <p:nvSpPr>
          <p:cNvPr id="291" name="Google Shape;291;p37"/>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Misalnya, dengan hard skill QA, memungkinkan kita cross karier sebagai developer, bahkan posisi-posisi spesialis!</a:t>
            </a:r>
            <a:endParaRPr sz="1100">
              <a:solidFill>
                <a:schemeClr val="dk1"/>
              </a:solidFill>
              <a:latin typeface="Montserrat"/>
              <a:ea typeface="Montserrat"/>
              <a:cs typeface="Montserrat"/>
              <a:sym typeface="Montserrat"/>
            </a:endParaRPr>
          </a:p>
          <a:p>
            <a:pPr indent="0" lvl="0" marL="0" rtl="0" algn="l">
              <a:lnSpc>
                <a:spcPct val="115000"/>
              </a:lnSpc>
              <a:spcBef>
                <a:spcPts val="1000"/>
              </a:spcBef>
              <a:spcAft>
                <a:spcPts val="1000"/>
              </a:spcAft>
              <a:buClr>
                <a:schemeClr val="dk1"/>
              </a:buClr>
              <a:buSzPts val="1100"/>
              <a:buFont typeface="Arial"/>
              <a:buNone/>
            </a:pPr>
            <a:r>
              <a:rPr lang="en" sz="1100">
                <a:solidFill>
                  <a:schemeClr val="dk1"/>
                </a:solidFill>
                <a:latin typeface="Montserrat"/>
                <a:ea typeface="Montserrat"/>
                <a:cs typeface="Montserrat"/>
                <a:sym typeface="Montserrat"/>
              </a:rPr>
              <a:t>Buat posisi spesialisnya, pilihan perannya juga banyak, lho! Kita bisa menjadi </a:t>
            </a:r>
            <a:r>
              <a:rPr b="1" lang="en" sz="1100" u="sng">
                <a:solidFill>
                  <a:schemeClr val="accent5"/>
                </a:solidFill>
                <a:latin typeface="Montserrat"/>
                <a:ea typeface="Montserrat"/>
                <a:cs typeface="Montserrat"/>
                <a:sym typeface="Montserrat"/>
                <a:hlinkClick r:id="rId4">
                  <a:extLst>
                    <a:ext uri="{A12FA001-AC4F-418D-AE19-62706E023703}">
                      <ahyp:hlinkClr val="tx"/>
                    </a:ext>
                  </a:extLst>
                </a:hlinkClick>
              </a:rPr>
              <a:t>QA Analyst</a:t>
            </a:r>
            <a:r>
              <a:rPr lang="en" sz="1300">
                <a:solidFill>
                  <a:schemeClr val="dk1"/>
                </a:solidFill>
                <a:latin typeface="Montserrat"/>
                <a:ea typeface="Montserrat"/>
                <a:cs typeface="Montserrat"/>
                <a:sym typeface="Montserrat"/>
              </a:rPr>
              <a:t>, </a:t>
            </a:r>
            <a:r>
              <a:rPr b="1" lang="en" sz="1100" u="sng">
                <a:solidFill>
                  <a:schemeClr val="accent5"/>
                </a:solidFill>
                <a:latin typeface="Montserrat"/>
                <a:ea typeface="Montserrat"/>
                <a:cs typeface="Montserrat"/>
                <a:sym typeface="Montserrat"/>
                <a:hlinkClick r:id="rId5">
                  <a:extLst>
                    <a:ext uri="{A12FA001-AC4F-418D-AE19-62706E023703}">
                      <ahyp:hlinkClr val="tx"/>
                    </a:ext>
                  </a:extLst>
                </a:hlinkClick>
              </a:rPr>
              <a:t>Security Tester</a:t>
            </a:r>
            <a:r>
              <a:rPr lang="en" sz="1300">
                <a:solidFill>
                  <a:schemeClr val="dk1"/>
                </a:solidFill>
                <a:latin typeface="Montserrat"/>
                <a:ea typeface="Montserrat"/>
                <a:cs typeface="Montserrat"/>
                <a:sym typeface="Montserrat"/>
              </a:rPr>
              <a:t>, </a:t>
            </a:r>
            <a:r>
              <a:rPr b="1" lang="en" sz="1100" u="sng">
                <a:solidFill>
                  <a:schemeClr val="accent5"/>
                </a:solidFill>
                <a:latin typeface="Montserrat"/>
                <a:ea typeface="Montserrat"/>
                <a:cs typeface="Montserrat"/>
                <a:sym typeface="Montserrat"/>
                <a:hlinkClick r:id="rId6">
                  <a:extLst>
                    <a:ext uri="{A12FA001-AC4F-418D-AE19-62706E023703}">
                      <ahyp:hlinkClr val="tx"/>
                    </a:ext>
                  </a:extLst>
                </a:hlinkClick>
              </a:rPr>
              <a:t>Software Tester</a:t>
            </a:r>
            <a:r>
              <a:rPr lang="en" sz="1100">
                <a:solidFill>
                  <a:schemeClr val="dk1"/>
                </a:solidFill>
                <a:latin typeface="Montserrat"/>
                <a:ea typeface="Montserrat"/>
                <a:cs typeface="Montserrat"/>
                <a:sym typeface="Montserrat"/>
              </a:rPr>
              <a:t>, dan sebagainya.</a:t>
            </a:r>
            <a:endParaRPr sz="1000">
              <a:solidFill>
                <a:srgbClr val="292929"/>
              </a:solidFill>
              <a:latin typeface="Montserrat"/>
              <a:ea typeface="Montserrat"/>
              <a:cs typeface="Montserrat"/>
              <a:sym typeface="Montserrat"/>
            </a:endParaRPr>
          </a:p>
        </p:txBody>
      </p:sp>
      <p:cxnSp>
        <p:nvCxnSpPr>
          <p:cNvPr id="292" name="Google Shape;292;p37"/>
          <p:cNvCxnSpPr>
            <a:endCxn id="29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294" name="Google Shape;294;p37"/>
          <p:cNvPicPr preferRelativeResize="0"/>
          <p:nvPr/>
        </p:nvPicPr>
        <p:blipFill rotWithShape="1">
          <a:blip r:embed="rId7">
            <a:alphaModFix/>
          </a:blip>
          <a:srcRect b="0" l="0" r="0" t="0"/>
          <a:stretch/>
        </p:blipFill>
        <p:spPr>
          <a:xfrm>
            <a:off x="7694225" y="295988"/>
            <a:ext cx="989200" cy="262225"/>
          </a:xfrm>
          <a:prstGeom prst="rect">
            <a:avLst/>
          </a:prstGeom>
          <a:noFill/>
          <a:ln>
            <a:noFill/>
          </a:ln>
        </p:spPr>
      </p:pic>
      <p:sp>
        <p:nvSpPr>
          <p:cNvPr id="293" name="Google Shape;293;p37"/>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295" name="Google Shape;295;p37"/>
          <p:cNvPicPr preferRelativeResize="0"/>
          <p:nvPr/>
        </p:nvPicPr>
        <p:blipFill>
          <a:blip r:embed="rId8">
            <a:alphaModFix/>
          </a:blip>
          <a:stretch>
            <a:fillRect/>
          </a:stretch>
        </p:blipFill>
        <p:spPr>
          <a:xfrm>
            <a:off x="4572900" y="1015071"/>
            <a:ext cx="4571101" cy="34876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9" name="Shape 299"/>
        <p:cNvGrpSpPr/>
        <p:nvPr/>
      </p:nvGrpSpPr>
      <p:grpSpPr>
        <a:xfrm>
          <a:off x="0" y="0"/>
          <a:ext cx="0" cy="0"/>
          <a:chOff x="0" y="0"/>
          <a:chExt cx="0" cy="0"/>
        </a:xfrm>
      </p:grpSpPr>
      <p:pic>
        <p:nvPicPr>
          <p:cNvPr id="300" name="Google Shape;300;p3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sp>
        <p:nvSpPr>
          <p:cNvPr id="301" name="Google Shape;301;p38"/>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100">
                <a:solidFill>
                  <a:schemeClr val="dk1"/>
                </a:solidFill>
                <a:latin typeface="Montserrat"/>
                <a:ea typeface="Montserrat"/>
                <a:cs typeface="Montserrat"/>
                <a:sym typeface="Montserrat"/>
              </a:rPr>
              <a:t>Sedangkan, dari soft skill yang sudah kita kembangkan, kita bisa cross karier menjadi seorang manajer hingga analis bisnis!</a:t>
            </a:r>
            <a:endParaRPr sz="1100">
              <a:solidFill>
                <a:schemeClr val="dk1"/>
              </a:solidFill>
              <a:latin typeface="Montserrat"/>
              <a:ea typeface="Montserrat"/>
              <a:cs typeface="Montserrat"/>
              <a:sym typeface="Montserrat"/>
            </a:endParaRPr>
          </a:p>
          <a:p>
            <a:pPr indent="0" lvl="0" marL="0" rtl="0" algn="l">
              <a:lnSpc>
                <a:spcPct val="115000"/>
              </a:lnSpc>
              <a:spcBef>
                <a:spcPts val="1000"/>
              </a:spcBef>
              <a:spcAft>
                <a:spcPts val="1000"/>
              </a:spcAft>
              <a:buNone/>
            </a:pPr>
            <a:r>
              <a:rPr lang="en" sz="1100">
                <a:solidFill>
                  <a:schemeClr val="dk1"/>
                </a:solidFill>
                <a:latin typeface="Montserrat"/>
                <a:ea typeface="Montserrat"/>
                <a:cs typeface="Montserrat"/>
                <a:sym typeface="Montserrat"/>
              </a:rPr>
              <a:t>Keren, kan! Seandainya kamu punya kesempatan buat cross karier, mau ke mana ya?</a:t>
            </a:r>
            <a:endParaRPr sz="1100">
              <a:solidFill>
                <a:schemeClr val="dk1"/>
              </a:solidFill>
              <a:latin typeface="Montserrat"/>
              <a:ea typeface="Montserrat"/>
              <a:cs typeface="Montserrat"/>
              <a:sym typeface="Montserrat"/>
            </a:endParaRPr>
          </a:p>
        </p:txBody>
      </p:sp>
      <p:cxnSp>
        <p:nvCxnSpPr>
          <p:cNvPr id="302" name="Google Shape;302;p38"/>
          <p:cNvCxnSpPr>
            <a:endCxn id="30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304" name="Google Shape;304;p3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03" name="Google Shape;303;p38"/>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305" name="Google Shape;305;p38"/>
          <p:cNvPicPr preferRelativeResize="0"/>
          <p:nvPr/>
        </p:nvPicPr>
        <p:blipFill>
          <a:blip r:embed="rId5">
            <a:alphaModFix/>
          </a:blip>
          <a:stretch>
            <a:fillRect/>
          </a:stretch>
        </p:blipFill>
        <p:spPr>
          <a:xfrm>
            <a:off x="4572898" y="1015063"/>
            <a:ext cx="4571101" cy="3487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9" name="Shape 309"/>
        <p:cNvGrpSpPr/>
        <p:nvPr/>
      </p:nvGrpSpPr>
      <p:grpSpPr>
        <a:xfrm>
          <a:off x="0" y="0"/>
          <a:ext cx="0" cy="0"/>
          <a:chOff x="0" y="0"/>
          <a:chExt cx="0" cy="0"/>
        </a:xfrm>
      </p:grpSpPr>
      <p:sp>
        <p:nvSpPr>
          <p:cNvPr id="310" name="Google Shape;310;p39"/>
          <p:cNvSpPr txBox="1"/>
          <p:nvPr/>
        </p:nvSpPr>
        <p:spPr>
          <a:xfrm>
            <a:off x="454375" y="717100"/>
            <a:ext cx="46278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Practice 1: Live Session</a:t>
            </a:r>
            <a:endParaRPr b="1" sz="1600">
              <a:solidFill>
                <a:srgbClr val="761A79"/>
              </a:solidFill>
              <a:latin typeface="Montserrat"/>
              <a:ea typeface="Montserrat"/>
              <a:cs typeface="Montserrat"/>
              <a:sym typeface="Montserrat"/>
            </a:endParaRPr>
          </a:p>
          <a:p>
            <a:pPr indent="0" lvl="0" marL="0" rtl="0" algn="l">
              <a:lnSpc>
                <a:spcPct val="115000"/>
              </a:lnSpc>
              <a:spcBef>
                <a:spcPts val="100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Kringg~ kring~</a:t>
            </a:r>
            <a:endParaRPr b="1" sz="1600">
              <a:solidFill>
                <a:srgbClr val="761A79"/>
              </a:solidFill>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100">
                <a:solidFill>
                  <a:srgbClr val="292929"/>
                </a:solidFill>
                <a:latin typeface="Montserrat"/>
                <a:ea typeface="Montserrat"/>
                <a:cs typeface="Montserrat"/>
                <a:sym typeface="Montserrat"/>
              </a:rPr>
              <a:t>Kenalan sama profesi QA lebih jauh yuk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Cari Job Ads QA di media sosial (boleh LinkedIn, Jobs Street, Glints dll) bebas~</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Pilih 2 Job Ads QA yang kamu temukan</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Analisis apa yang ada di Job Description dari Job Ads tersebut</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Analisis skill apa yang harus dimiliki untuk dapat melamar di posisi tersebut</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Tuangkan hasil analisis kamu dalam deck presentasi</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Bahas hasil analisis kamu bersama Facil</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rgbClr val="292929"/>
              </a:solidFill>
              <a:latin typeface="Montserrat"/>
              <a:ea typeface="Montserrat"/>
              <a:cs typeface="Montserrat"/>
              <a:sym typeface="Montserrat"/>
            </a:endParaRPr>
          </a:p>
        </p:txBody>
      </p:sp>
      <p:pic>
        <p:nvPicPr>
          <p:cNvPr id="311" name="Google Shape;311;p3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12" name="Google Shape;312;p39"/>
          <p:cNvCxnSpPr>
            <a:endCxn id="31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314" name="Google Shape;314;p3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13" name="Google Shape;313;p39"/>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Mengenal Quality Assurance</a:t>
            </a:r>
            <a:endParaRPr>
              <a:solidFill>
                <a:srgbClr val="761A79"/>
              </a:solidFill>
              <a:latin typeface="Montserrat ExtraBold"/>
              <a:ea typeface="Montserrat ExtraBold"/>
              <a:cs typeface="Montserrat ExtraBold"/>
              <a:sym typeface="Montserrat ExtraBold"/>
            </a:endParaRPr>
          </a:p>
        </p:txBody>
      </p:sp>
      <p:pic>
        <p:nvPicPr>
          <p:cNvPr id="315" name="Google Shape;315;p39"/>
          <p:cNvPicPr preferRelativeResize="0"/>
          <p:nvPr/>
        </p:nvPicPr>
        <p:blipFill>
          <a:blip r:embed="rId5">
            <a:alphaModFix/>
          </a:blip>
          <a:stretch>
            <a:fillRect/>
          </a:stretch>
        </p:blipFill>
        <p:spPr>
          <a:xfrm>
            <a:off x="4105350" y="717101"/>
            <a:ext cx="5357263" cy="40836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319" name="Shape 319"/>
        <p:cNvGrpSpPr/>
        <p:nvPr/>
      </p:nvGrpSpPr>
      <p:grpSpPr>
        <a:xfrm>
          <a:off x="0" y="0"/>
          <a:ext cx="0" cy="0"/>
          <a:chOff x="0" y="0"/>
          <a:chExt cx="0" cy="0"/>
        </a:xfrm>
      </p:grpSpPr>
      <p:pic>
        <p:nvPicPr>
          <p:cNvPr id="320" name="Google Shape;320;p40"/>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321" name="Google Shape;321;p40"/>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322" name="Google Shape;322;p40"/>
          <p:cNvCxnSpPr>
            <a:endCxn id="323" idx="3"/>
          </p:cNvCxnSpPr>
          <p:nvPr/>
        </p:nvCxnSpPr>
        <p:spPr>
          <a:xfrm flipH="1">
            <a:off x="2671800" y="427025"/>
            <a:ext cx="4852500" cy="34500"/>
          </a:xfrm>
          <a:prstGeom prst="straightConnector1">
            <a:avLst/>
          </a:prstGeom>
          <a:noFill/>
          <a:ln cap="flat" cmpd="sng" w="19050">
            <a:solidFill>
              <a:srgbClr val="FFFFFF"/>
            </a:solidFill>
            <a:prstDash val="solid"/>
            <a:round/>
            <a:headEnd len="sm" w="sm" type="none"/>
            <a:tailEnd len="sm" w="sm" type="none"/>
          </a:ln>
        </p:spPr>
      </p:cxnSp>
      <p:sp>
        <p:nvSpPr>
          <p:cNvPr id="323" name="Google Shape;323;p40"/>
          <p:cNvSpPr txBox="1"/>
          <p:nvPr/>
        </p:nvSpPr>
        <p:spPr>
          <a:xfrm>
            <a:off x="446100" y="214325"/>
            <a:ext cx="2225700" cy="49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Montserrat ExtraBold"/>
                <a:ea typeface="Montserrat ExtraBold"/>
                <a:cs typeface="Montserrat ExtraBold"/>
                <a:sym typeface="Montserrat ExtraBold"/>
              </a:rPr>
              <a:t>Profesi Quality Assurance</a:t>
            </a:r>
            <a:r>
              <a:rPr lang="en">
                <a:solidFill>
                  <a:srgbClr val="FFFFFF"/>
                </a:solidFill>
                <a:latin typeface="Montserrat ExtraBold"/>
                <a:ea typeface="Montserrat ExtraBold"/>
                <a:cs typeface="Montserrat ExtraBold"/>
                <a:sym typeface="Montserrat ExtraBold"/>
              </a:rPr>
              <a:t> </a:t>
            </a:r>
            <a:endParaRPr b="0" i="0" sz="1400" u="none" cap="none" strike="noStrike">
              <a:solidFill>
                <a:srgbClr val="FFFFFF"/>
              </a:solidFill>
              <a:latin typeface="Montserrat ExtraBold"/>
              <a:ea typeface="Montserrat ExtraBold"/>
              <a:cs typeface="Montserrat ExtraBold"/>
              <a:sym typeface="Montserrat ExtraBold"/>
            </a:endParaRPr>
          </a:p>
        </p:txBody>
      </p:sp>
      <p:sp>
        <p:nvSpPr>
          <p:cNvPr id="324" name="Google Shape;324;p40"/>
          <p:cNvSpPr txBox="1"/>
          <p:nvPr/>
        </p:nvSpPr>
        <p:spPr>
          <a:xfrm>
            <a:off x="446100" y="717100"/>
            <a:ext cx="41259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Dengan skill QA, peluang buat eksplorasi berbagai profesi ternyata banyak ya, gengs!</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Biar lebih detail lagi nih sama profesi QA yang beragam, cus kita langsung tengok posisi </a:t>
            </a:r>
            <a:r>
              <a:rPr b="1" lang="en">
                <a:solidFill>
                  <a:srgbClr val="FFAB40"/>
                </a:solidFill>
                <a:latin typeface="Montserrat"/>
                <a:ea typeface="Montserrat"/>
                <a:cs typeface="Montserrat"/>
                <a:sym typeface="Montserrat"/>
              </a:rPr>
              <a:t>QA di dalam SDLC</a:t>
            </a:r>
            <a:r>
              <a:rPr lang="en">
                <a:solidFill>
                  <a:srgbClr val="FFAB40"/>
                </a:solidFill>
                <a:latin typeface="Montserrat"/>
                <a:ea typeface="Montserrat"/>
                <a:cs typeface="Montserrat"/>
                <a:sym typeface="Montserrat"/>
              </a:rPr>
              <a:t>. </a:t>
            </a:r>
            <a:r>
              <a:rPr b="1" lang="en">
                <a:solidFill>
                  <a:schemeClr val="lt1"/>
                </a:solidFill>
                <a:latin typeface="Montserrat"/>
                <a:ea typeface="Montserrat"/>
                <a:cs typeface="Montserrat"/>
                <a:sym typeface="Montserrat"/>
              </a:rPr>
              <a:t>Burung gagak burung kenari, Yuk kita dimari~</a:t>
            </a:r>
            <a:endParaRPr b="1">
              <a:solidFill>
                <a:schemeClr val="lt1"/>
              </a:solidFill>
              <a:latin typeface="Montserrat"/>
              <a:ea typeface="Montserrat"/>
              <a:cs typeface="Montserrat"/>
              <a:sym typeface="Montserrat"/>
            </a:endParaRPr>
          </a:p>
        </p:txBody>
      </p:sp>
      <p:pic>
        <p:nvPicPr>
          <p:cNvPr id="325" name="Google Shape;325;p40"/>
          <p:cNvPicPr preferRelativeResize="0"/>
          <p:nvPr/>
        </p:nvPicPr>
        <p:blipFill rotWithShape="1">
          <a:blip r:embed="rId5">
            <a:alphaModFix/>
          </a:blip>
          <a:srcRect b="0" l="0" r="0" t="0"/>
          <a:stretch/>
        </p:blipFill>
        <p:spPr>
          <a:xfrm>
            <a:off x="3932975" y="662724"/>
            <a:ext cx="5499926" cy="41923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9" name="Shape 329"/>
        <p:cNvGrpSpPr/>
        <p:nvPr/>
      </p:nvGrpSpPr>
      <p:grpSpPr>
        <a:xfrm>
          <a:off x="0" y="0"/>
          <a:ext cx="0" cy="0"/>
          <a:chOff x="0" y="0"/>
          <a:chExt cx="0" cy="0"/>
        </a:xfrm>
      </p:grpSpPr>
      <p:pic>
        <p:nvPicPr>
          <p:cNvPr id="330" name="Google Shape;330;p4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31" name="Google Shape;331;p41"/>
          <p:cNvCxnSpPr>
            <a:endCxn id="332"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333" name="Google Shape;333;p4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32" name="Google Shape;332;p41"/>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sp>
        <p:nvSpPr>
          <p:cNvPr id="334" name="Google Shape;334;p41"/>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000"/>
              </a:spcBef>
              <a:spcAft>
                <a:spcPts val="0"/>
              </a:spcAft>
              <a:buNone/>
            </a:pPr>
            <a:r>
              <a:rPr b="1" lang="en" sz="1600">
                <a:solidFill>
                  <a:srgbClr val="761A79"/>
                </a:solidFill>
                <a:latin typeface="Montserrat"/>
                <a:ea typeface="Montserrat"/>
                <a:cs typeface="Montserrat"/>
                <a:sym typeface="Montserrat"/>
              </a:rPr>
              <a:t>QA itu orangnya detail, terstruktur, dan </a:t>
            </a:r>
            <a:r>
              <a:rPr b="1" lang="en" sz="1600">
                <a:solidFill>
                  <a:srgbClr val="761A79"/>
                </a:solidFill>
                <a:latin typeface="Montserrat"/>
                <a:ea typeface="Montserrat"/>
                <a:cs typeface="Montserrat"/>
                <a:sym typeface="Montserrat"/>
              </a:rPr>
              <a:t>out of the box</a:t>
            </a:r>
            <a:r>
              <a:rPr b="1" lang="en" sz="1600">
                <a:solidFill>
                  <a:srgbClr val="761A79"/>
                </a:solidFill>
                <a:latin typeface="Montserrat"/>
                <a:ea typeface="Montserrat"/>
                <a:cs typeface="Montserrat"/>
                <a:sym typeface="Montserrat"/>
              </a:rPr>
              <a:t>, lho! </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000000"/>
                </a:solidFill>
                <a:latin typeface="Montserrat"/>
                <a:ea typeface="Montserrat"/>
                <a:cs typeface="Montserrat"/>
                <a:sym typeface="Montserrat"/>
              </a:rPr>
              <a:t>Kita bisa menggunakan kemampuan itu di hampir semua bidang.</a:t>
            </a:r>
            <a:endParaRPr sz="1100">
              <a:solidFill>
                <a:srgbClr val="000000"/>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000000"/>
                </a:solidFill>
                <a:latin typeface="Montserrat"/>
                <a:ea typeface="Montserrat"/>
                <a:cs typeface="Montserrat"/>
                <a:sym typeface="Montserrat"/>
              </a:rPr>
              <a:t>Kalau kamu punya mindset QA yang kuat, kamu bisa lebih mudah</a:t>
            </a:r>
            <a:r>
              <a:rPr lang="en" sz="1100">
                <a:latin typeface="Montserrat"/>
                <a:ea typeface="Montserrat"/>
                <a:cs typeface="Montserrat"/>
                <a:sym typeface="Montserrat"/>
              </a:rPr>
              <a:t> buat </a:t>
            </a:r>
            <a:r>
              <a:rPr lang="en" sz="1100">
                <a:solidFill>
                  <a:srgbClr val="000000"/>
                </a:solidFill>
                <a:latin typeface="Montserrat"/>
                <a:ea typeface="Montserrat"/>
                <a:cs typeface="Montserrat"/>
                <a:sym typeface="Montserrat"/>
              </a:rPr>
              <a:t>melangkah ke berbagai bidang yang lain</a:t>
            </a:r>
            <a:r>
              <a:rPr lang="en" sz="1100">
                <a:latin typeface="Montserrat"/>
                <a:ea typeface="Montserrat"/>
                <a:cs typeface="Montserrat"/>
                <a:sym typeface="Montserrat"/>
              </a:rPr>
              <a:t>, gengs.</a:t>
            </a:r>
            <a:endParaRPr sz="1100">
              <a:solidFill>
                <a:srgbClr val="000000"/>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000000"/>
                </a:solidFill>
                <a:latin typeface="Montserrat"/>
                <a:ea typeface="Montserrat"/>
                <a:cs typeface="Montserrat"/>
                <a:sym typeface="Montserrat"/>
              </a:rPr>
              <a:t>Nah, kira-kira dalam perusahaan bidang apa aja ya QA dibutuhkan? Coba kamu tebak dulu, yuk!</a:t>
            </a:r>
            <a:endParaRPr sz="1100">
              <a:solidFill>
                <a:srgbClr val="000000"/>
              </a:solidFill>
              <a:latin typeface="Montserrat"/>
              <a:ea typeface="Montserrat"/>
              <a:cs typeface="Montserrat"/>
              <a:sym typeface="Montserrat"/>
            </a:endParaRPr>
          </a:p>
        </p:txBody>
      </p:sp>
      <p:pic>
        <p:nvPicPr>
          <p:cNvPr id="335" name="Google Shape;335;p41"/>
          <p:cNvPicPr preferRelativeResize="0"/>
          <p:nvPr/>
        </p:nvPicPr>
        <p:blipFill>
          <a:blip r:embed="rId5">
            <a:alphaModFix/>
          </a:blip>
          <a:stretch>
            <a:fillRect/>
          </a:stretch>
        </p:blipFill>
        <p:spPr>
          <a:xfrm>
            <a:off x="4125899" y="943137"/>
            <a:ext cx="5018100" cy="382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71" name="Google Shape;71;p15"/>
          <p:cNvCxnSpPr/>
          <p:nvPr/>
        </p:nvCxnSpPr>
        <p:spPr>
          <a:xfrm flipH="1">
            <a:off x="1640225" y="427100"/>
            <a:ext cx="5884200" cy="8400"/>
          </a:xfrm>
          <a:prstGeom prst="straightConnector1">
            <a:avLst/>
          </a:prstGeom>
          <a:noFill/>
          <a:ln cap="flat" cmpd="sng" w="19050">
            <a:solidFill>
              <a:srgbClr val="761A79"/>
            </a:solidFill>
            <a:prstDash val="solid"/>
            <a:round/>
            <a:headEnd len="sm" w="sm" type="none"/>
            <a:tailEnd len="sm" w="sm" type="none"/>
          </a:ln>
        </p:spPr>
      </p:cxnSp>
      <p:pic>
        <p:nvPicPr>
          <p:cNvPr id="72" name="Google Shape;72;p1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73" name="Google Shape;73;p1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Pengantar</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74" name="Google Shape;74;p15"/>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rgbClr val="761A79"/>
                </a:solidFill>
                <a:latin typeface="Montserrat"/>
                <a:ea typeface="Montserrat"/>
                <a:cs typeface="Montserrat"/>
                <a:sym typeface="Montserrat"/>
              </a:rPr>
              <a:t>Welcome back, gaess!👋</a:t>
            </a:r>
            <a:r>
              <a:rPr b="1" lang="en">
                <a:solidFill>
                  <a:srgbClr val="652F67"/>
                </a:solidFill>
                <a:latin typeface="Montserrat"/>
                <a:ea typeface="Montserrat"/>
                <a:cs typeface="Montserrat"/>
                <a:sym typeface="Montserrat"/>
              </a:rPr>
              <a:t> </a:t>
            </a:r>
            <a:endParaRPr b="1" sz="10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b="1" sz="10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Sebagai pembuka course, Chapter 1 ini bakalan ngajak kamu buat </a:t>
            </a:r>
            <a:r>
              <a:rPr b="1" lang="en" sz="1000">
                <a:solidFill>
                  <a:schemeClr val="dk1"/>
                </a:solidFill>
                <a:latin typeface="Montserrat"/>
                <a:ea typeface="Montserrat"/>
                <a:cs typeface="Montserrat"/>
                <a:sym typeface="Montserrat"/>
              </a:rPr>
              <a:t>Mengenal Quality Assurance</a:t>
            </a:r>
            <a:r>
              <a:rPr lang="en" sz="1000">
                <a:solidFill>
                  <a:schemeClr val="dk1"/>
                </a:solidFill>
                <a:latin typeface="Montserrat"/>
                <a:ea typeface="Montserrat"/>
                <a:cs typeface="Montserrat"/>
                <a:sym typeface="Montserrat"/>
              </a:rPr>
              <a:t>, mulai dari Quality Assurance Introduction &amp; Profesi Quality Assurance.</a:t>
            </a:r>
            <a:endParaRPr sz="1000">
              <a:solidFill>
                <a:schemeClr val="dk1"/>
              </a:solidFill>
              <a:latin typeface="Montserrat"/>
              <a:ea typeface="Montserrat"/>
              <a:cs typeface="Montserrat"/>
              <a:sym typeface="Montserrat"/>
            </a:endParaRPr>
          </a:p>
          <a:p>
            <a:pPr indent="0" lvl="0" marL="0" marR="0" rtl="0" algn="l">
              <a:lnSpc>
                <a:spcPct val="115000"/>
              </a:lnSpc>
              <a:spcBef>
                <a:spcPts val="1000"/>
              </a:spcBef>
              <a:spcAft>
                <a:spcPts val="1000"/>
              </a:spcAft>
              <a:buClr>
                <a:schemeClr val="dk1"/>
              </a:buClr>
              <a:buSzPts val="1100"/>
              <a:buFont typeface="Arial"/>
              <a:buNone/>
            </a:pPr>
            <a:r>
              <a:rPr lang="en" sz="1000">
                <a:solidFill>
                  <a:schemeClr val="dk1"/>
                </a:solidFill>
                <a:latin typeface="Montserrat"/>
                <a:ea typeface="Montserrat"/>
                <a:cs typeface="Montserrat"/>
                <a:sym typeface="Montserrat"/>
              </a:rPr>
              <a:t>Nah, pada topik kedua, kita bakal cari tahu gimana </a:t>
            </a:r>
            <a:r>
              <a:rPr b="1" lang="en" sz="1000">
                <a:solidFill>
                  <a:schemeClr val="dk1"/>
                </a:solidFill>
                <a:latin typeface="Montserrat"/>
                <a:ea typeface="Montserrat"/>
                <a:cs typeface="Montserrat"/>
                <a:sym typeface="Montserrat"/>
              </a:rPr>
              <a:t>Profesi Quality Assurance</a:t>
            </a:r>
            <a:r>
              <a:rPr lang="en" sz="1000">
                <a:solidFill>
                  <a:schemeClr val="dk1"/>
                </a:solidFill>
                <a:latin typeface="Montserrat"/>
                <a:ea typeface="Montserrat"/>
                <a:cs typeface="Montserrat"/>
                <a:sym typeface="Montserrat"/>
              </a:rPr>
              <a:t>. Cus langsung aja~</a:t>
            </a:r>
            <a:endParaRPr sz="1000">
              <a:solidFill>
                <a:schemeClr val="dk1"/>
              </a:solidFill>
              <a:latin typeface="Montserrat"/>
              <a:ea typeface="Montserrat"/>
              <a:cs typeface="Montserrat"/>
              <a:sym typeface="Montserrat"/>
            </a:endParaRPr>
          </a:p>
        </p:txBody>
      </p:sp>
      <p:pic>
        <p:nvPicPr>
          <p:cNvPr id="75" name="Google Shape;75;p15"/>
          <p:cNvPicPr preferRelativeResize="0"/>
          <p:nvPr/>
        </p:nvPicPr>
        <p:blipFill rotWithShape="1">
          <a:blip r:embed="rId5">
            <a:alphaModFix/>
          </a:blip>
          <a:srcRect b="0" l="0" r="0" t="0"/>
          <a:stretch/>
        </p:blipFill>
        <p:spPr>
          <a:xfrm>
            <a:off x="4505300" y="1104126"/>
            <a:ext cx="4445176" cy="3388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9" name="Shape 339"/>
        <p:cNvGrpSpPr/>
        <p:nvPr/>
      </p:nvGrpSpPr>
      <p:grpSpPr>
        <a:xfrm>
          <a:off x="0" y="0"/>
          <a:ext cx="0" cy="0"/>
          <a:chOff x="0" y="0"/>
          <a:chExt cx="0" cy="0"/>
        </a:xfrm>
      </p:grpSpPr>
      <p:pic>
        <p:nvPicPr>
          <p:cNvPr id="340" name="Google Shape;340;p4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41" name="Google Shape;341;p42"/>
          <p:cNvCxnSpPr>
            <a:endCxn id="342"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343" name="Google Shape;343;p4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42" name="Google Shape;342;p42"/>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sp>
        <p:nvSpPr>
          <p:cNvPr id="344" name="Google Shape;344;p42"/>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000"/>
              </a:spcBef>
              <a:spcAft>
                <a:spcPts val="0"/>
              </a:spcAft>
              <a:buNone/>
            </a:pPr>
            <a:r>
              <a:rPr b="1" lang="en" sz="1600">
                <a:solidFill>
                  <a:srgbClr val="761A79"/>
                </a:solidFill>
                <a:latin typeface="Montserrat"/>
                <a:ea typeface="Montserrat"/>
                <a:cs typeface="Montserrat"/>
                <a:sym typeface="Montserrat"/>
              </a:rPr>
              <a:t>Ternyata, kamu bisa menerapkan QA di perusahaan yang nggak bergerak di bidang teknologi, gengs!</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000000"/>
                </a:solidFill>
                <a:latin typeface="Montserrat"/>
                <a:ea typeface="Montserrat"/>
                <a:cs typeface="Montserrat"/>
                <a:sym typeface="Montserrat"/>
              </a:rPr>
              <a:t>Semua perusahaan baik kecil maupun besar, baik dalam bidang makanan, farmasi, hingga organisasi nirlaba sekalipun semuanya membutuhkan QA, lho!</a:t>
            </a:r>
            <a:endParaRPr sz="1100">
              <a:solidFill>
                <a:srgbClr val="000000"/>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000000"/>
                </a:solidFill>
                <a:latin typeface="Montserrat"/>
                <a:ea typeface="Montserrat"/>
                <a:cs typeface="Montserrat"/>
                <a:sym typeface="Montserrat"/>
              </a:rPr>
              <a:t>Kira-kira kenapa sih mereka juga membutuhkan?</a:t>
            </a:r>
            <a:endParaRPr sz="1100">
              <a:solidFill>
                <a:srgbClr val="000000"/>
              </a:solidFill>
              <a:latin typeface="Montserrat"/>
              <a:ea typeface="Montserrat"/>
              <a:cs typeface="Montserrat"/>
              <a:sym typeface="Montserrat"/>
            </a:endParaRPr>
          </a:p>
        </p:txBody>
      </p:sp>
      <p:pic>
        <p:nvPicPr>
          <p:cNvPr id="345" name="Google Shape;345;p42"/>
          <p:cNvPicPr preferRelativeResize="0"/>
          <p:nvPr/>
        </p:nvPicPr>
        <p:blipFill>
          <a:blip r:embed="rId5">
            <a:alphaModFix/>
          </a:blip>
          <a:stretch>
            <a:fillRect/>
          </a:stretch>
        </p:blipFill>
        <p:spPr>
          <a:xfrm>
            <a:off x="4800602" y="1330000"/>
            <a:ext cx="4007877" cy="30550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9" name="Shape 349"/>
        <p:cNvGrpSpPr/>
        <p:nvPr/>
      </p:nvGrpSpPr>
      <p:grpSpPr>
        <a:xfrm>
          <a:off x="0" y="0"/>
          <a:ext cx="0" cy="0"/>
          <a:chOff x="0" y="0"/>
          <a:chExt cx="0" cy="0"/>
        </a:xfrm>
      </p:grpSpPr>
      <p:pic>
        <p:nvPicPr>
          <p:cNvPr id="350" name="Google Shape;350;p4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51" name="Google Shape;351;p43"/>
          <p:cNvCxnSpPr>
            <a:endCxn id="352"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353" name="Google Shape;353;p4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52" name="Google Shape;352;p43"/>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sp>
        <p:nvSpPr>
          <p:cNvPr id="354" name="Google Shape;354;p43"/>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000"/>
              </a:spcBef>
              <a:spcAft>
                <a:spcPts val="0"/>
              </a:spcAft>
              <a:buNone/>
            </a:pPr>
            <a:r>
              <a:rPr lang="en" sz="1100">
                <a:latin typeface="Montserrat"/>
                <a:ea typeface="Montserrat"/>
                <a:cs typeface="Montserrat"/>
                <a:sym typeface="Montserrat"/>
              </a:rPr>
              <a:t>Ini dia jawabannya~</a:t>
            </a:r>
            <a:endParaRPr sz="1100">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000000"/>
                </a:solidFill>
                <a:latin typeface="Montserrat"/>
                <a:ea typeface="Montserrat"/>
                <a:cs typeface="Montserrat"/>
                <a:sym typeface="Montserrat"/>
              </a:rPr>
              <a:t>QA dibutuhkan </a:t>
            </a:r>
            <a:r>
              <a:rPr lang="en" sz="1100">
                <a:latin typeface="Montserrat"/>
                <a:ea typeface="Montserrat"/>
                <a:cs typeface="Montserrat"/>
                <a:sym typeface="Montserrat"/>
              </a:rPr>
              <a:t>buat</a:t>
            </a:r>
            <a:r>
              <a:rPr lang="en" sz="1100">
                <a:solidFill>
                  <a:srgbClr val="000000"/>
                </a:solidFill>
                <a:latin typeface="Montserrat"/>
                <a:ea typeface="Montserrat"/>
                <a:cs typeface="Montserrat"/>
                <a:sym typeface="Montserrat"/>
              </a:rPr>
              <a:t> </a:t>
            </a:r>
            <a:r>
              <a:rPr b="1" lang="en" sz="1100">
                <a:solidFill>
                  <a:srgbClr val="000000"/>
                </a:solidFill>
                <a:latin typeface="Montserrat"/>
                <a:ea typeface="Montserrat"/>
                <a:cs typeface="Montserrat"/>
                <a:sym typeface="Montserrat"/>
              </a:rPr>
              <a:t>menguji</a:t>
            </a:r>
            <a:r>
              <a:rPr lang="en" sz="1100">
                <a:solidFill>
                  <a:srgbClr val="000000"/>
                </a:solidFill>
                <a:latin typeface="Montserrat"/>
                <a:ea typeface="Montserrat"/>
                <a:cs typeface="Montserrat"/>
                <a:sym typeface="Montserrat"/>
              </a:rPr>
              <a:t>, </a:t>
            </a:r>
            <a:r>
              <a:rPr b="1" lang="en" sz="1100">
                <a:solidFill>
                  <a:srgbClr val="000000"/>
                </a:solidFill>
                <a:latin typeface="Montserrat"/>
                <a:ea typeface="Montserrat"/>
                <a:cs typeface="Montserrat"/>
                <a:sym typeface="Montserrat"/>
              </a:rPr>
              <a:t>mengidentifikasi</a:t>
            </a:r>
            <a:r>
              <a:rPr lang="en" sz="1100">
                <a:solidFill>
                  <a:srgbClr val="000000"/>
                </a:solidFill>
                <a:latin typeface="Montserrat"/>
                <a:ea typeface="Montserrat"/>
                <a:cs typeface="Montserrat"/>
                <a:sym typeface="Montserrat"/>
              </a:rPr>
              <a:t>, serta </a:t>
            </a:r>
            <a:r>
              <a:rPr b="1" lang="en" sz="1100">
                <a:solidFill>
                  <a:srgbClr val="000000"/>
                </a:solidFill>
                <a:latin typeface="Montserrat"/>
                <a:ea typeface="Montserrat"/>
                <a:cs typeface="Montserrat"/>
                <a:sym typeface="Montserrat"/>
              </a:rPr>
              <a:t>memberikan solusi</a:t>
            </a:r>
            <a:r>
              <a:rPr lang="en" sz="1100">
                <a:solidFill>
                  <a:srgbClr val="000000"/>
                </a:solidFill>
                <a:latin typeface="Montserrat"/>
                <a:ea typeface="Montserrat"/>
                <a:cs typeface="Montserrat"/>
                <a:sym typeface="Montserrat"/>
              </a:rPr>
              <a:t> dari kekurangan yang ditemukan dalam produk perusahaan</a:t>
            </a:r>
            <a:r>
              <a:rPr lang="en" sz="1100">
                <a:solidFill>
                  <a:srgbClr val="000000"/>
                </a:solidFill>
                <a:latin typeface="Montserrat"/>
                <a:ea typeface="Montserrat"/>
                <a:cs typeface="Montserrat"/>
                <a:sym typeface="Montserrat"/>
              </a:rPr>
              <a:t>, gengs!</a:t>
            </a:r>
            <a:endParaRPr sz="1100">
              <a:solidFill>
                <a:srgbClr val="000000"/>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latin typeface="Montserrat"/>
                <a:ea typeface="Montserrat"/>
                <a:cs typeface="Montserrat"/>
                <a:sym typeface="Montserrat"/>
              </a:rPr>
              <a:t>K</a:t>
            </a:r>
            <a:r>
              <a:rPr lang="en" sz="1100">
                <a:solidFill>
                  <a:srgbClr val="000000"/>
                </a:solidFill>
                <a:latin typeface="Montserrat"/>
                <a:ea typeface="Montserrat"/>
                <a:cs typeface="Montserrat"/>
                <a:sym typeface="Montserrat"/>
              </a:rPr>
              <a:t>alau ngomongin produk nih, pasti bukan</a:t>
            </a:r>
            <a:r>
              <a:rPr lang="en" sz="1100">
                <a:latin typeface="Montserrat"/>
                <a:ea typeface="Montserrat"/>
                <a:cs typeface="Montserrat"/>
                <a:sym typeface="Montserrat"/>
              </a:rPr>
              <a:t> cuma yang </a:t>
            </a:r>
            <a:r>
              <a:rPr lang="en" sz="1100">
                <a:solidFill>
                  <a:srgbClr val="000000"/>
                </a:solidFill>
                <a:latin typeface="Montserrat"/>
                <a:ea typeface="Montserrat"/>
                <a:cs typeface="Montserrat"/>
                <a:sym typeface="Montserrat"/>
              </a:rPr>
              <a:t>berupa software aja, kan? Perusahaan yang bergerak </a:t>
            </a:r>
            <a:r>
              <a:rPr lang="en" sz="1100">
                <a:latin typeface="Montserrat"/>
                <a:ea typeface="Montserrat"/>
                <a:cs typeface="Montserrat"/>
                <a:sym typeface="Montserrat"/>
              </a:rPr>
              <a:t>di bidang</a:t>
            </a:r>
            <a:r>
              <a:rPr lang="en" sz="1100">
                <a:solidFill>
                  <a:srgbClr val="000000"/>
                </a:solidFill>
                <a:latin typeface="Montserrat"/>
                <a:ea typeface="Montserrat"/>
                <a:cs typeface="Montserrat"/>
                <a:sym typeface="Montserrat"/>
              </a:rPr>
              <a:t> jasa </a:t>
            </a:r>
            <a:r>
              <a:rPr lang="en" sz="1100">
                <a:latin typeface="Montserrat"/>
                <a:ea typeface="Montserrat"/>
                <a:cs typeface="Montserrat"/>
                <a:sym typeface="Montserrat"/>
              </a:rPr>
              <a:t>atau</a:t>
            </a:r>
            <a:r>
              <a:rPr lang="en" sz="1100">
                <a:solidFill>
                  <a:srgbClr val="000000"/>
                </a:solidFill>
                <a:latin typeface="Montserrat"/>
                <a:ea typeface="Montserrat"/>
                <a:cs typeface="Montserrat"/>
                <a:sym typeface="Montserrat"/>
              </a:rPr>
              <a:t> barang </a:t>
            </a:r>
            <a:r>
              <a:rPr lang="en" sz="1100">
                <a:latin typeface="Montserrat"/>
                <a:ea typeface="Montserrat"/>
                <a:cs typeface="Montserrat"/>
                <a:sym typeface="Montserrat"/>
              </a:rPr>
              <a:t>juga</a:t>
            </a:r>
            <a:r>
              <a:rPr lang="en" sz="1100">
                <a:solidFill>
                  <a:srgbClr val="000000"/>
                </a:solidFill>
                <a:latin typeface="Montserrat"/>
                <a:ea typeface="Montserrat"/>
                <a:cs typeface="Montserrat"/>
                <a:sym typeface="Montserrat"/>
              </a:rPr>
              <a:t> membutuhkan QA.</a:t>
            </a:r>
            <a:endParaRPr sz="1100">
              <a:solidFill>
                <a:srgbClr val="000000"/>
              </a:solidFill>
              <a:latin typeface="Montserrat"/>
              <a:ea typeface="Montserrat"/>
              <a:cs typeface="Montserrat"/>
              <a:sym typeface="Montserrat"/>
            </a:endParaRPr>
          </a:p>
        </p:txBody>
      </p:sp>
      <p:pic>
        <p:nvPicPr>
          <p:cNvPr id="355" name="Google Shape;355;p43"/>
          <p:cNvPicPr preferRelativeResize="0"/>
          <p:nvPr/>
        </p:nvPicPr>
        <p:blipFill>
          <a:blip r:embed="rId5">
            <a:alphaModFix/>
          </a:blip>
          <a:stretch>
            <a:fillRect/>
          </a:stretch>
        </p:blipFill>
        <p:spPr>
          <a:xfrm>
            <a:off x="4130546" y="717100"/>
            <a:ext cx="5013455" cy="38251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9" name="Shape 359"/>
        <p:cNvGrpSpPr/>
        <p:nvPr/>
      </p:nvGrpSpPr>
      <p:grpSpPr>
        <a:xfrm>
          <a:off x="0" y="0"/>
          <a:ext cx="0" cy="0"/>
          <a:chOff x="0" y="0"/>
          <a:chExt cx="0" cy="0"/>
        </a:xfrm>
      </p:grpSpPr>
      <p:pic>
        <p:nvPicPr>
          <p:cNvPr id="360" name="Google Shape;360;p4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61" name="Google Shape;361;p44"/>
          <p:cNvCxnSpPr>
            <a:endCxn id="362"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363" name="Google Shape;363;p4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62" name="Google Shape;362;p44"/>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sp>
        <p:nvSpPr>
          <p:cNvPr id="364" name="Google Shape;364;p44"/>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rgbClr val="000000"/>
              </a:buClr>
              <a:buSzPts val="1100"/>
              <a:buFont typeface="Arial"/>
              <a:buNone/>
            </a:pPr>
            <a:r>
              <a:rPr lang="en" sz="1100">
                <a:latin typeface="Montserrat"/>
                <a:ea typeface="Montserrat"/>
                <a:cs typeface="Montserrat"/>
                <a:sym typeface="Montserrat"/>
              </a:rPr>
              <a:t>“Emang apa hubungannya seorang QA sama jasa dan produk?”</a:t>
            </a:r>
            <a:endParaRPr sz="1100">
              <a:latin typeface="Montserrat"/>
              <a:ea typeface="Montserrat"/>
              <a:cs typeface="Montserrat"/>
              <a:sym typeface="Montserrat"/>
            </a:endParaRPr>
          </a:p>
          <a:p>
            <a:pPr indent="0" lvl="0" marL="0" rtl="0" algn="just">
              <a:lnSpc>
                <a:spcPct val="115000"/>
              </a:lnSpc>
              <a:spcBef>
                <a:spcPts val="1000"/>
              </a:spcBef>
              <a:spcAft>
                <a:spcPts val="0"/>
              </a:spcAft>
              <a:buClr>
                <a:srgbClr val="000000"/>
              </a:buClr>
              <a:buSzPts val="1100"/>
              <a:buFont typeface="Arial"/>
              <a:buNone/>
            </a:pPr>
            <a:r>
              <a:rPr lang="en" sz="1100">
                <a:latin typeface="Montserrat"/>
                <a:ea typeface="Montserrat"/>
                <a:cs typeface="Montserrat"/>
                <a:sym typeface="Montserrat"/>
              </a:rPr>
              <a:t>Gini, gini. Jadi d</a:t>
            </a:r>
            <a:r>
              <a:rPr lang="en" sz="1100">
                <a:solidFill>
                  <a:srgbClr val="000000"/>
                </a:solidFill>
                <a:latin typeface="Montserrat"/>
                <a:ea typeface="Montserrat"/>
                <a:cs typeface="Montserrat"/>
                <a:sym typeface="Montserrat"/>
              </a:rPr>
              <a:t>engan QA, perusahaan bisa terhindar dari image yang buruk seandainya produk atau layanannya nggak bsia berjalan sesuai harapan, </a:t>
            </a:r>
            <a:r>
              <a:rPr lang="en" sz="1100">
                <a:latin typeface="Montserrat"/>
                <a:ea typeface="Montserrat"/>
                <a:cs typeface="Montserrat"/>
                <a:sym typeface="Montserrat"/>
              </a:rPr>
              <a:t>sob.</a:t>
            </a:r>
            <a:endParaRPr sz="1100">
              <a:solidFill>
                <a:srgbClr val="000000"/>
              </a:solidFill>
              <a:latin typeface="Montserrat"/>
              <a:ea typeface="Montserrat"/>
              <a:cs typeface="Montserrat"/>
              <a:sym typeface="Montserrat"/>
            </a:endParaRPr>
          </a:p>
          <a:p>
            <a:pPr indent="0" lvl="0" marL="0" rtl="0" algn="just">
              <a:lnSpc>
                <a:spcPct val="115000"/>
              </a:lnSpc>
              <a:spcBef>
                <a:spcPts val="1000"/>
              </a:spcBef>
              <a:spcAft>
                <a:spcPts val="1000"/>
              </a:spcAft>
              <a:buClr>
                <a:srgbClr val="000000"/>
              </a:buClr>
              <a:buSzPts val="1100"/>
              <a:buFont typeface="Arial"/>
              <a:buNone/>
            </a:pPr>
            <a:r>
              <a:rPr lang="en" sz="1100">
                <a:solidFill>
                  <a:srgbClr val="000000"/>
                </a:solidFill>
                <a:latin typeface="Montserrat"/>
                <a:ea typeface="Montserrat"/>
                <a:cs typeface="Montserrat"/>
                <a:sym typeface="Montserrat"/>
              </a:rPr>
              <a:t>Misalnya, QA di sebuah perusahaan surat kabar berperan</a:t>
            </a:r>
            <a:r>
              <a:rPr lang="en" sz="1100">
                <a:latin typeface="Montserrat"/>
                <a:ea typeface="Montserrat"/>
                <a:cs typeface="Montserrat"/>
                <a:sym typeface="Montserrat"/>
              </a:rPr>
              <a:t> buat</a:t>
            </a:r>
            <a:r>
              <a:rPr lang="en" sz="1100">
                <a:solidFill>
                  <a:srgbClr val="000000"/>
                </a:solidFill>
                <a:latin typeface="Montserrat"/>
                <a:ea typeface="Montserrat"/>
                <a:cs typeface="Montserrat"/>
                <a:sym typeface="Montserrat"/>
              </a:rPr>
              <a:t> mengidentifikasi kualitas berita, hingga memeriksa berita yang </a:t>
            </a:r>
            <a:r>
              <a:rPr lang="en" sz="1100">
                <a:latin typeface="Montserrat"/>
                <a:ea typeface="Montserrat"/>
                <a:cs typeface="Montserrat"/>
                <a:sym typeface="Montserrat"/>
              </a:rPr>
              <a:t>bakal</a:t>
            </a:r>
            <a:r>
              <a:rPr lang="en" sz="1100">
                <a:solidFill>
                  <a:srgbClr val="000000"/>
                </a:solidFill>
                <a:latin typeface="Montserrat"/>
                <a:ea typeface="Montserrat"/>
                <a:cs typeface="Montserrat"/>
                <a:sym typeface="Montserrat"/>
              </a:rPr>
              <a:t> dirilis apakah udah sesuai dengan persyaratan perusahaan atau belum~</a:t>
            </a:r>
            <a:endParaRPr sz="1100">
              <a:solidFill>
                <a:srgbClr val="000000"/>
              </a:solidFill>
              <a:latin typeface="Montserrat"/>
              <a:ea typeface="Montserrat"/>
              <a:cs typeface="Montserrat"/>
              <a:sym typeface="Montserrat"/>
            </a:endParaRPr>
          </a:p>
        </p:txBody>
      </p:sp>
      <p:pic>
        <p:nvPicPr>
          <p:cNvPr id="365" name="Google Shape;365;p44"/>
          <p:cNvPicPr preferRelativeResize="0"/>
          <p:nvPr/>
        </p:nvPicPr>
        <p:blipFill>
          <a:blip r:embed="rId5">
            <a:alphaModFix/>
          </a:blip>
          <a:stretch>
            <a:fillRect/>
          </a:stretch>
        </p:blipFill>
        <p:spPr>
          <a:xfrm>
            <a:off x="4125900" y="832726"/>
            <a:ext cx="5018100" cy="3828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9" name="Shape 369"/>
        <p:cNvGrpSpPr/>
        <p:nvPr/>
      </p:nvGrpSpPr>
      <p:grpSpPr>
        <a:xfrm>
          <a:off x="0" y="0"/>
          <a:ext cx="0" cy="0"/>
          <a:chOff x="0" y="0"/>
          <a:chExt cx="0" cy="0"/>
        </a:xfrm>
      </p:grpSpPr>
      <p:pic>
        <p:nvPicPr>
          <p:cNvPr id="370" name="Google Shape;370;p4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71" name="Google Shape;371;p45"/>
          <p:cNvCxnSpPr>
            <a:endCxn id="372"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373" name="Google Shape;373;p4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72" name="Google Shape;372;p4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sp>
        <p:nvSpPr>
          <p:cNvPr id="374" name="Google Shape;374;p45"/>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100"/>
              </a:spcBef>
              <a:spcAft>
                <a:spcPts val="0"/>
              </a:spcAft>
              <a:buClr>
                <a:srgbClr val="000000"/>
              </a:buClr>
              <a:buSzPts val="1100"/>
              <a:buFont typeface="Arial"/>
              <a:buNone/>
            </a:pPr>
            <a:r>
              <a:rPr lang="en" sz="1100">
                <a:latin typeface="Montserrat"/>
                <a:ea typeface="Montserrat"/>
                <a:cs typeface="Montserrat"/>
                <a:sym typeface="Montserrat"/>
              </a:rPr>
              <a:t>K</a:t>
            </a:r>
            <a:r>
              <a:rPr lang="en" sz="1100">
                <a:solidFill>
                  <a:srgbClr val="000000"/>
                </a:solidFill>
                <a:latin typeface="Montserrat"/>
                <a:ea typeface="Montserrat"/>
                <a:cs typeface="Montserrat"/>
                <a:sym typeface="Montserrat"/>
              </a:rPr>
              <a:t>alau kamu udah jadi seorang QA yang andal, pasti kamu juga ahli dalam hal ini:</a:t>
            </a:r>
            <a:endParaRPr sz="1100">
              <a:solidFill>
                <a:srgbClr val="61666C"/>
              </a:solidFill>
              <a:latin typeface="Montserrat"/>
              <a:ea typeface="Montserrat"/>
              <a:cs typeface="Montserrat"/>
              <a:sym typeface="Montserrat"/>
            </a:endParaRPr>
          </a:p>
          <a:p>
            <a:pPr indent="-298450" lvl="0" marL="457200" marR="0" rtl="0" algn="just">
              <a:lnSpc>
                <a:spcPct val="115000"/>
              </a:lnSpc>
              <a:spcBef>
                <a:spcPts val="110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Menguasai seluk beluk aplikasi, dari segi bisnis, coding, dan user</a:t>
            </a:r>
            <a:endParaRPr sz="1100">
              <a:solidFill>
                <a:srgbClr val="000000"/>
              </a:solidFill>
              <a:latin typeface="Montserrat"/>
              <a:ea typeface="Montserrat"/>
              <a:cs typeface="Montserrat"/>
              <a:sym typeface="Montserrat"/>
            </a:endParaRPr>
          </a:p>
          <a:p>
            <a:pPr indent="-298450" lvl="0" marL="457200" marR="0" rtl="0" algn="just">
              <a:lnSpc>
                <a:spcPct val="115000"/>
              </a:lnSpc>
              <a:spcBef>
                <a:spcPts val="100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Kemampuan komunikasi yang baik</a:t>
            </a:r>
            <a:endParaRPr sz="1100">
              <a:solidFill>
                <a:srgbClr val="000000"/>
              </a:solidFill>
              <a:latin typeface="Montserrat"/>
              <a:ea typeface="Montserrat"/>
              <a:cs typeface="Montserrat"/>
              <a:sym typeface="Montserrat"/>
            </a:endParaRPr>
          </a:p>
          <a:p>
            <a:pPr indent="-298450" lvl="0" marL="457200" marR="0" rtl="0" algn="just">
              <a:lnSpc>
                <a:spcPct val="115000"/>
              </a:lnSpc>
              <a:spcBef>
                <a:spcPts val="110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Lancar dalam menyampaikan gagasan yang mudah dimengerti oleh developer, product owner, dan stakeholder</a:t>
            </a:r>
            <a:endParaRPr sz="1100">
              <a:solidFill>
                <a:srgbClr val="61666C"/>
              </a:solidFill>
              <a:latin typeface="Montserrat"/>
              <a:ea typeface="Montserrat"/>
              <a:cs typeface="Montserrat"/>
              <a:sym typeface="Montserrat"/>
            </a:endParaRPr>
          </a:p>
          <a:p>
            <a:pPr indent="0" lvl="0" marL="0" rtl="0" algn="just">
              <a:spcBef>
                <a:spcPts val="1000"/>
              </a:spcBef>
              <a:spcAft>
                <a:spcPts val="1000"/>
              </a:spcAft>
              <a:buNone/>
            </a:pPr>
            <a:r>
              <a:t/>
            </a:r>
            <a:endParaRPr sz="1100">
              <a:solidFill>
                <a:srgbClr val="000000"/>
              </a:solidFill>
              <a:latin typeface="Montserrat"/>
              <a:ea typeface="Montserrat"/>
              <a:cs typeface="Montserrat"/>
              <a:sym typeface="Montserrat"/>
            </a:endParaRPr>
          </a:p>
        </p:txBody>
      </p:sp>
      <p:pic>
        <p:nvPicPr>
          <p:cNvPr id="375" name="Google Shape;375;p45"/>
          <p:cNvPicPr preferRelativeResize="0"/>
          <p:nvPr/>
        </p:nvPicPr>
        <p:blipFill>
          <a:blip r:embed="rId5">
            <a:alphaModFix/>
          </a:blip>
          <a:stretch>
            <a:fillRect/>
          </a:stretch>
        </p:blipFill>
        <p:spPr>
          <a:xfrm>
            <a:off x="4273123" y="1062825"/>
            <a:ext cx="4704349" cy="35893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9" name="Shape 379"/>
        <p:cNvGrpSpPr/>
        <p:nvPr/>
      </p:nvGrpSpPr>
      <p:grpSpPr>
        <a:xfrm>
          <a:off x="0" y="0"/>
          <a:ext cx="0" cy="0"/>
          <a:chOff x="0" y="0"/>
          <a:chExt cx="0" cy="0"/>
        </a:xfrm>
      </p:grpSpPr>
      <p:pic>
        <p:nvPicPr>
          <p:cNvPr id="380" name="Google Shape;380;p4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81" name="Google Shape;381;p46"/>
          <p:cNvCxnSpPr>
            <a:endCxn id="382"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383" name="Google Shape;383;p4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82" name="Google Shape;382;p4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sp>
        <p:nvSpPr>
          <p:cNvPr id="384" name="Google Shape;384;p46"/>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rgbClr val="000000"/>
              </a:buClr>
              <a:buSzPts val="1100"/>
              <a:buFont typeface="Arial"/>
              <a:buNone/>
            </a:pPr>
            <a:r>
              <a:rPr lang="en" sz="1100">
                <a:solidFill>
                  <a:srgbClr val="000000"/>
                </a:solidFill>
                <a:latin typeface="Montserrat"/>
                <a:ea typeface="Montserrat"/>
                <a:cs typeface="Montserrat"/>
                <a:sym typeface="Montserrat"/>
              </a:rPr>
              <a:t>Makanya, kalau kamu udah ahli dalam testing maupun QA, peluang buat cross karier </a:t>
            </a:r>
            <a:r>
              <a:rPr lang="en" sz="1100">
                <a:latin typeface="Montserrat"/>
                <a:ea typeface="Montserrat"/>
                <a:cs typeface="Montserrat"/>
                <a:sym typeface="Montserrat"/>
              </a:rPr>
              <a:t>tuh</a:t>
            </a:r>
            <a:r>
              <a:rPr lang="en" sz="1100">
                <a:solidFill>
                  <a:srgbClr val="000000"/>
                </a:solidFill>
                <a:latin typeface="Montserrat"/>
                <a:ea typeface="Montserrat"/>
                <a:cs typeface="Montserrat"/>
                <a:sym typeface="Montserrat"/>
              </a:rPr>
              <a:t> besar banget! </a:t>
            </a:r>
            <a:endParaRPr sz="1100">
              <a:solidFill>
                <a:srgbClr val="000000"/>
              </a:solidFill>
              <a:latin typeface="Montserrat"/>
              <a:ea typeface="Montserrat"/>
              <a:cs typeface="Montserrat"/>
              <a:sym typeface="Montserrat"/>
            </a:endParaRPr>
          </a:p>
          <a:p>
            <a:pPr indent="0" lvl="0" marL="0" rtl="0" algn="just">
              <a:lnSpc>
                <a:spcPct val="115000"/>
              </a:lnSpc>
              <a:spcBef>
                <a:spcPts val="1000"/>
              </a:spcBef>
              <a:spcAft>
                <a:spcPts val="0"/>
              </a:spcAft>
              <a:buClr>
                <a:srgbClr val="000000"/>
              </a:buClr>
              <a:buSzPts val="1100"/>
              <a:buFont typeface="Arial"/>
              <a:buNone/>
            </a:pPr>
            <a:r>
              <a:rPr lang="en" sz="1100">
                <a:solidFill>
                  <a:srgbClr val="000000"/>
                </a:solidFill>
                <a:latin typeface="Montserrat"/>
                <a:ea typeface="Montserrat"/>
                <a:cs typeface="Montserrat"/>
                <a:sym typeface="Montserrat"/>
              </a:rPr>
              <a:t>Kamu bisa ambil peran dari business analyst, product owner, scrum master, bahkan menjadi seorang developer, gengs!</a:t>
            </a:r>
            <a:endParaRPr sz="1100">
              <a:solidFill>
                <a:srgbClr val="000000"/>
              </a:solidFill>
              <a:latin typeface="Montserrat"/>
              <a:ea typeface="Montserrat"/>
              <a:cs typeface="Montserrat"/>
              <a:sym typeface="Montserrat"/>
            </a:endParaRPr>
          </a:p>
          <a:p>
            <a:pPr indent="0" lvl="0" marL="0" rtl="0" algn="just">
              <a:lnSpc>
                <a:spcPct val="115000"/>
              </a:lnSpc>
              <a:spcBef>
                <a:spcPts val="1000"/>
              </a:spcBef>
              <a:spcAft>
                <a:spcPts val="1000"/>
              </a:spcAft>
              <a:buClr>
                <a:srgbClr val="000000"/>
              </a:buClr>
              <a:buSzPts val="1100"/>
              <a:buFont typeface="Arial"/>
              <a:buNone/>
            </a:pPr>
            <a:r>
              <a:rPr lang="en" sz="1100">
                <a:solidFill>
                  <a:srgbClr val="000000"/>
                </a:solidFill>
                <a:latin typeface="Montserrat"/>
                <a:ea typeface="Montserrat"/>
                <a:cs typeface="Montserrat"/>
                <a:sym typeface="Montserrat"/>
              </a:rPr>
              <a:t>Keren, kan? </a:t>
            </a:r>
            <a:r>
              <a:rPr b="1" lang="en" sz="1100">
                <a:solidFill>
                  <a:srgbClr val="000000"/>
                </a:solidFill>
                <a:latin typeface="Montserrat"/>
                <a:ea typeface="Montserrat"/>
                <a:cs typeface="Montserrat"/>
                <a:sym typeface="Montserrat"/>
              </a:rPr>
              <a:t>😄</a:t>
            </a:r>
            <a:endParaRPr b="1" sz="1100">
              <a:solidFill>
                <a:srgbClr val="000000"/>
              </a:solidFill>
              <a:latin typeface="Montserrat"/>
              <a:ea typeface="Montserrat"/>
              <a:cs typeface="Montserrat"/>
              <a:sym typeface="Montserrat"/>
            </a:endParaRPr>
          </a:p>
        </p:txBody>
      </p:sp>
      <p:pic>
        <p:nvPicPr>
          <p:cNvPr id="385" name="Google Shape;385;p46"/>
          <p:cNvPicPr preferRelativeResize="0"/>
          <p:nvPr/>
        </p:nvPicPr>
        <p:blipFill>
          <a:blip r:embed="rId5">
            <a:alphaModFix/>
          </a:blip>
          <a:stretch>
            <a:fillRect/>
          </a:stretch>
        </p:blipFill>
        <p:spPr>
          <a:xfrm>
            <a:off x="4515674" y="1073500"/>
            <a:ext cx="4417474" cy="33672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9" name="Shape 389"/>
        <p:cNvGrpSpPr/>
        <p:nvPr/>
      </p:nvGrpSpPr>
      <p:grpSpPr>
        <a:xfrm>
          <a:off x="0" y="0"/>
          <a:ext cx="0" cy="0"/>
          <a:chOff x="0" y="0"/>
          <a:chExt cx="0" cy="0"/>
        </a:xfrm>
      </p:grpSpPr>
      <p:pic>
        <p:nvPicPr>
          <p:cNvPr id="390" name="Google Shape;390;p4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91" name="Google Shape;391;p47"/>
          <p:cNvCxnSpPr>
            <a:endCxn id="392"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393" name="Google Shape;393;p4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92" name="Google Shape;392;p47"/>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sp>
        <p:nvSpPr>
          <p:cNvPr id="394" name="Google Shape;394;p47"/>
          <p:cNvSpPr txBox="1"/>
          <p:nvPr/>
        </p:nvSpPr>
        <p:spPr>
          <a:xfrm>
            <a:off x="487625" y="914400"/>
            <a:ext cx="4149600" cy="3886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rgbClr val="000000"/>
              </a:buClr>
              <a:buSzPts val="1100"/>
              <a:buFont typeface="Arial"/>
              <a:buNone/>
            </a:pPr>
            <a:r>
              <a:rPr lang="en" sz="1100">
                <a:solidFill>
                  <a:srgbClr val="000000"/>
                </a:solidFill>
                <a:latin typeface="Montserrat"/>
                <a:ea typeface="Montserrat"/>
                <a:cs typeface="Montserrat"/>
                <a:sym typeface="Montserrat"/>
              </a:rPr>
              <a:t>Setelah belajar banyak mengenai Profesi Quality Assurance, kamu udah kebayang kan peluang profesi ini di Indonesia?</a:t>
            </a:r>
            <a:endParaRPr sz="1100">
              <a:solidFill>
                <a:srgbClr val="000000"/>
              </a:solidFill>
              <a:latin typeface="Montserrat"/>
              <a:ea typeface="Montserrat"/>
              <a:cs typeface="Montserrat"/>
              <a:sym typeface="Montserrat"/>
            </a:endParaRPr>
          </a:p>
          <a:p>
            <a:pPr indent="0" lvl="0" marL="0" rtl="0" algn="just">
              <a:lnSpc>
                <a:spcPct val="115000"/>
              </a:lnSpc>
              <a:spcBef>
                <a:spcPts val="1000"/>
              </a:spcBef>
              <a:spcAft>
                <a:spcPts val="1000"/>
              </a:spcAft>
              <a:buClr>
                <a:srgbClr val="000000"/>
              </a:buClr>
              <a:buSzPts val="1100"/>
              <a:buFont typeface="Arial"/>
              <a:buNone/>
            </a:pPr>
            <a:r>
              <a:rPr lang="en" sz="1100">
                <a:latin typeface="Montserrat"/>
                <a:ea typeface="Montserrat"/>
                <a:cs typeface="Montserrat"/>
                <a:sym typeface="Montserrat"/>
              </a:rPr>
              <a:t>Terus m</a:t>
            </a:r>
            <a:r>
              <a:rPr lang="en" sz="1100">
                <a:solidFill>
                  <a:srgbClr val="000000"/>
                </a:solidFill>
                <a:latin typeface="Montserrat"/>
                <a:ea typeface="Montserrat"/>
                <a:cs typeface="Montserrat"/>
                <a:sym typeface="Montserrat"/>
              </a:rPr>
              <a:t>enurut kamu, perusahaan mana lagi ya yang butuh profesi ini?</a:t>
            </a:r>
            <a:endParaRPr sz="1100">
              <a:solidFill>
                <a:srgbClr val="000000"/>
              </a:solidFill>
              <a:latin typeface="Montserrat"/>
              <a:ea typeface="Montserrat"/>
              <a:cs typeface="Montserrat"/>
              <a:sym typeface="Montserrat"/>
            </a:endParaRPr>
          </a:p>
        </p:txBody>
      </p:sp>
      <p:pic>
        <p:nvPicPr>
          <p:cNvPr id="395" name="Google Shape;395;p47"/>
          <p:cNvPicPr preferRelativeResize="0"/>
          <p:nvPr/>
        </p:nvPicPr>
        <p:blipFill>
          <a:blip r:embed="rId5">
            <a:alphaModFix/>
          </a:blip>
          <a:stretch>
            <a:fillRect/>
          </a:stretch>
        </p:blipFill>
        <p:spPr>
          <a:xfrm>
            <a:off x="3830275" y="942563"/>
            <a:ext cx="5019600" cy="3829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399" name="Shape 399"/>
        <p:cNvGrpSpPr/>
        <p:nvPr/>
      </p:nvGrpSpPr>
      <p:grpSpPr>
        <a:xfrm>
          <a:off x="0" y="0"/>
          <a:ext cx="0" cy="0"/>
          <a:chOff x="0" y="0"/>
          <a:chExt cx="0" cy="0"/>
        </a:xfrm>
      </p:grpSpPr>
      <p:pic>
        <p:nvPicPr>
          <p:cNvPr id="400" name="Google Shape;400;p48"/>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401" name="Google Shape;401;p48"/>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402" name="Google Shape;402;p48"/>
          <p:cNvCxnSpPr>
            <a:endCxn id="403" idx="3"/>
          </p:cNvCxnSpPr>
          <p:nvPr/>
        </p:nvCxnSpPr>
        <p:spPr>
          <a:xfrm flipH="1">
            <a:off x="2671800" y="427025"/>
            <a:ext cx="4852500" cy="34500"/>
          </a:xfrm>
          <a:prstGeom prst="straightConnector1">
            <a:avLst/>
          </a:prstGeom>
          <a:noFill/>
          <a:ln cap="flat" cmpd="sng" w="19050">
            <a:solidFill>
              <a:srgbClr val="FFFFFF"/>
            </a:solidFill>
            <a:prstDash val="solid"/>
            <a:round/>
            <a:headEnd len="sm" w="sm" type="none"/>
            <a:tailEnd len="sm" w="sm" type="none"/>
          </a:ln>
        </p:spPr>
      </p:cxnSp>
      <p:sp>
        <p:nvSpPr>
          <p:cNvPr id="403" name="Google Shape;403;p48"/>
          <p:cNvSpPr txBox="1"/>
          <p:nvPr/>
        </p:nvSpPr>
        <p:spPr>
          <a:xfrm>
            <a:off x="446100" y="214325"/>
            <a:ext cx="2225700" cy="49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Montserrat ExtraBold"/>
                <a:ea typeface="Montserrat ExtraBold"/>
                <a:cs typeface="Montserrat ExtraBold"/>
                <a:sym typeface="Montserrat ExtraBold"/>
              </a:rPr>
              <a:t>Profesi Quality Assurance </a:t>
            </a:r>
            <a:endParaRPr b="0" i="0" sz="1400" u="none" cap="none" strike="noStrike">
              <a:solidFill>
                <a:srgbClr val="FFFFFF"/>
              </a:solidFill>
              <a:latin typeface="Montserrat ExtraBold"/>
              <a:ea typeface="Montserrat ExtraBold"/>
              <a:cs typeface="Montserrat ExtraBold"/>
              <a:sym typeface="Montserrat ExtraBold"/>
            </a:endParaRPr>
          </a:p>
        </p:txBody>
      </p:sp>
      <p:sp>
        <p:nvSpPr>
          <p:cNvPr id="404" name="Google Shape;404;p48"/>
          <p:cNvSpPr txBox="1"/>
          <p:nvPr/>
        </p:nvSpPr>
        <p:spPr>
          <a:xfrm>
            <a:off x="446100" y="717100"/>
            <a:ext cx="41259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Dengan skill QA, peluang buat eksplorasi berbagai profesi ternyata banyak ya, gengs!</a:t>
            </a:r>
            <a:endParaRPr b="1">
              <a:solidFill>
                <a:schemeClr val="lt1"/>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Biar lebih detail lagi nih sama profesi QA yang beragam, cus kita langsung tengok posisi </a:t>
            </a:r>
            <a:r>
              <a:rPr b="1" lang="en">
                <a:solidFill>
                  <a:srgbClr val="FF9900"/>
                </a:solidFill>
                <a:latin typeface="Montserrat"/>
                <a:ea typeface="Montserrat"/>
                <a:cs typeface="Montserrat"/>
                <a:sym typeface="Montserrat"/>
              </a:rPr>
              <a:t>QA di dalam SDLC</a:t>
            </a:r>
            <a:r>
              <a:rPr lang="en">
                <a:solidFill>
                  <a:srgbClr val="FF9900"/>
                </a:solidFill>
                <a:latin typeface="Montserrat"/>
                <a:ea typeface="Montserrat"/>
                <a:cs typeface="Montserrat"/>
                <a:sym typeface="Montserrat"/>
              </a:rPr>
              <a:t>. </a:t>
            </a:r>
            <a:endParaRPr>
              <a:solidFill>
                <a:srgbClr val="FF9900"/>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100"/>
              <a:buFont typeface="Arial"/>
              <a:buNone/>
            </a:pPr>
            <a:r>
              <a:rPr b="1" lang="en">
                <a:solidFill>
                  <a:schemeClr val="lt1"/>
                </a:solidFill>
                <a:latin typeface="Montserrat"/>
                <a:ea typeface="Montserrat"/>
                <a:cs typeface="Montserrat"/>
                <a:sym typeface="Montserrat"/>
              </a:rPr>
              <a:t>Burung gagak burung kenari, Yuk kita dimari~</a:t>
            </a:r>
            <a:endParaRPr b="1">
              <a:solidFill>
                <a:schemeClr val="lt1"/>
              </a:solidFill>
              <a:latin typeface="Montserrat"/>
              <a:ea typeface="Montserrat"/>
              <a:cs typeface="Montserrat"/>
              <a:sym typeface="Montserrat"/>
            </a:endParaRPr>
          </a:p>
        </p:txBody>
      </p:sp>
      <p:pic>
        <p:nvPicPr>
          <p:cNvPr id="405" name="Google Shape;405;p48"/>
          <p:cNvPicPr preferRelativeResize="0"/>
          <p:nvPr/>
        </p:nvPicPr>
        <p:blipFill rotWithShape="1">
          <a:blip r:embed="rId5">
            <a:alphaModFix/>
          </a:blip>
          <a:srcRect b="0" l="0" r="0" t="0"/>
          <a:stretch/>
        </p:blipFill>
        <p:spPr>
          <a:xfrm>
            <a:off x="3932975" y="662724"/>
            <a:ext cx="5499926" cy="41923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9" name="Shape 409"/>
        <p:cNvGrpSpPr/>
        <p:nvPr/>
      </p:nvGrpSpPr>
      <p:grpSpPr>
        <a:xfrm>
          <a:off x="0" y="0"/>
          <a:ext cx="0" cy="0"/>
          <a:chOff x="0" y="0"/>
          <a:chExt cx="0" cy="0"/>
        </a:xfrm>
      </p:grpSpPr>
      <p:sp>
        <p:nvSpPr>
          <p:cNvPr id="410" name="Google Shape;410;p49"/>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00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Sebelum mengulas lebih jauh, kita review lagi job desk seorang QA, yuk!</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Berikut adalah job desc QA secara umum:</a:t>
            </a:r>
            <a:endParaRPr b="1" sz="1100">
              <a:solidFill>
                <a:srgbClr val="743673"/>
              </a:solidFill>
              <a:highlight>
                <a:schemeClr val="lt1"/>
              </a:highlight>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Memastikan produk atau aplikasi bekerja dengan baik dalam pengoperasian normal</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Melakukan monitoring dan mencari error terkait display (tampilan) maupun flow (alur kerja) produknya</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Melakukan verifikasi kualitas produk</a:t>
            </a:r>
            <a:endParaRPr b="1" sz="1100">
              <a:solidFill>
                <a:srgbClr val="761A79"/>
              </a:solidFill>
              <a:latin typeface="Montserrat"/>
              <a:ea typeface="Montserrat"/>
              <a:cs typeface="Montserrat"/>
              <a:sym typeface="Montserrat"/>
            </a:endParaRPr>
          </a:p>
        </p:txBody>
      </p:sp>
      <p:pic>
        <p:nvPicPr>
          <p:cNvPr id="411" name="Google Shape;411;p4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412" name="Google Shape;412;p49"/>
          <p:cNvCxnSpPr>
            <a:endCxn id="41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414" name="Google Shape;414;p4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413" name="Google Shape;413;p49"/>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415" name="Google Shape;415;p49"/>
          <p:cNvPicPr preferRelativeResize="0"/>
          <p:nvPr/>
        </p:nvPicPr>
        <p:blipFill>
          <a:blip r:embed="rId5">
            <a:alphaModFix/>
          </a:blip>
          <a:stretch>
            <a:fillRect/>
          </a:stretch>
        </p:blipFill>
        <p:spPr>
          <a:xfrm>
            <a:off x="4572898" y="1015064"/>
            <a:ext cx="4571101" cy="3487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9" name="Shape 419"/>
        <p:cNvGrpSpPr/>
        <p:nvPr/>
      </p:nvGrpSpPr>
      <p:grpSpPr>
        <a:xfrm>
          <a:off x="0" y="0"/>
          <a:ext cx="0" cy="0"/>
          <a:chOff x="0" y="0"/>
          <a:chExt cx="0" cy="0"/>
        </a:xfrm>
      </p:grpSpPr>
      <p:sp>
        <p:nvSpPr>
          <p:cNvPr id="420" name="Google Shape;420;p50"/>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Memastikan produk punya kualitas yang memenuhi standar perusahaan</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Mendokumentasi inspeksi dan tes produk perusahaan</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1000"/>
              </a:spcAft>
              <a:buClr>
                <a:schemeClr val="dk1"/>
              </a:buClr>
              <a:buSzPts val="1100"/>
              <a:buFont typeface="Montserrat"/>
              <a:buChar char="●"/>
            </a:pPr>
            <a:r>
              <a:rPr lang="en" sz="1100">
                <a:solidFill>
                  <a:schemeClr val="dk1"/>
                </a:solidFill>
                <a:latin typeface="Montserrat"/>
                <a:ea typeface="Montserrat"/>
                <a:cs typeface="Montserrat"/>
                <a:sym typeface="Montserrat"/>
              </a:rPr>
              <a:t>Membuat analisis, catatan, dan dokumentasi produk yang dapat digunakan untuk referensi mendatang</a:t>
            </a:r>
            <a:endParaRPr sz="1100">
              <a:solidFill>
                <a:schemeClr val="dk1"/>
              </a:solidFill>
              <a:latin typeface="Montserrat"/>
              <a:ea typeface="Montserrat"/>
              <a:cs typeface="Montserrat"/>
              <a:sym typeface="Montserrat"/>
            </a:endParaRPr>
          </a:p>
        </p:txBody>
      </p:sp>
      <p:pic>
        <p:nvPicPr>
          <p:cNvPr id="421" name="Google Shape;421;p5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422" name="Google Shape;422;p50"/>
          <p:cNvCxnSpPr>
            <a:endCxn id="42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424" name="Google Shape;424;p5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423" name="Google Shape;423;p50"/>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425" name="Google Shape;425;p50"/>
          <p:cNvPicPr preferRelativeResize="0"/>
          <p:nvPr/>
        </p:nvPicPr>
        <p:blipFill>
          <a:blip r:embed="rId5">
            <a:alphaModFix/>
          </a:blip>
          <a:stretch>
            <a:fillRect/>
          </a:stretch>
        </p:blipFill>
        <p:spPr>
          <a:xfrm>
            <a:off x="4572898" y="1015064"/>
            <a:ext cx="4571101" cy="3487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9" name="Shape 429"/>
        <p:cNvGrpSpPr/>
        <p:nvPr/>
      </p:nvGrpSpPr>
      <p:grpSpPr>
        <a:xfrm>
          <a:off x="0" y="0"/>
          <a:ext cx="0" cy="0"/>
          <a:chOff x="0" y="0"/>
          <a:chExt cx="0" cy="0"/>
        </a:xfrm>
      </p:grpSpPr>
      <p:sp>
        <p:nvSpPr>
          <p:cNvPr id="430" name="Google Shape;430;p51"/>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400"/>
              <a:buFont typeface="Arial"/>
              <a:buNone/>
            </a:pPr>
            <a:r>
              <a:rPr b="1" lang="en" sz="1600">
                <a:solidFill>
                  <a:srgbClr val="743673"/>
                </a:solidFill>
                <a:latin typeface="Montserrat"/>
                <a:ea typeface="Montserrat"/>
                <a:cs typeface="Montserrat"/>
                <a:sym typeface="Montserrat"/>
              </a:rPr>
              <a:t>“Terus, SDLC itu apa, sih?”</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400"/>
              <a:buFont typeface="Arial"/>
              <a:buNone/>
            </a:pPr>
            <a:r>
              <a:rPr lang="en" sz="1100">
                <a:solidFill>
                  <a:schemeClr val="dk1"/>
                </a:solidFill>
                <a:latin typeface="Montserrat"/>
                <a:ea typeface="Montserrat"/>
                <a:cs typeface="Montserrat"/>
                <a:sym typeface="Montserrat"/>
              </a:rPr>
              <a:t>SDLC merupakan singkatan dari Software Development Life Cycle. SDLC ini menjadi </a:t>
            </a:r>
            <a:r>
              <a:rPr b="1" lang="en" sz="1100">
                <a:solidFill>
                  <a:schemeClr val="dk1"/>
                </a:solidFill>
                <a:latin typeface="Montserrat"/>
                <a:ea typeface="Montserrat"/>
                <a:cs typeface="Montserrat"/>
                <a:sym typeface="Montserrat"/>
              </a:rPr>
              <a:t>key framework buat memahami gimana sebuah produk dibuat, </a:t>
            </a:r>
            <a:r>
              <a:rPr lang="en" sz="1100">
                <a:solidFill>
                  <a:schemeClr val="dk1"/>
                </a:solidFill>
                <a:latin typeface="Montserrat"/>
                <a:ea typeface="Montserrat"/>
                <a:cs typeface="Montserrat"/>
                <a:sym typeface="Montserrat"/>
              </a:rPr>
              <a:t>sob.</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400"/>
              <a:buFont typeface="Arial"/>
              <a:buNone/>
            </a:pPr>
            <a:r>
              <a:rPr lang="en" sz="1100">
                <a:solidFill>
                  <a:schemeClr val="dk1"/>
                </a:solidFill>
                <a:latin typeface="Montserrat"/>
                <a:ea typeface="Montserrat"/>
                <a:cs typeface="Montserrat"/>
                <a:sym typeface="Montserrat"/>
              </a:rPr>
              <a:t>Ibaratnya nih, SDLC itu kayak buku panduan. Sedangkan, key framework adalah kuncinya. </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400"/>
              <a:buFont typeface="Arial"/>
              <a:buNone/>
            </a:pPr>
            <a:r>
              <a:rPr lang="en" sz="1100">
                <a:solidFill>
                  <a:schemeClr val="dk1"/>
                </a:solidFill>
                <a:latin typeface="Montserrat"/>
                <a:ea typeface="Montserrat"/>
                <a:cs typeface="Montserrat"/>
                <a:sym typeface="Montserrat"/>
              </a:rPr>
              <a:t>Jadi, SDLC dalam QA itu seperti kunci yang berupa buku panduan gitu, gengs~</a:t>
            </a:r>
            <a:endParaRPr b="1" sz="1100">
              <a:solidFill>
                <a:srgbClr val="761A79"/>
              </a:solidFill>
              <a:latin typeface="Montserrat"/>
              <a:ea typeface="Montserrat"/>
              <a:cs typeface="Montserrat"/>
              <a:sym typeface="Montserrat"/>
            </a:endParaRPr>
          </a:p>
        </p:txBody>
      </p:sp>
      <p:pic>
        <p:nvPicPr>
          <p:cNvPr id="431" name="Google Shape;431;p5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432" name="Google Shape;432;p51"/>
          <p:cNvCxnSpPr>
            <a:endCxn id="43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434" name="Google Shape;434;p5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433" name="Google Shape;433;p51"/>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435" name="Google Shape;435;p51"/>
          <p:cNvPicPr preferRelativeResize="0"/>
          <p:nvPr/>
        </p:nvPicPr>
        <p:blipFill>
          <a:blip r:embed="rId5">
            <a:alphaModFix/>
          </a:blip>
          <a:stretch>
            <a:fillRect/>
          </a:stretch>
        </p:blipFill>
        <p:spPr>
          <a:xfrm>
            <a:off x="4867900" y="1263700"/>
            <a:ext cx="3668050" cy="2985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81" name="Google Shape;81;p16"/>
          <p:cNvCxnSpPr/>
          <p:nvPr/>
        </p:nvCxnSpPr>
        <p:spPr>
          <a:xfrm flipH="1">
            <a:off x="1872125" y="427100"/>
            <a:ext cx="5652300" cy="17700"/>
          </a:xfrm>
          <a:prstGeom prst="straightConnector1">
            <a:avLst/>
          </a:prstGeom>
          <a:noFill/>
          <a:ln cap="flat" cmpd="sng" w="19050">
            <a:solidFill>
              <a:srgbClr val="761A79"/>
            </a:solidFill>
            <a:prstDash val="solid"/>
            <a:round/>
            <a:headEnd len="sm" w="sm" type="none"/>
            <a:tailEnd len="sm" w="sm" type="none"/>
          </a:ln>
        </p:spPr>
      </p:cxnSp>
      <p:pic>
        <p:nvPicPr>
          <p:cNvPr id="82" name="Google Shape;82;p1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83" name="Google Shape;83;p1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61A79"/>
                </a:solidFill>
                <a:latin typeface="Montserrat ExtraBold"/>
                <a:ea typeface="Montserrat ExtraBold"/>
                <a:cs typeface="Montserrat ExtraBold"/>
                <a:sym typeface="Montserrat ExtraBold"/>
              </a:rPr>
              <a:t>Pengantar</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84" name="Google Shape;84;p16"/>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761A79"/>
                </a:solidFill>
                <a:latin typeface="Montserrat"/>
                <a:ea typeface="Montserrat"/>
                <a:cs typeface="Montserrat"/>
                <a:sym typeface="Montserrat"/>
              </a:rPr>
              <a:t>Di topik kali ini, kamu akan belajar beberapa poin berikut:</a:t>
            </a:r>
            <a:r>
              <a:rPr b="1" lang="en">
                <a:solidFill>
                  <a:srgbClr val="652F67"/>
                </a:solidFill>
                <a:latin typeface="Montserrat"/>
                <a:ea typeface="Montserrat"/>
                <a:cs typeface="Montserrat"/>
                <a:sym typeface="Montserrat"/>
              </a:rPr>
              <a:t> </a:t>
            </a:r>
            <a:endParaRPr b="1" sz="1600">
              <a:solidFill>
                <a:srgbClr val="761A7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QA Job Scopes &amp; Description (Lingkup dan deskripsi kerja QA)</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QA Career Path (Jenjang Karir QA)</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QA dalam SDLC (QA di dalam SDLC atau Software Development Life Cycle)</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QA Mindset (Pola Pikir QA)</a:t>
            </a:r>
            <a:endParaRPr sz="1100">
              <a:solidFill>
                <a:srgbClr val="292929"/>
              </a:solidFill>
              <a:latin typeface="Montserrat"/>
              <a:ea typeface="Montserrat"/>
              <a:cs typeface="Montserrat"/>
              <a:sym typeface="Montserrat"/>
            </a:endParaRPr>
          </a:p>
        </p:txBody>
      </p:sp>
      <p:pic>
        <p:nvPicPr>
          <p:cNvPr id="85" name="Google Shape;85;p16"/>
          <p:cNvPicPr preferRelativeResize="0"/>
          <p:nvPr/>
        </p:nvPicPr>
        <p:blipFill rotWithShape="1">
          <a:blip r:embed="rId5">
            <a:alphaModFix/>
          </a:blip>
          <a:srcRect b="0" l="0" r="0" t="0"/>
          <a:stretch/>
        </p:blipFill>
        <p:spPr>
          <a:xfrm>
            <a:off x="4505300" y="1104126"/>
            <a:ext cx="4445176" cy="3388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9" name="Shape 439"/>
        <p:cNvGrpSpPr/>
        <p:nvPr/>
      </p:nvGrpSpPr>
      <p:grpSpPr>
        <a:xfrm>
          <a:off x="0" y="0"/>
          <a:ext cx="0" cy="0"/>
          <a:chOff x="0" y="0"/>
          <a:chExt cx="0" cy="0"/>
        </a:xfrm>
      </p:grpSpPr>
      <p:sp>
        <p:nvSpPr>
          <p:cNvPr id="440" name="Google Shape;440;p52"/>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Dalam praktiknya, SDLC dimulai dengan mengevaluasi sistem yang ada. Tujuannya itu buat mendefinisikan persyaratan pada sistem yang baru gitu, sob.</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Setelah itu, produk bakal dibuat berdasarkan tahapan di dalam SDLC, dengan tahapan berulang kayak gambar di samping.</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chemeClr val="dk1"/>
                </a:solidFill>
                <a:latin typeface="Montserrat"/>
                <a:ea typeface="Montserrat"/>
                <a:cs typeface="Montserrat"/>
                <a:sym typeface="Montserrat"/>
              </a:rPr>
              <a:t>Coba kita ulas satu per satu, yuk!</a:t>
            </a:r>
            <a:endParaRPr sz="1100">
              <a:solidFill>
                <a:schemeClr val="dk1"/>
              </a:solidFill>
              <a:latin typeface="Montserrat"/>
              <a:ea typeface="Montserrat"/>
              <a:cs typeface="Montserrat"/>
              <a:sym typeface="Montserrat"/>
            </a:endParaRPr>
          </a:p>
        </p:txBody>
      </p:sp>
      <p:pic>
        <p:nvPicPr>
          <p:cNvPr id="441" name="Google Shape;441;p5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442" name="Google Shape;442;p52"/>
          <p:cNvCxnSpPr>
            <a:endCxn id="44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444" name="Google Shape;444;p5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443" name="Google Shape;443;p52"/>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445" name="Google Shape;445;p52"/>
          <p:cNvPicPr preferRelativeResize="0"/>
          <p:nvPr/>
        </p:nvPicPr>
        <p:blipFill>
          <a:blip r:embed="rId5">
            <a:alphaModFix/>
          </a:blip>
          <a:stretch>
            <a:fillRect/>
          </a:stretch>
        </p:blipFill>
        <p:spPr>
          <a:xfrm>
            <a:off x="4107451" y="839338"/>
            <a:ext cx="5036551" cy="38391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9" name="Shape 449"/>
        <p:cNvGrpSpPr/>
        <p:nvPr/>
      </p:nvGrpSpPr>
      <p:grpSpPr>
        <a:xfrm>
          <a:off x="0" y="0"/>
          <a:ext cx="0" cy="0"/>
          <a:chOff x="0" y="0"/>
          <a:chExt cx="0" cy="0"/>
        </a:xfrm>
      </p:grpSpPr>
      <p:sp>
        <p:nvSpPr>
          <p:cNvPr id="450" name="Google Shape;450;p53"/>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100">
                <a:solidFill>
                  <a:srgbClr val="FF9900"/>
                </a:solidFill>
                <a:latin typeface="Montserrat"/>
                <a:ea typeface="Montserrat"/>
                <a:cs typeface="Montserrat"/>
                <a:sym typeface="Montserrat"/>
              </a:rPr>
              <a:t>Requirement</a:t>
            </a:r>
            <a:endParaRPr b="1" sz="1100">
              <a:solidFill>
                <a:srgbClr val="FF9900"/>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Sesuai namanya, requirement ini gambaran dari layanan (services) dan batasan bagi sistem yang bakal dibangun.</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Dalam SDLC, requirement ini jadi tahap pertama, lho!</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chemeClr val="dk1"/>
                </a:solidFill>
                <a:latin typeface="Montserrat"/>
                <a:ea typeface="Montserrat"/>
                <a:cs typeface="Montserrat"/>
                <a:sym typeface="Montserrat"/>
              </a:rPr>
              <a:t>Jadi, meskipun siklusnya bisa berulang, pasti dimulai dari requirement dulu ya, qaqa~</a:t>
            </a:r>
            <a:endParaRPr sz="1100">
              <a:solidFill>
                <a:schemeClr val="dk1"/>
              </a:solidFill>
              <a:latin typeface="Montserrat"/>
              <a:ea typeface="Montserrat"/>
              <a:cs typeface="Montserrat"/>
              <a:sym typeface="Montserrat"/>
            </a:endParaRPr>
          </a:p>
        </p:txBody>
      </p:sp>
      <p:pic>
        <p:nvPicPr>
          <p:cNvPr id="451" name="Google Shape;451;p5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452" name="Google Shape;452;p53"/>
          <p:cNvCxnSpPr>
            <a:endCxn id="45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454" name="Google Shape;454;p5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453" name="Google Shape;453;p53"/>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455" name="Google Shape;455;p53"/>
          <p:cNvPicPr preferRelativeResize="0"/>
          <p:nvPr/>
        </p:nvPicPr>
        <p:blipFill>
          <a:blip r:embed="rId5">
            <a:alphaModFix/>
          </a:blip>
          <a:stretch>
            <a:fillRect/>
          </a:stretch>
        </p:blipFill>
        <p:spPr>
          <a:xfrm>
            <a:off x="4125899" y="844537"/>
            <a:ext cx="5018100" cy="3828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9" name="Shape 459"/>
        <p:cNvGrpSpPr/>
        <p:nvPr/>
      </p:nvGrpSpPr>
      <p:grpSpPr>
        <a:xfrm>
          <a:off x="0" y="0"/>
          <a:ext cx="0" cy="0"/>
          <a:chOff x="0" y="0"/>
          <a:chExt cx="0" cy="0"/>
        </a:xfrm>
      </p:grpSpPr>
      <p:sp>
        <p:nvSpPr>
          <p:cNvPr id="460" name="Google Shape;460;p54"/>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100">
                <a:solidFill>
                  <a:schemeClr val="dk1"/>
                </a:solidFill>
                <a:latin typeface="Montserrat"/>
                <a:ea typeface="Montserrat"/>
                <a:cs typeface="Montserrat"/>
                <a:sym typeface="Montserrat"/>
              </a:rPr>
              <a:t>Buat melakukan proses ini, ada tahap-tahap yang perlu dilakukan seperti berikut:</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Kumpulkan semua requirement</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Review, analisis, dan verifikasi dokumen SRS </a:t>
            </a:r>
            <a:r>
              <a:rPr lang="en" sz="1100" u="sng">
                <a:solidFill>
                  <a:schemeClr val="accent5"/>
                </a:solidFill>
                <a:latin typeface="Montserrat"/>
                <a:ea typeface="Montserrat"/>
                <a:cs typeface="Montserrat"/>
                <a:sym typeface="Montserrat"/>
                <a:hlinkClick r:id="rId3">
                  <a:extLst>
                    <a:ext uri="{A12FA001-AC4F-418D-AE19-62706E023703}">
                      <ahyp:hlinkClr val="tx"/>
                    </a:ext>
                  </a:extLst>
                </a:hlinkClick>
              </a:rPr>
              <a:t>(Software Requirement Specification)</a:t>
            </a:r>
            <a:br>
              <a:rPr lang="en"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just">
              <a:lnSpc>
                <a:spcPct val="115000"/>
              </a:lnSpc>
              <a:spcBef>
                <a:spcPts val="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Kalau diperlukan, tambahkan saran buat perbaikan</a:t>
            </a:r>
            <a:br>
              <a:rPr lang="en"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just">
              <a:lnSpc>
                <a:spcPct val="115000"/>
              </a:lnSpc>
              <a:spcBef>
                <a:spcPts val="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Pahami timeline-nya juga ya~</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100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Dari requirement yang kamu dapat, kamu sudah bisa membuat Test Plan dan Test Scenario</a:t>
            </a:r>
            <a:endParaRPr sz="1100">
              <a:solidFill>
                <a:schemeClr val="dk1"/>
              </a:solidFill>
              <a:latin typeface="Montserrat"/>
              <a:ea typeface="Montserrat"/>
              <a:cs typeface="Montserrat"/>
              <a:sym typeface="Montserrat"/>
            </a:endParaRPr>
          </a:p>
        </p:txBody>
      </p:sp>
      <p:pic>
        <p:nvPicPr>
          <p:cNvPr id="461" name="Google Shape;461;p54"/>
          <p:cNvPicPr preferRelativeResize="0"/>
          <p:nvPr/>
        </p:nvPicPr>
        <p:blipFill rotWithShape="1">
          <a:blip r:embed="rId4">
            <a:alphaModFix/>
          </a:blip>
          <a:srcRect b="0" l="0" r="0" t="0"/>
          <a:stretch/>
        </p:blipFill>
        <p:spPr>
          <a:xfrm>
            <a:off x="6773925" y="152400"/>
            <a:ext cx="2370067" cy="4838700"/>
          </a:xfrm>
          <a:prstGeom prst="rect">
            <a:avLst/>
          </a:prstGeom>
          <a:noFill/>
          <a:ln>
            <a:noFill/>
          </a:ln>
        </p:spPr>
      </p:pic>
      <p:cxnSp>
        <p:nvCxnSpPr>
          <p:cNvPr id="462" name="Google Shape;462;p54"/>
          <p:cNvCxnSpPr>
            <a:endCxn id="46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464" name="Google Shape;464;p54"/>
          <p:cNvPicPr preferRelativeResize="0"/>
          <p:nvPr/>
        </p:nvPicPr>
        <p:blipFill rotWithShape="1">
          <a:blip r:embed="rId5">
            <a:alphaModFix/>
          </a:blip>
          <a:srcRect b="0" l="0" r="0" t="0"/>
          <a:stretch/>
        </p:blipFill>
        <p:spPr>
          <a:xfrm>
            <a:off x="7694225" y="295988"/>
            <a:ext cx="989200" cy="262225"/>
          </a:xfrm>
          <a:prstGeom prst="rect">
            <a:avLst/>
          </a:prstGeom>
          <a:noFill/>
          <a:ln>
            <a:noFill/>
          </a:ln>
        </p:spPr>
      </p:pic>
      <p:sp>
        <p:nvSpPr>
          <p:cNvPr id="463" name="Google Shape;463;p54"/>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465" name="Google Shape;465;p54"/>
          <p:cNvPicPr preferRelativeResize="0"/>
          <p:nvPr/>
        </p:nvPicPr>
        <p:blipFill>
          <a:blip r:embed="rId6">
            <a:alphaModFix/>
          </a:blip>
          <a:stretch>
            <a:fillRect/>
          </a:stretch>
        </p:blipFill>
        <p:spPr>
          <a:xfrm>
            <a:off x="4125899" y="844537"/>
            <a:ext cx="5018100" cy="3828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9" name="Shape 469"/>
        <p:cNvGrpSpPr/>
        <p:nvPr/>
      </p:nvGrpSpPr>
      <p:grpSpPr>
        <a:xfrm>
          <a:off x="0" y="0"/>
          <a:ext cx="0" cy="0"/>
          <a:chOff x="0" y="0"/>
          <a:chExt cx="0" cy="0"/>
        </a:xfrm>
      </p:grpSpPr>
      <p:sp>
        <p:nvSpPr>
          <p:cNvPr id="470" name="Google Shape;470;p55"/>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100">
                <a:solidFill>
                  <a:srgbClr val="FF9900"/>
                </a:solidFill>
                <a:latin typeface="Montserrat"/>
                <a:ea typeface="Montserrat"/>
                <a:cs typeface="Montserrat"/>
                <a:sym typeface="Montserrat"/>
              </a:rPr>
              <a:t>Design</a:t>
            </a:r>
            <a:endParaRPr b="1" sz="1100">
              <a:solidFill>
                <a:srgbClr val="FF9900"/>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Pada tahap ini, developer bakal mulai bikin rancangan produk.  </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Sambil menunggu developer membuat rancangannya, kamu bisa membantu dalam beberapa hal ini:</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Kumpulkan Flowchart dan Mockup</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Memper</a:t>
            </a:r>
            <a:r>
              <a:rPr lang="en" sz="1100">
                <a:solidFill>
                  <a:schemeClr val="dk1"/>
                </a:solidFill>
                <a:latin typeface="Montserrat"/>
                <a:ea typeface="Montserrat"/>
                <a:cs typeface="Montserrat"/>
                <a:sym typeface="Montserrat"/>
              </a:rPr>
              <a:t>detail Test Scenario dan Test Case</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1000"/>
              </a:spcAft>
              <a:buClr>
                <a:schemeClr val="dk1"/>
              </a:buClr>
              <a:buSzPts val="1100"/>
              <a:buFont typeface="Montserrat"/>
              <a:buChar char="●"/>
            </a:pPr>
            <a:r>
              <a:rPr lang="en" sz="1100">
                <a:solidFill>
                  <a:schemeClr val="dk1"/>
                </a:solidFill>
                <a:latin typeface="Montserrat"/>
                <a:ea typeface="Montserrat"/>
                <a:cs typeface="Montserrat"/>
                <a:sym typeface="Montserrat"/>
              </a:rPr>
              <a:t>Review desain</a:t>
            </a:r>
            <a:endParaRPr sz="1100">
              <a:solidFill>
                <a:schemeClr val="dk1"/>
              </a:solidFill>
              <a:latin typeface="Montserrat"/>
              <a:ea typeface="Montserrat"/>
              <a:cs typeface="Montserrat"/>
              <a:sym typeface="Montserrat"/>
            </a:endParaRPr>
          </a:p>
        </p:txBody>
      </p:sp>
      <p:pic>
        <p:nvPicPr>
          <p:cNvPr id="471" name="Google Shape;471;p5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472" name="Google Shape;472;p55"/>
          <p:cNvCxnSpPr>
            <a:endCxn id="47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474" name="Google Shape;474;p5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473" name="Google Shape;473;p5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475" name="Google Shape;475;p55"/>
          <p:cNvPicPr preferRelativeResize="0"/>
          <p:nvPr/>
        </p:nvPicPr>
        <p:blipFill>
          <a:blip r:embed="rId5">
            <a:alphaModFix/>
          </a:blip>
          <a:stretch>
            <a:fillRect/>
          </a:stretch>
        </p:blipFill>
        <p:spPr>
          <a:xfrm>
            <a:off x="4125899" y="844537"/>
            <a:ext cx="5018100" cy="3828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9" name="Shape 479"/>
        <p:cNvGrpSpPr/>
        <p:nvPr/>
      </p:nvGrpSpPr>
      <p:grpSpPr>
        <a:xfrm>
          <a:off x="0" y="0"/>
          <a:ext cx="0" cy="0"/>
          <a:chOff x="0" y="0"/>
          <a:chExt cx="0" cy="0"/>
        </a:xfrm>
      </p:grpSpPr>
      <p:sp>
        <p:nvSpPr>
          <p:cNvPr id="480" name="Google Shape;480;p56"/>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100">
                <a:solidFill>
                  <a:srgbClr val="FF9900"/>
                </a:solidFill>
                <a:latin typeface="Montserrat"/>
                <a:ea typeface="Montserrat"/>
                <a:cs typeface="Montserrat"/>
                <a:sym typeface="Montserrat"/>
              </a:rPr>
              <a:t>Development</a:t>
            </a:r>
            <a:endParaRPr b="1" sz="1100">
              <a:solidFill>
                <a:srgbClr val="FF9900"/>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Pada tahap ini, tim developer mulai mengeksekusi produk sesuai rancangan yang udah ditentukan, sob.</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chemeClr val="dk1"/>
                </a:solidFill>
                <a:latin typeface="Montserrat"/>
                <a:ea typeface="Montserrat"/>
                <a:cs typeface="Montserrat"/>
                <a:sym typeface="Montserrat"/>
              </a:rPr>
              <a:t>Jadi mulai dari sini, kamu bisa </a:t>
            </a:r>
            <a:r>
              <a:rPr lang="en" sz="1100">
                <a:solidFill>
                  <a:schemeClr val="dk1"/>
                </a:solidFill>
                <a:latin typeface="Montserrat"/>
                <a:ea typeface="Montserrat"/>
                <a:cs typeface="Montserrat"/>
                <a:sym typeface="Montserrat"/>
              </a:rPr>
              <a:t>mulai menyusun test scenario, test cases lebih detail, kemudian diajukan </a:t>
            </a:r>
            <a:r>
              <a:rPr lang="en" sz="1100">
                <a:solidFill>
                  <a:schemeClr val="dk1"/>
                </a:solidFill>
                <a:latin typeface="Montserrat"/>
                <a:ea typeface="Montserrat"/>
                <a:cs typeface="Montserrat"/>
                <a:sym typeface="Montserrat"/>
              </a:rPr>
              <a:t> ke tim developer dan project manager. Selain itu kamu juga sudah bisa memulai rancangan script automation test juga lho.</a:t>
            </a:r>
            <a:endParaRPr sz="1100">
              <a:solidFill>
                <a:schemeClr val="dk1"/>
              </a:solidFill>
              <a:latin typeface="Montserrat"/>
              <a:ea typeface="Montserrat"/>
              <a:cs typeface="Montserrat"/>
              <a:sym typeface="Montserrat"/>
            </a:endParaRPr>
          </a:p>
        </p:txBody>
      </p:sp>
      <p:pic>
        <p:nvPicPr>
          <p:cNvPr id="481" name="Google Shape;481;p5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482" name="Google Shape;482;p56"/>
          <p:cNvCxnSpPr>
            <a:endCxn id="48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484" name="Google Shape;484;p5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483" name="Google Shape;483;p5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485" name="Google Shape;485;p56"/>
          <p:cNvPicPr preferRelativeResize="0"/>
          <p:nvPr/>
        </p:nvPicPr>
        <p:blipFill>
          <a:blip r:embed="rId5">
            <a:alphaModFix/>
          </a:blip>
          <a:stretch>
            <a:fillRect/>
          </a:stretch>
        </p:blipFill>
        <p:spPr>
          <a:xfrm>
            <a:off x="4116649" y="841012"/>
            <a:ext cx="5027351" cy="38357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9" name="Shape 489"/>
        <p:cNvGrpSpPr/>
        <p:nvPr/>
      </p:nvGrpSpPr>
      <p:grpSpPr>
        <a:xfrm>
          <a:off x="0" y="0"/>
          <a:ext cx="0" cy="0"/>
          <a:chOff x="0" y="0"/>
          <a:chExt cx="0" cy="0"/>
        </a:xfrm>
      </p:grpSpPr>
      <p:sp>
        <p:nvSpPr>
          <p:cNvPr id="490" name="Google Shape;490;p57"/>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000"/>
              </a:spcBef>
              <a:spcAft>
                <a:spcPts val="0"/>
              </a:spcAft>
              <a:buNone/>
            </a:pPr>
            <a:r>
              <a:rPr b="1" lang="en" sz="1100">
                <a:solidFill>
                  <a:srgbClr val="FF9900"/>
                </a:solidFill>
                <a:latin typeface="Montserrat"/>
                <a:ea typeface="Montserrat"/>
                <a:cs typeface="Montserrat"/>
                <a:sym typeface="Montserrat"/>
              </a:rPr>
              <a:t>Testing </a:t>
            </a:r>
            <a:endParaRPr b="1" sz="1100">
              <a:solidFill>
                <a:srgbClr val="FF9900"/>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Ini dia tahap yang dinantikan oleh seorang QA~</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Di tahap ini, produk bakal mulai kita uji. Kamu bisa melakukan rangkaian hal berikut:</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Proses testing dilakukan</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Testing dilakukan berdasarkan </a:t>
            </a:r>
            <a:r>
              <a:rPr lang="en" sz="1100">
                <a:solidFill>
                  <a:schemeClr val="dk1"/>
                </a:solidFill>
                <a:latin typeface="Montserrat"/>
                <a:ea typeface="Montserrat"/>
                <a:cs typeface="Montserrat"/>
                <a:sym typeface="Montserrat"/>
              </a:rPr>
              <a:t>Test Plan</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Apabila semua test cases sudah selesai dieksekusi, jangan lupa </a:t>
            </a:r>
            <a:r>
              <a:rPr lang="en" sz="1100" u="sng">
                <a:solidFill>
                  <a:schemeClr val="hlink"/>
                </a:solidFill>
                <a:latin typeface="Montserrat"/>
                <a:ea typeface="Montserrat"/>
                <a:cs typeface="Montserrat"/>
                <a:sym typeface="Montserrat"/>
                <a:hlinkClick r:id="rId3"/>
              </a:rPr>
              <a:t>exploratory testing</a:t>
            </a:r>
            <a:r>
              <a:rPr lang="en" sz="1100">
                <a:solidFill>
                  <a:schemeClr val="dk1"/>
                </a:solidFill>
                <a:latin typeface="Montserrat"/>
                <a:ea typeface="Montserrat"/>
                <a:cs typeface="Montserrat"/>
                <a:sym typeface="Montserrat"/>
              </a:rPr>
              <a:t> ya!</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Membuat bug report</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1000"/>
              </a:spcAft>
              <a:buClr>
                <a:schemeClr val="dk1"/>
              </a:buClr>
              <a:buSzPts val="1100"/>
              <a:buFont typeface="Montserrat"/>
              <a:buChar char="●"/>
            </a:pPr>
            <a:r>
              <a:rPr lang="en" sz="1100">
                <a:solidFill>
                  <a:schemeClr val="dk1"/>
                </a:solidFill>
                <a:latin typeface="Montserrat"/>
                <a:ea typeface="Montserrat"/>
                <a:cs typeface="Montserrat"/>
                <a:sym typeface="Montserrat"/>
              </a:rPr>
              <a:t>Membuat test report</a:t>
            </a:r>
            <a:endParaRPr sz="1100">
              <a:solidFill>
                <a:schemeClr val="dk1"/>
              </a:solidFill>
              <a:latin typeface="Montserrat"/>
              <a:ea typeface="Montserrat"/>
              <a:cs typeface="Montserrat"/>
              <a:sym typeface="Montserrat"/>
            </a:endParaRPr>
          </a:p>
        </p:txBody>
      </p:sp>
      <p:pic>
        <p:nvPicPr>
          <p:cNvPr id="491" name="Google Shape;491;p57"/>
          <p:cNvPicPr preferRelativeResize="0"/>
          <p:nvPr/>
        </p:nvPicPr>
        <p:blipFill rotWithShape="1">
          <a:blip r:embed="rId4">
            <a:alphaModFix/>
          </a:blip>
          <a:srcRect b="0" l="0" r="0" t="0"/>
          <a:stretch/>
        </p:blipFill>
        <p:spPr>
          <a:xfrm>
            <a:off x="6773925" y="152400"/>
            <a:ext cx="2370067" cy="4838700"/>
          </a:xfrm>
          <a:prstGeom prst="rect">
            <a:avLst/>
          </a:prstGeom>
          <a:noFill/>
          <a:ln>
            <a:noFill/>
          </a:ln>
        </p:spPr>
      </p:pic>
      <p:cxnSp>
        <p:nvCxnSpPr>
          <p:cNvPr id="492" name="Google Shape;492;p57"/>
          <p:cNvCxnSpPr>
            <a:endCxn id="49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494" name="Google Shape;494;p57"/>
          <p:cNvPicPr preferRelativeResize="0"/>
          <p:nvPr/>
        </p:nvPicPr>
        <p:blipFill rotWithShape="1">
          <a:blip r:embed="rId5">
            <a:alphaModFix/>
          </a:blip>
          <a:srcRect b="0" l="0" r="0" t="0"/>
          <a:stretch/>
        </p:blipFill>
        <p:spPr>
          <a:xfrm>
            <a:off x="7694225" y="295988"/>
            <a:ext cx="989200" cy="262225"/>
          </a:xfrm>
          <a:prstGeom prst="rect">
            <a:avLst/>
          </a:prstGeom>
          <a:noFill/>
          <a:ln>
            <a:noFill/>
          </a:ln>
        </p:spPr>
      </p:pic>
      <p:sp>
        <p:nvSpPr>
          <p:cNvPr id="493" name="Google Shape;493;p57"/>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495" name="Google Shape;495;p57"/>
          <p:cNvPicPr preferRelativeResize="0"/>
          <p:nvPr/>
        </p:nvPicPr>
        <p:blipFill>
          <a:blip r:embed="rId6">
            <a:alphaModFix/>
          </a:blip>
          <a:stretch>
            <a:fillRect/>
          </a:stretch>
        </p:blipFill>
        <p:spPr>
          <a:xfrm>
            <a:off x="4125899" y="844537"/>
            <a:ext cx="5018100" cy="38287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9" name="Shape 499"/>
        <p:cNvGrpSpPr/>
        <p:nvPr/>
      </p:nvGrpSpPr>
      <p:grpSpPr>
        <a:xfrm>
          <a:off x="0" y="0"/>
          <a:ext cx="0" cy="0"/>
          <a:chOff x="0" y="0"/>
          <a:chExt cx="0" cy="0"/>
        </a:xfrm>
      </p:grpSpPr>
      <p:sp>
        <p:nvSpPr>
          <p:cNvPr id="500" name="Google Shape;500;p58"/>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100">
                <a:solidFill>
                  <a:srgbClr val="FF9900"/>
                </a:solidFill>
                <a:latin typeface="Montserrat"/>
                <a:ea typeface="Montserrat"/>
                <a:cs typeface="Montserrat"/>
                <a:sym typeface="Montserrat"/>
              </a:rPr>
              <a:t>Deployment </a:t>
            </a:r>
            <a:endParaRPr b="1" sz="1100">
              <a:solidFill>
                <a:srgbClr val="FF9900"/>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Setelah diuji, produk yang didevelop sudah sesuai requirement dan siap dipasarkan,  bakal kita uji sekali lagi.</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Karena perusahaan mau produknya berkualitas, maka uji coba harus dilakukan dengan rangkaian kayak gini, nih:</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Regression Testing</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Smoke Testing</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Sanity Testing</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1000"/>
              </a:spcAft>
              <a:buClr>
                <a:schemeClr val="dk1"/>
              </a:buClr>
              <a:buSzPts val="1100"/>
              <a:buFont typeface="Montserrat"/>
              <a:buChar char="●"/>
            </a:pPr>
            <a:r>
              <a:rPr lang="en" sz="1100">
                <a:solidFill>
                  <a:schemeClr val="dk1"/>
                </a:solidFill>
                <a:latin typeface="Montserrat"/>
                <a:ea typeface="Montserrat"/>
                <a:cs typeface="Montserrat"/>
                <a:sym typeface="Montserrat"/>
              </a:rPr>
              <a:t>UAT Testing</a:t>
            </a:r>
            <a:endParaRPr sz="1100">
              <a:solidFill>
                <a:schemeClr val="dk1"/>
              </a:solidFill>
              <a:latin typeface="Montserrat"/>
              <a:ea typeface="Montserrat"/>
              <a:cs typeface="Montserrat"/>
              <a:sym typeface="Montserrat"/>
            </a:endParaRPr>
          </a:p>
        </p:txBody>
      </p:sp>
      <p:pic>
        <p:nvPicPr>
          <p:cNvPr id="501" name="Google Shape;501;p5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02" name="Google Shape;502;p58"/>
          <p:cNvCxnSpPr>
            <a:endCxn id="50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504" name="Google Shape;504;p5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503" name="Google Shape;503;p58"/>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505" name="Google Shape;505;p58"/>
          <p:cNvPicPr preferRelativeResize="0"/>
          <p:nvPr/>
        </p:nvPicPr>
        <p:blipFill>
          <a:blip r:embed="rId5">
            <a:alphaModFix/>
          </a:blip>
          <a:stretch>
            <a:fillRect/>
          </a:stretch>
        </p:blipFill>
        <p:spPr>
          <a:xfrm>
            <a:off x="4116649" y="841012"/>
            <a:ext cx="5027351" cy="38357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9" name="Shape 509"/>
        <p:cNvGrpSpPr/>
        <p:nvPr/>
      </p:nvGrpSpPr>
      <p:grpSpPr>
        <a:xfrm>
          <a:off x="0" y="0"/>
          <a:ext cx="0" cy="0"/>
          <a:chOff x="0" y="0"/>
          <a:chExt cx="0" cy="0"/>
        </a:xfrm>
      </p:grpSpPr>
      <p:sp>
        <p:nvSpPr>
          <p:cNvPr id="510" name="Google Shape;510;p59"/>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100">
                <a:solidFill>
                  <a:srgbClr val="FF9900"/>
                </a:solidFill>
                <a:latin typeface="Montserrat"/>
                <a:ea typeface="Montserrat"/>
                <a:cs typeface="Montserrat"/>
                <a:sym typeface="Montserrat"/>
              </a:rPr>
              <a:t>Maintenance</a:t>
            </a:r>
            <a:endParaRPr b="1" sz="1100">
              <a:solidFill>
                <a:srgbClr val="FF9900"/>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Setelah uji coba berhasil, QA harus stand by buat melakukan pengujian lagi kalau suatu saat produk yang udah diluncurkan mengalami masalah, sob.</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chemeClr val="dk1"/>
                </a:solidFill>
                <a:latin typeface="Montserrat"/>
                <a:ea typeface="Montserrat"/>
                <a:cs typeface="Montserrat"/>
                <a:sym typeface="Montserrat"/>
              </a:rPr>
              <a:t>Pada tahap ini juga bisa disebut sebagai Regression Stand By.</a:t>
            </a:r>
            <a:br>
              <a:rPr lang="en" sz="1100">
                <a:solidFill>
                  <a:schemeClr val="dk1"/>
                </a:solidFill>
                <a:latin typeface="Montserrat"/>
                <a:ea typeface="Montserrat"/>
                <a:cs typeface="Montserrat"/>
                <a:sym typeface="Montserrat"/>
              </a:rPr>
            </a:br>
            <a:br>
              <a:rPr lang="en" sz="1100">
                <a:solidFill>
                  <a:schemeClr val="dk1"/>
                </a:solidFill>
                <a:latin typeface="Montserrat"/>
                <a:ea typeface="Montserrat"/>
                <a:cs typeface="Montserrat"/>
                <a:sym typeface="Montserrat"/>
              </a:rPr>
            </a:br>
            <a:r>
              <a:rPr lang="en" sz="1100">
                <a:solidFill>
                  <a:schemeClr val="dk1"/>
                </a:solidFill>
                <a:latin typeface="Montserrat"/>
                <a:ea typeface="Montserrat"/>
                <a:cs typeface="Montserrat"/>
                <a:sym typeface="Montserrat"/>
              </a:rPr>
              <a:t>Selain itu apabila ada test cases yang belum sempat di-automation test, kalian bisa memanfaatkan waktu untuk migrasi test case manual menjadi automation test.</a:t>
            </a:r>
            <a:endParaRPr sz="1100">
              <a:solidFill>
                <a:schemeClr val="dk1"/>
              </a:solidFill>
              <a:latin typeface="Montserrat"/>
              <a:ea typeface="Montserrat"/>
              <a:cs typeface="Montserrat"/>
              <a:sym typeface="Montserrat"/>
            </a:endParaRPr>
          </a:p>
        </p:txBody>
      </p:sp>
      <p:pic>
        <p:nvPicPr>
          <p:cNvPr id="511" name="Google Shape;511;p5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12" name="Google Shape;512;p59"/>
          <p:cNvCxnSpPr>
            <a:endCxn id="51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514" name="Google Shape;514;p5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513" name="Google Shape;513;p59"/>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515" name="Google Shape;515;p59"/>
          <p:cNvPicPr preferRelativeResize="0"/>
          <p:nvPr/>
        </p:nvPicPr>
        <p:blipFill>
          <a:blip r:embed="rId5">
            <a:alphaModFix/>
          </a:blip>
          <a:stretch>
            <a:fillRect/>
          </a:stretch>
        </p:blipFill>
        <p:spPr>
          <a:xfrm>
            <a:off x="4116649" y="841012"/>
            <a:ext cx="5027351" cy="383577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519" name="Shape 519"/>
        <p:cNvGrpSpPr/>
        <p:nvPr/>
      </p:nvGrpSpPr>
      <p:grpSpPr>
        <a:xfrm>
          <a:off x="0" y="0"/>
          <a:ext cx="0" cy="0"/>
          <a:chOff x="0" y="0"/>
          <a:chExt cx="0" cy="0"/>
        </a:xfrm>
      </p:grpSpPr>
      <p:pic>
        <p:nvPicPr>
          <p:cNvPr id="520" name="Google Shape;520;p60"/>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521" name="Google Shape;521;p60"/>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522" name="Google Shape;522;p60"/>
          <p:cNvCxnSpPr>
            <a:endCxn id="523" idx="3"/>
          </p:cNvCxnSpPr>
          <p:nvPr/>
        </p:nvCxnSpPr>
        <p:spPr>
          <a:xfrm flipH="1">
            <a:off x="2671800" y="427025"/>
            <a:ext cx="4852500" cy="34500"/>
          </a:xfrm>
          <a:prstGeom prst="straightConnector1">
            <a:avLst/>
          </a:prstGeom>
          <a:noFill/>
          <a:ln cap="flat" cmpd="sng" w="19050">
            <a:solidFill>
              <a:srgbClr val="FFFFFF"/>
            </a:solidFill>
            <a:prstDash val="solid"/>
            <a:round/>
            <a:headEnd len="sm" w="sm" type="none"/>
            <a:tailEnd len="sm" w="sm" type="none"/>
          </a:ln>
        </p:spPr>
      </p:cxnSp>
      <p:sp>
        <p:nvSpPr>
          <p:cNvPr id="523" name="Google Shape;523;p60"/>
          <p:cNvSpPr txBox="1"/>
          <p:nvPr/>
        </p:nvSpPr>
        <p:spPr>
          <a:xfrm>
            <a:off x="446100" y="214325"/>
            <a:ext cx="2225700" cy="49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Montserrat ExtraBold"/>
                <a:ea typeface="Montserrat ExtraBold"/>
                <a:cs typeface="Montserrat ExtraBold"/>
                <a:sym typeface="Montserrat ExtraBold"/>
              </a:rPr>
              <a:t>Profesi Quality Assurance </a:t>
            </a:r>
            <a:endParaRPr b="0" i="0" sz="1400" u="none" cap="none" strike="noStrike">
              <a:solidFill>
                <a:srgbClr val="FFFFFF"/>
              </a:solidFill>
              <a:latin typeface="Montserrat ExtraBold"/>
              <a:ea typeface="Montserrat ExtraBold"/>
              <a:cs typeface="Montserrat ExtraBold"/>
              <a:sym typeface="Montserrat ExtraBold"/>
            </a:endParaRPr>
          </a:p>
        </p:txBody>
      </p:sp>
      <p:sp>
        <p:nvSpPr>
          <p:cNvPr id="524" name="Google Shape;524;p60"/>
          <p:cNvSpPr txBox="1"/>
          <p:nvPr/>
        </p:nvSpPr>
        <p:spPr>
          <a:xfrm>
            <a:off x="446100" y="717100"/>
            <a:ext cx="41259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Socrates pernah bilang kalau “Kamu adalah apa yang kamu pikirkan”. </a:t>
            </a:r>
            <a:endParaRPr b="1">
              <a:solidFill>
                <a:schemeClr val="lt1"/>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Begitu juga buat jadi QA yang andal gengs, kamu harus punya pola pikir tertentu.</a:t>
            </a:r>
            <a:endParaRPr b="1">
              <a:solidFill>
                <a:schemeClr val="lt1"/>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100"/>
              <a:buFont typeface="Arial"/>
              <a:buNone/>
            </a:pPr>
            <a:r>
              <a:rPr b="1" lang="en">
                <a:solidFill>
                  <a:schemeClr val="lt1"/>
                </a:solidFill>
                <a:latin typeface="Montserrat"/>
                <a:ea typeface="Montserrat"/>
                <a:cs typeface="Montserrat"/>
                <a:sym typeface="Montserrat"/>
              </a:rPr>
              <a:t>Kue kenari kue cucur, mari kita meluncur buat cari tahu </a:t>
            </a:r>
            <a:r>
              <a:rPr b="1" lang="en">
                <a:solidFill>
                  <a:srgbClr val="FF9900"/>
                </a:solidFill>
                <a:latin typeface="Montserrat"/>
                <a:ea typeface="Montserrat"/>
                <a:cs typeface="Montserrat"/>
                <a:sym typeface="Montserrat"/>
              </a:rPr>
              <a:t>QA Mindset</a:t>
            </a:r>
            <a:r>
              <a:rPr b="1" lang="en">
                <a:solidFill>
                  <a:srgbClr val="F2AB2F"/>
                </a:solidFill>
                <a:latin typeface="Montserrat"/>
                <a:ea typeface="Montserrat"/>
                <a:cs typeface="Montserrat"/>
                <a:sym typeface="Montserrat"/>
              </a:rPr>
              <a:t> </a:t>
            </a:r>
            <a:r>
              <a:rPr b="1" lang="en">
                <a:solidFill>
                  <a:schemeClr val="lt1"/>
                </a:solidFill>
                <a:latin typeface="Montserrat"/>
                <a:ea typeface="Montserrat"/>
                <a:cs typeface="Montserrat"/>
                <a:sym typeface="Montserrat"/>
              </a:rPr>
              <a:t>yang harus dimiliki sama seorang QA~</a:t>
            </a:r>
            <a:endParaRPr b="1">
              <a:solidFill>
                <a:schemeClr val="lt1"/>
              </a:solidFill>
              <a:latin typeface="Montserrat"/>
              <a:ea typeface="Montserrat"/>
              <a:cs typeface="Montserrat"/>
              <a:sym typeface="Montserrat"/>
            </a:endParaRPr>
          </a:p>
        </p:txBody>
      </p:sp>
      <p:pic>
        <p:nvPicPr>
          <p:cNvPr id="525" name="Google Shape;525;p60"/>
          <p:cNvPicPr preferRelativeResize="0"/>
          <p:nvPr/>
        </p:nvPicPr>
        <p:blipFill rotWithShape="1">
          <a:blip r:embed="rId5">
            <a:alphaModFix/>
          </a:blip>
          <a:srcRect b="0" l="0" r="0" t="0"/>
          <a:stretch/>
        </p:blipFill>
        <p:spPr>
          <a:xfrm>
            <a:off x="3932975" y="662724"/>
            <a:ext cx="5499926" cy="41923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9" name="Shape 529"/>
        <p:cNvGrpSpPr/>
        <p:nvPr/>
      </p:nvGrpSpPr>
      <p:grpSpPr>
        <a:xfrm>
          <a:off x="0" y="0"/>
          <a:ext cx="0" cy="0"/>
          <a:chOff x="0" y="0"/>
          <a:chExt cx="0" cy="0"/>
        </a:xfrm>
      </p:grpSpPr>
      <p:sp>
        <p:nvSpPr>
          <p:cNvPr id="530" name="Google Shape;530;p61"/>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QA Mindset yang dimaksud tuh kayak gini, sob…</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QA harus punya pola pikir macam </a:t>
            </a:r>
            <a:r>
              <a:rPr lang="en" sz="1100">
                <a:solidFill>
                  <a:schemeClr val="dk1"/>
                </a:solidFill>
                <a:latin typeface="Montserrat"/>
                <a:ea typeface="Montserrat"/>
                <a:cs typeface="Montserrat"/>
                <a:sym typeface="Montserrat"/>
              </a:rPr>
              <a:t>ini</a:t>
            </a:r>
            <a:r>
              <a:rPr lang="en" sz="1100">
                <a:solidFill>
                  <a:schemeClr val="dk1"/>
                </a:solidFill>
                <a:latin typeface="Montserrat"/>
                <a:ea typeface="Montserrat"/>
                <a:cs typeface="Montserrat"/>
                <a:sym typeface="Montserrat"/>
              </a:rPr>
              <a:t>, nih:</a:t>
            </a:r>
            <a:endParaRPr sz="1100">
              <a:solidFill>
                <a:schemeClr val="dk1"/>
              </a:solidFill>
              <a:latin typeface="Montserrat"/>
              <a:ea typeface="Montserrat"/>
              <a:cs typeface="Montserrat"/>
              <a:sym typeface="Montserrat"/>
            </a:endParaRPr>
          </a:p>
          <a:p>
            <a:pPr indent="-298450" lvl="0" marL="457200" rtl="0" algn="just">
              <a:lnSpc>
                <a:spcPct val="115000"/>
              </a:lnSpc>
              <a:spcBef>
                <a:spcPts val="1000"/>
              </a:spcBef>
              <a:spcAft>
                <a:spcPts val="0"/>
              </a:spcAft>
              <a:buClr>
                <a:srgbClr val="FF9900"/>
              </a:buClr>
              <a:buSzPts val="1100"/>
              <a:buFont typeface="Montserrat"/>
              <a:buChar char="●"/>
            </a:pPr>
            <a:r>
              <a:rPr b="1" lang="en" sz="1100">
                <a:solidFill>
                  <a:srgbClr val="FF9900"/>
                </a:solidFill>
                <a:latin typeface="Montserrat"/>
                <a:ea typeface="Montserrat"/>
                <a:cs typeface="Montserrat"/>
                <a:sym typeface="Montserrat"/>
              </a:rPr>
              <a:t>Mencegah Bug, bukan mencari Bug</a:t>
            </a:r>
            <a:endParaRPr b="1" sz="1100">
              <a:solidFill>
                <a:srgbClr val="FF9900"/>
              </a:solidFill>
              <a:latin typeface="Montserrat"/>
              <a:ea typeface="Montserrat"/>
              <a:cs typeface="Montserrat"/>
              <a:sym typeface="Montserrat"/>
            </a:endParaRPr>
          </a:p>
          <a:p>
            <a:pPr indent="0" lvl="0" marL="457200" rtl="0" algn="just">
              <a:lnSpc>
                <a:spcPct val="115000"/>
              </a:lnSpc>
              <a:spcBef>
                <a:spcPts val="1000"/>
              </a:spcBef>
              <a:spcAft>
                <a:spcPts val="1000"/>
              </a:spcAft>
              <a:buNone/>
            </a:pPr>
            <a:r>
              <a:rPr lang="en" sz="1100">
                <a:solidFill>
                  <a:schemeClr val="dk1"/>
                </a:solidFill>
                <a:latin typeface="Montserrat"/>
                <a:ea typeface="Montserrat"/>
                <a:cs typeface="Montserrat"/>
                <a:sym typeface="Montserrat"/>
              </a:rPr>
              <a:t>Sebisa mungkin pas requirement udah ada, seorang QA memberikan feedback kalau memang ada potensi yang menyebabkan konflik dengan feature yang udah ada, gengs.</a:t>
            </a:r>
            <a:endParaRPr sz="1100">
              <a:solidFill>
                <a:schemeClr val="dk1"/>
              </a:solidFill>
              <a:latin typeface="Montserrat"/>
              <a:ea typeface="Montserrat"/>
              <a:cs typeface="Montserrat"/>
              <a:sym typeface="Montserrat"/>
            </a:endParaRPr>
          </a:p>
        </p:txBody>
      </p:sp>
      <p:pic>
        <p:nvPicPr>
          <p:cNvPr id="531" name="Google Shape;531;p6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32" name="Google Shape;532;p61"/>
          <p:cNvCxnSpPr>
            <a:endCxn id="53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534" name="Google Shape;534;p6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533" name="Google Shape;533;p61"/>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535" name="Google Shape;535;p61"/>
          <p:cNvPicPr preferRelativeResize="0"/>
          <p:nvPr/>
        </p:nvPicPr>
        <p:blipFill>
          <a:blip r:embed="rId5">
            <a:alphaModFix/>
          </a:blip>
          <a:stretch>
            <a:fillRect/>
          </a:stretch>
        </p:blipFill>
        <p:spPr>
          <a:xfrm>
            <a:off x="4627125" y="1139475"/>
            <a:ext cx="4249050" cy="3238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89" name="Shape 89"/>
        <p:cNvGrpSpPr/>
        <p:nvPr/>
      </p:nvGrpSpPr>
      <p:grpSpPr>
        <a:xfrm>
          <a:off x="0" y="0"/>
          <a:ext cx="0" cy="0"/>
          <a:chOff x="0" y="0"/>
          <a:chExt cx="0" cy="0"/>
        </a:xfrm>
      </p:grpSpPr>
      <p:pic>
        <p:nvPicPr>
          <p:cNvPr id="90" name="Google Shape;90;p17"/>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91" name="Google Shape;91;p17"/>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92" name="Google Shape;92;p17"/>
          <p:cNvCxnSpPr>
            <a:endCxn id="93" idx="3"/>
          </p:cNvCxnSpPr>
          <p:nvPr/>
        </p:nvCxnSpPr>
        <p:spPr>
          <a:xfrm flipH="1">
            <a:off x="2671800" y="427025"/>
            <a:ext cx="4852500" cy="34500"/>
          </a:xfrm>
          <a:prstGeom prst="straightConnector1">
            <a:avLst/>
          </a:prstGeom>
          <a:noFill/>
          <a:ln cap="flat" cmpd="sng" w="19050">
            <a:solidFill>
              <a:srgbClr val="FFFFFF"/>
            </a:solidFill>
            <a:prstDash val="solid"/>
            <a:round/>
            <a:headEnd len="sm" w="sm" type="none"/>
            <a:tailEnd len="sm" w="sm" type="none"/>
          </a:ln>
        </p:spPr>
      </p:cxnSp>
      <p:sp>
        <p:nvSpPr>
          <p:cNvPr id="93" name="Google Shape;93;p17"/>
          <p:cNvSpPr txBox="1"/>
          <p:nvPr/>
        </p:nvSpPr>
        <p:spPr>
          <a:xfrm>
            <a:off x="446100" y="214325"/>
            <a:ext cx="2225700" cy="49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Montserrat ExtraBold"/>
                <a:ea typeface="Montserrat ExtraBold"/>
                <a:cs typeface="Montserrat ExtraBold"/>
                <a:sym typeface="Montserrat ExtraBold"/>
              </a:rPr>
              <a:t>Profesi Quality Assurance </a:t>
            </a:r>
            <a:endParaRPr b="0" i="0" sz="1400" u="none" cap="none" strike="noStrike">
              <a:solidFill>
                <a:srgbClr val="FFFFFF"/>
              </a:solidFill>
              <a:latin typeface="Montserrat ExtraBold"/>
              <a:ea typeface="Montserrat ExtraBold"/>
              <a:cs typeface="Montserrat ExtraBold"/>
              <a:sym typeface="Montserrat ExtraBold"/>
            </a:endParaRPr>
          </a:p>
        </p:txBody>
      </p:sp>
      <p:sp>
        <p:nvSpPr>
          <p:cNvPr id="94" name="Google Shape;94;p17"/>
          <p:cNvSpPr txBox="1"/>
          <p:nvPr/>
        </p:nvSpPr>
        <p:spPr>
          <a:xfrm>
            <a:off x="446100" y="717100"/>
            <a:ext cx="41259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Karena software dikembangkan oleh tim yang solid, jadi setiap anggota tim punya perannya masing-masing nih, gengs.</a:t>
            </a:r>
            <a:endParaRPr b="1">
              <a:solidFill>
                <a:schemeClr val="lt1"/>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Supaya nggak kewalahan dengan perannya sendiri, yuk kita cari tau dulu lewat </a:t>
            </a:r>
            <a:r>
              <a:rPr b="1" lang="en">
                <a:solidFill>
                  <a:srgbClr val="FF9900"/>
                </a:solidFill>
                <a:latin typeface="Montserrat"/>
                <a:ea typeface="Montserrat"/>
                <a:cs typeface="Montserrat"/>
                <a:sym typeface="Montserrat"/>
              </a:rPr>
              <a:t>QA Job Description</a:t>
            </a:r>
            <a:r>
              <a:rPr b="1" lang="en">
                <a:solidFill>
                  <a:srgbClr val="F2AB2F"/>
                </a:solidFill>
                <a:latin typeface="Montserrat"/>
                <a:ea typeface="Montserrat"/>
                <a:cs typeface="Montserrat"/>
                <a:sym typeface="Montserrat"/>
              </a:rPr>
              <a:t> </a:t>
            </a:r>
            <a:r>
              <a:rPr b="1" lang="en">
                <a:solidFill>
                  <a:schemeClr val="lt1"/>
                </a:solidFill>
                <a:latin typeface="Montserrat"/>
                <a:ea typeface="Montserrat"/>
                <a:cs typeface="Montserrat"/>
                <a:sym typeface="Montserrat"/>
              </a:rPr>
              <a:t>berikut ini.</a:t>
            </a:r>
            <a:endParaRPr b="1">
              <a:solidFill>
                <a:schemeClr val="lt1"/>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100"/>
              <a:buFont typeface="Arial"/>
              <a:buNone/>
            </a:pPr>
            <a:r>
              <a:rPr b="1" lang="en">
                <a:solidFill>
                  <a:schemeClr val="lt1"/>
                </a:solidFill>
                <a:latin typeface="Montserrat"/>
                <a:ea typeface="Montserrat"/>
                <a:cs typeface="Montserrat"/>
                <a:sym typeface="Montserrat"/>
              </a:rPr>
              <a:t>Beli es naik angkot, lets cekidott~</a:t>
            </a:r>
            <a:endParaRPr b="1">
              <a:solidFill>
                <a:schemeClr val="lt1"/>
              </a:solidFill>
              <a:latin typeface="Montserrat"/>
              <a:ea typeface="Montserrat"/>
              <a:cs typeface="Montserrat"/>
              <a:sym typeface="Montserrat"/>
            </a:endParaRPr>
          </a:p>
        </p:txBody>
      </p:sp>
      <p:pic>
        <p:nvPicPr>
          <p:cNvPr id="95" name="Google Shape;95;p17"/>
          <p:cNvPicPr preferRelativeResize="0"/>
          <p:nvPr/>
        </p:nvPicPr>
        <p:blipFill rotWithShape="1">
          <a:blip r:embed="rId5">
            <a:alphaModFix/>
          </a:blip>
          <a:srcRect b="0" l="0" r="0" t="0"/>
          <a:stretch/>
        </p:blipFill>
        <p:spPr>
          <a:xfrm>
            <a:off x="3932975" y="662724"/>
            <a:ext cx="5499926" cy="419234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9" name="Shape 539"/>
        <p:cNvGrpSpPr/>
        <p:nvPr/>
      </p:nvGrpSpPr>
      <p:grpSpPr>
        <a:xfrm>
          <a:off x="0" y="0"/>
          <a:ext cx="0" cy="0"/>
          <a:chOff x="0" y="0"/>
          <a:chExt cx="0" cy="0"/>
        </a:xfrm>
      </p:grpSpPr>
      <p:sp>
        <p:nvSpPr>
          <p:cNvPr id="540" name="Google Shape;540;p62"/>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298450" lvl="0" marL="457200" rtl="0" algn="just">
              <a:lnSpc>
                <a:spcPct val="115000"/>
              </a:lnSpc>
              <a:spcBef>
                <a:spcPts val="0"/>
              </a:spcBef>
              <a:spcAft>
                <a:spcPts val="0"/>
              </a:spcAft>
              <a:buClr>
                <a:srgbClr val="F2AB2F"/>
              </a:buClr>
              <a:buSzPts val="1100"/>
              <a:buFont typeface="Montserrat"/>
              <a:buChar char="●"/>
            </a:pPr>
            <a:r>
              <a:rPr b="1" lang="en" sz="1100">
                <a:solidFill>
                  <a:srgbClr val="F2AB2F"/>
                </a:solidFill>
                <a:latin typeface="Montserrat"/>
                <a:ea typeface="Montserrat"/>
                <a:cs typeface="Montserrat"/>
                <a:sym typeface="Montserrat"/>
              </a:rPr>
              <a:t>Objektif dan detail</a:t>
            </a:r>
            <a:endParaRPr b="1" sz="1100">
              <a:solidFill>
                <a:srgbClr val="F2AB2F"/>
              </a:solidFill>
              <a:latin typeface="Montserrat"/>
              <a:ea typeface="Montserrat"/>
              <a:cs typeface="Montserrat"/>
              <a:sym typeface="Montserrat"/>
            </a:endParaRPr>
          </a:p>
          <a:p>
            <a:pPr indent="0" lvl="0" marL="45720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Nggak berasumsi, selalu berusaha memperjelas hal-hal yang kurang detail. </a:t>
            </a:r>
            <a:endParaRPr sz="1100">
              <a:solidFill>
                <a:schemeClr val="dk1"/>
              </a:solidFill>
              <a:latin typeface="Montserrat"/>
              <a:ea typeface="Montserrat"/>
              <a:cs typeface="Montserrat"/>
              <a:sym typeface="Montserrat"/>
            </a:endParaRPr>
          </a:p>
          <a:p>
            <a:pPr indent="0" lvl="0" marL="457200" rtl="0" algn="just">
              <a:lnSpc>
                <a:spcPct val="115000"/>
              </a:lnSpc>
              <a:spcBef>
                <a:spcPts val="1000"/>
              </a:spcBef>
              <a:spcAft>
                <a:spcPts val="1000"/>
              </a:spcAft>
              <a:buNone/>
            </a:pPr>
            <a:r>
              <a:rPr lang="en" sz="1100">
                <a:solidFill>
                  <a:schemeClr val="dk1"/>
                </a:solidFill>
                <a:latin typeface="Montserrat"/>
                <a:ea typeface="Montserrat"/>
                <a:cs typeface="Montserrat"/>
                <a:sym typeface="Montserrat"/>
              </a:rPr>
              <a:t>Contohnya, melakukan follow up kembali ke Product Manager tentang requirement kalau ada perbedaan pendapat antara QA dan Developer.</a:t>
            </a:r>
            <a:endParaRPr sz="1100">
              <a:solidFill>
                <a:schemeClr val="dk1"/>
              </a:solidFill>
              <a:latin typeface="Montserrat"/>
              <a:ea typeface="Montserrat"/>
              <a:cs typeface="Montserrat"/>
              <a:sym typeface="Montserrat"/>
            </a:endParaRPr>
          </a:p>
        </p:txBody>
      </p:sp>
      <p:pic>
        <p:nvPicPr>
          <p:cNvPr id="541" name="Google Shape;541;p6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42" name="Google Shape;542;p62"/>
          <p:cNvCxnSpPr>
            <a:endCxn id="54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544" name="Google Shape;544;p6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543" name="Google Shape;543;p62"/>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545" name="Google Shape;545;p62"/>
          <p:cNvPicPr preferRelativeResize="0"/>
          <p:nvPr/>
        </p:nvPicPr>
        <p:blipFill>
          <a:blip r:embed="rId5">
            <a:alphaModFix/>
          </a:blip>
          <a:stretch>
            <a:fillRect/>
          </a:stretch>
        </p:blipFill>
        <p:spPr>
          <a:xfrm>
            <a:off x="4107451" y="839338"/>
            <a:ext cx="5036551" cy="383912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9" name="Shape 549"/>
        <p:cNvGrpSpPr/>
        <p:nvPr/>
      </p:nvGrpSpPr>
      <p:grpSpPr>
        <a:xfrm>
          <a:off x="0" y="0"/>
          <a:ext cx="0" cy="0"/>
          <a:chOff x="0" y="0"/>
          <a:chExt cx="0" cy="0"/>
        </a:xfrm>
      </p:grpSpPr>
      <p:sp>
        <p:nvSpPr>
          <p:cNvPr id="550" name="Google Shape;550;p63"/>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298450" lvl="0" marL="457200" rtl="0" algn="just">
              <a:lnSpc>
                <a:spcPct val="115000"/>
              </a:lnSpc>
              <a:spcBef>
                <a:spcPts val="0"/>
              </a:spcBef>
              <a:spcAft>
                <a:spcPts val="0"/>
              </a:spcAft>
              <a:buClr>
                <a:srgbClr val="F2AB2F"/>
              </a:buClr>
              <a:buSzPts val="1100"/>
              <a:buFont typeface="Montserrat"/>
              <a:buChar char="●"/>
            </a:pPr>
            <a:r>
              <a:rPr b="1" lang="en" sz="1100">
                <a:solidFill>
                  <a:srgbClr val="F2AB2F"/>
                </a:solidFill>
                <a:latin typeface="Montserrat"/>
                <a:ea typeface="Montserrat"/>
                <a:cs typeface="Montserrat"/>
                <a:sym typeface="Montserrat"/>
              </a:rPr>
              <a:t>Kalau jadi user itu gimana?</a:t>
            </a:r>
            <a:endParaRPr b="1" sz="1100">
              <a:solidFill>
                <a:srgbClr val="F2AB2F"/>
              </a:solidFill>
              <a:latin typeface="Montserrat"/>
              <a:ea typeface="Montserrat"/>
              <a:cs typeface="Montserrat"/>
              <a:sym typeface="Montserrat"/>
            </a:endParaRPr>
          </a:p>
          <a:p>
            <a:pPr indent="0" lvl="0" marL="457200" rtl="0" algn="just">
              <a:lnSpc>
                <a:spcPct val="115000"/>
              </a:lnSpc>
              <a:spcBef>
                <a:spcPts val="1000"/>
              </a:spcBef>
              <a:spcAft>
                <a:spcPts val="1000"/>
              </a:spcAft>
              <a:buNone/>
            </a:pPr>
            <a:r>
              <a:rPr lang="en" sz="1100">
                <a:solidFill>
                  <a:schemeClr val="dk1"/>
                </a:solidFill>
                <a:latin typeface="Montserrat"/>
                <a:ea typeface="Montserrat"/>
                <a:cs typeface="Montserrat"/>
                <a:sym typeface="Montserrat"/>
              </a:rPr>
              <a:t>Selalu memposisikan diri sebagai user, mencari tahu behaviour user dari produk yang kita kembangkan, mulai dari penggunaan jenis device, flow penggunaan aplikasi, dan lain sebagainya.</a:t>
            </a:r>
            <a:endParaRPr sz="1100">
              <a:solidFill>
                <a:schemeClr val="dk1"/>
              </a:solidFill>
              <a:latin typeface="Montserrat"/>
              <a:ea typeface="Montserrat"/>
              <a:cs typeface="Montserrat"/>
              <a:sym typeface="Montserrat"/>
            </a:endParaRPr>
          </a:p>
        </p:txBody>
      </p:sp>
      <p:pic>
        <p:nvPicPr>
          <p:cNvPr id="551" name="Google Shape;551;p6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52" name="Google Shape;552;p63"/>
          <p:cNvCxnSpPr>
            <a:endCxn id="55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554" name="Google Shape;554;p6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553" name="Google Shape;553;p63"/>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555" name="Google Shape;555;p63"/>
          <p:cNvPicPr preferRelativeResize="0"/>
          <p:nvPr/>
        </p:nvPicPr>
        <p:blipFill>
          <a:blip r:embed="rId5">
            <a:alphaModFix/>
          </a:blip>
          <a:stretch>
            <a:fillRect/>
          </a:stretch>
        </p:blipFill>
        <p:spPr>
          <a:xfrm>
            <a:off x="4126475" y="897325"/>
            <a:ext cx="5017526" cy="38246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9" name="Shape 559"/>
        <p:cNvGrpSpPr/>
        <p:nvPr/>
      </p:nvGrpSpPr>
      <p:grpSpPr>
        <a:xfrm>
          <a:off x="0" y="0"/>
          <a:ext cx="0" cy="0"/>
          <a:chOff x="0" y="0"/>
          <a:chExt cx="0" cy="0"/>
        </a:xfrm>
      </p:grpSpPr>
      <p:sp>
        <p:nvSpPr>
          <p:cNvPr id="560" name="Google Shape;560;p64"/>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298450" lvl="0" marL="457200" rtl="0" algn="just">
              <a:lnSpc>
                <a:spcPct val="115000"/>
              </a:lnSpc>
              <a:spcBef>
                <a:spcPts val="0"/>
              </a:spcBef>
              <a:spcAft>
                <a:spcPts val="0"/>
              </a:spcAft>
              <a:buClr>
                <a:srgbClr val="F2AB2F"/>
              </a:buClr>
              <a:buSzPts val="1100"/>
              <a:buFont typeface="Montserrat"/>
              <a:buChar char="●"/>
            </a:pPr>
            <a:r>
              <a:rPr b="1" lang="en" sz="1100">
                <a:solidFill>
                  <a:srgbClr val="F2AB2F"/>
                </a:solidFill>
                <a:latin typeface="Montserrat"/>
                <a:ea typeface="Montserrat"/>
                <a:cs typeface="Montserrat"/>
                <a:sym typeface="Montserrat"/>
              </a:rPr>
              <a:t>Nggak ada software yang sempurna</a:t>
            </a:r>
            <a:endParaRPr b="1" sz="1100">
              <a:solidFill>
                <a:srgbClr val="F2AB2F"/>
              </a:solidFill>
              <a:latin typeface="Montserrat"/>
              <a:ea typeface="Montserrat"/>
              <a:cs typeface="Montserrat"/>
              <a:sym typeface="Montserrat"/>
            </a:endParaRPr>
          </a:p>
          <a:p>
            <a:pPr indent="0" lvl="0" marL="45720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Jadi jangan ragu buat selalu cek/uji software/produk kita, sob. </a:t>
            </a:r>
            <a:endParaRPr sz="1100">
              <a:solidFill>
                <a:schemeClr val="dk1"/>
              </a:solidFill>
              <a:latin typeface="Montserrat"/>
              <a:ea typeface="Montserrat"/>
              <a:cs typeface="Montserrat"/>
              <a:sym typeface="Montserrat"/>
            </a:endParaRPr>
          </a:p>
          <a:p>
            <a:pPr indent="0" lvl="0" marL="45720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Selalu berpikir out of the box dengan ber-experiment memanfaatkan feature-feature yang ada di device dan diluar aplikasi kita. Contohnya dalam aplikasi mobile, kita melakukan testing dengan landscape mode.</a:t>
            </a:r>
            <a:endParaRPr sz="1100">
              <a:solidFill>
                <a:schemeClr val="dk1"/>
              </a:solidFill>
              <a:latin typeface="Montserrat"/>
              <a:ea typeface="Montserrat"/>
              <a:cs typeface="Montserrat"/>
              <a:sym typeface="Montserrat"/>
            </a:endParaRPr>
          </a:p>
          <a:p>
            <a:pPr indent="0" lvl="0" marL="457200" rtl="0" algn="just">
              <a:lnSpc>
                <a:spcPct val="115000"/>
              </a:lnSpc>
              <a:spcBef>
                <a:spcPts val="1000"/>
              </a:spcBef>
              <a:spcAft>
                <a:spcPts val="1000"/>
              </a:spcAft>
              <a:buNone/>
            </a:pPr>
            <a:r>
              <a:rPr lang="en" sz="1100">
                <a:solidFill>
                  <a:schemeClr val="dk1"/>
                </a:solidFill>
                <a:latin typeface="Montserrat"/>
                <a:ea typeface="Montserrat"/>
                <a:cs typeface="Montserrat"/>
                <a:sym typeface="Montserrat"/>
              </a:rPr>
              <a:t>Pokoknya harus selalu percaya diri juga ya gengs yaa.</a:t>
            </a:r>
            <a:endParaRPr b="1" sz="1600">
              <a:solidFill>
                <a:srgbClr val="761A79"/>
              </a:solidFill>
              <a:latin typeface="Montserrat"/>
              <a:ea typeface="Montserrat"/>
              <a:cs typeface="Montserrat"/>
              <a:sym typeface="Montserrat"/>
            </a:endParaRPr>
          </a:p>
        </p:txBody>
      </p:sp>
      <p:pic>
        <p:nvPicPr>
          <p:cNvPr id="561" name="Google Shape;561;p6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62" name="Google Shape;562;p64"/>
          <p:cNvCxnSpPr>
            <a:endCxn id="56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564" name="Google Shape;564;p6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563" name="Google Shape;563;p64"/>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565" name="Google Shape;565;p64"/>
          <p:cNvPicPr preferRelativeResize="0"/>
          <p:nvPr/>
        </p:nvPicPr>
        <p:blipFill>
          <a:blip r:embed="rId5">
            <a:alphaModFix/>
          </a:blip>
          <a:stretch>
            <a:fillRect/>
          </a:stretch>
        </p:blipFill>
        <p:spPr>
          <a:xfrm>
            <a:off x="3663350" y="670087"/>
            <a:ext cx="5480652" cy="41776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9" name="Shape 569"/>
        <p:cNvGrpSpPr/>
        <p:nvPr/>
      </p:nvGrpSpPr>
      <p:grpSpPr>
        <a:xfrm>
          <a:off x="0" y="0"/>
          <a:ext cx="0" cy="0"/>
          <a:chOff x="0" y="0"/>
          <a:chExt cx="0" cy="0"/>
        </a:xfrm>
      </p:grpSpPr>
      <p:sp>
        <p:nvSpPr>
          <p:cNvPr id="570" name="Google Shape;570;p65"/>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298450" lvl="0" marL="457200" rtl="0" algn="just">
              <a:lnSpc>
                <a:spcPct val="115000"/>
              </a:lnSpc>
              <a:spcBef>
                <a:spcPts val="0"/>
              </a:spcBef>
              <a:spcAft>
                <a:spcPts val="0"/>
              </a:spcAft>
              <a:buClr>
                <a:srgbClr val="F2AB2F"/>
              </a:buClr>
              <a:buSzPts val="1100"/>
              <a:buFont typeface="Montserrat"/>
              <a:buChar char="●"/>
            </a:pPr>
            <a:r>
              <a:rPr b="1" lang="en" sz="1100">
                <a:solidFill>
                  <a:srgbClr val="F2AB2F"/>
                </a:solidFill>
                <a:latin typeface="Montserrat"/>
                <a:ea typeface="Montserrat"/>
                <a:cs typeface="Montserrat"/>
                <a:sym typeface="Montserrat"/>
              </a:rPr>
              <a:t>Jangan ragu, walau sekecil apapun</a:t>
            </a:r>
            <a:endParaRPr b="1" sz="1100">
              <a:solidFill>
                <a:srgbClr val="F2AB2F"/>
              </a:solidFill>
              <a:latin typeface="Montserrat"/>
              <a:ea typeface="Montserrat"/>
              <a:cs typeface="Montserrat"/>
              <a:sym typeface="Montserrat"/>
            </a:endParaRPr>
          </a:p>
          <a:p>
            <a:pPr indent="0" lvl="0" marL="45720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Selalu menyampaikan sekecil apapun itu ketidaksesuaian pada aplikasi kepada tim.</a:t>
            </a:r>
            <a:endParaRPr sz="1100">
              <a:solidFill>
                <a:schemeClr val="dk1"/>
              </a:solidFill>
              <a:latin typeface="Montserrat"/>
              <a:ea typeface="Montserrat"/>
              <a:cs typeface="Montserrat"/>
              <a:sym typeface="Montserrat"/>
            </a:endParaRPr>
          </a:p>
          <a:p>
            <a:pPr indent="0" lvl="0" marL="457200" rtl="0" algn="just">
              <a:lnSpc>
                <a:spcPct val="115000"/>
              </a:lnSpc>
              <a:spcBef>
                <a:spcPts val="1000"/>
              </a:spcBef>
              <a:spcAft>
                <a:spcPts val="0"/>
              </a:spcAft>
              <a:buNone/>
            </a:pPr>
            <a:r>
              <a:rPr lang="en" sz="1100">
                <a:solidFill>
                  <a:schemeClr val="dk1"/>
                </a:solidFill>
                <a:latin typeface="Montserrat"/>
                <a:ea typeface="Montserrat"/>
                <a:cs typeface="Montserrat"/>
                <a:sym typeface="Montserrat"/>
              </a:rPr>
              <a:t>Walaupun bug kecil dan minor, kalau jumlahnya banyak bakal sangat obvious di sisi user. </a:t>
            </a:r>
            <a:endParaRPr sz="1100">
              <a:solidFill>
                <a:schemeClr val="dk1"/>
              </a:solidFill>
              <a:latin typeface="Montserrat"/>
              <a:ea typeface="Montserrat"/>
              <a:cs typeface="Montserrat"/>
              <a:sym typeface="Montserrat"/>
            </a:endParaRPr>
          </a:p>
          <a:p>
            <a:pPr indent="0" lvl="0" marL="457200" rtl="0" algn="just">
              <a:lnSpc>
                <a:spcPct val="115000"/>
              </a:lnSpc>
              <a:spcBef>
                <a:spcPts val="1000"/>
              </a:spcBef>
              <a:spcAft>
                <a:spcPts val="1000"/>
              </a:spcAft>
              <a:buNone/>
            </a:pPr>
            <a:r>
              <a:rPr lang="en" sz="1100">
                <a:solidFill>
                  <a:schemeClr val="dk1"/>
                </a:solidFill>
                <a:latin typeface="Montserrat"/>
                <a:ea typeface="Montserrat"/>
                <a:cs typeface="Montserrat"/>
                <a:sym typeface="Montserrat"/>
              </a:rPr>
              <a:t>Jadinya bakalan repot bestiee~</a:t>
            </a:r>
            <a:endParaRPr b="1" sz="1600">
              <a:solidFill>
                <a:srgbClr val="761A79"/>
              </a:solidFill>
              <a:latin typeface="Montserrat"/>
              <a:ea typeface="Montserrat"/>
              <a:cs typeface="Montserrat"/>
              <a:sym typeface="Montserrat"/>
            </a:endParaRPr>
          </a:p>
        </p:txBody>
      </p:sp>
      <p:pic>
        <p:nvPicPr>
          <p:cNvPr id="571" name="Google Shape;571;p6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72" name="Google Shape;572;p65"/>
          <p:cNvCxnSpPr>
            <a:endCxn id="57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574" name="Google Shape;574;p6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573" name="Google Shape;573;p6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575" name="Google Shape;575;p65"/>
          <p:cNvPicPr preferRelativeResize="0"/>
          <p:nvPr/>
        </p:nvPicPr>
        <p:blipFill>
          <a:blip r:embed="rId5">
            <a:alphaModFix/>
          </a:blip>
          <a:stretch>
            <a:fillRect/>
          </a:stretch>
        </p:blipFill>
        <p:spPr>
          <a:xfrm>
            <a:off x="4083176" y="830087"/>
            <a:ext cx="5060825" cy="38576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9" name="Shape 579"/>
        <p:cNvGrpSpPr/>
        <p:nvPr/>
      </p:nvGrpSpPr>
      <p:grpSpPr>
        <a:xfrm>
          <a:off x="0" y="0"/>
          <a:ext cx="0" cy="0"/>
          <a:chOff x="0" y="0"/>
          <a:chExt cx="0" cy="0"/>
        </a:xfrm>
      </p:grpSpPr>
      <p:sp>
        <p:nvSpPr>
          <p:cNvPr id="580" name="Google Shape;580;p66"/>
          <p:cNvSpPr txBox="1"/>
          <p:nvPr/>
        </p:nvSpPr>
        <p:spPr>
          <a:xfrm>
            <a:off x="454375" y="717100"/>
            <a:ext cx="46278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Practice </a:t>
            </a:r>
            <a:r>
              <a:rPr b="1" lang="en" sz="1600">
                <a:solidFill>
                  <a:srgbClr val="761A79"/>
                </a:solidFill>
                <a:latin typeface="Montserrat"/>
                <a:ea typeface="Montserrat"/>
                <a:cs typeface="Montserrat"/>
                <a:sym typeface="Montserrat"/>
              </a:rPr>
              <a:t>2: Live Session</a:t>
            </a:r>
            <a:endParaRPr b="1" sz="1600">
              <a:solidFill>
                <a:srgbClr val="761A79"/>
              </a:solidFill>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Coba simak video SDLC berikut </a:t>
            </a:r>
            <a:r>
              <a:rPr lang="en" sz="1100" u="sng">
                <a:solidFill>
                  <a:schemeClr val="hlink"/>
                </a:solidFill>
                <a:latin typeface="Montserrat"/>
                <a:ea typeface="Montserrat"/>
                <a:cs typeface="Montserrat"/>
                <a:sym typeface="Montserrat"/>
                <a:hlinkClick r:id="rId3"/>
              </a:rPr>
              <a:t>ini</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Simpulkan tanggung jawab QA dalam proses SDLC pada video tersebut</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Kemas hasil pekerjaan kamu dalam deck presentasi dan bahas bersama Fasil dikelas</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rgbClr val="292929"/>
              </a:solidFill>
              <a:latin typeface="Montserrat"/>
              <a:ea typeface="Montserrat"/>
              <a:cs typeface="Montserrat"/>
              <a:sym typeface="Montserrat"/>
            </a:endParaRPr>
          </a:p>
        </p:txBody>
      </p:sp>
      <p:pic>
        <p:nvPicPr>
          <p:cNvPr id="581" name="Google Shape;581;p66"/>
          <p:cNvPicPr preferRelativeResize="0"/>
          <p:nvPr/>
        </p:nvPicPr>
        <p:blipFill rotWithShape="1">
          <a:blip r:embed="rId4">
            <a:alphaModFix/>
          </a:blip>
          <a:srcRect b="0" l="0" r="0" t="0"/>
          <a:stretch/>
        </p:blipFill>
        <p:spPr>
          <a:xfrm>
            <a:off x="6773925" y="152400"/>
            <a:ext cx="2370067" cy="4838700"/>
          </a:xfrm>
          <a:prstGeom prst="rect">
            <a:avLst/>
          </a:prstGeom>
          <a:noFill/>
          <a:ln>
            <a:noFill/>
          </a:ln>
        </p:spPr>
      </p:pic>
      <p:cxnSp>
        <p:nvCxnSpPr>
          <p:cNvPr id="582" name="Google Shape;582;p66"/>
          <p:cNvCxnSpPr>
            <a:endCxn id="58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584" name="Google Shape;584;p66"/>
          <p:cNvPicPr preferRelativeResize="0"/>
          <p:nvPr/>
        </p:nvPicPr>
        <p:blipFill rotWithShape="1">
          <a:blip r:embed="rId5">
            <a:alphaModFix/>
          </a:blip>
          <a:srcRect b="0" l="0" r="0" t="0"/>
          <a:stretch/>
        </p:blipFill>
        <p:spPr>
          <a:xfrm>
            <a:off x="7694225" y="295988"/>
            <a:ext cx="989200" cy="262225"/>
          </a:xfrm>
          <a:prstGeom prst="rect">
            <a:avLst/>
          </a:prstGeom>
          <a:noFill/>
          <a:ln>
            <a:noFill/>
          </a:ln>
        </p:spPr>
      </p:pic>
      <p:sp>
        <p:nvSpPr>
          <p:cNvPr id="583" name="Google Shape;583;p6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Mengenal Quality Assurance</a:t>
            </a:r>
            <a:endParaRPr>
              <a:solidFill>
                <a:srgbClr val="761A79"/>
              </a:solidFill>
              <a:latin typeface="Montserrat ExtraBold"/>
              <a:ea typeface="Montserrat ExtraBold"/>
              <a:cs typeface="Montserrat ExtraBold"/>
              <a:sym typeface="Montserrat ExtraBold"/>
            </a:endParaRPr>
          </a:p>
        </p:txBody>
      </p:sp>
      <p:pic>
        <p:nvPicPr>
          <p:cNvPr id="585" name="Google Shape;585;p66"/>
          <p:cNvPicPr preferRelativeResize="0"/>
          <p:nvPr/>
        </p:nvPicPr>
        <p:blipFill>
          <a:blip r:embed="rId6">
            <a:alphaModFix/>
          </a:blip>
          <a:stretch>
            <a:fillRect/>
          </a:stretch>
        </p:blipFill>
        <p:spPr>
          <a:xfrm>
            <a:off x="4105350" y="717101"/>
            <a:ext cx="5357263" cy="408360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589" name="Shape 589"/>
        <p:cNvGrpSpPr/>
        <p:nvPr/>
      </p:nvGrpSpPr>
      <p:grpSpPr>
        <a:xfrm>
          <a:off x="0" y="0"/>
          <a:ext cx="0" cy="0"/>
          <a:chOff x="0" y="0"/>
          <a:chExt cx="0" cy="0"/>
        </a:xfrm>
      </p:grpSpPr>
      <p:pic>
        <p:nvPicPr>
          <p:cNvPr id="590" name="Google Shape;590;p67"/>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591" name="Google Shape;591;p67"/>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592" name="Google Shape;592;p67"/>
          <p:cNvCxnSpPr/>
          <p:nvPr/>
        </p:nvCxnSpPr>
        <p:spPr>
          <a:xfrm flipH="1">
            <a:off x="2263625" y="427100"/>
            <a:ext cx="5260800" cy="9900"/>
          </a:xfrm>
          <a:prstGeom prst="straightConnector1">
            <a:avLst/>
          </a:prstGeom>
          <a:noFill/>
          <a:ln cap="flat" cmpd="sng" w="19050">
            <a:solidFill>
              <a:srgbClr val="FFFFFF"/>
            </a:solidFill>
            <a:prstDash val="solid"/>
            <a:round/>
            <a:headEnd len="sm" w="sm" type="none"/>
            <a:tailEnd len="sm" w="sm" type="none"/>
          </a:ln>
        </p:spPr>
      </p:cxnSp>
      <p:sp>
        <p:nvSpPr>
          <p:cNvPr id="593" name="Google Shape;593;p67"/>
          <p:cNvSpPr txBox="1"/>
          <p:nvPr/>
        </p:nvSpPr>
        <p:spPr>
          <a:xfrm>
            <a:off x="446100" y="214325"/>
            <a:ext cx="4062300" cy="5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ExtraBold"/>
                <a:ea typeface="Montserrat ExtraBold"/>
                <a:cs typeface="Montserrat ExtraBold"/>
                <a:sym typeface="Montserrat ExtraBold"/>
              </a:rPr>
              <a:t>Refleksi Belajar</a:t>
            </a:r>
            <a:endParaRPr b="0" i="0" sz="1400" u="none" cap="none" strike="noStrike">
              <a:solidFill>
                <a:srgbClr val="FFFFFF"/>
              </a:solidFill>
              <a:latin typeface="Montserrat ExtraBold"/>
              <a:ea typeface="Montserrat ExtraBold"/>
              <a:cs typeface="Montserrat ExtraBold"/>
              <a:sym typeface="Montserrat ExtraBold"/>
            </a:endParaRPr>
          </a:p>
        </p:txBody>
      </p:sp>
      <p:sp>
        <p:nvSpPr>
          <p:cNvPr id="594" name="Google Shape;594;p67"/>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 sz="1200">
                <a:solidFill>
                  <a:schemeClr val="lt1"/>
                </a:solidFill>
                <a:latin typeface="Montserrat"/>
                <a:ea typeface="Montserrat"/>
                <a:cs typeface="Montserrat"/>
                <a:sym typeface="Montserrat"/>
              </a:rPr>
              <a:t>Setelah belajar banyak mengenai Profesi Quality Assurance, kamu sudah kebayang kan peluang profesi ini di Indonesia?</a:t>
            </a:r>
            <a:endParaRPr b="1" sz="1200">
              <a:solidFill>
                <a:schemeClr val="lt1"/>
              </a:solidFill>
              <a:latin typeface="Montserrat"/>
              <a:ea typeface="Montserrat"/>
              <a:cs typeface="Montserrat"/>
              <a:sym typeface="Montserrat"/>
            </a:endParaRPr>
          </a:p>
          <a:p>
            <a:pPr indent="0" lvl="0" marL="0" rtl="0" algn="l">
              <a:lnSpc>
                <a:spcPct val="115000"/>
              </a:lnSpc>
              <a:spcBef>
                <a:spcPts val="1000"/>
              </a:spcBef>
              <a:spcAft>
                <a:spcPts val="0"/>
              </a:spcAft>
              <a:buClr>
                <a:schemeClr val="dk1"/>
              </a:buClr>
              <a:buSzPts val="1100"/>
              <a:buFont typeface="Arial"/>
              <a:buNone/>
            </a:pPr>
            <a:r>
              <a:rPr b="1" lang="en" sz="1200">
                <a:solidFill>
                  <a:schemeClr val="lt1"/>
                </a:solidFill>
                <a:latin typeface="Montserrat"/>
                <a:ea typeface="Montserrat"/>
                <a:cs typeface="Montserrat"/>
                <a:sym typeface="Montserrat"/>
              </a:rPr>
              <a:t>Nah, menurut kamu apakah profesi Quality Assurance ini hanya cocok untuk perusahaan teknologi? Kalau tidak, kira-kira perusahaan atau bidang pekerjaan apalagi ya yang membutuhkan profesi Quality Assurance?</a:t>
            </a:r>
            <a:endParaRPr b="1" sz="1200">
              <a:solidFill>
                <a:schemeClr val="lt1"/>
              </a:solidFill>
              <a:latin typeface="Montserrat"/>
              <a:ea typeface="Montserrat"/>
              <a:cs typeface="Montserrat"/>
              <a:sym typeface="Montserrat"/>
            </a:endParaRPr>
          </a:p>
          <a:p>
            <a:pPr indent="0" lvl="0" marL="0" marR="0" rtl="0" algn="l">
              <a:lnSpc>
                <a:spcPct val="115000"/>
              </a:lnSpc>
              <a:spcBef>
                <a:spcPts val="1000"/>
              </a:spcBef>
              <a:spcAft>
                <a:spcPts val="0"/>
              </a:spcAft>
              <a:buClr>
                <a:schemeClr val="dk1"/>
              </a:buClr>
              <a:buSzPts val="1100"/>
              <a:buFont typeface="Arial"/>
              <a:buNone/>
            </a:pPr>
            <a:r>
              <a:t/>
            </a:r>
            <a:endParaRPr b="1">
              <a:solidFill>
                <a:schemeClr val="lt1"/>
              </a:solidFill>
              <a:latin typeface="Montserrat"/>
              <a:ea typeface="Montserrat"/>
              <a:cs typeface="Montserrat"/>
              <a:sym typeface="Montserrat"/>
            </a:endParaRPr>
          </a:p>
        </p:txBody>
      </p:sp>
      <p:pic>
        <p:nvPicPr>
          <p:cNvPr id="595" name="Google Shape;595;p67"/>
          <p:cNvPicPr preferRelativeResize="0"/>
          <p:nvPr/>
        </p:nvPicPr>
        <p:blipFill>
          <a:blip r:embed="rId5">
            <a:alphaModFix/>
          </a:blip>
          <a:stretch>
            <a:fillRect/>
          </a:stretch>
        </p:blipFill>
        <p:spPr>
          <a:xfrm>
            <a:off x="4978000" y="1422225"/>
            <a:ext cx="3507151" cy="26733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9" name="Shape 599"/>
        <p:cNvGrpSpPr/>
        <p:nvPr/>
      </p:nvGrpSpPr>
      <p:grpSpPr>
        <a:xfrm>
          <a:off x="0" y="0"/>
          <a:ext cx="0" cy="0"/>
          <a:chOff x="0" y="0"/>
          <a:chExt cx="0" cy="0"/>
        </a:xfrm>
      </p:grpSpPr>
      <p:sp>
        <p:nvSpPr>
          <p:cNvPr id="600" name="Google Shape;600;p68"/>
          <p:cNvSpPr txBox="1"/>
          <p:nvPr/>
        </p:nvSpPr>
        <p:spPr>
          <a:xfrm>
            <a:off x="445650" y="717100"/>
            <a:ext cx="41241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61A79"/>
                </a:solidFill>
                <a:latin typeface="Montserrat"/>
                <a:ea typeface="Montserrat"/>
                <a:cs typeface="Montserrat"/>
                <a:sym typeface="Montserrat"/>
              </a:rPr>
              <a:t>Ini dia materi yang sudah kita pelajari, gengs!</a:t>
            </a:r>
            <a:endParaRPr b="1" sz="1600">
              <a:solidFill>
                <a:srgbClr val="761A79"/>
              </a:solidFill>
              <a:highlight>
                <a:srgbClr val="FFFFFF"/>
              </a:highlight>
              <a:latin typeface="Montserrat"/>
              <a:ea typeface="Montserrat"/>
              <a:cs typeface="Montserrat"/>
              <a:sym typeface="Montserrat"/>
            </a:endParaRPr>
          </a:p>
          <a:p>
            <a:pPr indent="0" lvl="0" marL="0" rtl="0" algn="just">
              <a:lnSpc>
                <a:spcPct val="115000"/>
              </a:lnSpc>
              <a:spcBef>
                <a:spcPts val="1000"/>
              </a:spcBef>
              <a:spcAft>
                <a:spcPts val="0"/>
              </a:spcAft>
              <a:buNone/>
            </a:pPr>
            <a:r>
              <a:rPr b="1" lang="en" sz="1100">
                <a:solidFill>
                  <a:srgbClr val="FF9900"/>
                </a:solidFill>
                <a:latin typeface="Montserrat"/>
                <a:ea typeface="Montserrat"/>
                <a:cs typeface="Montserrat"/>
                <a:sym typeface="Montserrat"/>
              </a:rPr>
              <a:t>QA Job scopes</a:t>
            </a:r>
            <a:endParaRPr b="1" sz="1100">
              <a:solidFill>
                <a:srgbClr val="FF9900"/>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100">
                <a:solidFill>
                  <a:srgbClr val="292929"/>
                </a:solidFill>
                <a:latin typeface="Montserrat"/>
                <a:ea typeface="Montserrat"/>
                <a:cs typeface="Montserrat"/>
                <a:sym typeface="Montserrat"/>
              </a:rPr>
              <a:t>Seorang QA memiliki job scope diantaranya sebagai QA Analyst, QA Tester dan QA Engineer.</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rPr b="1" lang="en" sz="1100">
                <a:solidFill>
                  <a:srgbClr val="FF9900"/>
                </a:solidFill>
                <a:latin typeface="Montserrat"/>
                <a:ea typeface="Montserrat"/>
                <a:cs typeface="Montserrat"/>
                <a:sym typeface="Montserrat"/>
              </a:rPr>
              <a:t>QA Career path</a:t>
            </a:r>
            <a:endParaRPr b="1" sz="1100">
              <a:solidFill>
                <a:srgbClr val="FF9900"/>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100">
                <a:solidFill>
                  <a:srgbClr val="292929"/>
                </a:solidFill>
                <a:latin typeface="Montserrat"/>
                <a:ea typeface="Montserrat"/>
                <a:cs typeface="Montserrat"/>
                <a:sym typeface="Montserrat"/>
              </a:rPr>
              <a:t>Secara umum, tingkatan pekerjaan dari profesi QA yaitu Junior, Senior Lead/Spv dan Manager. Namun, tingkatan tersebut tergantung masing-masing perusahaan.</a:t>
            </a:r>
            <a:endParaRPr sz="1100">
              <a:solidFill>
                <a:srgbClr val="292929"/>
              </a:solidFill>
              <a:latin typeface="Montserrat"/>
              <a:ea typeface="Montserrat"/>
              <a:cs typeface="Montserrat"/>
              <a:sym typeface="Montserrat"/>
            </a:endParaRPr>
          </a:p>
        </p:txBody>
      </p:sp>
      <p:pic>
        <p:nvPicPr>
          <p:cNvPr id="601" name="Google Shape;601;p6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602" name="Google Shape;602;p68"/>
          <p:cNvCxnSpPr/>
          <p:nvPr/>
        </p:nvCxnSpPr>
        <p:spPr>
          <a:xfrm flipH="1">
            <a:off x="1932425" y="427100"/>
            <a:ext cx="5592000" cy="16200"/>
          </a:xfrm>
          <a:prstGeom prst="straightConnector1">
            <a:avLst/>
          </a:prstGeom>
          <a:noFill/>
          <a:ln cap="flat" cmpd="sng" w="19050">
            <a:solidFill>
              <a:srgbClr val="761A79"/>
            </a:solidFill>
            <a:prstDash val="solid"/>
            <a:round/>
            <a:headEnd len="sm" w="sm" type="none"/>
            <a:tailEnd len="sm" w="sm" type="none"/>
          </a:ln>
        </p:spPr>
      </p:cxnSp>
      <p:pic>
        <p:nvPicPr>
          <p:cNvPr id="603" name="Google Shape;603;p6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604" name="Google Shape;604;p68"/>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Rangkuman</a:t>
            </a:r>
            <a:endParaRPr>
              <a:solidFill>
                <a:srgbClr val="761A79"/>
              </a:solidFill>
              <a:latin typeface="Montserrat ExtraBold"/>
              <a:ea typeface="Montserrat ExtraBold"/>
              <a:cs typeface="Montserrat ExtraBold"/>
              <a:sym typeface="Montserrat ExtraBold"/>
            </a:endParaRPr>
          </a:p>
        </p:txBody>
      </p:sp>
      <p:pic>
        <p:nvPicPr>
          <p:cNvPr id="605" name="Google Shape;605;p68"/>
          <p:cNvPicPr preferRelativeResize="0"/>
          <p:nvPr/>
        </p:nvPicPr>
        <p:blipFill>
          <a:blip r:embed="rId5">
            <a:alphaModFix/>
          </a:blip>
          <a:stretch>
            <a:fillRect/>
          </a:stretch>
        </p:blipFill>
        <p:spPr>
          <a:xfrm>
            <a:off x="4572000" y="1065450"/>
            <a:ext cx="4433974" cy="3383049"/>
          </a:xfrm>
          <a:prstGeom prst="rect">
            <a:avLst/>
          </a:prstGeom>
          <a:noFill/>
          <a:ln>
            <a:noFill/>
          </a:ln>
        </p:spPr>
      </p:pic>
      <p:pic>
        <p:nvPicPr>
          <p:cNvPr id="606" name="Google Shape;606;p68"/>
          <p:cNvPicPr preferRelativeResize="0"/>
          <p:nvPr/>
        </p:nvPicPr>
        <p:blipFill>
          <a:blip r:embed="rId6">
            <a:alphaModFix/>
          </a:blip>
          <a:stretch>
            <a:fillRect/>
          </a:stretch>
        </p:blipFill>
        <p:spPr>
          <a:xfrm>
            <a:off x="5886475" y="1101388"/>
            <a:ext cx="2379775" cy="35122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0" name="Shape 610"/>
        <p:cNvGrpSpPr/>
        <p:nvPr/>
      </p:nvGrpSpPr>
      <p:grpSpPr>
        <a:xfrm>
          <a:off x="0" y="0"/>
          <a:ext cx="0" cy="0"/>
          <a:chOff x="0" y="0"/>
          <a:chExt cx="0" cy="0"/>
        </a:xfrm>
      </p:grpSpPr>
      <p:sp>
        <p:nvSpPr>
          <p:cNvPr id="611" name="Google Shape;611;p69"/>
          <p:cNvSpPr txBox="1"/>
          <p:nvPr/>
        </p:nvSpPr>
        <p:spPr>
          <a:xfrm>
            <a:off x="445650" y="717100"/>
            <a:ext cx="41241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000"/>
              </a:spcBef>
              <a:spcAft>
                <a:spcPts val="0"/>
              </a:spcAft>
              <a:buNone/>
            </a:pPr>
            <a:r>
              <a:rPr b="1" lang="en" sz="1100">
                <a:solidFill>
                  <a:srgbClr val="FF9900"/>
                </a:solidFill>
                <a:latin typeface="Montserrat"/>
                <a:ea typeface="Montserrat"/>
                <a:cs typeface="Montserrat"/>
                <a:sym typeface="Montserrat"/>
              </a:rPr>
              <a:t>QA Job description</a:t>
            </a:r>
            <a:endParaRPr b="1" sz="1100">
              <a:solidFill>
                <a:srgbClr val="FF9900"/>
              </a:solidFill>
              <a:latin typeface="Montserrat"/>
              <a:ea typeface="Montserrat"/>
              <a:cs typeface="Montserrat"/>
              <a:sym typeface="Montserrat"/>
            </a:endParaRPr>
          </a:p>
          <a:p>
            <a:pPr indent="0" lvl="0" marL="0" rtl="0" algn="l">
              <a:lnSpc>
                <a:spcPct val="115000"/>
              </a:lnSpc>
              <a:spcBef>
                <a:spcPts val="1000"/>
              </a:spcBef>
              <a:spcAft>
                <a:spcPts val="0"/>
              </a:spcAft>
              <a:buNone/>
            </a:pPr>
            <a:r>
              <a:rPr lang="en" sz="1100">
                <a:solidFill>
                  <a:schemeClr val="dk1"/>
                </a:solidFill>
                <a:latin typeface="Montserrat"/>
                <a:ea typeface="Montserrat"/>
                <a:cs typeface="Montserrat"/>
                <a:sym typeface="Montserrat"/>
              </a:rPr>
              <a:t>Berikut job desk QA secara umum:</a:t>
            </a:r>
            <a:endParaRPr b="1" sz="1100">
              <a:solidFill>
                <a:srgbClr val="743673"/>
              </a:solidFill>
              <a:highlight>
                <a:schemeClr val="lt1"/>
              </a:highlight>
              <a:latin typeface="Montserrat"/>
              <a:ea typeface="Montserrat"/>
              <a:cs typeface="Montserrat"/>
              <a:sym typeface="Montserrat"/>
            </a:endParaRPr>
          </a:p>
          <a:p>
            <a:pPr indent="-298450" lvl="0" marL="457200" rtl="0" algn="l">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Memastikan produk atau aplikasi bekerja dengan baik dalam pengoperasian normal</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Melakukan monitoring dan mencari error terkait display (tampilan) maupun flow (alur kerja) produknya</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Melakukan verifikasi kualitas produk</a:t>
            </a:r>
            <a:endParaRPr sz="1100">
              <a:solidFill>
                <a:schemeClr val="dk1"/>
              </a:solidFill>
              <a:latin typeface="Montserrat"/>
              <a:ea typeface="Montserrat"/>
              <a:cs typeface="Montserrat"/>
              <a:sym typeface="Montserrat"/>
            </a:endParaRPr>
          </a:p>
        </p:txBody>
      </p:sp>
      <p:pic>
        <p:nvPicPr>
          <p:cNvPr id="612" name="Google Shape;612;p6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613" name="Google Shape;613;p69"/>
          <p:cNvCxnSpPr/>
          <p:nvPr/>
        </p:nvCxnSpPr>
        <p:spPr>
          <a:xfrm flipH="1">
            <a:off x="1932425" y="427100"/>
            <a:ext cx="5592000" cy="16200"/>
          </a:xfrm>
          <a:prstGeom prst="straightConnector1">
            <a:avLst/>
          </a:prstGeom>
          <a:noFill/>
          <a:ln cap="flat" cmpd="sng" w="19050">
            <a:solidFill>
              <a:srgbClr val="761A79"/>
            </a:solidFill>
            <a:prstDash val="solid"/>
            <a:round/>
            <a:headEnd len="sm" w="sm" type="none"/>
            <a:tailEnd len="sm" w="sm" type="none"/>
          </a:ln>
        </p:spPr>
      </p:cxnSp>
      <p:pic>
        <p:nvPicPr>
          <p:cNvPr id="614" name="Google Shape;614;p6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615" name="Google Shape;615;p69"/>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Rangkuman</a:t>
            </a:r>
            <a:endParaRPr>
              <a:solidFill>
                <a:srgbClr val="761A79"/>
              </a:solidFill>
              <a:latin typeface="Montserrat ExtraBold"/>
              <a:ea typeface="Montserrat ExtraBold"/>
              <a:cs typeface="Montserrat ExtraBold"/>
              <a:sym typeface="Montserrat ExtraBold"/>
            </a:endParaRPr>
          </a:p>
        </p:txBody>
      </p:sp>
      <p:pic>
        <p:nvPicPr>
          <p:cNvPr id="616" name="Google Shape;616;p69"/>
          <p:cNvPicPr preferRelativeResize="0"/>
          <p:nvPr/>
        </p:nvPicPr>
        <p:blipFill>
          <a:blip r:embed="rId5">
            <a:alphaModFix/>
          </a:blip>
          <a:stretch>
            <a:fillRect/>
          </a:stretch>
        </p:blipFill>
        <p:spPr>
          <a:xfrm>
            <a:off x="4572000" y="1065450"/>
            <a:ext cx="4433974" cy="33830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0" name="Shape 620"/>
        <p:cNvGrpSpPr/>
        <p:nvPr/>
      </p:nvGrpSpPr>
      <p:grpSpPr>
        <a:xfrm>
          <a:off x="0" y="0"/>
          <a:ext cx="0" cy="0"/>
          <a:chOff x="0" y="0"/>
          <a:chExt cx="0" cy="0"/>
        </a:xfrm>
      </p:grpSpPr>
      <p:pic>
        <p:nvPicPr>
          <p:cNvPr id="621" name="Google Shape;621;p7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622" name="Google Shape;622;p70"/>
          <p:cNvCxnSpPr/>
          <p:nvPr/>
        </p:nvCxnSpPr>
        <p:spPr>
          <a:xfrm flipH="1">
            <a:off x="1932425" y="427100"/>
            <a:ext cx="5592000" cy="16200"/>
          </a:xfrm>
          <a:prstGeom prst="straightConnector1">
            <a:avLst/>
          </a:prstGeom>
          <a:noFill/>
          <a:ln cap="flat" cmpd="sng" w="19050">
            <a:solidFill>
              <a:srgbClr val="761A79"/>
            </a:solidFill>
            <a:prstDash val="solid"/>
            <a:round/>
            <a:headEnd len="sm" w="sm" type="none"/>
            <a:tailEnd len="sm" w="sm" type="none"/>
          </a:ln>
        </p:spPr>
      </p:cxnSp>
      <p:pic>
        <p:nvPicPr>
          <p:cNvPr id="623" name="Google Shape;623;p7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624" name="Google Shape;624;p70"/>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Rangkuman</a:t>
            </a:r>
            <a:endParaRPr>
              <a:solidFill>
                <a:srgbClr val="761A79"/>
              </a:solidFill>
              <a:latin typeface="Montserrat ExtraBold"/>
              <a:ea typeface="Montserrat ExtraBold"/>
              <a:cs typeface="Montserrat ExtraBold"/>
              <a:sym typeface="Montserrat ExtraBold"/>
            </a:endParaRPr>
          </a:p>
        </p:txBody>
      </p:sp>
      <p:pic>
        <p:nvPicPr>
          <p:cNvPr id="625" name="Google Shape;625;p70"/>
          <p:cNvPicPr preferRelativeResize="0"/>
          <p:nvPr/>
        </p:nvPicPr>
        <p:blipFill>
          <a:blip r:embed="rId5">
            <a:alphaModFix/>
          </a:blip>
          <a:stretch>
            <a:fillRect/>
          </a:stretch>
        </p:blipFill>
        <p:spPr>
          <a:xfrm>
            <a:off x="4572000" y="1065450"/>
            <a:ext cx="4433974" cy="3383049"/>
          </a:xfrm>
          <a:prstGeom prst="rect">
            <a:avLst/>
          </a:prstGeom>
          <a:noFill/>
          <a:ln>
            <a:noFill/>
          </a:ln>
        </p:spPr>
      </p:pic>
      <p:sp>
        <p:nvSpPr>
          <p:cNvPr id="626" name="Google Shape;626;p70"/>
          <p:cNvSpPr txBox="1"/>
          <p:nvPr/>
        </p:nvSpPr>
        <p:spPr>
          <a:xfrm>
            <a:off x="445650" y="717100"/>
            <a:ext cx="41241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000"/>
              </a:spcBef>
              <a:spcAft>
                <a:spcPts val="0"/>
              </a:spcAft>
              <a:buNone/>
            </a:pPr>
            <a:r>
              <a:rPr b="1" lang="en" sz="1100">
                <a:solidFill>
                  <a:srgbClr val="FF9900"/>
                </a:solidFill>
                <a:latin typeface="Montserrat"/>
                <a:ea typeface="Montserrat"/>
                <a:cs typeface="Montserrat"/>
                <a:sym typeface="Montserrat"/>
              </a:rPr>
              <a:t>QA Mindset</a:t>
            </a:r>
            <a:endParaRPr b="1" sz="1100">
              <a:solidFill>
                <a:srgbClr val="FF9900"/>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QA harus punya pola pikir macam </a:t>
            </a:r>
            <a:r>
              <a:rPr lang="en" sz="1100">
                <a:solidFill>
                  <a:schemeClr val="dk1"/>
                </a:solidFill>
                <a:latin typeface="Montserrat"/>
                <a:ea typeface="Montserrat"/>
                <a:cs typeface="Montserrat"/>
                <a:sym typeface="Montserrat"/>
              </a:rPr>
              <a:t>ini </a:t>
            </a:r>
            <a:r>
              <a:rPr lang="en" sz="1100">
                <a:solidFill>
                  <a:schemeClr val="dk1"/>
                </a:solidFill>
                <a:latin typeface="Montserrat"/>
                <a:ea typeface="Montserrat"/>
                <a:cs typeface="Montserrat"/>
                <a:sym typeface="Montserrat"/>
              </a:rPr>
              <a:t>nih:</a:t>
            </a:r>
            <a:endParaRPr sz="1100">
              <a:solidFill>
                <a:schemeClr val="dk1"/>
              </a:solidFill>
              <a:latin typeface="Montserrat"/>
              <a:ea typeface="Montserrat"/>
              <a:cs typeface="Montserrat"/>
              <a:sym typeface="Montserrat"/>
            </a:endParaRPr>
          </a:p>
          <a:p>
            <a:pPr indent="-298450" lvl="0" marL="457200" rtl="0" algn="l">
              <a:lnSpc>
                <a:spcPct val="115000"/>
              </a:lnSpc>
              <a:spcBef>
                <a:spcPts val="10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Tidak ada software/produk  yang sempurna, jadi jangan ragu untuk selalu cek/uji software/produk</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Software sudah rilis, bukan berarti pekerjaan QA berakhir</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Software/produk harus update dengan perkembangan zaman, maka kita harus berpikir inovatif dengan memantau kebutuhan dan trend di masyarakat sebagai inovasi dari produk/software yang sudah kita kembangkan</a:t>
            </a:r>
            <a:endParaRPr sz="1100">
              <a:solidFill>
                <a:srgbClr val="292929"/>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0" name="Shape 630"/>
        <p:cNvGrpSpPr/>
        <p:nvPr/>
      </p:nvGrpSpPr>
      <p:grpSpPr>
        <a:xfrm>
          <a:off x="0" y="0"/>
          <a:ext cx="0" cy="0"/>
          <a:chOff x="0" y="0"/>
          <a:chExt cx="0" cy="0"/>
        </a:xfrm>
      </p:grpSpPr>
      <p:sp>
        <p:nvSpPr>
          <p:cNvPr id="631" name="Google Shape;631;p71"/>
          <p:cNvSpPr txBox="1"/>
          <p:nvPr/>
        </p:nvSpPr>
        <p:spPr>
          <a:xfrm>
            <a:off x="445650" y="717100"/>
            <a:ext cx="41241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en" sz="1600">
                <a:solidFill>
                  <a:srgbClr val="761A79"/>
                </a:solidFill>
                <a:highlight>
                  <a:srgbClr val="FFFFFF"/>
                </a:highlight>
                <a:latin typeface="Montserrat"/>
                <a:ea typeface="Montserrat"/>
                <a:cs typeface="Montserrat"/>
                <a:sym typeface="Montserrat"/>
              </a:rPr>
              <a:t>Referensi</a:t>
            </a:r>
            <a:endParaRPr b="1" sz="1600">
              <a:solidFill>
                <a:srgbClr val="761A79"/>
              </a:solidFill>
              <a:latin typeface="Montserrat"/>
              <a:ea typeface="Montserrat"/>
              <a:cs typeface="Montserrat"/>
              <a:sym typeface="Montserrat"/>
            </a:endParaRPr>
          </a:p>
          <a:p>
            <a:pPr indent="-298450" lvl="0" marL="457200" rtl="0" algn="just">
              <a:lnSpc>
                <a:spcPct val="115000"/>
              </a:lnSpc>
              <a:spcBef>
                <a:spcPts val="1000"/>
              </a:spcBef>
              <a:spcAft>
                <a:spcPts val="0"/>
              </a:spcAft>
              <a:buClr>
                <a:srgbClr val="FF9900"/>
              </a:buClr>
              <a:buSzPts val="1100"/>
              <a:buFont typeface="Montserrat"/>
              <a:buAutoNum type="arabicPeriod"/>
            </a:pPr>
            <a:r>
              <a:rPr b="1" lang="en" sz="1100" u="sng">
                <a:solidFill>
                  <a:srgbClr val="FF9900"/>
                </a:solidFill>
                <a:latin typeface="Montserrat"/>
                <a:ea typeface="Montserrat"/>
                <a:cs typeface="Montserrat"/>
                <a:sym typeface="Montserrat"/>
                <a:hlinkClick r:id="rId3">
                  <a:extLst>
                    <a:ext uri="{A12FA001-AC4F-418D-AE19-62706E023703}">
                      <ahyp:hlinkClr val="tx"/>
                    </a:ext>
                  </a:extLst>
                </a:hlinkClick>
              </a:rPr>
              <a:t>QA Analyst</a:t>
            </a:r>
            <a:endParaRPr b="1" sz="1100" u="sng">
              <a:solidFill>
                <a:srgbClr val="FF99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FF9900"/>
              </a:buClr>
              <a:buSzPts val="1100"/>
              <a:buFont typeface="Montserrat"/>
              <a:buAutoNum type="arabicPeriod"/>
            </a:pPr>
            <a:r>
              <a:rPr b="1" lang="en" sz="1100" u="sng">
                <a:solidFill>
                  <a:srgbClr val="FF9900"/>
                </a:solidFill>
                <a:latin typeface="Montserrat"/>
                <a:ea typeface="Montserrat"/>
                <a:cs typeface="Montserrat"/>
                <a:sym typeface="Montserrat"/>
                <a:hlinkClick r:id="rId4">
                  <a:extLst>
                    <a:ext uri="{A12FA001-AC4F-418D-AE19-62706E023703}">
                      <ahyp:hlinkClr val="tx"/>
                    </a:ext>
                  </a:extLst>
                </a:hlinkClick>
              </a:rPr>
              <a:t>Security Tester</a:t>
            </a:r>
            <a:endParaRPr b="1" sz="1100" u="sng">
              <a:solidFill>
                <a:srgbClr val="FF99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FF9900"/>
              </a:buClr>
              <a:buSzPts val="1100"/>
              <a:buFont typeface="Montserrat"/>
              <a:buAutoNum type="arabicPeriod"/>
            </a:pPr>
            <a:r>
              <a:rPr b="1" lang="en" sz="1100" u="sng">
                <a:solidFill>
                  <a:srgbClr val="FF9900"/>
                </a:solidFill>
                <a:latin typeface="Montserrat"/>
                <a:ea typeface="Montserrat"/>
                <a:cs typeface="Montserrat"/>
                <a:sym typeface="Montserrat"/>
                <a:hlinkClick r:id="rId5">
                  <a:extLst>
                    <a:ext uri="{A12FA001-AC4F-418D-AE19-62706E023703}">
                      <ahyp:hlinkClr val="tx"/>
                    </a:ext>
                  </a:extLst>
                </a:hlinkClick>
              </a:rPr>
              <a:t>Sofware Tester</a:t>
            </a:r>
            <a:endParaRPr b="1" sz="1100" u="sng">
              <a:solidFill>
                <a:srgbClr val="FF99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FF9900"/>
              </a:buClr>
              <a:buSzPts val="1100"/>
              <a:buFont typeface="Montserrat"/>
              <a:buAutoNum type="arabicPeriod"/>
            </a:pPr>
            <a:r>
              <a:rPr b="1" lang="en" sz="1100" u="sng">
                <a:solidFill>
                  <a:srgbClr val="FF9900"/>
                </a:solidFill>
                <a:latin typeface="Montserrat"/>
                <a:ea typeface="Montserrat"/>
                <a:cs typeface="Montserrat"/>
                <a:sym typeface="Montserrat"/>
                <a:hlinkClick r:id="rId6">
                  <a:extLst>
                    <a:ext uri="{A12FA001-AC4F-418D-AE19-62706E023703}">
                      <ahyp:hlinkClr val="tx"/>
                    </a:ext>
                  </a:extLst>
                </a:hlinkClick>
              </a:rPr>
              <a:t>Software Requirement Spesification</a:t>
            </a:r>
            <a:endParaRPr b="1" sz="1100" u="sng">
              <a:solidFill>
                <a:srgbClr val="FF9900"/>
              </a:solidFill>
              <a:latin typeface="Montserrat"/>
              <a:ea typeface="Montserrat"/>
              <a:cs typeface="Montserrat"/>
              <a:sym typeface="Montserrat"/>
            </a:endParaRPr>
          </a:p>
        </p:txBody>
      </p:sp>
      <p:pic>
        <p:nvPicPr>
          <p:cNvPr id="632" name="Google Shape;632;p71"/>
          <p:cNvPicPr preferRelativeResize="0"/>
          <p:nvPr/>
        </p:nvPicPr>
        <p:blipFill rotWithShape="1">
          <a:blip r:embed="rId7">
            <a:alphaModFix/>
          </a:blip>
          <a:srcRect b="0" l="0" r="0" t="0"/>
          <a:stretch/>
        </p:blipFill>
        <p:spPr>
          <a:xfrm>
            <a:off x="6773925" y="152400"/>
            <a:ext cx="2370067" cy="4838700"/>
          </a:xfrm>
          <a:prstGeom prst="rect">
            <a:avLst/>
          </a:prstGeom>
          <a:noFill/>
          <a:ln>
            <a:noFill/>
          </a:ln>
        </p:spPr>
      </p:pic>
      <p:cxnSp>
        <p:nvCxnSpPr>
          <p:cNvPr id="633" name="Google Shape;633;p71"/>
          <p:cNvCxnSpPr/>
          <p:nvPr/>
        </p:nvCxnSpPr>
        <p:spPr>
          <a:xfrm flipH="1">
            <a:off x="1932425" y="427100"/>
            <a:ext cx="5592000" cy="16200"/>
          </a:xfrm>
          <a:prstGeom prst="straightConnector1">
            <a:avLst/>
          </a:prstGeom>
          <a:noFill/>
          <a:ln cap="flat" cmpd="sng" w="19050">
            <a:solidFill>
              <a:srgbClr val="761A79"/>
            </a:solidFill>
            <a:prstDash val="solid"/>
            <a:round/>
            <a:headEnd len="sm" w="sm" type="none"/>
            <a:tailEnd len="sm" w="sm" type="none"/>
          </a:ln>
        </p:spPr>
      </p:cxnSp>
      <p:pic>
        <p:nvPicPr>
          <p:cNvPr id="634" name="Google Shape;634;p71"/>
          <p:cNvPicPr preferRelativeResize="0"/>
          <p:nvPr/>
        </p:nvPicPr>
        <p:blipFill rotWithShape="1">
          <a:blip r:embed="rId8">
            <a:alphaModFix/>
          </a:blip>
          <a:srcRect b="0" l="0" r="0" t="0"/>
          <a:stretch/>
        </p:blipFill>
        <p:spPr>
          <a:xfrm>
            <a:off x="7694225" y="295988"/>
            <a:ext cx="989200" cy="262225"/>
          </a:xfrm>
          <a:prstGeom prst="rect">
            <a:avLst/>
          </a:prstGeom>
          <a:noFill/>
          <a:ln>
            <a:noFill/>
          </a:ln>
        </p:spPr>
      </p:pic>
      <p:sp>
        <p:nvSpPr>
          <p:cNvPr id="635" name="Google Shape;635;p71"/>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Referensi</a:t>
            </a:r>
            <a:endParaRPr>
              <a:solidFill>
                <a:srgbClr val="761A79"/>
              </a:solidFill>
              <a:latin typeface="Montserrat ExtraBold"/>
              <a:ea typeface="Montserrat ExtraBold"/>
              <a:cs typeface="Montserrat ExtraBold"/>
              <a:sym typeface="Montserrat ExtraBold"/>
            </a:endParaRPr>
          </a:p>
        </p:txBody>
      </p:sp>
      <p:pic>
        <p:nvPicPr>
          <p:cNvPr id="636" name="Google Shape;636;p71"/>
          <p:cNvPicPr preferRelativeResize="0"/>
          <p:nvPr/>
        </p:nvPicPr>
        <p:blipFill>
          <a:blip r:embed="rId9">
            <a:alphaModFix/>
          </a:blip>
          <a:stretch>
            <a:fillRect/>
          </a:stretch>
        </p:blipFill>
        <p:spPr>
          <a:xfrm>
            <a:off x="4572000" y="1065450"/>
            <a:ext cx="4433974" cy="3383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18"/>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Software lahir dari proses yang panjang..</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200"/>
              <a:buFont typeface="Arial"/>
              <a:buNone/>
            </a:pPr>
            <a:r>
              <a:rPr lang="en" sz="1100">
                <a:solidFill>
                  <a:srgbClr val="292929"/>
                </a:solidFill>
                <a:latin typeface="Montserrat"/>
                <a:ea typeface="Montserrat"/>
                <a:cs typeface="Montserrat"/>
                <a:sym typeface="Montserrat"/>
              </a:rPr>
              <a:t>Ini mirip kayak kisah padi yang harus jadi nasi dulu supaya bisa dimakan, sob.</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200"/>
              <a:buFont typeface="Arial"/>
              <a:buNone/>
            </a:pPr>
            <a:r>
              <a:rPr lang="en" sz="1100">
                <a:solidFill>
                  <a:srgbClr val="292929"/>
                </a:solidFill>
                <a:latin typeface="Montserrat"/>
                <a:ea typeface="Montserrat"/>
                <a:cs typeface="Montserrat"/>
                <a:sym typeface="Montserrat"/>
              </a:rPr>
              <a:t>Harus dipanen, dipisah kulit dan butirnya, jadi beras, barulah beras itu dimasak supaya menjadi nasi.</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200"/>
              <a:buFont typeface="Arial"/>
              <a:buNone/>
            </a:pPr>
            <a:r>
              <a:rPr lang="en" sz="1100">
                <a:solidFill>
                  <a:srgbClr val="292929"/>
                </a:solidFill>
                <a:latin typeface="Montserrat"/>
                <a:ea typeface="Montserrat"/>
                <a:cs typeface="Montserrat"/>
                <a:sym typeface="Montserrat"/>
              </a:rPr>
              <a:t>Kalau di pengembangan Software, kerjasama dalam tim dan tahap yang bakal dilalui biasa disebut dengan istilah </a:t>
            </a:r>
            <a:r>
              <a:rPr b="1" lang="en" sz="1100">
                <a:solidFill>
                  <a:srgbClr val="292929"/>
                </a:solidFill>
                <a:latin typeface="Montserrat"/>
                <a:ea typeface="Montserrat"/>
                <a:cs typeface="Montserrat"/>
                <a:sym typeface="Montserrat"/>
              </a:rPr>
              <a:t>Software / System Development Life Cycle (SDLC).</a:t>
            </a:r>
            <a:endParaRPr b="1" sz="1100">
              <a:solidFill>
                <a:srgbClr val="292929"/>
              </a:solidFill>
              <a:latin typeface="Montserrat"/>
              <a:ea typeface="Montserrat"/>
              <a:cs typeface="Montserrat"/>
              <a:sym typeface="Montserrat"/>
            </a:endParaRPr>
          </a:p>
        </p:txBody>
      </p:sp>
      <p:pic>
        <p:nvPicPr>
          <p:cNvPr id="101" name="Google Shape;101;p1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02" name="Google Shape;102;p18"/>
          <p:cNvCxnSpPr>
            <a:endCxn id="10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04" name="Google Shape;104;p1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03" name="Google Shape;103;p18"/>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105" name="Google Shape;105;p18"/>
          <p:cNvPicPr preferRelativeResize="0"/>
          <p:nvPr/>
        </p:nvPicPr>
        <p:blipFill>
          <a:blip r:embed="rId5">
            <a:alphaModFix/>
          </a:blip>
          <a:stretch>
            <a:fillRect/>
          </a:stretch>
        </p:blipFill>
        <p:spPr>
          <a:xfrm>
            <a:off x="4107451" y="839338"/>
            <a:ext cx="5036551" cy="383912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640" name="Shape 640"/>
        <p:cNvGrpSpPr/>
        <p:nvPr/>
      </p:nvGrpSpPr>
      <p:grpSpPr>
        <a:xfrm>
          <a:off x="0" y="0"/>
          <a:ext cx="0" cy="0"/>
          <a:chOff x="0" y="0"/>
          <a:chExt cx="0" cy="0"/>
        </a:xfrm>
      </p:grpSpPr>
      <p:sp>
        <p:nvSpPr>
          <p:cNvPr id="641" name="Google Shape;641;p72"/>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1" lang="en">
                <a:solidFill>
                  <a:schemeClr val="lt1"/>
                </a:solidFill>
                <a:latin typeface="Montserrat"/>
                <a:ea typeface="Montserrat"/>
                <a:cs typeface="Montserrat"/>
                <a:sym typeface="Montserrat"/>
              </a:rPr>
              <a:t>Yuhuuu! Kamu udah berhasil menamatkan </a:t>
            </a:r>
            <a:r>
              <a:rPr b="1" lang="en">
                <a:solidFill>
                  <a:srgbClr val="FF9900"/>
                </a:solidFill>
                <a:latin typeface="Montserrat"/>
                <a:ea typeface="Montserrat"/>
                <a:cs typeface="Montserrat"/>
                <a:sym typeface="Montserrat"/>
              </a:rPr>
              <a:t>Chapter 1 Topic 2</a:t>
            </a:r>
            <a:r>
              <a:rPr b="1" lang="en">
                <a:solidFill>
                  <a:schemeClr val="accent4"/>
                </a:solidFill>
                <a:latin typeface="Montserrat"/>
                <a:ea typeface="Montserrat"/>
                <a:cs typeface="Montserrat"/>
                <a:sym typeface="Montserrat"/>
              </a:rPr>
              <a:t> </a:t>
            </a:r>
            <a:r>
              <a:rPr b="1" lang="en">
                <a:solidFill>
                  <a:schemeClr val="lt1"/>
                </a:solidFill>
                <a:latin typeface="Montserrat"/>
                <a:ea typeface="Montserrat"/>
                <a:cs typeface="Montserrat"/>
                <a:sym typeface="Montserrat"/>
              </a:rPr>
              <a:t> 🥳</a:t>
            </a:r>
            <a:endParaRPr b="1">
              <a:solidFill>
                <a:schemeClr val="lt1"/>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4000"/>
              <a:buFont typeface="Arial"/>
              <a:buNone/>
            </a:pPr>
            <a:r>
              <a:rPr b="1" lang="en">
                <a:solidFill>
                  <a:schemeClr val="lt1"/>
                </a:solidFill>
                <a:latin typeface="Montserrat"/>
                <a:ea typeface="Montserrat"/>
                <a:cs typeface="Montserrat"/>
                <a:sym typeface="Montserrat"/>
              </a:rPr>
              <a:t>Kamu juga berhasil menamatkan Chapter 1 Nih. Sampai jumpa di Chapter 2 ya, learners!</a:t>
            </a:r>
            <a:endParaRPr b="1">
              <a:solidFill>
                <a:schemeClr val="lt1"/>
              </a:solidFill>
              <a:latin typeface="Montserrat"/>
              <a:ea typeface="Montserrat"/>
              <a:cs typeface="Montserrat"/>
              <a:sym typeface="Montserrat"/>
            </a:endParaRPr>
          </a:p>
        </p:txBody>
      </p:sp>
      <p:pic>
        <p:nvPicPr>
          <p:cNvPr id="642" name="Google Shape;642;p72"/>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643" name="Google Shape;643;p72"/>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644" name="Google Shape;644;p72"/>
          <p:cNvCxnSpPr/>
          <p:nvPr/>
        </p:nvCxnSpPr>
        <p:spPr>
          <a:xfrm flipH="1">
            <a:off x="1576625" y="427100"/>
            <a:ext cx="5947800" cy="23400"/>
          </a:xfrm>
          <a:prstGeom prst="straightConnector1">
            <a:avLst/>
          </a:prstGeom>
          <a:noFill/>
          <a:ln cap="flat" cmpd="sng" w="19050">
            <a:solidFill>
              <a:srgbClr val="FFFFFF"/>
            </a:solidFill>
            <a:prstDash val="solid"/>
            <a:round/>
            <a:headEnd len="sm" w="sm" type="none"/>
            <a:tailEnd len="sm" w="sm" type="none"/>
          </a:ln>
        </p:spPr>
      </p:cxnSp>
      <p:sp>
        <p:nvSpPr>
          <p:cNvPr id="645" name="Google Shape;645;p72"/>
          <p:cNvSpPr txBox="1"/>
          <p:nvPr/>
        </p:nvSpPr>
        <p:spPr>
          <a:xfrm>
            <a:off x="453375" y="152450"/>
            <a:ext cx="40623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ExtraBold"/>
                <a:ea typeface="Montserrat ExtraBold"/>
                <a:cs typeface="Montserrat ExtraBold"/>
                <a:sym typeface="Montserrat ExtraBold"/>
              </a:rPr>
              <a:t>Penutup</a:t>
            </a:r>
            <a:endParaRPr b="0" i="0" sz="1400" u="none" cap="none" strike="noStrike">
              <a:solidFill>
                <a:srgbClr val="FFFFFF"/>
              </a:solidFill>
              <a:latin typeface="Montserrat ExtraBold"/>
              <a:ea typeface="Montserrat ExtraBold"/>
              <a:cs typeface="Montserrat ExtraBold"/>
              <a:sym typeface="Montserrat ExtraBold"/>
            </a:endParaRPr>
          </a:p>
        </p:txBody>
      </p:sp>
      <p:pic>
        <p:nvPicPr>
          <p:cNvPr id="646" name="Google Shape;646;p72"/>
          <p:cNvPicPr preferRelativeResize="0"/>
          <p:nvPr/>
        </p:nvPicPr>
        <p:blipFill>
          <a:blip r:embed="rId5">
            <a:alphaModFix/>
          </a:blip>
          <a:stretch>
            <a:fillRect/>
          </a:stretch>
        </p:blipFill>
        <p:spPr>
          <a:xfrm>
            <a:off x="4426925" y="979975"/>
            <a:ext cx="4662475" cy="3553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19"/>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100">
                <a:solidFill>
                  <a:srgbClr val="292929"/>
                </a:solidFill>
                <a:latin typeface="Montserrat"/>
                <a:ea typeface="Montserrat"/>
                <a:cs typeface="Montserrat"/>
                <a:sym typeface="Montserrat"/>
              </a:rPr>
              <a:t>“Bukannya proses padi menjadi beras itu butuh banyak orang yang terlibat, ya? Orang-orang tersebut juga harus ahli di tugasnya masing-masing, kan?”</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100">
                <a:solidFill>
                  <a:srgbClr val="292929"/>
                </a:solidFill>
                <a:latin typeface="Montserrat"/>
                <a:ea typeface="Montserrat"/>
                <a:cs typeface="Montserrat"/>
                <a:sym typeface="Montserrat"/>
              </a:rPr>
              <a:t>Yap, bener banget, sob.</a:t>
            </a:r>
            <a:endParaRPr sz="11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en" sz="1100">
                <a:solidFill>
                  <a:srgbClr val="292929"/>
                </a:solidFill>
                <a:latin typeface="Montserrat"/>
                <a:ea typeface="Montserrat"/>
                <a:cs typeface="Montserrat"/>
                <a:sym typeface="Montserrat"/>
              </a:rPr>
              <a:t>Pengembangan software juga sama kayak gitu, jadi setiap anggota timnya punya perannya masing-masing di proses SDLC.</a:t>
            </a:r>
            <a:endParaRPr sz="1100">
              <a:solidFill>
                <a:srgbClr val="292929"/>
              </a:solidFill>
              <a:latin typeface="Montserrat"/>
              <a:ea typeface="Montserrat"/>
              <a:cs typeface="Montserrat"/>
              <a:sym typeface="Montserrat"/>
            </a:endParaRPr>
          </a:p>
        </p:txBody>
      </p:sp>
      <p:pic>
        <p:nvPicPr>
          <p:cNvPr id="111" name="Google Shape;111;p1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12" name="Google Shape;112;p19"/>
          <p:cNvCxnSpPr>
            <a:endCxn id="11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14" name="Google Shape;114;p1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13" name="Google Shape;113;p19"/>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115" name="Google Shape;115;p19"/>
          <p:cNvPicPr preferRelativeResize="0"/>
          <p:nvPr/>
        </p:nvPicPr>
        <p:blipFill>
          <a:blip r:embed="rId5">
            <a:alphaModFix/>
          </a:blip>
          <a:stretch>
            <a:fillRect/>
          </a:stretch>
        </p:blipFill>
        <p:spPr>
          <a:xfrm>
            <a:off x="4978000" y="1422225"/>
            <a:ext cx="3507151" cy="267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0"/>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QA di dalam SDLC ada di sini~</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Dalam proses SDLC, QA bisa mulai bekerja dari tahap awal hingga akhir.</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“Kok bisa ya dia kerja dari awal sampai akhir? Super Hero banget nih pasti” </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100"/>
              <a:buFont typeface="Arial"/>
              <a:buNone/>
            </a:pPr>
            <a:r>
              <a:rPr lang="en" sz="1100">
                <a:solidFill>
                  <a:schemeClr val="dk1"/>
                </a:solidFill>
                <a:latin typeface="Montserrat"/>
                <a:ea typeface="Montserrat"/>
                <a:cs typeface="Montserrat"/>
                <a:sym typeface="Montserrat"/>
              </a:rPr>
              <a:t>Biar nggak bingung, kita cari tahu dulu step by step di SDLC, ya. Baru deh setelah itu kita tahu kenapa seorang QA bisa mulai bekerja dari awal sampai akhir~</a:t>
            </a:r>
            <a:endParaRPr sz="1100">
              <a:solidFill>
                <a:srgbClr val="292929"/>
              </a:solidFill>
              <a:latin typeface="Montserrat"/>
              <a:ea typeface="Montserrat"/>
              <a:cs typeface="Montserrat"/>
              <a:sym typeface="Montserrat"/>
            </a:endParaRPr>
          </a:p>
        </p:txBody>
      </p:sp>
      <p:pic>
        <p:nvPicPr>
          <p:cNvPr id="121" name="Google Shape;121;p2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22" name="Google Shape;122;p20"/>
          <p:cNvCxnSpPr>
            <a:endCxn id="123" idx="3"/>
          </p:cNvCxnSpPr>
          <p:nvPr/>
        </p:nvCxnSpPr>
        <p:spPr>
          <a:xfrm flipH="1">
            <a:off x="2953375" y="427150"/>
            <a:ext cx="4571100" cy="3600"/>
          </a:xfrm>
          <a:prstGeom prst="straightConnector1">
            <a:avLst/>
          </a:prstGeom>
          <a:noFill/>
          <a:ln cap="flat" cmpd="sng" w="19050">
            <a:solidFill>
              <a:srgbClr val="761A79"/>
            </a:solidFill>
            <a:prstDash val="solid"/>
            <a:round/>
            <a:headEnd len="sm" w="sm" type="none"/>
            <a:tailEnd len="sm" w="sm" type="none"/>
          </a:ln>
        </p:spPr>
      </p:cxnSp>
      <p:pic>
        <p:nvPicPr>
          <p:cNvPr id="124" name="Google Shape;124;p2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23" name="Google Shape;123;p20"/>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125" name="Google Shape;125;p20"/>
          <p:cNvPicPr preferRelativeResize="0"/>
          <p:nvPr/>
        </p:nvPicPr>
        <p:blipFill>
          <a:blip r:embed="rId5">
            <a:alphaModFix/>
          </a:blip>
          <a:stretch>
            <a:fillRect/>
          </a:stretch>
        </p:blipFill>
        <p:spPr>
          <a:xfrm>
            <a:off x="4088905" y="659488"/>
            <a:ext cx="5508395" cy="419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1"/>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Software/System Development Life Cycle~</a:t>
            </a:r>
            <a:endParaRPr b="1" sz="1600">
              <a:solidFill>
                <a:srgbClr val="761A79"/>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Kalau kamu cari di internet, langkah-langkahnya pasti beragam, gengs.</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Tapi, kamu nggak perlu khawatir karena pada dasarnya, langkah-langkahnya sama aja, kok. </a:t>
            </a:r>
            <a:endParaRPr sz="1100">
              <a:solidFill>
                <a:schemeClr val="dk1"/>
              </a:solidFill>
              <a:latin typeface="Montserrat"/>
              <a:ea typeface="Montserrat"/>
              <a:cs typeface="Montserrat"/>
              <a:sym typeface="Montserrat"/>
            </a:endParaRPr>
          </a:p>
          <a:p>
            <a:pPr indent="0" lvl="0" marL="0" rtl="0" algn="just">
              <a:lnSpc>
                <a:spcPct val="115000"/>
              </a:lnSpc>
              <a:spcBef>
                <a:spcPts val="1000"/>
              </a:spcBef>
              <a:spcAft>
                <a:spcPts val="1000"/>
              </a:spcAft>
              <a:buClr>
                <a:schemeClr val="dk1"/>
              </a:buClr>
              <a:buSzPts val="1100"/>
              <a:buFont typeface="Arial"/>
              <a:buNone/>
            </a:pPr>
            <a:r>
              <a:rPr lang="en" sz="1100">
                <a:solidFill>
                  <a:schemeClr val="dk1"/>
                </a:solidFill>
                <a:latin typeface="Montserrat"/>
                <a:ea typeface="Montserrat"/>
                <a:cs typeface="Montserrat"/>
                <a:sym typeface="Montserrat"/>
              </a:rPr>
              <a:t>Kita ambil dari yang paling umum, nih. Ada 6 tahapan dalam pengembangan system/software yang bisa kamu cek pada gambar di samping, ya~</a:t>
            </a:r>
            <a:endParaRPr sz="1100">
              <a:solidFill>
                <a:schemeClr val="dk1"/>
              </a:solidFill>
              <a:latin typeface="Montserrat"/>
              <a:ea typeface="Montserrat"/>
              <a:cs typeface="Montserrat"/>
              <a:sym typeface="Montserrat"/>
            </a:endParaRPr>
          </a:p>
        </p:txBody>
      </p:sp>
      <p:pic>
        <p:nvPicPr>
          <p:cNvPr id="131" name="Google Shape;131;p2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32" name="Google Shape;132;p21"/>
          <p:cNvCxnSpPr>
            <a:endCxn id="133" idx="3"/>
          </p:cNvCxnSpPr>
          <p:nvPr/>
        </p:nvCxnSpPr>
        <p:spPr>
          <a:xfrm rot="10800000">
            <a:off x="2320675" y="430750"/>
            <a:ext cx="5093100" cy="0"/>
          </a:xfrm>
          <a:prstGeom prst="straightConnector1">
            <a:avLst/>
          </a:prstGeom>
          <a:noFill/>
          <a:ln cap="flat" cmpd="sng" w="19050">
            <a:solidFill>
              <a:srgbClr val="761A79"/>
            </a:solidFill>
            <a:prstDash val="solid"/>
            <a:round/>
            <a:headEnd len="sm" w="sm" type="none"/>
            <a:tailEnd len="sm" w="sm" type="none"/>
          </a:ln>
        </p:spPr>
      </p:cxnSp>
      <p:pic>
        <p:nvPicPr>
          <p:cNvPr id="134" name="Google Shape;134;p2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33" name="Google Shape;133;p21"/>
          <p:cNvSpPr txBox="1"/>
          <p:nvPr/>
        </p:nvSpPr>
        <p:spPr>
          <a:xfrm>
            <a:off x="454375" y="144400"/>
            <a:ext cx="1866300" cy="5727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Profesi Quality Assurance</a:t>
            </a:r>
            <a:endParaRPr>
              <a:solidFill>
                <a:srgbClr val="761A79"/>
              </a:solidFill>
              <a:latin typeface="Montserrat ExtraBold"/>
              <a:ea typeface="Montserrat ExtraBold"/>
              <a:cs typeface="Montserrat ExtraBold"/>
              <a:sym typeface="Montserrat ExtraBold"/>
            </a:endParaRPr>
          </a:p>
        </p:txBody>
      </p:sp>
      <p:pic>
        <p:nvPicPr>
          <p:cNvPr id="135" name="Google Shape;135;p21"/>
          <p:cNvPicPr preferRelativeResize="0"/>
          <p:nvPr/>
        </p:nvPicPr>
        <p:blipFill>
          <a:blip r:embed="rId5">
            <a:alphaModFix/>
          </a:blip>
          <a:stretch>
            <a:fillRect/>
          </a:stretch>
        </p:blipFill>
        <p:spPr>
          <a:xfrm>
            <a:off x="4107451" y="839338"/>
            <a:ext cx="5036551" cy="3839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