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Montserrat Black"/>
      <p:bold r:id="rId39"/>
      <p:boldItalic r:id="rId40"/>
    </p:embeddedFont>
    <p:embeddedFont>
      <p:font typeface="Montserrat ExtraBold"/>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70">
          <p15:clr>
            <a:srgbClr val="9AA0A6"/>
          </p15:clr>
        </p15:guide>
        <p15:guide id="2" orient="horz" pos="452">
          <p15:clr>
            <a:srgbClr val="9AA0A6"/>
          </p15:clr>
        </p15:guide>
        <p15:guide id="3" orient="horz" pos="3024">
          <p15:clr>
            <a:srgbClr val="9AA0A6"/>
          </p15:clr>
        </p15:guide>
        <p15:guide id="4" pos="286">
          <p15:clr>
            <a:srgbClr val="9AA0A6"/>
          </p15:clr>
        </p15:guide>
        <p15:guide id="5" pos="2880">
          <p15:clr>
            <a:srgbClr val="9AA0A6"/>
          </p15:clr>
        </p15:guide>
        <p15:guide id="6" pos="3024">
          <p15:clr>
            <a:srgbClr val="9AA0A6"/>
          </p15:clr>
        </p15:guide>
      </p15:sldGuideLst>
    </p:ext>
    <p:ext uri="http://customooxmlschemas.google.com/">
      <go:slidesCustomData xmlns:go="http://customooxmlschemas.google.com/" r:id="rId43" roundtripDataSignature="AMtx7mh3/T1FJGnqKi/JaNu1XwsBlN5J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BD3C27-B40F-496C-A641-66DEFACBD8A3}">
  <a:tblStyle styleId="{2DBD3C27-B40F-496C-A641-66DEFACBD8A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70"/>
        <p:guide pos="452" orient="horz"/>
        <p:guide pos="3024" orient="horz"/>
        <p:guide pos="286"/>
        <p:guide pos="2880"/>
        <p:guide pos="302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lack-boldItalic.fntdata"/><Relationship Id="rId20" Type="http://schemas.openxmlformats.org/officeDocument/2006/relationships/slide" Target="slides/slide14.xml"/><Relationship Id="rId42" Type="http://schemas.openxmlformats.org/officeDocument/2006/relationships/font" Target="fonts/MontserratExtraBold-boldItalic.fntdata"/><Relationship Id="rId41" Type="http://schemas.openxmlformats.org/officeDocument/2006/relationships/font" Target="fonts/MontserratExtraBold-bold.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MontserratBlack-bold.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2a31678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42a31678f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39a75ac3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439a75ac30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39a75ac3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439a75ac30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39a75ac3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439a75ac30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534ec9b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4534ec9b8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3c0b177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43c0b1775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439a75ac3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439a75ac30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2a3167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42a31676f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39a75ac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439a75ac3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2a31678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42a31678f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sz="1000"/>
          </a:p>
          <a:p>
            <a:pPr indent="0" lvl="0" marL="0" rtl="0" algn="l">
              <a:lnSpc>
                <a:spcPct val="150000"/>
              </a:lnSpc>
              <a:spcBef>
                <a:spcPts val="0"/>
              </a:spcBef>
              <a:spcAft>
                <a:spcPts val="0"/>
              </a:spcAft>
              <a:buSzPts val="1100"/>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7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7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6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6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6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6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6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6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6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hyperlink" Target="https://www.youtube.com/watch?v=lt2bu3F1eeA" TargetMode="External"/><Relationship Id="rId7"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hyperlink" Target="https://filmen.herokuapp.com/kategori/Asia" TargetMode="External"/><Relationship Id="rId6" Type="http://schemas.openxmlformats.org/officeDocument/2006/relationships/hyperlink" Target="https://docs.google.com/spreadsheets/d/1M4RyCk-3QE3vrZH_TBSWYZxZeYvLIGrKiJDESmTz5MA/edit?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hyperlink" Target="https://www.ibm.com/id-en/topics/software-testing" TargetMode="External"/><Relationship Id="rId7" Type="http://schemas.openxmlformats.org/officeDocument/2006/relationships/hyperlink" Target="https://www.irjet.net/archives/V3/i4/IRJET-V3I4329.pdf" TargetMode="External"/><Relationship Id="rId8" Type="http://schemas.openxmlformats.org/officeDocument/2006/relationships/hyperlink" Target="https://www.guru99.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56" name="Google Shape;56;p1"/>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57" name="Google Shape;57;p1"/>
          <p:cNvSpPr txBox="1"/>
          <p:nvPr/>
        </p:nvSpPr>
        <p:spPr>
          <a:xfrm>
            <a:off x="919200" y="1750250"/>
            <a:ext cx="6937500" cy="1707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400"/>
              <a:buFont typeface="Arial"/>
              <a:buNone/>
            </a:pPr>
            <a:r>
              <a:rPr b="1" lang="en" sz="3100">
                <a:solidFill>
                  <a:srgbClr val="FFFFFF"/>
                </a:solidFill>
                <a:latin typeface="Montserrat"/>
                <a:ea typeface="Montserrat"/>
                <a:cs typeface="Montserrat"/>
                <a:sym typeface="Montserrat"/>
              </a:rPr>
              <a:t>Testing Type I - </a:t>
            </a:r>
            <a:r>
              <a:rPr b="1" lang="en" sz="3100">
                <a:solidFill>
                  <a:srgbClr val="FFFFFF"/>
                </a:solidFill>
                <a:latin typeface="Montserrat"/>
                <a:ea typeface="Montserrat"/>
                <a:cs typeface="Montserrat"/>
                <a:sym typeface="Montserrat"/>
              </a:rPr>
              <a:t>Positive</a:t>
            </a:r>
            <a:r>
              <a:rPr b="1" lang="en" sz="3100">
                <a:solidFill>
                  <a:srgbClr val="FFFFFF"/>
                </a:solidFill>
                <a:latin typeface="Montserrat"/>
                <a:ea typeface="Montserrat"/>
                <a:cs typeface="Montserrat"/>
                <a:sym typeface="Montserrat"/>
              </a:rPr>
              <a:t> Negative Testing</a:t>
            </a:r>
            <a:endParaRPr b="1" i="0" sz="3100" u="none" cap="none" strike="noStrike">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b="0" i="0" lang="en" sz="2100" u="none" cap="none" strike="noStrike">
                <a:solidFill>
                  <a:schemeClr val="lt1"/>
                </a:solidFill>
                <a:latin typeface="Montserrat"/>
                <a:ea typeface="Montserrat"/>
                <a:cs typeface="Montserrat"/>
                <a:sym typeface="Montserrat"/>
              </a:rPr>
              <a:t>Chapter </a:t>
            </a:r>
            <a:r>
              <a:rPr lang="en" sz="2100">
                <a:solidFill>
                  <a:schemeClr val="lt1"/>
                </a:solidFill>
                <a:latin typeface="Montserrat"/>
                <a:ea typeface="Montserrat"/>
                <a:cs typeface="Montserrat"/>
                <a:sym typeface="Montserrat"/>
              </a:rPr>
              <a:t>1</a:t>
            </a:r>
            <a:r>
              <a:rPr b="0" i="0" lang="en" sz="2100" u="none" cap="none" strike="noStrike">
                <a:solidFill>
                  <a:schemeClr val="lt1"/>
                </a:solidFill>
                <a:latin typeface="Montserrat"/>
                <a:ea typeface="Montserrat"/>
                <a:cs typeface="Montserrat"/>
                <a:sym typeface="Montserrat"/>
              </a:rPr>
              <a:t> - Topic </a:t>
            </a:r>
            <a:r>
              <a:rPr lang="en" sz="2100">
                <a:solidFill>
                  <a:schemeClr val="lt1"/>
                </a:solidFill>
                <a:latin typeface="Montserrat"/>
                <a:ea typeface="Montserrat"/>
                <a:cs typeface="Montserrat"/>
                <a:sym typeface="Montserrat"/>
              </a:rPr>
              <a:t>4</a:t>
            </a:r>
            <a:endParaRPr b="0" i="0" sz="21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pic>
        <p:nvPicPr>
          <p:cNvPr id="142" name="Google Shape;142;p1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43" name="Google Shape;143;p13"/>
          <p:cNvCxnSpPr>
            <a:endCxn id="144" idx="3"/>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145" name="Google Shape;145;p1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46" name="Google Shape;146;p13"/>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652F67"/>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1" i="0" lang="en" sz="1100" u="none" cap="none" strike="noStrike">
                <a:solidFill>
                  <a:srgbClr val="F2AB2F"/>
                </a:solidFill>
                <a:latin typeface="Montserrat"/>
                <a:ea typeface="Montserrat"/>
                <a:cs typeface="Montserrat"/>
                <a:sym typeface="Montserrat"/>
              </a:rPr>
              <a:t>Positive dan Negative Testing</a:t>
            </a:r>
            <a:endParaRPr b="1" i="0" sz="1100" u="none" cap="none" strike="noStrike">
              <a:solidFill>
                <a:srgbClr val="F2AB2F"/>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Kedua tipe ini bertujuan untuk melihat respon sistem apakah sudah berjalan dengan tepat, berdasarkan valid atau tidaknya data yang dimasukkan.</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Positive testing untuk melihat sistem memvalidasi data yang valid. Sebaliknya, negative testing untuk melihat respon saat data tidak valid.</a:t>
            </a:r>
            <a:endParaRPr b="0" i="0" sz="1100" u="none" cap="none" strike="noStrike">
              <a:solidFill>
                <a:srgbClr val="000000"/>
              </a:solidFill>
              <a:latin typeface="Montserrat"/>
              <a:ea typeface="Montserrat"/>
              <a:cs typeface="Montserrat"/>
              <a:sym typeface="Montserrat"/>
            </a:endParaRPr>
          </a:p>
        </p:txBody>
      </p:sp>
      <p:pic>
        <p:nvPicPr>
          <p:cNvPr id="147" name="Google Shape;147;p13"/>
          <p:cNvPicPr preferRelativeResize="0"/>
          <p:nvPr/>
        </p:nvPicPr>
        <p:blipFill rotWithShape="1">
          <a:blip r:embed="rId5">
            <a:alphaModFix/>
          </a:blip>
          <a:srcRect b="0" l="0" r="0" t="0"/>
          <a:stretch/>
        </p:blipFill>
        <p:spPr>
          <a:xfrm>
            <a:off x="4724400" y="1374075"/>
            <a:ext cx="3892201" cy="2966855"/>
          </a:xfrm>
          <a:prstGeom prst="rect">
            <a:avLst/>
          </a:prstGeom>
          <a:noFill/>
          <a:ln>
            <a:noFill/>
          </a:ln>
        </p:spPr>
      </p:pic>
      <p:sp>
        <p:nvSpPr>
          <p:cNvPr id="148" name="Google Shape;148;p13"/>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pic>
        <p:nvPicPr>
          <p:cNvPr id="153" name="Google Shape;153;p1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54" name="Google Shape;154;p14"/>
          <p:cNvCxnSpPr>
            <a:endCxn id="155" idx="3"/>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156" name="Google Shape;156;p1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57" name="Google Shape;157;p14"/>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Misalnya, ada ketentuan bahwa penggunaan password tidak boleh lebih dari 5 karakter. </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Nah, untuk positive testing kita bisa mengisi password sesuai dengan ketentuan yaitu 5 karakter. Sedangkan, kita bisa isi lebih dari 5 karakter untuk negative testing.</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Baru deh kita lihat apakah responnya sudah sesuai yang diharapkan atau belum.</a:t>
            </a:r>
            <a:endParaRPr b="0" i="0" sz="1100" u="none" cap="none" strike="noStrike">
              <a:solidFill>
                <a:srgbClr val="000000"/>
              </a:solidFill>
              <a:latin typeface="Montserrat"/>
              <a:ea typeface="Montserrat"/>
              <a:cs typeface="Montserrat"/>
              <a:sym typeface="Montserrat"/>
            </a:endParaRPr>
          </a:p>
        </p:txBody>
      </p:sp>
      <p:pic>
        <p:nvPicPr>
          <p:cNvPr id="158" name="Google Shape;158;p14"/>
          <p:cNvPicPr preferRelativeResize="0"/>
          <p:nvPr/>
        </p:nvPicPr>
        <p:blipFill rotWithShape="1">
          <a:blip r:embed="rId5">
            <a:alphaModFix/>
          </a:blip>
          <a:srcRect b="0" l="0" r="0" t="0"/>
          <a:stretch/>
        </p:blipFill>
        <p:spPr>
          <a:xfrm>
            <a:off x="4590875" y="1255962"/>
            <a:ext cx="4202124" cy="3203082"/>
          </a:xfrm>
          <a:prstGeom prst="rect">
            <a:avLst/>
          </a:prstGeom>
          <a:noFill/>
          <a:ln>
            <a:noFill/>
          </a:ln>
        </p:spPr>
      </p:pic>
      <p:sp>
        <p:nvSpPr>
          <p:cNvPr id="159" name="Google Shape;159;p14"/>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pic>
        <p:nvPicPr>
          <p:cNvPr id="164" name="Google Shape;164;g142a31678ff_0_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65" name="Google Shape;165;g142a31678ff_0_9"/>
          <p:cNvCxnSpPr>
            <a:endCxn id="166" idx="3"/>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167" name="Google Shape;167;g142a31678ff_0_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68" name="Google Shape;168;g142a31678ff_0_9"/>
          <p:cNvSpPr txBox="1"/>
          <p:nvPr/>
        </p:nvSpPr>
        <p:spPr>
          <a:xfrm>
            <a:off x="517350" y="876125"/>
            <a:ext cx="4127400" cy="3886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latin typeface="Montserrat"/>
                <a:ea typeface="Montserrat"/>
                <a:cs typeface="Montserrat"/>
                <a:sym typeface="Montserrat"/>
              </a:rPr>
              <a:t>Sudah melakukan Positive Testing, kenapa kita masih butuh Negative </a:t>
            </a:r>
            <a:r>
              <a:rPr b="1" lang="en" sz="1600">
                <a:solidFill>
                  <a:srgbClr val="743673"/>
                </a:solidFill>
                <a:latin typeface="Montserrat"/>
                <a:ea typeface="Montserrat"/>
                <a:cs typeface="Montserrat"/>
                <a:sym typeface="Montserrat"/>
              </a:rPr>
              <a:t>Testing?</a:t>
            </a:r>
            <a:endParaRPr sz="1100">
              <a:latin typeface="Montserrat"/>
              <a:ea typeface="Montserrat"/>
              <a:cs typeface="Montserrat"/>
              <a:sym typeface="Montserrat"/>
            </a:endParaRPr>
          </a:p>
          <a:p>
            <a:pPr indent="0" lvl="0" marL="0" marR="0" rtl="0" algn="l">
              <a:lnSpc>
                <a:spcPct val="115000"/>
              </a:lnSpc>
              <a:spcBef>
                <a:spcPts val="1000"/>
              </a:spcBef>
              <a:spcAft>
                <a:spcPts val="0"/>
              </a:spcAft>
              <a:buNone/>
            </a:pPr>
            <a:r>
              <a:rPr lang="en" sz="1100">
                <a:latin typeface="Montserrat"/>
                <a:ea typeface="Montserrat"/>
                <a:cs typeface="Montserrat"/>
                <a:sym typeface="Montserrat"/>
              </a:rPr>
              <a:t>Misalkan gini gaes. Sebuah mall sedang membangun fasilitas lift. Nah, lift itu ada batas maksimal berat yang bisa diangkut. Kalau QA hanya melakukan positive testing, maka sistem lift hanya akan mendeteksi jumlah valid berat orang-orang yang bisa naik lift.</a:t>
            </a:r>
            <a:endParaRPr sz="1100">
              <a:latin typeface="Montserrat"/>
              <a:ea typeface="Montserrat"/>
              <a:cs typeface="Montserrat"/>
              <a:sym typeface="Montserrat"/>
            </a:endParaRPr>
          </a:p>
          <a:p>
            <a:pPr indent="0" lvl="0" marL="0" marR="0" rtl="0" algn="l">
              <a:lnSpc>
                <a:spcPct val="115000"/>
              </a:lnSpc>
              <a:spcBef>
                <a:spcPts val="1000"/>
              </a:spcBef>
              <a:spcAft>
                <a:spcPts val="1000"/>
              </a:spcAft>
              <a:buNone/>
            </a:pPr>
            <a:r>
              <a:rPr lang="en" sz="1100">
                <a:latin typeface="Montserrat"/>
                <a:ea typeface="Montserrat"/>
                <a:cs typeface="Montserrat"/>
                <a:sym typeface="Montserrat"/>
              </a:rPr>
              <a:t>Tapi, kalo gak dilakukan negative testing, kita gak akan pernah tau gimana respon lift tadi misalkan dinaiki oleh beban yang berlebih.</a:t>
            </a:r>
            <a:endParaRPr sz="1100">
              <a:latin typeface="Montserrat"/>
              <a:ea typeface="Montserrat"/>
              <a:cs typeface="Montserrat"/>
              <a:sym typeface="Montserrat"/>
            </a:endParaRPr>
          </a:p>
        </p:txBody>
      </p:sp>
      <p:sp>
        <p:nvSpPr>
          <p:cNvPr id="169" name="Google Shape;169;g142a31678ff_0_9"/>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pic>
        <p:nvPicPr>
          <p:cNvPr id="170" name="Google Shape;170;g142a31678ff_0_9"/>
          <p:cNvPicPr preferRelativeResize="0"/>
          <p:nvPr/>
        </p:nvPicPr>
        <p:blipFill>
          <a:blip r:embed="rId5">
            <a:alphaModFix/>
          </a:blip>
          <a:stretch>
            <a:fillRect/>
          </a:stretch>
        </p:blipFill>
        <p:spPr>
          <a:xfrm>
            <a:off x="3906549" y="762775"/>
            <a:ext cx="5237449" cy="399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pic>
        <p:nvPicPr>
          <p:cNvPr id="175" name="Google Shape;175;g1439a75ac30_0_14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sp>
        <p:nvSpPr>
          <p:cNvPr id="176" name="Google Shape;176;g1439a75ac30_0_144"/>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292929"/>
                </a:solidFill>
                <a:latin typeface="Montserrat"/>
                <a:ea typeface="Montserrat"/>
                <a:cs typeface="Montserrat"/>
                <a:sym typeface="Montserrat"/>
              </a:rPr>
              <a:t>Biar kamu makin kebayang contoh positive negative testing yang diterapkan pada fungsi lift tadi, kamu bisa lihat video nya dengan mengklik ikon berikut ini</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92929"/>
              </a:solidFill>
              <a:latin typeface="Montserrat"/>
              <a:ea typeface="Montserrat"/>
              <a:cs typeface="Montserrat"/>
              <a:sym typeface="Montserrat"/>
            </a:endParaRPr>
          </a:p>
        </p:txBody>
      </p:sp>
      <p:pic>
        <p:nvPicPr>
          <p:cNvPr id="177" name="Google Shape;177;g1439a75ac30_0_14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178" name="Google Shape;178;g1439a75ac30_0_144"/>
          <p:cNvPicPr preferRelativeResize="0"/>
          <p:nvPr/>
        </p:nvPicPr>
        <p:blipFill>
          <a:blip r:embed="rId5">
            <a:alphaModFix/>
          </a:blip>
          <a:stretch>
            <a:fillRect/>
          </a:stretch>
        </p:blipFill>
        <p:spPr>
          <a:xfrm>
            <a:off x="5298975" y="717100"/>
            <a:ext cx="2582149" cy="4083599"/>
          </a:xfrm>
          <a:prstGeom prst="rect">
            <a:avLst/>
          </a:prstGeom>
          <a:noFill/>
          <a:ln>
            <a:noFill/>
          </a:ln>
        </p:spPr>
      </p:pic>
      <p:cxnSp>
        <p:nvCxnSpPr>
          <p:cNvPr id="179" name="Google Shape;179;g1439a75ac30_0_144"/>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sp>
        <p:nvSpPr>
          <p:cNvPr id="180" name="Google Shape;180;g1439a75ac30_0_144"/>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pic>
        <p:nvPicPr>
          <p:cNvPr id="181" name="Google Shape;181;g1439a75ac30_0_144">
            <a:hlinkClick r:id="rId6"/>
          </p:cNvPr>
          <p:cNvPicPr preferRelativeResize="0"/>
          <p:nvPr/>
        </p:nvPicPr>
        <p:blipFill>
          <a:blip r:embed="rId7">
            <a:alphaModFix/>
          </a:blip>
          <a:stretch>
            <a:fillRect/>
          </a:stretch>
        </p:blipFill>
        <p:spPr>
          <a:xfrm>
            <a:off x="1500550" y="2378225"/>
            <a:ext cx="1930500" cy="193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pic>
        <p:nvPicPr>
          <p:cNvPr id="186" name="Google Shape;186;g1439a75ac30_0_12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87" name="Google Shape;187;g1439a75ac30_0_122"/>
          <p:cNvCxnSpPr>
            <a:endCxn id="188" idx="3"/>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189" name="Google Shape;189;g1439a75ac30_0_12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90" name="Google Shape;190;g1439a75ac30_0_122"/>
          <p:cNvSpPr txBox="1"/>
          <p:nvPr/>
        </p:nvSpPr>
        <p:spPr>
          <a:xfrm>
            <a:off x="517350" y="876125"/>
            <a:ext cx="4127400" cy="3886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latin typeface="Montserrat"/>
                <a:ea typeface="Montserrat"/>
                <a:cs typeface="Montserrat"/>
                <a:sym typeface="Montserrat"/>
              </a:rPr>
              <a:t>Oleh karena itu kita tetap membutuhkan negative testing! </a:t>
            </a:r>
            <a:endParaRPr sz="1100">
              <a:latin typeface="Montserrat"/>
              <a:ea typeface="Montserrat"/>
              <a:cs typeface="Montserrat"/>
              <a:sym typeface="Montserrat"/>
            </a:endParaRPr>
          </a:p>
          <a:p>
            <a:pPr indent="-298450" lvl="0" marL="457200" marR="0" rtl="0" algn="l">
              <a:lnSpc>
                <a:spcPct val="115000"/>
              </a:lnSpc>
              <a:spcBef>
                <a:spcPts val="1000"/>
              </a:spcBef>
              <a:spcAft>
                <a:spcPts val="0"/>
              </a:spcAft>
              <a:buSzPts val="1100"/>
              <a:buFont typeface="Montserrat"/>
              <a:buAutoNum type="arabicPeriod"/>
            </a:pPr>
            <a:r>
              <a:rPr lang="en" sz="1100">
                <a:latin typeface="Montserrat"/>
                <a:ea typeface="Montserrat"/>
                <a:cs typeface="Montserrat"/>
                <a:sym typeface="Montserrat"/>
              </a:rPr>
              <a:t>Untuk memvalidasi kemungkinan kegagalan pada produk jika mendapatkan inputan yang salah. </a:t>
            </a:r>
            <a:endParaRPr sz="1100">
              <a:latin typeface="Montserrat"/>
              <a:ea typeface="Montserrat"/>
              <a:cs typeface="Montserrat"/>
              <a:sym typeface="Montserrat"/>
            </a:endParaRPr>
          </a:p>
          <a:p>
            <a:pPr indent="0" lvl="0" marL="457200" marR="0" rtl="0" algn="l">
              <a:lnSpc>
                <a:spcPct val="115000"/>
              </a:lnSpc>
              <a:spcBef>
                <a:spcPts val="1000"/>
              </a:spcBef>
              <a:spcAft>
                <a:spcPts val="1000"/>
              </a:spcAft>
              <a:buNone/>
            </a:pPr>
            <a:r>
              <a:rPr lang="en" sz="1100">
                <a:latin typeface="Montserrat"/>
                <a:ea typeface="Montserrat"/>
                <a:cs typeface="Montserrat"/>
                <a:sym typeface="Montserrat"/>
              </a:rPr>
              <a:t>Contohnya  dalam negative testing, kamu diminta untuk memasukkan contoh format email yang salah untuk log in. Kalau software berfungsi dengan baik, maka sistem akan memberikan respon </a:t>
            </a:r>
            <a:r>
              <a:rPr b="1" lang="en" sz="1100">
                <a:latin typeface="Montserrat"/>
                <a:ea typeface="Montserrat"/>
                <a:cs typeface="Montserrat"/>
                <a:sym typeface="Montserrat"/>
              </a:rPr>
              <a:t>menolak </a:t>
            </a:r>
            <a:r>
              <a:rPr lang="en" sz="1100">
                <a:latin typeface="Montserrat"/>
                <a:ea typeface="Montserrat"/>
                <a:cs typeface="Montserrat"/>
                <a:sym typeface="Montserrat"/>
              </a:rPr>
              <a:t>inputan email yang tidak valid.</a:t>
            </a:r>
            <a:endParaRPr sz="1100">
              <a:latin typeface="Montserrat"/>
              <a:ea typeface="Montserrat"/>
              <a:cs typeface="Montserrat"/>
              <a:sym typeface="Montserrat"/>
            </a:endParaRPr>
          </a:p>
        </p:txBody>
      </p:sp>
      <p:pic>
        <p:nvPicPr>
          <p:cNvPr id="191" name="Google Shape;191;g1439a75ac30_0_122"/>
          <p:cNvPicPr preferRelativeResize="0"/>
          <p:nvPr/>
        </p:nvPicPr>
        <p:blipFill rotWithShape="1">
          <a:blip r:embed="rId5">
            <a:alphaModFix/>
          </a:blip>
          <a:srcRect b="0" l="46848" r="0" t="0"/>
          <a:stretch/>
        </p:blipFill>
        <p:spPr>
          <a:xfrm>
            <a:off x="5051674" y="1278925"/>
            <a:ext cx="2233500" cy="3203100"/>
          </a:xfrm>
          <a:prstGeom prst="rect">
            <a:avLst/>
          </a:prstGeom>
          <a:noFill/>
          <a:ln>
            <a:noFill/>
          </a:ln>
        </p:spPr>
      </p:pic>
      <p:sp>
        <p:nvSpPr>
          <p:cNvPr id="192" name="Google Shape;192;g1439a75ac30_0_122"/>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pic>
        <p:nvPicPr>
          <p:cNvPr id="197" name="Google Shape;197;g1439a75ac30_0_11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98" name="Google Shape;198;g1439a75ac30_0_111"/>
          <p:cNvCxnSpPr>
            <a:endCxn id="199" idx="3"/>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200" name="Google Shape;200;g1439a75ac30_0_11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01" name="Google Shape;201;g1439a75ac30_0_111"/>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
        <p:nvSpPr>
          <p:cNvPr id="202" name="Google Shape;202;g1439a75ac30_0_111"/>
          <p:cNvSpPr txBox="1"/>
          <p:nvPr/>
        </p:nvSpPr>
        <p:spPr>
          <a:xfrm>
            <a:off x="517350" y="876125"/>
            <a:ext cx="4127400" cy="3886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latin typeface="Montserrat"/>
                <a:ea typeface="Montserrat"/>
                <a:cs typeface="Montserrat"/>
                <a:sym typeface="Montserrat"/>
              </a:rPr>
              <a:t>Oleh karena itu kita tetap membutuhkan negative testing! </a:t>
            </a:r>
            <a:endParaRPr b="1" sz="1600">
              <a:solidFill>
                <a:srgbClr val="743673"/>
              </a:solidFill>
              <a:latin typeface="Montserrat"/>
              <a:ea typeface="Montserrat"/>
              <a:cs typeface="Montserrat"/>
              <a:sym typeface="Montserrat"/>
            </a:endParaRPr>
          </a:p>
          <a:p>
            <a:pPr indent="-298450" lvl="0" marL="457200" marR="0" rtl="0" algn="l">
              <a:lnSpc>
                <a:spcPct val="115000"/>
              </a:lnSpc>
              <a:spcBef>
                <a:spcPts val="1000"/>
              </a:spcBef>
              <a:spcAft>
                <a:spcPts val="0"/>
              </a:spcAft>
              <a:buSzPts val="1100"/>
              <a:buFont typeface="Montserrat"/>
              <a:buAutoNum type="arabicPeriod" startAt="2"/>
            </a:pPr>
            <a:r>
              <a:rPr lang="en" sz="1100">
                <a:latin typeface="Montserrat"/>
                <a:ea typeface="Montserrat"/>
                <a:cs typeface="Montserrat"/>
                <a:sym typeface="Montserrat"/>
              </a:rPr>
              <a:t>Menghasilkan produk yang minim dengan kerentanan keamanan dan kegagalan. </a:t>
            </a:r>
            <a:endParaRPr sz="1100">
              <a:latin typeface="Montserrat"/>
              <a:ea typeface="Montserrat"/>
              <a:cs typeface="Montserrat"/>
              <a:sym typeface="Montserrat"/>
            </a:endParaRPr>
          </a:p>
          <a:p>
            <a:pPr indent="0" lvl="0" marL="457200" marR="0" rtl="0" algn="l">
              <a:lnSpc>
                <a:spcPct val="115000"/>
              </a:lnSpc>
              <a:spcBef>
                <a:spcPts val="1000"/>
              </a:spcBef>
              <a:spcAft>
                <a:spcPts val="0"/>
              </a:spcAft>
              <a:buNone/>
            </a:pPr>
            <a:r>
              <a:rPr lang="en" sz="1100">
                <a:latin typeface="Montserrat"/>
                <a:ea typeface="Montserrat"/>
                <a:cs typeface="Montserrat"/>
                <a:sym typeface="Montserrat"/>
              </a:rPr>
              <a:t>Jika itu adalah produk seperti e-commerce, stok online, dll., maka keamanan dan pengujian negatif adalah suatu keharusan. </a:t>
            </a:r>
            <a:endParaRPr sz="1100">
              <a:latin typeface="Montserrat"/>
              <a:ea typeface="Montserrat"/>
              <a:cs typeface="Montserrat"/>
              <a:sym typeface="Montserrat"/>
            </a:endParaRPr>
          </a:p>
          <a:p>
            <a:pPr indent="0" lvl="0" marL="457200" marR="0" rtl="0" algn="l">
              <a:lnSpc>
                <a:spcPct val="115000"/>
              </a:lnSpc>
              <a:spcBef>
                <a:spcPts val="1000"/>
              </a:spcBef>
              <a:spcAft>
                <a:spcPts val="0"/>
              </a:spcAft>
              <a:buNone/>
            </a:pPr>
            <a:r>
              <a:rPr lang="en" sz="1100">
                <a:latin typeface="Montserrat"/>
                <a:ea typeface="Montserrat"/>
                <a:cs typeface="Montserrat"/>
                <a:sym typeface="Montserrat"/>
              </a:rPr>
              <a:t>Kebayang dong risiko apa yang akan terjadi kalo sampai ada user yang bukan pemilik akun mencoba memasukkan password yang salah ke akun orang lain dan dia tetep berhasil masuk?</a:t>
            </a:r>
            <a:endParaRPr sz="1100">
              <a:latin typeface="Montserrat"/>
              <a:ea typeface="Montserrat"/>
              <a:cs typeface="Montserrat"/>
              <a:sym typeface="Montserrat"/>
            </a:endParaRPr>
          </a:p>
          <a:p>
            <a:pPr indent="0" lvl="0" marL="0" marR="0" rtl="0" algn="l">
              <a:lnSpc>
                <a:spcPct val="115000"/>
              </a:lnSpc>
              <a:spcBef>
                <a:spcPts val="1000"/>
              </a:spcBef>
              <a:spcAft>
                <a:spcPts val="1000"/>
              </a:spcAft>
              <a:buNone/>
            </a:pPr>
            <a:r>
              <a:rPr lang="en" sz="1100">
                <a:latin typeface="Montserrat"/>
                <a:ea typeface="Montserrat"/>
                <a:cs typeface="Montserrat"/>
                <a:sym typeface="Montserrat"/>
              </a:rPr>
              <a:t>	</a:t>
            </a:r>
            <a:endParaRPr sz="1100">
              <a:latin typeface="Montserrat"/>
              <a:ea typeface="Montserrat"/>
              <a:cs typeface="Montserrat"/>
              <a:sym typeface="Montserrat"/>
            </a:endParaRPr>
          </a:p>
        </p:txBody>
      </p:sp>
      <p:pic>
        <p:nvPicPr>
          <p:cNvPr id="203" name="Google Shape;203;g1439a75ac30_0_111"/>
          <p:cNvPicPr preferRelativeResize="0"/>
          <p:nvPr/>
        </p:nvPicPr>
        <p:blipFill rotWithShape="1">
          <a:blip r:embed="rId5">
            <a:alphaModFix/>
          </a:blip>
          <a:srcRect b="0" l="0" r="0" t="0"/>
          <a:stretch/>
        </p:blipFill>
        <p:spPr>
          <a:xfrm>
            <a:off x="4505300" y="1104126"/>
            <a:ext cx="4445176" cy="338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7" name="Shape 207"/>
        <p:cNvGrpSpPr/>
        <p:nvPr/>
      </p:nvGrpSpPr>
      <p:grpSpPr>
        <a:xfrm>
          <a:off x="0" y="0"/>
          <a:ext cx="0" cy="0"/>
          <a:chOff x="0" y="0"/>
          <a:chExt cx="0" cy="0"/>
        </a:xfrm>
      </p:grpSpPr>
      <p:pic>
        <p:nvPicPr>
          <p:cNvPr id="208" name="Google Shape;208;g14534ec9b81_0_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09" name="Google Shape;209;g14534ec9b81_0_1"/>
          <p:cNvCxnSpPr>
            <a:endCxn id="210" idx="3"/>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211" name="Google Shape;211;g14534ec9b81_0_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12" name="Google Shape;212;g14534ec9b81_0_1"/>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
        <p:nvSpPr>
          <p:cNvPr id="213" name="Google Shape;213;g14534ec9b81_0_1"/>
          <p:cNvSpPr txBox="1"/>
          <p:nvPr/>
        </p:nvSpPr>
        <p:spPr>
          <a:xfrm>
            <a:off x="1408325" y="1006488"/>
            <a:ext cx="5908800" cy="63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743673"/>
                </a:solidFill>
                <a:latin typeface="Montserrat"/>
                <a:ea typeface="Montserrat"/>
                <a:cs typeface="Montserrat"/>
                <a:sym typeface="Montserrat"/>
              </a:rPr>
              <a:t>Coba sekarang kamu tentukan pasangan negative dan positive testing pada tabel berikut</a:t>
            </a:r>
            <a:endParaRPr sz="1100">
              <a:latin typeface="Montserrat"/>
              <a:ea typeface="Montserrat"/>
              <a:cs typeface="Montserrat"/>
              <a:sym typeface="Montserrat"/>
            </a:endParaRPr>
          </a:p>
        </p:txBody>
      </p:sp>
      <p:graphicFrame>
        <p:nvGraphicFramePr>
          <p:cNvPr id="214" name="Google Shape;214;g14534ec9b81_0_1"/>
          <p:cNvGraphicFramePr/>
          <p:nvPr/>
        </p:nvGraphicFramePr>
        <p:xfrm>
          <a:off x="847400" y="1820975"/>
          <a:ext cx="3000000" cy="3000000"/>
        </p:xfrm>
        <a:graphic>
          <a:graphicData uri="http://schemas.openxmlformats.org/drawingml/2006/table">
            <a:tbl>
              <a:tblPr>
                <a:noFill/>
                <a:tableStyleId>{2DBD3C27-B40F-496C-A641-66DEFACBD8A3}</a:tableStyleId>
              </a:tblPr>
              <a:tblGrid>
                <a:gridCol w="3619500"/>
                <a:gridCol w="3619500"/>
              </a:tblGrid>
              <a:tr h="381000">
                <a:tc>
                  <a:txBody>
                    <a:bodyPr/>
                    <a:lstStyle/>
                    <a:p>
                      <a:pPr indent="0" lvl="0" marL="0" rtl="0" algn="ctr">
                        <a:lnSpc>
                          <a:spcPct val="115000"/>
                        </a:lnSpc>
                        <a:spcBef>
                          <a:spcPts val="0"/>
                        </a:spcBef>
                        <a:spcAft>
                          <a:spcPts val="0"/>
                        </a:spcAft>
                        <a:buNone/>
                      </a:pPr>
                      <a:r>
                        <a:rPr b="1" lang="en" sz="1100">
                          <a:solidFill>
                            <a:srgbClr val="222222"/>
                          </a:solidFill>
                          <a:latin typeface="Montserrat"/>
                          <a:ea typeface="Montserrat"/>
                          <a:cs typeface="Montserrat"/>
                          <a:sym typeface="Montserrat"/>
                        </a:rPr>
                        <a:t>Negative Testing</a:t>
                      </a:r>
                      <a:endParaRPr b="1"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222222"/>
                          </a:solidFill>
                          <a:latin typeface="Montserrat"/>
                          <a:ea typeface="Montserrat"/>
                          <a:cs typeface="Montserrat"/>
                          <a:sym typeface="Montserrat"/>
                        </a:rPr>
                        <a:t>Positive Testing</a:t>
                      </a:r>
                      <a:endParaRPr b="1"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100">
                          <a:solidFill>
                            <a:srgbClr val="222222"/>
                          </a:solidFill>
                          <a:latin typeface="Montserrat"/>
                          <a:ea typeface="Montserrat"/>
                          <a:cs typeface="Montserrat"/>
                          <a:sym typeface="Montserrat"/>
                        </a:rPr>
                        <a:t>Memasukkan </a:t>
                      </a:r>
                      <a:r>
                        <a:rPr lang="en" sz="1100">
                          <a:solidFill>
                            <a:srgbClr val="222222"/>
                          </a:solidFill>
                          <a:latin typeface="Montserrat"/>
                          <a:ea typeface="Montserrat"/>
                          <a:cs typeface="Montserrat"/>
                          <a:sym typeface="Montserrat"/>
                        </a:rPr>
                        <a:t>email yang tidak valid ke dalam kolom email</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Montserrat"/>
                          <a:ea typeface="Montserrat"/>
                          <a:cs typeface="Montserrat"/>
                          <a:sym typeface="Montserrat"/>
                        </a:rPr>
                        <a:t>…………………</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r h="523875">
                <a:tc>
                  <a:txBody>
                    <a:bodyPr/>
                    <a:lstStyle/>
                    <a:p>
                      <a:pPr indent="0" lvl="0" marL="0" rtl="0" algn="l">
                        <a:lnSpc>
                          <a:spcPct val="115000"/>
                        </a:lnSpc>
                        <a:spcBef>
                          <a:spcPts val="0"/>
                        </a:spcBef>
                        <a:spcAft>
                          <a:spcPts val="0"/>
                        </a:spcAft>
                        <a:buNone/>
                      </a:pPr>
                      <a:r>
                        <a:rPr lang="en" sz="1100">
                          <a:solidFill>
                            <a:srgbClr val="222222"/>
                          </a:solidFill>
                          <a:latin typeface="Montserrat"/>
                          <a:ea typeface="Montserrat"/>
                          <a:cs typeface="Montserrat"/>
                          <a:sym typeface="Montserrat"/>
                        </a:rPr>
                        <a:t>……………….</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rgbClr val="222222"/>
                          </a:solidFill>
                          <a:latin typeface="Montserrat"/>
                          <a:ea typeface="Montserrat"/>
                          <a:cs typeface="Montserrat"/>
                          <a:sym typeface="Montserrat"/>
                        </a:rPr>
                        <a:t>Memasukkan nomor telepon yang valid ke dalam kolom nomor</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r h="523875">
                <a:tc>
                  <a:txBody>
                    <a:bodyPr/>
                    <a:lstStyle/>
                    <a:p>
                      <a:pPr indent="0" lvl="0" marL="0" rtl="0" algn="l">
                        <a:lnSpc>
                          <a:spcPct val="115000"/>
                        </a:lnSpc>
                        <a:spcBef>
                          <a:spcPts val="0"/>
                        </a:spcBef>
                        <a:spcAft>
                          <a:spcPts val="0"/>
                        </a:spcAft>
                        <a:buNone/>
                      </a:pPr>
                      <a:r>
                        <a:rPr lang="en" sz="1100">
                          <a:solidFill>
                            <a:srgbClr val="222222"/>
                          </a:solidFill>
                          <a:latin typeface="Montserrat"/>
                          <a:ea typeface="Montserrat"/>
                          <a:cs typeface="Montserrat"/>
                          <a:sym typeface="Montserrat"/>
                        </a:rPr>
                        <a:t>……………..</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rgbClr val="222222"/>
                          </a:solidFill>
                          <a:latin typeface="Montserrat"/>
                          <a:ea typeface="Montserrat"/>
                          <a:cs typeface="Montserrat"/>
                          <a:sym typeface="Montserrat"/>
                        </a:rPr>
                        <a:t>Mengunggah foto/gambar dengan ukuran yang sesuai/dibawah ukuran maksimal</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r h="523875">
                <a:tc>
                  <a:txBody>
                    <a:bodyPr/>
                    <a:lstStyle/>
                    <a:p>
                      <a:pPr indent="0" lvl="0" marL="0" rtl="0" algn="l">
                        <a:lnSpc>
                          <a:spcPct val="115000"/>
                        </a:lnSpc>
                        <a:spcBef>
                          <a:spcPts val="0"/>
                        </a:spcBef>
                        <a:spcAft>
                          <a:spcPts val="0"/>
                        </a:spcAft>
                        <a:buNone/>
                      </a:pPr>
                      <a:r>
                        <a:rPr lang="en" sz="1100">
                          <a:solidFill>
                            <a:srgbClr val="222222"/>
                          </a:solidFill>
                          <a:latin typeface="Montserrat"/>
                          <a:ea typeface="Montserrat"/>
                          <a:cs typeface="Montserrat"/>
                          <a:sym typeface="Montserrat"/>
                        </a:rPr>
                        <a:t>Mengunggah jenis file doc ke dalam kolom unggah foto</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rgbClr val="222222"/>
                          </a:solidFill>
                          <a:latin typeface="Montserrat"/>
                          <a:ea typeface="Montserrat"/>
                          <a:cs typeface="Montserrat"/>
                          <a:sym typeface="Montserrat"/>
                        </a:rPr>
                        <a:t>………………..</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pic>
        <p:nvPicPr>
          <p:cNvPr id="219" name="Google Shape;219;g143c0b17756_0_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20" name="Google Shape;220;g143c0b17756_0_0"/>
          <p:cNvCxnSpPr>
            <a:endCxn id="221" idx="3"/>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222" name="Google Shape;222;g143c0b17756_0_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23" name="Google Shape;223;g143c0b17756_0_0"/>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
        <p:nvSpPr>
          <p:cNvPr id="224" name="Google Shape;224;g143c0b17756_0_0"/>
          <p:cNvSpPr txBox="1"/>
          <p:nvPr/>
        </p:nvSpPr>
        <p:spPr>
          <a:xfrm>
            <a:off x="1408325" y="1006488"/>
            <a:ext cx="5908800" cy="63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743673"/>
                </a:solidFill>
                <a:latin typeface="Montserrat"/>
                <a:ea typeface="Montserrat"/>
                <a:cs typeface="Montserrat"/>
                <a:sym typeface="Montserrat"/>
              </a:rPr>
              <a:t>Sekarang cek jawaban kamu !</a:t>
            </a:r>
            <a:endParaRPr sz="1100">
              <a:latin typeface="Montserrat"/>
              <a:ea typeface="Montserrat"/>
              <a:cs typeface="Montserrat"/>
              <a:sym typeface="Montserrat"/>
            </a:endParaRPr>
          </a:p>
        </p:txBody>
      </p:sp>
      <p:graphicFrame>
        <p:nvGraphicFramePr>
          <p:cNvPr id="225" name="Google Shape;225;g143c0b17756_0_0"/>
          <p:cNvGraphicFramePr/>
          <p:nvPr/>
        </p:nvGraphicFramePr>
        <p:xfrm>
          <a:off x="847400" y="1820975"/>
          <a:ext cx="3000000" cy="3000000"/>
        </p:xfrm>
        <a:graphic>
          <a:graphicData uri="http://schemas.openxmlformats.org/drawingml/2006/table">
            <a:tbl>
              <a:tblPr>
                <a:noFill/>
                <a:tableStyleId>{2DBD3C27-B40F-496C-A641-66DEFACBD8A3}</a:tableStyleId>
              </a:tblPr>
              <a:tblGrid>
                <a:gridCol w="3619500"/>
                <a:gridCol w="3619500"/>
              </a:tblGrid>
              <a:tr h="381000">
                <a:tc>
                  <a:txBody>
                    <a:bodyPr/>
                    <a:lstStyle/>
                    <a:p>
                      <a:pPr indent="0" lvl="0" marL="0" rtl="0" algn="ctr">
                        <a:lnSpc>
                          <a:spcPct val="115000"/>
                        </a:lnSpc>
                        <a:spcBef>
                          <a:spcPts val="0"/>
                        </a:spcBef>
                        <a:spcAft>
                          <a:spcPts val="0"/>
                        </a:spcAft>
                        <a:buNone/>
                      </a:pPr>
                      <a:r>
                        <a:rPr b="1" lang="en" sz="1100">
                          <a:solidFill>
                            <a:srgbClr val="222222"/>
                          </a:solidFill>
                          <a:latin typeface="Montserrat"/>
                          <a:ea typeface="Montserrat"/>
                          <a:cs typeface="Montserrat"/>
                          <a:sym typeface="Montserrat"/>
                        </a:rPr>
                        <a:t>Negative Testing</a:t>
                      </a:r>
                      <a:endParaRPr b="1"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222222"/>
                          </a:solidFill>
                          <a:latin typeface="Montserrat"/>
                          <a:ea typeface="Montserrat"/>
                          <a:cs typeface="Montserrat"/>
                          <a:sym typeface="Montserrat"/>
                        </a:rPr>
                        <a:t>Positive Testing</a:t>
                      </a:r>
                      <a:endParaRPr b="1"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100">
                          <a:solidFill>
                            <a:srgbClr val="222222"/>
                          </a:solidFill>
                          <a:latin typeface="Montserrat"/>
                          <a:ea typeface="Montserrat"/>
                          <a:cs typeface="Montserrat"/>
                          <a:sym typeface="Montserrat"/>
                        </a:rPr>
                        <a:t>Memasukkan email yang tidak falid ke dalam kolom email</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100">
                          <a:solidFill>
                            <a:srgbClr val="222222"/>
                          </a:solidFill>
                          <a:latin typeface="Montserrat"/>
                          <a:ea typeface="Montserrat"/>
                          <a:cs typeface="Montserrat"/>
                          <a:sym typeface="Montserrat"/>
                        </a:rPr>
                        <a:t>Memasukkan email yang valid ke dalam kolom email</a:t>
                      </a:r>
                      <a:endParaRPr b="1"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r h="523875">
                <a:tc>
                  <a:txBody>
                    <a:bodyPr/>
                    <a:lstStyle/>
                    <a:p>
                      <a:pPr indent="0" lvl="0" marL="0" rtl="0" algn="l">
                        <a:lnSpc>
                          <a:spcPct val="115000"/>
                        </a:lnSpc>
                        <a:spcBef>
                          <a:spcPts val="0"/>
                        </a:spcBef>
                        <a:spcAft>
                          <a:spcPts val="0"/>
                        </a:spcAft>
                        <a:buNone/>
                      </a:pPr>
                      <a:r>
                        <a:rPr b="1" lang="en" sz="1100">
                          <a:solidFill>
                            <a:srgbClr val="222222"/>
                          </a:solidFill>
                          <a:latin typeface="Montserrat"/>
                          <a:ea typeface="Montserrat"/>
                          <a:cs typeface="Montserrat"/>
                          <a:sym typeface="Montserrat"/>
                        </a:rPr>
                        <a:t>Memasukkan nomor telepon yang tidak valid ke dalam kolom nomor (misal menggunakan karakter)</a:t>
                      </a:r>
                      <a:endParaRPr b="1"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Montserrat"/>
                          <a:ea typeface="Montserrat"/>
                          <a:cs typeface="Montserrat"/>
                          <a:sym typeface="Montserrat"/>
                        </a:rPr>
                        <a:t>Memasukkan nomor telepon yang valid ke dalam kolom nomor</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r h="523875">
                <a:tc>
                  <a:txBody>
                    <a:bodyPr/>
                    <a:lstStyle/>
                    <a:p>
                      <a:pPr indent="0" lvl="0" marL="0" rtl="0" algn="l">
                        <a:lnSpc>
                          <a:spcPct val="115000"/>
                        </a:lnSpc>
                        <a:spcBef>
                          <a:spcPts val="0"/>
                        </a:spcBef>
                        <a:spcAft>
                          <a:spcPts val="0"/>
                        </a:spcAft>
                        <a:buNone/>
                      </a:pPr>
                      <a:r>
                        <a:rPr b="1" lang="en" sz="1100">
                          <a:solidFill>
                            <a:srgbClr val="222222"/>
                          </a:solidFill>
                          <a:latin typeface="Montserrat"/>
                          <a:ea typeface="Montserrat"/>
                          <a:cs typeface="Montserrat"/>
                          <a:sym typeface="Montserrat"/>
                        </a:rPr>
                        <a:t>Mengunggah foto/gambar dengan ukuran yang melebihi aturan</a:t>
                      </a:r>
                      <a:endParaRPr b="1"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Montserrat"/>
                          <a:ea typeface="Montserrat"/>
                          <a:cs typeface="Montserrat"/>
                          <a:sym typeface="Montserrat"/>
                        </a:rPr>
                        <a:t>Mengunggah foto/gambar dengan ukuran yang sesuai/dibawah ukuran maksimal</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r h="523875">
                <a:tc>
                  <a:txBody>
                    <a:bodyPr/>
                    <a:lstStyle/>
                    <a:p>
                      <a:pPr indent="0" lvl="0" marL="0" rtl="0" algn="l">
                        <a:lnSpc>
                          <a:spcPct val="115000"/>
                        </a:lnSpc>
                        <a:spcBef>
                          <a:spcPts val="0"/>
                        </a:spcBef>
                        <a:spcAft>
                          <a:spcPts val="0"/>
                        </a:spcAft>
                        <a:buNone/>
                      </a:pPr>
                      <a:r>
                        <a:rPr lang="en" sz="1100">
                          <a:solidFill>
                            <a:srgbClr val="222222"/>
                          </a:solidFill>
                          <a:latin typeface="Montserrat"/>
                          <a:ea typeface="Montserrat"/>
                          <a:cs typeface="Montserrat"/>
                          <a:sym typeface="Montserrat"/>
                        </a:rPr>
                        <a:t>Mengunggah jenis file doc ke dalam kolom unggah foto</a:t>
                      </a:r>
                      <a:endParaRPr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100">
                          <a:solidFill>
                            <a:srgbClr val="222222"/>
                          </a:solidFill>
                          <a:latin typeface="Montserrat"/>
                          <a:ea typeface="Montserrat"/>
                          <a:cs typeface="Montserrat"/>
                          <a:sym typeface="Montserrat"/>
                        </a:rPr>
                        <a:t>Mengunggah jenis file jpg, png ke dalam kolom unggah foto</a:t>
                      </a:r>
                      <a:endParaRPr b="1" sz="1100">
                        <a:solidFill>
                          <a:srgbClr val="222222"/>
                        </a:solidFill>
                        <a:latin typeface="Montserrat"/>
                        <a:ea typeface="Montserrat"/>
                        <a:cs typeface="Montserrat"/>
                        <a:sym typeface="Montserrat"/>
                      </a:endParaRPr>
                    </a:p>
                  </a:txBody>
                  <a:tcPr marT="91425" marB="91425" marR="91425" marL="91425">
                    <a:lnL cap="flat" cmpd="sng" w="9525">
                      <a:solidFill>
                        <a:srgbClr val="652F67"/>
                      </a:solidFill>
                      <a:prstDash val="solid"/>
                      <a:round/>
                      <a:headEnd len="sm" w="sm" type="none"/>
                      <a:tailEnd len="sm" w="sm" type="none"/>
                    </a:lnL>
                    <a:lnR cap="flat" cmpd="sng" w="9525">
                      <a:solidFill>
                        <a:srgbClr val="652F67"/>
                      </a:solidFill>
                      <a:prstDash val="solid"/>
                      <a:round/>
                      <a:headEnd len="sm" w="sm" type="none"/>
                      <a:tailEnd len="sm" w="sm" type="none"/>
                    </a:lnR>
                    <a:lnT cap="flat" cmpd="sng" w="9525">
                      <a:solidFill>
                        <a:srgbClr val="652F67"/>
                      </a:solidFill>
                      <a:prstDash val="solid"/>
                      <a:round/>
                      <a:headEnd len="sm" w="sm" type="none"/>
                      <a:tailEnd len="sm" w="sm" type="none"/>
                    </a:lnT>
                    <a:lnB cap="flat" cmpd="sng" w="9525">
                      <a:solidFill>
                        <a:srgbClr val="652F67"/>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229" name="Shape 229"/>
        <p:cNvGrpSpPr/>
        <p:nvPr/>
      </p:nvGrpSpPr>
      <p:grpSpPr>
        <a:xfrm>
          <a:off x="0" y="0"/>
          <a:ext cx="0" cy="0"/>
          <a:chOff x="0" y="0"/>
          <a:chExt cx="0" cy="0"/>
        </a:xfrm>
      </p:grpSpPr>
      <p:pic>
        <p:nvPicPr>
          <p:cNvPr id="230" name="Google Shape;230;p34"/>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231" name="Google Shape;231;p34"/>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232" name="Google Shape;232;p34"/>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100"/>
              <a:buFont typeface="Arial"/>
              <a:buNone/>
            </a:pPr>
            <a:r>
              <a:rPr b="1" lang="en">
                <a:solidFill>
                  <a:srgbClr val="FFFFFF"/>
                </a:solidFill>
                <a:latin typeface="Montserrat"/>
                <a:ea typeface="Montserrat"/>
                <a:cs typeface="Montserrat"/>
                <a:sym typeface="Montserrat"/>
              </a:rPr>
              <a:t>Udah tau dong gimana cara menyusun negative dan positive testing</a:t>
            </a:r>
            <a:r>
              <a:rPr b="1" i="0" lang="en" sz="1400" u="none" cap="none" strike="noStrike">
                <a:solidFill>
                  <a:srgbClr val="FFFFFF"/>
                </a:solidFill>
                <a:latin typeface="Montserrat"/>
                <a:ea typeface="Montserrat"/>
                <a:cs typeface="Montserrat"/>
                <a:sym typeface="Montserrat"/>
              </a:rPr>
              <a:t>?</a:t>
            </a:r>
            <a:endParaRPr b="1"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1" lang="en">
                <a:solidFill>
                  <a:srgbClr val="FFFFFF"/>
                </a:solidFill>
                <a:latin typeface="Montserrat"/>
                <a:ea typeface="Montserrat"/>
                <a:cs typeface="Montserrat"/>
                <a:sym typeface="Montserrat"/>
              </a:rPr>
              <a:t>Sekarang coba kita terapkan ke dalam contoh case,</a:t>
            </a:r>
            <a:r>
              <a:rPr b="1" i="0" lang="en" sz="1400" u="none" cap="none" strike="noStrike">
                <a:solidFill>
                  <a:srgbClr val="FFFFFF"/>
                </a:solidFill>
                <a:latin typeface="Montserrat"/>
                <a:ea typeface="Montserrat"/>
                <a:cs typeface="Montserrat"/>
                <a:sym typeface="Montserrat"/>
              </a:rPr>
              <a:t> yuk</a:t>
            </a:r>
            <a:r>
              <a:rPr b="1" lang="en">
                <a:solidFill>
                  <a:srgbClr val="FFFFFF"/>
                </a:solidFill>
                <a:latin typeface="Montserrat"/>
                <a:ea typeface="Montserrat"/>
                <a:cs typeface="Montserrat"/>
                <a:sym typeface="Montserrat"/>
              </a:rPr>
              <a:t>!</a:t>
            </a:r>
            <a:endParaRPr b="1"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rPr b="1" i="0" lang="en" sz="1400" u="none" cap="none" strike="noStrike">
                <a:solidFill>
                  <a:srgbClr val="FFFFFF"/>
                </a:solidFill>
                <a:latin typeface="Montserrat"/>
                <a:ea typeface="Montserrat"/>
                <a:cs typeface="Montserrat"/>
                <a:sym typeface="Montserrat"/>
              </a:rPr>
              <a:t>let’s go</a:t>
            </a:r>
            <a:r>
              <a:rPr b="1" lang="en">
                <a:solidFill>
                  <a:srgbClr val="FFFFFF"/>
                </a:solidFill>
                <a:latin typeface="Montserrat"/>
                <a:ea typeface="Montserrat"/>
                <a:cs typeface="Montserrat"/>
                <a:sym typeface="Montserrat"/>
              </a:rPr>
              <a:t>~</a:t>
            </a:r>
            <a:endParaRPr b="1" i="0" sz="1400" u="none" cap="none" strike="noStrike">
              <a:solidFill>
                <a:srgbClr val="FFFFFF"/>
              </a:solidFill>
              <a:latin typeface="Montserrat"/>
              <a:ea typeface="Montserrat"/>
              <a:cs typeface="Montserrat"/>
              <a:sym typeface="Montserrat"/>
            </a:endParaRPr>
          </a:p>
        </p:txBody>
      </p:sp>
      <p:pic>
        <p:nvPicPr>
          <p:cNvPr id="233" name="Google Shape;233;p34"/>
          <p:cNvPicPr preferRelativeResize="0"/>
          <p:nvPr/>
        </p:nvPicPr>
        <p:blipFill rotWithShape="1">
          <a:blip r:embed="rId5">
            <a:alphaModFix/>
          </a:blip>
          <a:srcRect b="0" l="0" r="0" t="0"/>
          <a:stretch/>
        </p:blipFill>
        <p:spPr>
          <a:xfrm>
            <a:off x="4556025" y="1173967"/>
            <a:ext cx="4127400" cy="3146131"/>
          </a:xfrm>
          <a:prstGeom prst="rect">
            <a:avLst/>
          </a:prstGeom>
          <a:noFill/>
          <a:ln>
            <a:noFill/>
          </a:ln>
        </p:spPr>
      </p:pic>
      <p:cxnSp>
        <p:nvCxnSpPr>
          <p:cNvPr id="234" name="Google Shape;234;p34"/>
          <p:cNvCxnSpPr/>
          <p:nvPr/>
        </p:nvCxnSpPr>
        <p:spPr>
          <a:xfrm rot="10800000">
            <a:off x="2377500" y="427100"/>
            <a:ext cx="5146800" cy="0"/>
          </a:xfrm>
          <a:prstGeom prst="straightConnector1">
            <a:avLst/>
          </a:prstGeom>
          <a:noFill/>
          <a:ln cap="flat" cmpd="sng" w="19050">
            <a:solidFill>
              <a:srgbClr val="FFFFFF"/>
            </a:solidFill>
            <a:prstDash val="solid"/>
            <a:round/>
            <a:headEnd len="sm" w="sm" type="none"/>
            <a:tailEnd len="sm" w="sm" type="none"/>
          </a:ln>
        </p:spPr>
      </p:cxnSp>
      <p:sp>
        <p:nvSpPr>
          <p:cNvPr id="235" name="Google Shape;235;p34"/>
          <p:cNvSpPr txBox="1"/>
          <p:nvPr/>
        </p:nvSpPr>
        <p:spPr>
          <a:xfrm>
            <a:off x="477900" y="140750"/>
            <a:ext cx="1899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latin typeface="Montserrat ExtraBold"/>
                <a:ea typeface="Montserrat ExtraBold"/>
                <a:cs typeface="Montserrat ExtraBold"/>
                <a:sym typeface="Montserrat ExtraBold"/>
              </a:rPr>
              <a:t>Testing Type I - Positive Negative Testing</a:t>
            </a:r>
            <a:endParaRPr b="0" i="0" sz="1400" u="none" cap="none" strike="noStrike">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pic>
        <p:nvPicPr>
          <p:cNvPr id="240" name="Google Shape;240;p3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41" name="Google Shape;241;p3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42" name="Google Shape;242;p36"/>
          <p:cNvSpPr txBox="1"/>
          <p:nvPr/>
        </p:nvSpPr>
        <p:spPr>
          <a:xfrm>
            <a:off x="1095875" y="838200"/>
            <a:ext cx="6773700" cy="657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rgbClr val="652F67"/>
                </a:solidFill>
                <a:latin typeface="Montserrat"/>
                <a:ea typeface="Montserrat"/>
                <a:cs typeface="Montserrat"/>
                <a:sym typeface="Montserrat"/>
              </a:rPr>
              <a:t>Positive Testing</a:t>
            </a:r>
            <a:endParaRPr b="1" i="0" sz="1100" u="none" cap="none" strike="noStrike">
              <a:solidFill>
                <a:srgbClr val="652F67"/>
              </a:solidFill>
              <a:latin typeface="Montserrat"/>
              <a:ea typeface="Montserrat"/>
              <a:cs typeface="Montserrat"/>
              <a:sym typeface="Montserrat"/>
            </a:endParaRPr>
          </a:p>
          <a:p>
            <a:pPr indent="0" lvl="0" marL="0" marR="0" rtl="0" algn="ctr">
              <a:lnSpc>
                <a:spcPct val="115000"/>
              </a:lnSpc>
              <a:spcBef>
                <a:spcPts val="1000"/>
              </a:spcBef>
              <a:spcAft>
                <a:spcPts val="1000"/>
              </a:spcAft>
              <a:buClr>
                <a:srgbClr val="000000"/>
              </a:buClr>
              <a:buSzPts val="1100"/>
              <a:buFont typeface="Arial"/>
              <a:buNone/>
            </a:pPr>
            <a:r>
              <a:rPr lang="en" sz="1100">
                <a:latin typeface="Montserrat"/>
                <a:ea typeface="Montserrat"/>
                <a:cs typeface="Montserrat"/>
                <a:sym typeface="Montserrat"/>
              </a:rPr>
              <a:t>K</a:t>
            </a:r>
            <a:r>
              <a:rPr b="0" i="0" lang="en" sz="1100" u="none" cap="none" strike="noStrike">
                <a:solidFill>
                  <a:srgbClr val="000000"/>
                </a:solidFill>
                <a:latin typeface="Montserrat"/>
                <a:ea typeface="Montserrat"/>
                <a:cs typeface="Montserrat"/>
                <a:sym typeface="Montserrat"/>
              </a:rPr>
              <a:t>ita langsung masuk</a:t>
            </a:r>
            <a:r>
              <a:rPr lang="en" sz="1100">
                <a:latin typeface="Montserrat"/>
                <a:ea typeface="Montserrat"/>
                <a:cs typeface="Montserrat"/>
                <a:sym typeface="Montserrat"/>
              </a:rPr>
              <a:t> contoh </a:t>
            </a:r>
            <a:r>
              <a:rPr b="0" i="0" lang="en" sz="1100" u="none" cap="none" strike="noStrike">
                <a:solidFill>
                  <a:srgbClr val="000000"/>
                </a:solidFill>
                <a:latin typeface="Montserrat"/>
                <a:ea typeface="Montserrat"/>
                <a:cs typeface="Montserrat"/>
                <a:sym typeface="Montserrat"/>
              </a:rPr>
              <a:t> Positive Testing pada case user </a:t>
            </a:r>
            <a:r>
              <a:rPr lang="en" sz="1100">
                <a:latin typeface="Montserrat"/>
                <a:ea typeface="Montserrat"/>
                <a:cs typeface="Montserrat"/>
                <a:sym typeface="Montserrat"/>
              </a:rPr>
              <a:t>l</a:t>
            </a:r>
            <a:r>
              <a:rPr b="0" i="0" lang="en" sz="1100" u="none" cap="none" strike="noStrike">
                <a:solidFill>
                  <a:srgbClr val="000000"/>
                </a:solidFill>
                <a:latin typeface="Montserrat"/>
                <a:ea typeface="Montserrat"/>
                <a:cs typeface="Montserrat"/>
                <a:sym typeface="Montserrat"/>
              </a:rPr>
              <a:t>og In mengg</a:t>
            </a:r>
            <a:r>
              <a:rPr lang="en" sz="1100">
                <a:latin typeface="Montserrat"/>
                <a:ea typeface="Montserrat"/>
                <a:cs typeface="Montserrat"/>
                <a:sym typeface="Montserrat"/>
              </a:rPr>
              <a:t>unakan email</a:t>
            </a:r>
            <a:endParaRPr b="0" i="0" sz="1100" u="none" cap="none" strike="noStrike">
              <a:solidFill>
                <a:srgbClr val="000000"/>
              </a:solidFill>
              <a:latin typeface="Montserrat"/>
              <a:ea typeface="Montserrat"/>
              <a:cs typeface="Montserrat"/>
              <a:sym typeface="Montserrat"/>
            </a:endParaRPr>
          </a:p>
        </p:txBody>
      </p:sp>
      <p:pic>
        <p:nvPicPr>
          <p:cNvPr id="243" name="Google Shape;243;p36"/>
          <p:cNvPicPr preferRelativeResize="0"/>
          <p:nvPr/>
        </p:nvPicPr>
        <p:blipFill rotWithShape="1">
          <a:blip r:embed="rId5">
            <a:alphaModFix/>
          </a:blip>
          <a:srcRect b="0" l="0" r="0" t="0"/>
          <a:stretch/>
        </p:blipFill>
        <p:spPr>
          <a:xfrm>
            <a:off x="1755625" y="1164363"/>
            <a:ext cx="5558297" cy="4233737"/>
          </a:xfrm>
          <a:prstGeom prst="rect">
            <a:avLst/>
          </a:prstGeom>
          <a:noFill/>
          <a:ln>
            <a:noFill/>
          </a:ln>
        </p:spPr>
      </p:pic>
      <p:cxnSp>
        <p:nvCxnSpPr>
          <p:cNvPr id="244" name="Google Shape;244;p36"/>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sp>
        <p:nvSpPr>
          <p:cNvPr id="245" name="Google Shape;245;p36"/>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61" name="Shape 61"/>
        <p:cNvGrpSpPr/>
        <p:nvPr/>
      </p:nvGrpSpPr>
      <p:grpSpPr>
        <a:xfrm>
          <a:off x="0" y="0"/>
          <a:ext cx="0" cy="0"/>
          <a:chOff x="0" y="0"/>
          <a:chExt cx="0" cy="0"/>
        </a:xfrm>
      </p:grpSpPr>
      <p:pic>
        <p:nvPicPr>
          <p:cNvPr id="62" name="Google Shape;62;p2"/>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63" name="Google Shape;63;p2"/>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64" name="Google Shape;64;p2"/>
          <p:cNvSpPr txBox="1"/>
          <p:nvPr/>
        </p:nvSpPr>
        <p:spPr>
          <a:xfrm>
            <a:off x="1874100" y="505800"/>
            <a:ext cx="5395800" cy="147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i="0" lang="en" sz="1700" u="none" cap="none" strike="noStrike">
                <a:solidFill>
                  <a:srgbClr val="FFFFFF"/>
                </a:solidFill>
                <a:latin typeface="Montserrat"/>
                <a:ea typeface="Montserrat"/>
                <a:cs typeface="Montserrat"/>
                <a:sym typeface="Montserrat"/>
              </a:rPr>
              <a:t>Selamat datang di </a:t>
            </a:r>
            <a:r>
              <a:rPr b="1" i="0" lang="en" sz="1700" u="none" cap="none" strike="noStrike">
                <a:solidFill>
                  <a:srgbClr val="FF9900"/>
                </a:solidFill>
                <a:latin typeface="Montserrat"/>
                <a:ea typeface="Montserrat"/>
                <a:cs typeface="Montserrat"/>
                <a:sym typeface="Montserrat"/>
              </a:rPr>
              <a:t>Chapter </a:t>
            </a:r>
            <a:r>
              <a:rPr b="1" lang="en" sz="1700">
                <a:solidFill>
                  <a:srgbClr val="FF9900"/>
                </a:solidFill>
                <a:latin typeface="Montserrat"/>
                <a:ea typeface="Montserrat"/>
                <a:cs typeface="Montserrat"/>
                <a:sym typeface="Montserrat"/>
              </a:rPr>
              <a:t>1</a:t>
            </a:r>
            <a:r>
              <a:rPr b="1" i="0" lang="en" sz="1700" u="none" cap="none" strike="noStrike">
                <a:solidFill>
                  <a:srgbClr val="FF9900"/>
                </a:solidFill>
                <a:latin typeface="Montserrat"/>
                <a:ea typeface="Montserrat"/>
                <a:cs typeface="Montserrat"/>
                <a:sym typeface="Montserrat"/>
              </a:rPr>
              <a:t> Topic </a:t>
            </a:r>
            <a:r>
              <a:rPr b="1" lang="en" sz="1700">
                <a:solidFill>
                  <a:srgbClr val="FF9900"/>
                </a:solidFill>
                <a:latin typeface="Montserrat"/>
                <a:ea typeface="Montserrat"/>
                <a:cs typeface="Montserrat"/>
                <a:sym typeface="Montserrat"/>
              </a:rPr>
              <a:t>4	</a:t>
            </a:r>
            <a:r>
              <a:rPr b="1" i="0" lang="en" sz="1700" u="none" cap="none" strike="noStrike">
                <a:solidFill>
                  <a:srgbClr val="FFFFFF"/>
                </a:solidFill>
                <a:latin typeface="Montserrat"/>
                <a:ea typeface="Montserrat"/>
                <a:cs typeface="Montserrat"/>
                <a:sym typeface="Montserrat"/>
              </a:rPr>
              <a:t>online course</a:t>
            </a:r>
            <a:r>
              <a:rPr b="1" i="0" lang="en" sz="1700" u="none" cap="none" strike="noStrike">
                <a:solidFill>
                  <a:srgbClr val="FF9900"/>
                </a:solidFill>
                <a:latin typeface="Montserrat"/>
                <a:ea typeface="Montserrat"/>
                <a:cs typeface="Montserrat"/>
                <a:sym typeface="Montserrat"/>
              </a:rPr>
              <a:t> Quality Assurance</a:t>
            </a:r>
            <a:r>
              <a:rPr b="1" i="0" lang="en" sz="1700" u="none" cap="none" strike="noStrike">
                <a:solidFill>
                  <a:schemeClr val="accent1"/>
                </a:solidFill>
                <a:latin typeface="Montserrat"/>
                <a:ea typeface="Montserrat"/>
                <a:cs typeface="Montserrat"/>
                <a:sym typeface="Montserrat"/>
              </a:rPr>
              <a:t> </a:t>
            </a:r>
            <a:r>
              <a:rPr b="1" i="0" lang="en" sz="1700" u="none" cap="none" strike="noStrike">
                <a:solidFill>
                  <a:srgbClr val="FFFFFF"/>
                </a:solidFill>
                <a:latin typeface="Montserrat"/>
                <a:ea typeface="Montserrat"/>
                <a:cs typeface="Montserrat"/>
                <a:sym typeface="Montserrat"/>
              </a:rPr>
              <a:t>dari </a:t>
            </a:r>
            <a:endParaRPr b="1" i="0" sz="170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700"/>
              <a:buFont typeface="Arial"/>
              <a:buNone/>
            </a:pPr>
            <a:r>
              <a:rPr b="1" i="0" lang="en" sz="1700" u="none" cap="none" strike="noStrike">
                <a:solidFill>
                  <a:srgbClr val="FFFFFF"/>
                </a:solidFill>
                <a:latin typeface="Montserrat"/>
                <a:ea typeface="Montserrat"/>
                <a:cs typeface="Montserrat"/>
                <a:sym typeface="Montserrat"/>
              </a:rPr>
              <a:t>Binar Academy!</a:t>
            </a:r>
            <a:endParaRPr b="1" i="0" sz="1700" u="none" cap="none" strike="noStrike">
              <a:solidFill>
                <a:srgbClr val="FFFFFF"/>
              </a:solidFill>
              <a:latin typeface="Montserrat"/>
              <a:ea typeface="Montserrat"/>
              <a:cs typeface="Montserrat"/>
              <a:sym typeface="Montserrat"/>
            </a:endParaRPr>
          </a:p>
        </p:txBody>
      </p:sp>
      <p:pic>
        <p:nvPicPr>
          <p:cNvPr id="65" name="Google Shape;65;p2"/>
          <p:cNvPicPr preferRelativeResize="0"/>
          <p:nvPr/>
        </p:nvPicPr>
        <p:blipFill rotWithShape="1">
          <a:blip r:embed="rId5">
            <a:alphaModFix/>
          </a:blip>
          <a:srcRect b="0" l="0" r="0" t="0"/>
          <a:stretch/>
        </p:blipFill>
        <p:spPr>
          <a:xfrm>
            <a:off x="2619938" y="1630575"/>
            <a:ext cx="3904125" cy="29759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9" name="Shape 249"/>
        <p:cNvGrpSpPr/>
        <p:nvPr/>
      </p:nvGrpSpPr>
      <p:grpSpPr>
        <a:xfrm>
          <a:off x="0" y="0"/>
          <a:ext cx="0" cy="0"/>
          <a:chOff x="0" y="0"/>
          <a:chExt cx="0" cy="0"/>
        </a:xfrm>
      </p:grpSpPr>
      <p:pic>
        <p:nvPicPr>
          <p:cNvPr id="250" name="Google Shape;250;p3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51" name="Google Shape;251;p3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52" name="Google Shape;252;p37"/>
          <p:cNvSpPr txBox="1"/>
          <p:nvPr/>
        </p:nvSpPr>
        <p:spPr>
          <a:xfrm>
            <a:off x="2717175" y="4427825"/>
            <a:ext cx="4127400" cy="657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Setelah mengisi sesuai ketentuan. Kita catat hasilnya dulu yuk, biar nggak lupa. </a:t>
            </a:r>
            <a:endParaRPr b="0" i="0" sz="1100" u="none" cap="none" strike="noStrike">
              <a:solidFill>
                <a:srgbClr val="000000"/>
              </a:solidFill>
              <a:latin typeface="Montserrat"/>
              <a:ea typeface="Montserrat"/>
              <a:cs typeface="Montserrat"/>
              <a:sym typeface="Montserrat"/>
            </a:endParaRPr>
          </a:p>
        </p:txBody>
      </p:sp>
      <p:pic>
        <p:nvPicPr>
          <p:cNvPr id="253" name="Google Shape;253;p37"/>
          <p:cNvPicPr preferRelativeResize="0"/>
          <p:nvPr/>
        </p:nvPicPr>
        <p:blipFill rotWithShape="1">
          <a:blip r:embed="rId5">
            <a:alphaModFix/>
          </a:blip>
          <a:srcRect b="0" l="0" r="0" t="0"/>
          <a:stretch/>
        </p:blipFill>
        <p:spPr>
          <a:xfrm>
            <a:off x="2253525" y="1015800"/>
            <a:ext cx="5054701" cy="3852951"/>
          </a:xfrm>
          <a:prstGeom prst="rect">
            <a:avLst/>
          </a:prstGeom>
          <a:noFill/>
          <a:ln>
            <a:noFill/>
          </a:ln>
        </p:spPr>
      </p:pic>
      <p:cxnSp>
        <p:nvCxnSpPr>
          <p:cNvPr id="254" name="Google Shape;254;p37"/>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sp>
        <p:nvSpPr>
          <p:cNvPr id="255" name="Google Shape;255;p37"/>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
        <p:nvSpPr>
          <p:cNvPr id="256" name="Google Shape;256;p37"/>
          <p:cNvSpPr txBox="1"/>
          <p:nvPr/>
        </p:nvSpPr>
        <p:spPr>
          <a:xfrm>
            <a:off x="1095875" y="838200"/>
            <a:ext cx="6773700" cy="657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rgbClr val="652F67"/>
                </a:solidFill>
                <a:latin typeface="Montserrat"/>
                <a:ea typeface="Montserrat"/>
                <a:cs typeface="Montserrat"/>
                <a:sym typeface="Montserrat"/>
              </a:rPr>
              <a:t>Positive Testing</a:t>
            </a:r>
            <a:endParaRPr b="1" i="0" sz="1100" u="none" cap="none" strike="noStrike">
              <a:solidFill>
                <a:srgbClr val="652F67"/>
              </a:solidFill>
              <a:latin typeface="Montserrat"/>
              <a:ea typeface="Montserrat"/>
              <a:cs typeface="Montserrat"/>
              <a:sym typeface="Montserrat"/>
            </a:endParaRPr>
          </a:p>
          <a:p>
            <a:pPr indent="0" lvl="0" marL="0" marR="0" rtl="0" algn="ctr">
              <a:lnSpc>
                <a:spcPct val="115000"/>
              </a:lnSpc>
              <a:spcBef>
                <a:spcPts val="1000"/>
              </a:spcBef>
              <a:spcAft>
                <a:spcPts val="1000"/>
              </a:spcAft>
              <a:buClr>
                <a:srgbClr val="000000"/>
              </a:buClr>
              <a:buSzPts val="1100"/>
              <a:buFont typeface="Arial"/>
              <a:buNone/>
            </a:pPr>
            <a:r>
              <a:rPr lang="en" sz="1100">
                <a:latin typeface="Montserrat"/>
                <a:ea typeface="Montserrat"/>
                <a:cs typeface="Montserrat"/>
                <a:sym typeface="Montserrat"/>
              </a:rPr>
              <a:t>Contoh lain lagi adalah</a:t>
            </a:r>
            <a:r>
              <a:rPr b="0" i="0" lang="en" sz="1100" u="none" cap="none" strike="noStrike">
                <a:solidFill>
                  <a:srgbClr val="000000"/>
                </a:solidFill>
                <a:latin typeface="Montserrat"/>
                <a:ea typeface="Montserrat"/>
                <a:cs typeface="Montserrat"/>
                <a:sym typeface="Montserrat"/>
              </a:rPr>
              <a:t> Positive Testing pada case user</a:t>
            </a:r>
            <a:r>
              <a:rPr lang="en" sz="1100">
                <a:latin typeface="Montserrat"/>
                <a:ea typeface="Montserrat"/>
                <a:cs typeface="Montserrat"/>
                <a:sym typeface="Montserrat"/>
              </a:rPr>
              <a:t> melakukan pendaftaran</a:t>
            </a:r>
            <a:endParaRPr b="0" i="0" sz="11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pic>
        <p:nvPicPr>
          <p:cNvPr id="261" name="Google Shape;261;p3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62" name="Google Shape;262;p3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63" name="Google Shape;263;p38"/>
          <p:cNvSpPr txBox="1"/>
          <p:nvPr/>
        </p:nvSpPr>
        <p:spPr>
          <a:xfrm>
            <a:off x="924000" y="766675"/>
            <a:ext cx="7296000" cy="844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rgbClr val="652F67"/>
                </a:solidFill>
                <a:latin typeface="Montserrat"/>
                <a:ea typeface="Montserrat"/>
                <a:cs typeface="Montserrat"/>
                <a:sym typeface="Montserrat"/>
              </a:rPr>
              <a:t>Negative Testing</a:t>
            </a:r>
            <a:endParaRPr b="0" i="0" sz="1100" u="none" cap="none" strike="noStrike">
              <a:solidFill>
                <a:srgbClr val="000000"/>
              </a:solidFill>
              <a:latin typeface="Montserrat"/>
              <a:ea typeface="Montserrat"/>
              <a:cs typeface="Montserrat"/>
              <a:sym typeface="Montserrat"/>
            </a:endParaRPr>
          </a:p>
          <a:p>
            <a:pPr indent="0" lvl="0" marL="0" marR="0" rtl="0" algn="ctr">
              <a:lnSpc>
                <a:spcPct val="115000"/>
              </a:lnSpc>
              <a:spcBef>
                <a:spcPts val="1000"/>
              </a:spcBef>
              <a:spcAft>
                <a:spcPts val="100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Hayo… Masih ingat kan bedanya positive testing dan negative testing? Yaps, di sini data yang dimasukkan tidak valid. Nah, ini dia contoh negative testing, gengs:</a:t>
            </a:r>
            <a:endParaRPr b="0" i="0" sz="1100" u="none" cap="none" strike="noStrike">
              <a:solidFill>
                <a:srgbClr val="000000"/>
              </a:solidFill>
              <a:latin typeface="Montserrat"/>
              <a:ea typeface="Montserrat"/>
              <a:cs typeface="Montserrat"/>
              <a:sym typeface="Montserrat"/>
            </a:endParaRPr>
          </a:p>
        </p:txBody>
      </p:sp>
      <p:pic>
        <p:nvPicPr>
          <p:cNvPr id="264" name="Google Shape;264;p38"/>
          <p:cNvPicPr preferRelativeResize="0"/>
          <p:nvPr/>
        </p:nvPicPr>
        <p:blipFill rotWithShape="1">
          <a:blip r:embed="rId5">
            <a:alphaModFix/>
          </a:blip>
          <a:srcRect b="0" l="0" r="0" t="0"/>
          <a:stretch/>
        </p:blipFill>
        <p:spPr>
          <a:xfrm>
            <a:off x="1915850" y="1429050"/>
            <a:ext cx="5312295" cy="4049301"/>
          </a:xfrm>
          <a:prstGeom prst="rect">
            <a:avLst/>
          </a:prstGeom>
          <a:noFill/>
          <a:ln>
            <a:noFill/>
          </a:ln>
        </p:spPr>
      </p:pic>
      <p:cxnSp>
        <p:nvCxnSpPr>
          <p:cNvPr id="265" name="Google Shape;265;p38"/>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sp>
        <p:nvSpPr>
          <p:cNvPr id="266" name="Google Shape;266;p38"/>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0" name="Shape 270"/>
        <p:cNvGrpSpPr/>
        <p:nvPr/>
      </p:nvGrpSpPr>
      <p:grpSpPr>
        <a:xfrm>
          <a:off x="0" y="0"/>
          <a:ext cx="0" cy="0"/>
          <a:chOff x="0" y="0"/>
          <a:chExt cx="0" cy="0"/>
        </a:xfrm>
      </p:grpSpPr>
      <p:pic>
        <p:nvPicPr>
          <p:cNvPr id="271" name="Google Shape;271;p3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72" name="Google Shape;272;p3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pic>
        <p:nvPicPr>
          <p:cNvPr id="273" name="Google Shape;273;p39"/>
          <p:cNvPicPr preferRelativeResize="0"/>
          <p:nvPr/>
        </p:nvPicPr>
        <p:blipFill rotWithShape="1">
          <a:blip r:embed="rId5">
            <a:alphaModFix/>
          </a:blip>
          <a:srcRect b="0" l="0" r="0" t="0"/>
          <a:stretch/>
        </p:blipFill>
        <p:spPr>
          <a:xfrm>
            <a:off x="1747313" y="482100"/>
            <a:ext cx="6067124" cy="4621299"/>
          </a:xfrm>
          <a:prstGeom prst="rect">
            <a:avLst/>
          </a:prstGeom>
          <a:noFill/>
          <a:ln>
            <a:noFill/>
          </a:ln>
        </p:spPr>
      </p:pic>
      <p:sp>
        <p:nvSpPr>
          <p:cNvPr id="274" name="Google Shape;274;p39"/>
          <p:cNvSpPr txBox="1"/>
          <p:nvPr/>
        </p:nvSpPr>
        <p:spPr>
          <a:xfrm>
            <a:off x="2717175" y="4427825"/>
            <a:ext cx="4127400" cy="657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Setelah mengisi sesuai ketentuan, jangan lupa catat hasil-nya ya~</a:t>
            </a:r>
            <a:endParaRPr b="0" i="0" sz="1100" u="none" cap="none" strike="noStrike">
              <a:solidFill>
                <a:srgbClr val="000000"/>
              </a:solidFill>
              <a:latin typeface="Montserrat"/>
              <a:ea typeface="Montserrat"/>
              <a:cs typeface="Montserrat"/>
              <a:sym typeface="Montserrat"/>
            </a:endParaRPr>
          </a:p>
        </p:txBody>
      </p:sp>
      <p:cxnSp>
        <p:nvCxnSpPr>
          <p:cNvPr id="275" name="Google Shape;275;p39"/>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sp>
        <p:nvSpPr>
          <p:cNvPr id="276" name="Google Shape;276;p39"/>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0" name="Shape 280"/>
        <p:cNvGrpSpPr/>
        <p:nvPr/>
      </p:nvGrpSpPr>
      <p:grpSpPr>
        <a:xfrm>
          <a:off x="0" y="0"/>
          <a:ext cx="0" cy="0"/>
          <a:chOff x="0" y="0"/>
          <a:chExt cx="0" cy="0"/>
        </a:xfrm>
      </p:grpSpPr>
      <p:pic>
        <p:nvPicPr>
          <p:cNvPr id="281" name="Google Shape;281;g1439a75ac30_0_13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282" name="Google Shape;282;g1439a75ac30_0_13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cxnSp>
        <p:nvCxnSpPr>
          <p:cNvPr id="283" name="Google Shape;283;g1439a75ac30_0_133"/>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sp>
        <p:nvSpPr>
          <p:cNvPr id="284" name="Google Shape;284;g1439a75ac30_0_133"/>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
        <p:nvSpPr>
          <p:cNvPr id="285" name="Google Shape;285;g1439a75ac30_0_133"/>
          <p:cNvSpPr txBox="1"/>
          <p:nvPr/>
        </p:nvSpPr>
        <p:spPr>
          <a:xfrm>
            <a:off x="301975" y="869500"/>
            <a:ext cx="7443900" cy="408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600">
                <a:solidFill>
                  <a:srgbClr val="761A79"/>
                </a:solidFill>
                <a:latin typeface="Montserrat"/>
                <a:ea typeface="Montserrat"/>
                <a:cs typeface="Montserrat"/>
                <a:sym typeface="Montserrat"/>
              </a:rPr>
              <a:t>Practice 1 : Live Session</a:t>
            </a:r>
            <a:endParaRPr b="1" sz="1600">
              <a:solidFill>
                <a:srgbClr val="761A79"/>
              </a:solidFill>
              <a:latin typeface="Montserrat"/>
              <a:ea typeface="Montserrat"/>
              <a:cs typeface="Montserrat"/>
              <a:sym typeface="Montserrat"/>
            </a:endParaRPr>
          </a:p>
          <a:p>
            <a:pPr indent="0" lvl="0" marL="0" rtl="0" algn="l">
              <a:lnSpc>
                <a:spcPct val="115000"/>
              </a:lnSpc>
              <a:spcBef>
                <a:spcPts val="1000"/>
              </a:spcBef>
              <a:spcAft>
                <a:spcPts val="0"/>
              </a:spcAft>
              <a:buClr>
                <a:srgbClr val="000000"/>
              </a:buClr>
              <a:buSzPts val="1100"/>
              <a:buFont typeface="Arial"/>
              <a:buNone/>
            </a:pPr>
            <a:r>
              <a:rPr lang="en" sz="1100">
                <a:solidFill>
                  <a:srgbClr val="292929"/>
                </a:solidFill>
                <a:latin typeface="Montserrat"/>
                <a:ea typeface="Montserrat"/>
                <a:cs typeface="Montserrat"/>
                <a:sym typeface="Montserrat"/>
              </a:rPr>
              <a:t>Ada misi nih buat kamu. Setelah mengetahui perbedaan positive dan negative testing, coba buat test case positive dan negative untuk web </a:t>
            </a:r>
            <a:r>
              <a:rPr lang="en" sz="1100" u="sng">
                <a:solidFill>
                  <a:schemeClr val="hlink"/>
                </a:solidFill>
                <a:latin typeface="Montserrat"/>
                <a:ea typeface="Montserrat"/>
                <a:cs typeface="Montserrat"/>
                <a:sym typeface="Montserrat"/>
                <a:hlinkClick r:id="rId5"/>
              </a:rPr>
              <a:t>filemen</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100">
                <a:solidFill>
                  <a:srgbClr val="292929"/>
                </a:solidFill>
                <a:latin typeface="Montserrat"/>
                <a:ea typeface="Montserrat"/>
                <a:cs typeface="Montserrat"/>
                <a:sym typeface="Montserrat"/>
              </a:rPr>
              <a:t>Case :</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User mengakes halaman web</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User mendaftarkan akun</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User mensortir postingan berita sesuai kategori </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User membagikan postingan melalui ikon social media</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User mengakses fitur Contact Us</a:t>
            </a:r>
            <a:endParaRPr sz="1100">
              <a:solidFill>
                <a:srgbClr val="292929"/>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292929"/>
              </a:buClr>
              <a:buSzPts val="1100"/>
              <a:buFont typeface="Montserrat"/>
              <a:buAutoNum type="arabicPeriod"/>
            </a:pPr>
            <a:r>
              <a:rPr lang="en" sz="1100">
                <a:solidFill>
                  <a:srgbClr val="292929"/>
                </a:solidFill>
                <a:latin typeface="Montserrat"/>
                <a:ea typeface="Montserrat"/>
                <a:cs typeface="Montserrat"/>
                <a:sym typeface="Montserrat"/>
              </a:rPr>
              <a:t>User mengakses fitur Subscribe</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rPr lang="en" sz="1100">
                <a:solidFill>
                  <a:srgbClr val="292929"/>
                </a:solidFill>
                <a:latin typeface="Montserrat"/>
                <a:ea typeface="Montserrat"/>
                <a:cs typeface="Montserrat"/>
                <a:sym typeface="Montserrat"/>
              </a:rPr>
              <a:t>Tugas:</a:t>
            </a:r>
            <a:endParaRPr sz="1100">
              <a:solidFill>
                <a:srgbClr val="29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100">
                <a:solidFill>
                  <a:srgbClr val="292929"/>
                </a:solidFill>
                <a:latin typeface="Montserrat"/>
                <a:ea typeface="Montserrat"/>
                <a:cs typeface="Montserrat"/>
                <a:sym typeface="Montserrat"/>
              </a:rPr>
              <a:t>Buat contoh positive dan negative testing menggunakan format template </a:t>
            </a:r>
            <a:r>
              <a:rPr lang="en" sz="1100" u="sng">
                <a:solidFill>
                  <a:schemeClr val="hlink"/>
                </a:solidFill>
                <a:latin typeface="Montserrat"/>
                <a:ea typeface="Montserrat"/>
                <a:cs typeface="Montserrat"/>
                <a:sym typeface="Montserrat"/>
                <a:hlinkClick r:id="rId6"/>
              </a:rPr>
              <a:t>test scenario dan test case</a:t>
            </a:r>
            <a:r>
              <a:rPr lang="en" sz="1100">
                <a:solidFill>
                  <a:srgbClr val="292929"/>
                </a:solidFill>
                <a:latin typeface="Montserrat"/>
                <a:ea typeface="Montserrat"/>
                <a:cs typeface="Montserrat"/>
                <a:sym typeface="Montserrat"/>
              </a:rPr>
              <a:t> sesuai dengan case yang diberikan. Kalau sudah, kalian bisa bahas hasilnya bersama Facil!</a:t>
            </a:r>
            <a:endParaRPr sz="1100">
              <a:solidFill>
                <a:srgbClr val="292929"/>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289" name="Shape 289"/>
        <p:cNvGrpSpPr/>
        <p:nvPr/>
      </p:nvGrpSpPr>
      <p:grpSpPr>
        <a:xfrm>
          <a:off x="0" y="0"/>
          <a:ext cx="0" cy="0"/>
          <a:chOff x="0" y="0"/>
          <a:chExt cx="0" cy="0"/>
        </a:xfrm>
      </p:grpSpPr>
      <p:pic>
        <p:nvPicPr>
          <p:cNvPr id="290" name="Google Shape;290;p43"/>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291" name="Google Shape;291;p43"/>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292" name="Google Shape;292;p43"/>
          <p:cNvCxnSpPr/>
          <p:nvPr/>
        </p:nvCxnSpPr>
        <p:spPr>
          <a:xfrm rot="10800000">
            <a:off x="2842325" y="427100"/>
            <a:ext cx="4682100" cy="0"/>
          </a:xfrm>
          <a:prstGeom prst="straightConnector1">
            <a:avLst/>
          </a:prstGeom>
          <a:noFill/>
          <a:ln cap="flat" cmpd="sng" w="19050">
            <a:solidFill>
              <a:srgbClr val="FFFFFF"/>
            </a:solidFill>
            <a:prstDash val="solid"/>
            <a:round/>
            <a:headEnd len="sm" w="sm" type="none"/>
            <a:tailEnd len="sm" w="sm" type="none"/>
          </a:ln>
        </p:spPr>
      </p:cxnSp>
      <p:sp>
        <p:nvSpPr>
          <p:cNvPr id="293" name="Google Shape;293;p43"/>
          <p:cNvSpPr txBox="1"/>
          <p:nvPr/>
        </p:nvSpPr>
        <p:spPr>
          <a:xfrm>
            <a:off x="481975" y="140750"/>
            <a:ext cx="40623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ExtraBold"/>
                <a:ea typeface="Montserrat ExtraBold"/>
                <a:cs typeface="Montserrat ExtraBold"/>
                <a:sym typeface="Montserrat ExtraBold"/>
              </a:rPr>
              <a:t>Refleksi Belajar</a:t>
            </a:r>
            <a:endParaRPr b="0" i="0" sz="1400" u="none" cap="none" strike="noStrike">
              <a:solidFill>
                <a:srgbClr val="FFFFFF"/>
              </a:solidFill>
              <a:latin typeface="Montserrat ExtraBold"/>
              <a:ea typeface="Montserrat ExtraBold"/>
              <a:cs typeface="Montserrat ExtraBold"/>
              <a:sym typeface="Montserrat ExtraBold"/>
            </a:endParaRPr>
          </a:p>
        </p:txBody>
      </p:sp>
      <p:sp>
        <p:nvSpPr>
          <p:cNvPr id="294" name="Google Shape;294;p43"/>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100"/>
              <a:buFont typeface="Arial"/>
              <a:buNone/>
            </a:pPr>
            <a:r>
              <a:rPr b="1" lang="en">
                <a:solidFill>
                  <a:srgbClr val="FFFFFF"/>
                </a:solidFill>
                <a:latin typeface="Montserrat"/>
                <a:ea typeface="Montserrat"/>
                <a:cs typeface="Montserrat"/>
                <a:sym typeface="Montserrat"/>
              </a:rPr>
              <a:t>Gimana guys, seru kan materinya?</a:t>
            </a:r>
            <a:endParaRPr b="1">
              <a:solidFill>
                <a:srgbClr val="FFFFFF"/>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1" lang="en">
                <a:solidFill>
                  <a:srgbClr val="FFFFFF"/>
                </a:solidFill>
                <a:latin typeface="Montserrat"/>
                <a:ea typeface="Montserrat"/>
                <a:cs typeface="Montserrat"/>
                <a:sym typeface="Montserrat"/>
              </a:rPr>
              <a:t>Biar kamu makin terlatih dalam mengimplementasikan positive dan negative testing dalam test scenario dan test case, kuy coba mulai terapkan ke dalam challenge kamu!</a:t>
            </a:r>
            <a:endParaRPr b="1">
              <a:solidFill>
                <a:srgbClr val="FFFFFF"/>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rPr b="1" lang="en">
                <a:solidFill>
                  <a:srgbClr val="FFFFFF"/>
                </a:solidFill>
                <a:latin typeface="Montserrat"/>
                <a:ea typeface="Montserrat"/>
                <a:cs typeface="Montserrat"/>
                <a:sym typeface="Montserrat"/>
              </a:rPr>
              <a:t>Jangan lupa konsultasikan progress pengerjaan kamu kepada Fasil, ya!</a:t>
            </a:r>
            <a:endParaRPr b="1">
              <a:solidFill>
                <a:srgbClr val="FFFFFF"/>
              </a:solidFill>
              <a:latin typeface="Montserrat"/>
              <a:ea typeface="Montserrat"/>
              <a:cs typeface="Montserrat"/>
              <a:sym typeface="Montserrat"/>
            </a:endParaRPr>
          </a:p>
        </p:txBody>
      </p:sp>
      <p:pic>
        <p:nvPicPr>
          <p:cNvPr id="295" name="Google Shape;295;p43"/>
          <p:cNvPicPr preferRelativeResize="0"/>
          <p:nvPr/>
        </p:nvPicPr>
        <p:blipFill rotWithShape="1">
          <a:blip r:embed="rId5">
            <a:alphaModFix/>
          </a:blip>
          <a:srcRect b="0" l="0" r="0" t="0"/>
          <a:stretch/>
        </p:blipFill>
        <p:spPr>
          <a:xfrm>
            <a:off x="4076201" y="1101562"/>
            <a:ext cx="4607224" cy="35118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9" name="Shape 299"/>
        <p:cNvGrpSpPr/>
        <p:nvPr/>
      </p:nvGrpSpPr>
      <p:grpSpPr>
        <a:xfrm>
          <a:off x="0" y="0"/>
          <a:ext cx="0" cy="0"/>
          <a:chOff x="0" y="0"/>
          <a:chExt cx="0" cy="0"/>
        </a:xfrm>
      </p:grpSpPr>
      <p:pic>
        <p:nvPicPr>
          <p:cNvPr id="300" name="Google Shape;300;p5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01" name="Google Shape;301;p57"/>
          <p:cNvCxnSpPr/>
          <p:nvPr/>
        </p:nvCxnSpPr>
        <p:spPr>
          <a:xfrm flipH="1">
            <a:off x="1932425" y="427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302" name="Google Shape;302;p5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03" name="Google Shape;303;p57"/>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Rangkuman</a:t>
            </a:r>
            <a:endParaRPr b="0" i="0" sz="1400" u="none" cap="none" strike="noStrike">
              <a:solidFill>
                <a:srgbClr val="761A79"/>
              </a:solidFill>
              <a:latin typeface="Montserrat ExtraBold"/>
              <a:ea typeface="Montserrat ExtraBold"/>
              <a:cs typeface="Montserrat ExtraBold"/>
              <a:sym typeface="Montserrat ExtraBold"/>
            </a:endParaRPr>
          </a:p>
        </p:txBody>
      </p:sp>
      <p:pic>
        <p:nvPicPr>
          <p:cNvPr id="304" name="Google Shape;304;p57"/>
          <p:cNvPicPr preferRelativeResize="0"/>
          <p:nvPr/>
        </p:nvPicPr>
        <p:blipFill rotWithShape="1">
          <a:blip r:embed="rId5">
            <a:alphaModFix/>
          </a:blip>
          <a:srcRect b="0" l="0" r="0" t="0"/>
          <a:stretch/>
        </p:blipFill>
        <p:spPr>
          <a:xfrm>
            <a:off x="4359309" y="857250"/>
            <a:ext cx="5102041" cy="3886199"/>
          </a:xfrm>
          <a:prstGeom prst="rect">
            <a:avLst/>
          </a:prstGeom>
          <a:noFill/>
          <a:ln>
            <a:noFill/>
          </a:ln>
        </p:spPr>
      </p:pic>
      <p:sp>
        <p:nvSpPr>
          <p:cNvPr id="305" name="Google Shape;305;p57"/>
          <p:cNvSpPr txBox="1"/>
          <p:nvPr/>
        </p:nvSpPr>
        <p:spPr>
          <a:xfrm>
            <a:off x="487625" y="914400"/>
            <a:ext cx="4149600" cy="3886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761A79"/>
                </a:solidFill>
                <a:latin typeface="Montserrat"/>
                <a:ea typeface="Montserrat"/>
                <a:cs typeface="Montserrat"/>
                <a:sym typeface="Montserrat"/>
              </a:rPr>
              <a:t>Inilah yang sudah kita pelajari, gengs!</a:t>
            </a:r>
            <a:endParaRPr b="1" sz="1600">
              <a:solidFill>
                <a:srgbClr val="761A7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761A79"/>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rPr b="1" lang="en" sz="1100">
                <a:solidFill>
                  <a:srgbClr val="F2AB2F"/>
                </a:solidFill>
                <a:latin typeface="Montserrat"/>
                <a:ea typeface="Montserrat"/>
                <a:cs typeface="Montserrat"/>
                <a:sym typeface="Montserrat"/>
              </a:rPr>
              <a:t>Beberapa t</a:t>
            </a:r>
            <a:r>
              <a:rPr b="1" i="0" lang="en" sz="1100" u="none" cap="none" strike="noStrike">
                <a:solidFill>
                  <a:srgbClr val="F2AB2F"/>
                </a:solidFill>
                <a:latin typeface="Montserrat"/>
                <a:ea typeface="Montserrat"/>
                <a:cs typeface="Montserrat"/>
                <a:sym typeface="Montserrat"/>
              </a:rPr>
              <a:t>ipe testing yang </a:t>
            </a:r>
            <a:r>
              <a:rPr b="1" lang="en" sz="1100">
                <a:solidFill>
                  <a:srgbClr val="F2AB2F"/>
                </a:solidFill>
                <a:latin typeface="Montserrat"/>
                <a:ea typeface="Montserrat"/>
                <a:cs typeface="Montserrat"/>
                <a:sym typeface="Montserrat"/>
              </a:rPr>
              <a:t>perlu </a:t>
            </a:r>
            <a:r>
              <a:rPr b="1" i="0" lang="en" sz="1100" u="none" cap="none" strike="noStrike">
                <a:solidFill>
                  <a:srgbClr val="F2AB2F"/>
                </a:solidFill>
                <a:latin typeface="Montserrat"/>
                <a:ea typeface="Montserrat"/>
                <a:cs typeface="Montserrat"/>
                <a:sym typeface="Montserrat"/>
              </a:rPr>
              <a:t>kamu ketahui:</a:t>
            </a:r>
            <a:endParaRPr b="1" i="0" sz="1100" u="none" cap="none" strike="noStrike">
              <a:solidFill>
                <a:srgbClr val="F2AB2F"/>
              </a:solidFill>
              <a:latin typeface="Montserrat"/>
              <a:ea typeface="Montserrat"/>
              <a:cs typeface="Montserrat"/>
              <a:sym typeface="Montserrat"/>
            </a:endParaRPr>
          </a:p>
          <a:p>
            <a:pPr indent="-298450" lvl="0" marL="457200" marR="0" rtl="0" algn="l">
              <a:lnSpc>
                <a:spcPct val="115000"/>
              </a:lnSpc>
              <a:spcBef>
                <a:spcPts val="100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Stress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Positive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Negative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Interrupt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White Box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Black Box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Compatibility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UAT</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E2E</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Regression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Smoke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Sanity Testing</a:t>
            </a:r>
            <a:endParaRPr b="0" i="0" sz="1100" u="none" cap="none" strike="noStrike">
              <a:solidFill>
                <a:srgbClr val="000000"/>
              </a:solidFill>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b="0" i="0" lang="en" sz="1100" u="none" cap="none" strike="noStrike">
                <a:solidFill>
                  <a:srgbClr val="000000"/>
                </a:solidFill>
                <a:latin typeface="Montserrat"/>
                <a:ea typeface="Montserrat"/>
                <a:cs typeface="Montserrat"/>
                <a:sym typeface="Montserrat"/>
              </a:rPr>
              <a:t>Unit Testing</a:t>
            </a:r>
            <a:endParaRPr b="0" i="0" sz="11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9" name="Shape 309"/>
        <p:cNvGrpSpPr/>
        <p:nvPr/>
      </p:nvGrpSpPr>
      <p:grpSpPr>
        <a:xfrm>
          <a:off x="0" y="0"/>
          <a:ext cx="0" cy="0"/>
          <a:chOff x="0" y="0"/>
          <a:chExt cx="0" cy="0"/>
        </a:xfrm>
      </p:grpSpPr>
      <p:pic>
        <p:nvPicPr>
          <p:cNvPr id="310" name="Google Shape;310;p5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11" name="Google Shape;311;p56"/>
          <p:cNvCxnSpPr/>
          <p:nvPr/>
        </p:nvCxnSpPr>
        <p:spPr>
          <a:xfrm flipH="1">
            <a:off x="1932425" y="427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312" name="Google Shape;312;p5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13" name="Google Shape;313;p5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Rangkuman</a:t>
            </a:r>
            <a:endParaRPr b="0" i="0" sz="1400" u="none" cap="none" strike="noStrike">
              <a:solidFill>
                <a:srgbClr val="761A79"/>
              </a:solidFill>
              <a:latin typeface="Montserrat ExtraBold"/>
              <a:ea typeface="Montserrat ExtraBold"/>
              <a:cs typeface="Montserrat ExtraBold"/>
              <a:sym typeface="Montserrat ExtraBold"/>
            </a:endParaRPr>
          </a:p>
        </p:txBody>
      </p:sp>
      <p:pic>
        <p:nvPicPr>
          <p:cNvPr id="314" name="Google Shape;314;p56"/>
          <p:cNvPicPr preferRelativeResize="0"/>
          <p:nvPr/>
        </p:nvPicPr>
        <p:blipFill rotWithShape="1">
          <a:blip r:embed="rId5">
            <a:alphaModFix/>
          </a:blip>
          <a:srcRect b="0" l="0" r="0" t="0"/>
          <a:stretch/>
        </p:blipFill>
        <p:spPr>
          <a:xfrm>
            <a:off x="4359309" y="857250"/>
            <a:ext cx="5102041" cy="3886199"/>
          </a:xfrm>
          <a:prstGeom prst="rect">
            <a:avLst/>
          </a:prstGeom>
          <a:noFill/>
          <a:ln>
            <a:noFill/>
          </a:ln>
        </p:spPr>
      </p:pic>
      <p:sp>
        <p:nvSpPr>
          <p:cNvPr id="315" name="Google Shape;315;p56"/>
          <p:cNvSpPr txBox="1"/>
          <p:nvPr/>
        </p:nvSpPr>
        <p:spPr>
          <a:xfrm>
            <a:off x="487625" y="914400"/>
            <a:ext cx="41496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0" i="0" sz="1300" u="none" cap="none" strike="noStrike">
              <a:solidFill>
                <a:srgbClr val="F2AB2F"/>
              </a:solidFill>
              <a:latin typeface="Montserrat Black"/>
              <a:ea typeface="Montserrat Black"/>
              <a:cs typeface="Montserrat Black"/>
              <a:sym typeface="Montserrat Black"/>
            </a:endParaRPr>
          </a:p>
          <a:p>
            <a:pPr indent="0" lvl="0" marL="0" marR="0" rtl="0" algn="l">
              <a:lnSpc>
                <a:spcPct val="115000"/>
              </a:lnSpc>
              <a:spcBef>
                <a:spcPts val="1000"/>
              </a:spcBef>
              <a:spcAft>
                <a:spcPts val="0"/>
              </a:spcAft>
              <a:buClr>
                <a:srgbClr val="000000"/>
              </a:buClr>
              <a:buSzPts val="1100"/>
              <a:buFont typeface="Arial"/>
              <a:buNone/>
            </a:pPr>
            <a:r>
              <a:rPr b="1" lang="en" sz="1100">
                <a:solidFill>
                  <a:srgbClr val="F2AB2F"/>
                </a:solidFill>
                <a:latin typeface="Montserrat"/>
                <a:ea typeface="Montserrat"/>
                <a:cs typeface="Montserrat"/>
                <a:sym typeface="Montserrat"/>
              </a:rPr>
              <a:t>Positive </a:t>
            </a:r>
            <a:r>
              <a:rPr b="1" lang="en" sz="1100">
                <a:solidFill>
                  <a:srgbClr val="F2AB2F"/>
                </a:solidFill>
                <a:latin typeface="Montserrat"/>
                <a:ea typeface="Montserrat"/>
                <a:cs typeface="Montserrat"/>
                <a:sym typeface="Montserrat"/>
              </a:rPr>
              <a:t>Testing </a:t>
            </a:r>
            <a:r>
              <a:rPr b="1" lang="en" sz="1100">
                <a:solidFill>
                  <a:srgbClr val="F2AB2F"/>
                </a:solidFill>
                <a:latin typeface="Montserrat"/>
                <a:ea typeface="Montserrat"/>
                <a:cs typeface="Montserrat"/>
                <a:sym typeface="Montserrat"/>
              </a:rPr>
              <a:t> </a:t>
            </a:r>
            <a:endParaRPr b="1" i="0" sz="1100" u="none" cap="none" strike="noStrike">
              <a:solidFill>
                <a:srgbClr val="FFFFFF"/>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Positive testing untuk melihat sistem memvalidasi data yang valid. </a:t>
            </a:r>
            <a:endParaRPr sz="1100">
              <a:solidFill>
                <a:schemeClr val="dk1"/>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1100"/>
              <a:buFont typeface="Arial"/>
              <a:buNone/>
            </a:pPr>
            <a:r>
              <a:rPr b="1" lang="en" sz="1100">
                <a:solidFill>
                  <a:srgbClr val="F2AB2F"/>
                </a:solidFill>
                <a:latin typeface="Montserrat"/>
                <a:ea typeface="Montserrat"/>
                <a:cs typeface="Montserrat"/>
                <a:sym typeface="Montserrat"/>
              </a:rPr>
              <a:t>Negative Testing </a:t>
            </a:r>
            <a:endParaRPr sz="1100">
              <a:solidFill>
                <a:schemeClr val="dk1"/>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Negative testing untuk melihat respon saat data tidak </a:t>
            </a:r>
            <a:r>
              <a:rPr lang="en" sz="1100">
                <a:solidFill>
                  <a:schemeClr val="dk1"/>
                </a:solidFill>
                <a:latin typeface="Montserrat"/>
                <a:ea typeface="Montserrat"/>
                <a:cs typeface="Montserrat"/>
                <a:sym typeface="Montserrat"/>
                <a:extLst>
                  <a:ext uri="http://customooxmlschemas.google.com/">
                    <go:slidesCustomData xmlns:go="http://customooxmlschemas.google.com/" textRoundtripDataId="2"/>
                  </a:ext>
                </a:extLst>
              </a:rPr>
              <a:t>valid</a:t>
            </a:r>
            <a:endParaRPr sz="1100">
              <a:solidFill>
                <a:schemeClr val="dk1"/>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1100"/>
              <a:buFont typeface="Arial"/>
              <a:buNone/>
            </a:pPr>
            <a:r>
              <a:rPr b="1" lang="en" sz="1100">
                <a:solidFill>
                  <a:srgbClr val="F2AB2F"/>
                </a:solidFill>
                <a:latin typeface="Montserrat"/>
                <a:ea typeface="Montserrat"/>
                <a:cs typeface="Montserrat"/>
                <a:sym typeface="Montserrat"/>
              </a:rPr>
              <a:t>Negative Testing dibutuhkan untuk:</a:t>
            </a:r>
            <a:endParaRPr b="1" sz="1100">
              <a:solidFill>
                <a:srgbClr val="F2AB2F"/>
              </a:solidFill>
              <a:latin typeface="Montserrat"/>
              <a:ea typeface="Montserrat"/>
              <a:cs typeface="Montserrat"/>
              <a:sym typeface="Montserrat"/>
            </a:endParaRPr>
          </a:p>
          <a:p>
            <a:pPr indent="-298450" lvl="0" marL="457200" rtl="0" algn="l">
              <a:lnSpc>
                <a:spcPct val="115000"/>
              </a:lnSpc>
              <a:spcBef>
                <a:spcPts val="100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Untuk memvalidasi kemungkinan kegagalan pada produk jika mendapatkan inputan yang salah. </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Menghasilkan produk yang minim dengan kerentanan keamanan dan kegagalan</a:t>
            </a:r>
            <a:endParaRPr sz="1100">
              <a:solidFill>
                <a:schemeClr val="dk1"/>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 </a:t>
            </a:r>
            <a:endParaRPr b="0" i="0" sz="11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9" name="Shape 319"/>
        <p:cNvGrpSpPr/>
        <p:nvPr/>
      </p:nvGrpSpPr>
      <p:grpSpPr>
        <a:xfrm>
          <a:off x="0" y="0"/>
          <a:ext cx="0" cy="0"/>
          <a:chOff x="0" y="0"/>
          <a:chExt cx="0" cy="0"/>
        </a:xfrm>
      </p:grpSpPr>
      <p:pic>
        <p:nvPicPr>
          <p:cNvPr id="320" name="Google Shape;320;p5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21" name="Google Shape;321;p58"/>
          <p:cNvCxnSpPr/>
          <p:nvPr/>
        </p:nvCxnSpPr>
        <p:spPr>
          <a:xfrm flipH="1">
            <a:off x="1932425" y="427100"/>
            <a:ext cx="5592000" cy="16200"/>
          </a:xfrm>
          <a:prstGeom prst="straightConnector1">
            <a:avLst/>
          </a:prstGeom>
          <a:noFill/>
          <a:ln cap="flat" cmpd="sng" w="19050">
            <a:solidFill>
              <a:srgbClr val="761A79"/>
            </a:solidFill>
            <a:prstDash val="solid"/>
            <a:round/>
            <a:headEnd len="sm" w="sm" type="none"/>
            <a:tailEnd len="sm" w="sm" type="none"/>
          </a:ln>
        </p:spPr>
      </p:cxnSp>
      <p:pic>
        <p:nvPicPr>
          <p:cNvPr id="322" name="Google Shape;322;p5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23" name="Google Shape;323;p5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Referensi</a:t>
            </a:r>
            <a:endParaRPr b="0" i="0" sz="1400" u="none" cap="none" strike="noStrike">
              <a:solidFill>
                <a:srgbClr val="761A79"/>
              </a:solidFill>
              <a:latin typeface="Montserrat ExtraBold"/>
              <a:ea typeface="Montserrat ExtraBold"/>
              <a:cs typeface="Montserrat ExtraBold"/>
              <a:sym typeface="Montserrat ExtraBold"/>
            </a:endParaRPr>
          </a:p>
        </p:txBody>
      </p:sp>
      <p:pic>
        <p:nvPicPr>
          <p:cNvPr id="324" name="Google Shape;324;p58"/>
          <p:cNvPicPr preferRelativeResize="0"/>
          <p:nvPr/>
        </p:nvPicPr>
        <p:blipFill rotWithShape="1">
          <a:blip r:embed="rId5">
            <a:alphaModFix/>
          </a:blip>
          <a:srcRect b="0" l="0" r="0" t="0"/>
          <a:stretch/>
        </p:blipFill>
        <p:spPr>
          <a:xfrm>
            <a:off x="4359309" y="857250"/>
            <a:ext cx="5102041" cy="3886199"/>
          </a:xfrm>
          <a:prstGeom prst="rect">
            <a:avLst/>
          </a:prstGeom>
          <a:noFill/>
          <a:ln>
            <a:noFill/>
          </a:ln>
        </p:spPr>
      </p:pic>
      <p:sp>
        <p:nvSpPr>
          <p:cNvPr id="325" name="Google Shape;325;p58"/>
          <p:cNvSpPr txBox="1"/>
          <p:nvPr/>
        </p:nvSpPr>
        <p:spPr>
          <a:xfrm>
            <a:off x="487625" y="914400"/>
            <a:ext cx="41496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761A79"/>
                </a:solidFill>
                <a:latin typeface="Montserrat"/>
                <a:ea typeface="Montserrat"/>
                <a:cs typeface="Montserrat"/>
                <a:sym typeface="Montserrat"/>
              </a:rPr>
              <a:t>Kita sudah belajar banyak hal nih, biar makin mantep, yuk baca juga referensi ini!</a:t>
            </a:r>
            <a:endParaRPr b="0" i="0" sz="1200" u="none" cap="none" strike="noStrike">
              <a:solidFill>
                <a:srgbClr val="000000"/>
              </a:solidFill>
              <a:highlight>
                <a:srgbClr val="FFFFFF"/>
              </a:highlight>
              <a:latin typeface="Montserrat"/>
              <a:ea typeface="Montserrat"/>
              <a:cs typeface="Montserrat"/>
              <a:sym typeface="Montserrat"/>
            </a:endParaRPr>
          </a:p>
          <a:p>
            <a:pPr indent="-298450" lvl="0" marL="457200" marR="0" rtl="0" algn="l">
              <a:lnSpc>
                <a:spcPct val="115000"/>
              </a:lnSpc>
              <a:spcBef>
                <a:spcPts val="1000"/>
              </a:spcBef>
              <a:spcAft>
                <a:spcPts val="0"/>
              </a:spcAft>
              <a:buClr>
                <a:srgbClr val="FFAB40"/>
              </a:buClr>
              <a:buSzPts val="1100"/>
              <a:buFont typeface="Montserrat"/>
              <a:buAutoNum type="arabicPeriod"/>
            </a:pPr>
            <a:r>
              <a:rPr b="1" i="0" lang="en" sz="1100" u="sng" cap="none" strike="noStrike">
                <a:solidFill>
                  <a:srgbClr val="FFAB40"/>
                </a:solidFill>
                <a:highlight>
                  <a:srgbClr val="FFFFFF"/>
                </a:highlight>
                <a:latin typeface="Montserrat"/>
                <a:ea typeface="Montserrat"/>
                <a:cs typeface="Montserrat"/>
                <a:sym typeface="Montserrat"/>
                <a:hlinkClick r:id="rId6">
                  <a:extLst>
                    <a:ext uri="{A12FA001-AC4F-418D-AE19-62706E023703}">
                      <ahyp:hlinkClr val="tx"/>
                    </a:ext>
                  </a:extLst>
                </a:hlinkClick>
              </a:rPr>
              <a:t>What is software testing?</a:t>
            </a:r>
            <a:endParaRPr b="1" i="0" sz="1100" u="none" cap="none" strike="noStrike">
              <a:solidFill>
                <a:srgbClr val="FFAB40"/>
              </a:solidFill>
              <a:highlight>
                <a:srgbClr val="FFFFFF"/>
              </a:highlight>
              <a:latin typeface="Montserrat"/>
              <a:ea typeface="Montserrat"/>
              <a:cs typeface="Montserrat"/>
              <a:sym typeface="Montserrat"/>
            </a:endParaRPr>
          </a:p>
          <a:p>
            <a:pPr indent="-298450" lvl="0" marL="457200" marR="0" rtl="0" algn="l">
              <a:lnSpc>
                <a:spcPct val="115000"/>
              </a:lnSpc>
              <a:spcBef>
                <a:spcPts val="0"/>
              </a:spcBef>
              <a:spcAft>
                <a:spcPts val="0"/>
              </a:spcAft>
              <a:buClr>
                <a:srgbClr val="FFAB40"/>
              </a:buClr>
              <a:buSzPts val="1100"/>
              <a:buFont typeface="Montserrat"/>
              <a:buAutoNum type="arabicPeriod"/>
            </a:pPr>
            <a:r>
              <a:rPr b="1" i="0" lang="en" sz="1100" u="sng" cap="none" strike="noStrike">
                <a:solidFill>
                  <a:srgbClr val="FFAB40"/>
                </a:solidFill>
                <a:highlight>
                  <a:srgbClr val="FFFFFF"/>
                </a:highlight>
                <a:latin typeface="Montserrat"/>
                <a:ea typeface="Montserrat"/>
                <a:cs typeface="Montserrat"/>
                <a:sym typeface="Montserrat"/>
                <a:hlinkClick r:id="rId7">
                  <a:extLst>
                    <a:ext uri="{A12FA001-AC4F-418D-AE19-62706E023703}">
                      <ahyp:hlinkClr val="tx"/>
                    </a:ext>
                  </a:extLst>
                </a:hlinkClick>
              </a:rPr>
              <a:t>Different Types of Testing in Software Testing</a:t>
            </a:r>
            <a:endParaRPr sz="1200">
              <a:solidFill>
                <a:srgbClr val="FFAB40"/>
              </a:solidFill>
              <a:latin typeface="Montserrat Black"/>
              <a:ea typeface="Montserrat Black"/>
              <a:cs typeface="Montserrat Black"/>
              <a:sym typeface="Montserrat Black"/>
            </a:endParaRPr>
          </a:p>
          <a:p>
            <a:pPr indent="-298450" lvl="0" marL="457200" rtl="0" algn="l">
              <a:lnSpc>
                <a:spcPct val="115000"/>
              </a:lnSpc>
              <a:spcBef>
                <a:spcPts val="0"/>
              </a:spcBef>
              <a:spcAft>
                <a:spcPts val="0"/>
              </a:spcAft>
              <a:buClr>
                <a:srgbClr val="F2AB2F"/>
              </a:buClr>
              <a:buSzPts val="1100"/>
              <a:buFont typeface="Montserrat"/>
              <a:buAutoNum type="arabicPeriod"/>
            </a:pPr>
            <a:r>
              <a:rPr b="1" lang="en" sz="1100" u="sng">
                <a:solidFill>
                  <a:srgbClr val="F2AB2F"/>
                </a:solidFill>
                <a:highlight>
                  <a:schemeClr val="lt1"/>
                </a:highlight>
                <a:latin typeface="Montserrat"/>
                <a:ea typeface="Montserrat"/>
                <a:cs typeface="Montserrat"/>
                <a:sym typeface="Montserrat"/>
                <a:hlinkClick r:id="rId8">
                  <a:extLst>
                    <a:ext uri="{A12FA001-AC4F-418D-AE19-62706E023703}">
                      <ahyp:hlinkClr val="tx"/>
                    </a:ext>
                  </a:extLst>
                </a:hlinkClick>
              </a:rPr>
              <a:t>Why we need negative testing</a:t>
            </a:r>
            <a:endParaRPr sz="1100">
              <a:solidFill>
                <a:srgbClr val="F2AB2F"/>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29" name="Shape 329"/>
        <p:cNvGrpSpPr/>
        <p:nvPr/>
      </p:nvGrpSpPr>
      <p:grpSpPr>
        <a:xfrm>
          <a:off x="0" y="0"/>
          <a:ext cx="0" cy="0"/>
          <a:chOff x="0" y="0"/>
          <a:chExt cx="0" cy="0"/>
        </a:xfrm>
      </p:grpSpPr>
      <p:pic>
        <p:nvPicPr>
          <p:cNvPr id="330" name="Google Shape;330;p59"/>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331" name="Google Shape;331;p59"/>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332" name="Google Shape;332;p59"/>
          <p:cNvCxnSpPr/>
          <p:nvPr/>
        </p:nvCxnSpPr>
        <p:spPr>
          <a:xfrm flipH="1">
            <a:off x="1576625" y="427100"/>
            <a:ext cx="5947800" cy="23400"/>
          </a:xfrm>
          <a:prstGeom prst="straightConnector1">
            <a:avLst/>
          </a:prstGeom>
          <a:noFill/>
          <a:ln cap="flat" cmpd="sng" w="19050">
            <a:solidFill>
              <a:srgbClr val="FFFFFF"/>
            </a:solidFill>
            <a:prstDash val="solid"/>
            <a:round/>
            <a:headEnd len="sm" w="sm" type="none"/>
            <a:tailEnd len="sm" w="sm" type="none"/>
          </a:ln>
        </p:spPr>
      </p:cxnSp>
      <p:sp>
        <p:nvSpPr>
          <p:cNvPr id="333" name="Google Shape;333;p59"/>
          <p:cNvSpPr txBox="1"/>
          <p:nvPr/>
        </p:nvSpPr>
        <p:spPr>
          <a:xfrm>
            <a:off x="453375" y="152450"/>
            <a:ext cx="40623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ExtraBold"/>
                <a:ea typeface="Montserrat ExtraBold"/>
                <a:cs typeface="Montserrat ExtraBold"/>
                <a:sym typeface="Montserrat ExtraBold"/>
              </a:rPr>
              <a:t>Penutup</a:t>
            </a:r>
            <a:endParaRPr b="0" i="0" sz="1400" u="none" cap="none" strike="noStrike">
              <a:solidFill>
                <a:srgbClr val="FFFFFF"/>
              </a:solidFill>
              <a:latin typeface="Montserrat ExtraBold"/>
              <a:ea typeface="Montserrat ExtraBold"/>
              <a:cs typeface="Montserrat ExtraBold"/>
              <a:sym typeface="Montserrat ExtraBold"/>
            </a:endParaRPr>
          </a:p>
        </p:txBody>
      </p:sp>
      <p:pic>
        <p:nvPicPr>
          <p:cNvPr id="334" name="Google Shape;334;p59"/>
          <p:cNvPicPr preferRelativeResize="0"/>
          <p:nvPr/>
        </p:nvPicPr>
        <p:blipFill rotWithShape="1">
          <a:blip r:embed="rId5">
            <a:alphaModFix/>
          </a:blip>
          <a:srcRect b="0" l="0" r="0" t="0"/>
          <a:stretch/>
        </p:blipFill>
        <p:spPr>
          <a:xfrm>
            <a:off x="4258575" y="1034088"/>
            <a:ext cx="4435300" cy="3380824"/>
          </a:xfrm>
          <a:prstGeom prst="rect">
            <a:avLst/>
          </a:prstGeom>
          <a:noFill/>
          <a:ln>
            <a:noFill/>
          </a:ln>
        </p:spPr>
      </p:pic>
      <p:sp>
        <p:nvSpPr>
          <p:cNvPr id="335" name="Google Shape;335;p59"/>
          <p:cNvSpPr txBox="1"/>
          <p:nvPr/>
        </p:nvSpPr>
        <p:spPr>
          <a:xfrm>
            <a:off x="509675" y="953375"/>
            <a:ext cx="4127400" cy="3847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400" u="none" cap="none" strike="noStrike">
                <a:solidFill>
                  <a:srgbClr val="FFFFFF"/>
                </a:solidFill>
                <a:latin typeface="Montserrat"/>
                <a:ea typeface="Montserrat"/>
                <a:cs typeface="Montserrat"/>
                <a:sym typeface="Montserrat"/>
              </a:rPr>
              <a:t>Selesai deh Chapter </a:t>
            </a:r>
            <a:r>
              <a:rPr b="1" lang="en">
                <a:solidFill>
                  <a:srgbClr val="FFFFFF"/>
                </a:solidFill>
                <a:latin typeface="Montserrat"/>
                <a:ea typeface="Montserrat"/>
                <a:cs typeface="Montserrat"/>
                <a:sym typeface="Montserrat"/>
              </a:rPr>
              <a:t>1</a:t>
            </a:r>
            <a:r>
              <a:rPr b="1" i="0" lang="en" sz="1400" u="none" cap="none" strike="noStrike">
                <a:solidFill>
                  <a:srgbClr val="FFFFFF"/>
                </a:solidFill>
                <a:latin typeface="Montserrat"/>
                <a:ea typeface="Montserrat"/>
                <a:cs typeface="Montserrat"/>
                <a:sym typeface="Montserrat"/>
              </a:rPr>
              <a:t> Topic </a:t>
            </a:r>
            <a:r>
              <a:rPr b="1" lang="en">
                <a:solidFill>
                  <a:srgbClr val="FFFFFF"/>
                </a:solidFill>
                <a:latin typeface="Montserrat"/>
                <a:ea typeface="Montserrat"/>
                <a:cs typeface="Montserrat"/>
                <a:sym typeface="Montserrat"/>
              </a:rPr>
              <a:t>4</a:t>
            </a:r>
            <a:r>
              <a:rPr b="1" i="0" lang="en" sz="1400" u="none" cap="none" strike="noStrike">
                <a:solidFill>
                  <a:srgbClr val="FFFFFF"/>
                </a:solidFill>
                <a:latin typeface="Montserrat"/>
                <a:ea typeface="Montserrat"/>
                <a:cs typeface="Montserrat"/>
                <a:sym typeface="Montserrat"/>
              </a:rPr>
              <a:t> kita! </a:t>
            </a:r>
            <a:endParaRPr b="1"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1" i="0" lang="en" sz="1400" u="none" cap="none" strike="noStrike">
                <a:solidFill>
                  <a:srgbClr val="FFFFFF"/>
                </a:solidFill>
                <a:latin typeface="Montserrat"/>
                <a:ea typeface="Montserrat"/>
                <a:cs typeface="Montserrat"/>
                <a:sym typeface="Montserrat"/>
              </a:rPr>
              <a:t>Biar hasil belajar kita kali ini makin oke, sering-sering praktikkan, yaps!</a:t>
            </a:r>
            <a:endParaRPr b="1"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rPr b="1" i="0" lang="en" sz="1400" u="none" cap="none" strike="noStrike">
                <a:solidFill>
                  <a:srgbClr val="FFFFFF"/>
                </a:solidFill>
                <a:latin typeface="Montserrat"/>
                <a:ea typeface="Montserrat"/>
                <a:cs typeface="Montserrat"/>
                <a:sym typeface="Montserrat"/>
              </a:rPr>
              <a:t>Sampai jumpa di materi selanjutnya ya gengs! Kita akan belajar mengenai </a:t>
            </a:r>
            <a:r>
              <a:rPr b="1" lang="en">
                <a:solidFill>
                  <a:srgbClr val="FFAB40"/>
                </a:solidFill>
                <a:latin typeface="Montserrat"/>
                <a:ea typeface="Montserrat"/>
                <a:cs typeface="Montserrat"/>
                <a:sym typeface="Montserrat"/>
              </a:rPr>
              <a:t>Testing Type II </a:t>
            </a:r>
            <a:r>
              <a:rPr b="1" lang="en">
                <a:solidFill>
                  <a:schemeClr val="lt1"/>
                </a:solidFill>
                <a:latin typeface="Montserrat"/>
                <a:ea typeface="Montserrat"/>
                <a:cs typeface="Montserrat"/>
                <a:sym typeface="Montserrat"/>
              </a:rPr>
              <a:t>yang lebih seru lagi!</a:t>
            </a:r>
            <a:endParaRPr i="1"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pic>
        <p:nvPicPr>
          <p:cNvPr id="70" name="Google Shape;70;g142a31676f6_0_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71" name="Google Shape;71;g142a31676f6_0_0"/>
          <p:cNvCxnSpPr/>
          <p:nvPr/>
        </p:nvCxnSpPr>
        <p:spPr>
          <a:xfrm flipH="1">
            <a:off x="1640225" y="427100"/>
            <a:ext cx="5884200" cy="8400"/>
          </a:xfrm>
          <a:prstGeom prst="straightConnector1">
            <a:avLst/>
          </a:prstGeom>
          <a:noFill/>
          <a:ln cap="flat" cmpd="sng" w="19050">
            <a:solidFill>
              <a:srgbClr val="761A79"/>
            </a:solidFill>
            <a:prstDash val="solid"/>
            <a:round/>
            <a:headEnd len="sm" w="sm" type="none"/>
            <a:tailEnd len="sm" w="sm" type="none"/>
          </a:ln>
        </p:spPr>
      </p:cxnSp>
      <p:pic>
        <p:nvPicPr>
          <p:cNvPr id="72" name="Google Shape;72;g142a31676f6_0_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3" name="Google Shape;73;g142a31676f6_0_0"/>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extLst>
                  <a:ext uri="http://customooxmlschemas.google.com/">
                    <go:slidesCustomData xmlns:go="http://customooxmlschemas.google.com/" textRoundtripDataId="0"/>
                  </a:ext>
                </a:extLst>
              </a:rPr>
              <a:t>Pengantar</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74" name="Google Shape;74;g142a31676f6_0_0"/>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rgbClr val="761A79"/>
                </a:solidFill>
                <a:latin typeface="Montserrat"/>
                <a:ea typeface="Montserrat"/>
                <a:cs typeface="Montserrat"/>
                <a:sym typeface="Montserrat"/>
              </a:rPr>
              <a:t>Welcome back</a:t>
            </a:r>
            <a:r>
              <a:rPr b="1" lang="en">
                <a:solidFill>
                  <a:srgbClr val="761A79"/>
                </a:solidFill>
                <a:latin typeface="Montserrat"/>
                <a:ea typeface="Montserrat"/>
                <a:cs typeface="Montserrat"/>
                <a:sym typeface="Montserrat"/>
              </a:rPr>
              <a:t>, teman-teman!👋</a:t>
            </a:r>
            <a:r>
              <a:rPr b="1" lang="en">
                <a:solidFill>
                  <a:srgbClr val="652F67"/>
                </a:solidFill>
                <a:latin typeface="Montserrat"/>
                <a:ea typeface="Montserrat"/>
                <a:cs typeface="Montserrat"/>
                <a:sym typeface="Montserrat"/>
              </a:rPr>
              <a:t> </a:t>
            </a:r>
            <a:endParaRPr b="1" sz="10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b="1" sz="10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Di topic sebelumnya kita sudah membahas </a:t>
            </a:r>
            <a:r>
              <a:rPr b="1" lang="en" sz="1000">
                <a:solidFill>
                  <a:schemeClr val="dk1"/>
                </a:solidFill>
                <a:latin typeface="Montserrat"/>
                <a:ea typeface="Montserrat"/>
                <a:cs typeface="Montserrat"/>
                <a:sym typeface="Montserrat"/>
              </a:rPr>
              <a:t>Test Scenario dan Test Case.</a:t>
            </a:r>
            <a:endParaRPr b="1" sz="10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Di topic kali ini, kita akan bahas tentang </a:t>
            </a:r>
            <a:r>
              <a:rPr b="1" lang="en" sz="1000">
                <a:solidFill>
                  <a:schemeClr val="dk1"/>
                </a:solidFill>
                <a:latin typeface="Montserrat"/>
                <a:ea typeface="Montserrat"/>
                <a:cs typeface="Montserrat"/>
                <a:sym typeface="Montserrat"/>
              </a:rPr>
              <a:t>Testing Type I (Positive Negative Testing)</a:t>
            </a:r>
            <a:r>
              <a:rPr b="1" lang="en" sz="1000">
                <a:solidFill>
                  <a:schemeClr val="dk1"/>
                </a:solidFill>
                <a:latin typeface="Montserrat"/>
                <a:ea typeface="Montserrat"/>
                <a:cs typeface="Montserrat"/>
                <a:sym typeface="Montserrat"/>
              </a:rPr>
              <a:t>.</a:t>
            </a:r>
            <a:r>
              <a:rPr lang="en" sz="1000">
                <a:solidFill>
                  <a:schemeClr val="dk1"/>
                </a:solidFill>
                <a:latin typeface="Montserrat"/>
                <a:ea typeface="Montserrat"/>
                <a:cs typeface="Montserrat"/>
                <a:sym typeface="Montserrat"/>
              </a:rPr>
              <a:t> Apa aja sih yang akan kita pelajari? Cuss langsung aja lanjut~!</a:t>
            </a:r>
            <a:endParaRPr sz="1000">
              <a:solidFill>
                <a:schemeClr val="dk1"/>
              </a:solidFill>
              <a:latin typeface="Montserrat"/>
              <a:ea typeface="Montserrat"/>
              <a:cs typeface="Montserrat"/>
              <a:sym typeface="Montserrat"/>
            </a:endParaRPr>
          </a:p>
          <a:p>
            <a:pPr indent="0" lvl="0" marL="0" marR="0" rtl="0" algn="l">
              <a:lnSpc>
                <a:spcPct val="115000"/>
              </a:lnSpc>
              <a:spcBef>
                <a:spcPts val="0"/>
              </a:spcBef>
              <a:spcAft>
                <a:spcPts val="1000"/>
              </a:spcAft>
              <a:buClr>
                <a:schemeClr val="dk1"/>
              </a:buClr>
              <a:buSzPts val="1100"/>
              <a:buFont typeface="Arial"/>
              <a:buNone/>
            </a:pPr>
            <a:r>
              <a:t/>
            </a:r>
            <a:endParaRPr b="1" sz="1600">
              <a:solidFill>
                <a:srgbClr val="761A79"/>
              </a:solidFill>
              <a:latin typeface="Montserrat"/>
              <a:ea typeface="Montserrat"/>
              <a:cs typeface="Montserrat"/>
              <a:sym typeface="Montserrat"/>
            </a:endParaRPr>
          </a:p>
        </p:txBody>
      </p:sp>
      <p:pic>
        <p:nvPicPr>
          <p:cNvPr id="75" name="Google Shape;75;g142a31676f6_0_0"/>
          <p:cNvPicPr preferRelativeResize="0"/>
          <p:nvPr/>
        </p:nvPicPr>
        <p:blipFill rotWithShape="1">
          <a:blip r:embed="rId5">
            <a:alphaModFix/>
          </a:blip>
          <a:srcRect b="0" l="0" r="0" t="0"/>
          <a:stretch/>
        </p:blipFill>
        <p:spPr>
          <a:xfrm>
            <a:off x="4209076" y="954721"/>
            <a:ext cx="4992499" cy="38055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g1439a75ac30_0_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81" name="Google Shape;81;g1439a75ac30_0_0"/>
          <p:cNvCxnSpPr/>
          <p:nvPr/>
        </p:nvCxnSpPr>
        <p:spPr>
          <a:xfrm flipH="1">
            <a:off x="1640225" y="427100"/>
            <a:ext cx="5884200" cy="8400"/>
          </a:xfrm>
          <a:prstGeom prst="straightConnector1">
            <a:avLst/>
          </a:prstGeom>
          <a:noFill/>
          <a:ln cap="flat" cmpd="sng" w="19050">
            <a:solidFill>
              <a:srgbClr val="761A79"/>
            </a:solidFill>
            <a:prstDash val="solid"/>
            <a:round/>
            <a:headEnd len="sm" w="sm" type="none"/>
            <a:tailEnd len="sm" w="sm" type="none"/>
          </a:ln>
        </p:spPr>
      </p:cxnSp>
      <p:pic>
        <p:nvPicPr>
          <p:cNvPr id="82" name="Google Shape;82;g1439a75ac30_0_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83" name="Google Shape;83;g1439a75ac30_0_0"/>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extLst>
                  <a:ext uri="http://customooxmlschemas.google.com/">
                    <go:slidesCustomData xmlns:go="http://customooxmlschemas.google.com/" textRoundtripDataId="1"/>
                  </a:ext>
                </a:extLst>
              </a:rPr>
              <a:t>Pengantar</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84" name="Google Shape;84;g1439a75ac30_0_0"/>
          <p:cNvSpPr txBox="1"/>
          <p:nvPr/>
        </p:nvSpPr>
        <p:spPr>
          <a:xfrm>
            <a:off x="454375" y="717100"/>
            <a:ext cx="4117500" cy="408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rgbClr val="761A79"/>
                </a:solidFill>
                <a:latin typeface="Montserrat"/>
                <a:ea typeface="Montserrat"/>
                <a:cs typeface="Montserrat"/>
                <a:sym typeface="Montserrat"/>
              </a:rPr>
              <a:t>Di topik kali ini, kamu akan belajar beberapa poin berikut:</a:t>
            </a:r>
            <a:r>
              <a:rPr b="1" lang="en">
                <a:solidFill>
                  <a:srgbClr val="652F67"/>
                </a:solidFill>
                <a:latin typeface="Montserrat"/>
                <a:ea typeface="Montserrat"/>
                <a:cs typeface="Montserrat"/>
                <a:sym typeface="Montserrat"/>
              </a:rPr>
              <a:t> </a:t>
            </a:r>
            <a:endParaRPr b="1" sz="10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b="1" sz="1000">
              <a:solidFill>
                <a:schemeClr val="dk1"/>
              </a:solidFill>
              <a:latin typeface="Montserrat"/>
              <a:ea typeface="Montserrat"/>
              <a:cs typeface="Montserrat"/>
              <a:sym typeface="Montserrat"/>
            </a:endParaRPr>
          </a:p>
          <a:p>
            <a:pPr indent="-298450" lvl="0" marL="457200" rtl="0" algn="just">
              <a:lnSpc>
                <a:spcPct val="115000"/>
              </a:lnSpc>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Konsep tipe testing</a:t>
            </a:r>
            <a:endParaRPr sz="1100">
              <a:solidFill>
                <a:schemeClr val="dk1"/>
              </a:solidFill>
              <a:latin typeface="Montserrat"/>
              <a:ea typeface="Montserrat"/>
              <a:cs typeface="Montserrat"/>
              <a:sym typeface="Montserrat"/>
            </a:endParaRPr>
          </a:p>
          <a:p>
            <a:pPr indent="-298450" lvl="0" marL="457200" rtl="0" algn="just">
              <a:lnSpc>
                <a:spcPct val="115000"/>
              </a:lnSpc>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Definisi positive dan negative testing</a:t>
            </a:r>
            <a:endParaRPr sz="1100">
              <a:solidFill>
                <a:schemeClr val="dk1"/>
              </a:solidFill>
              <a:latin typeface="Montserrat"/>
              <a:ea typeface="Montserrat"/>
              <a:cs typeface="Montserrat"/>
              <a:sym typeface="Montserrat"/>
            </a:endParaRPr>
          </a:p>
          <a:p>
            <a:pPr indent="-298450" lvl="0" marL="457200" rtl="0" algn="just">
              <a:lnSpc>
                <a:spcPct val="115000"/>
              </a:lnSpc>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Mengapa tetap dibutuhkan negative testing</a:t>
            </a:r>
            <a:endParaRPr sz="1100">
              <a:solidFill>
                <a:schemeClr val="dk1"/>
              </a:solidFill>
              <a:latin typeface="Montserrat"/>
              <a:ea typeface="Montserrat"/>
              <a:cs typeface="Montserrat"/>
              <a:sym typeface="Montserrat"/>
            </a:endParaRPr>
          </a:p>
          <a:p>
            <a:pPr indent="-298450" lvl="0" marL="457200" rtl="0" algn="just">
              <a:lnSpc>
                <a:spcPct val="115000"/>
              </a:lnSpc>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Cara membuat positive dan negative testing</a:t>
            </a:r>
            <a:endParaRPr sz="11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100">
              <a:solidFill>
                <a:schemeClr val="dk1"/>
              </a:solidFill>
              <a:latin typeface="Montserrat"/>
              <a:ea typeface="Montserrat"/>
              <a:cs typeface="Montserrat"/>
              <a:sym typeface="Montserrat"/>
            </a:endParaRPr>
          </a:p>
        </p:txBody>
      </p:sp>
      <p:pic>
        <p:nvPicPr>
          <p:cNvPr id="85" name="Google Shape;85;g1439a75ac30_0_0"/>
          <p:cNvPicPr preferRelativeResize="0"/>
          <p:nvPr/>
        </p:nvPicPr>
        <p:blipFill rotWithShape="1">
          <a:blip r:embed="rId5">
            <a:alphaModFix/>
          </a:blip>
          <a:srcRect b="0" l="0" r="0" t="0"/>
          <a:stretch/>
        </p:blipFill>
        <p:spPr>
          <a:xfrm>
            <a:off x="4505300" y="1104126"/>
            <a:ext cx="4445176" cy="338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89"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91" name="Google Shape;91;p5"/>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92" name="Google Shape;92;p5"/>
          <p:cNvCxnSpPr>
            <a:endCxn id="93" idx="3"/>
          </p:cNvCxnSpPr>
          <p:nvPr/>
        </p:nvCxnSpPr>
        <p:spPr>
          <a:xfrm rot="10800000">
            <a:off x="2377500" y="427100"/>
            <a:ext cx="5146800" cy="0"/>
          </a:xfrm>
          <a:prstGeom prst="straightConnector1">
            <a:avLst/>
          </a:prstGeom>
          <a:noFill/>
          <a:ln cap="flat" cmpd="sng" w="19050">
            <a:solidFill>
              <a:srgbClr val="FFFFFF"/>
            </a:solidFill>
            <a:prstDash val="solid"/>
            <a:round/>
            <a:headEnd len="sm" w="sm" type="none"/>
            <a:tailEnd len="sm" w="sm" type="none"/>
          </a:ln>
        </p:spPr>
      </p:cxnSp>
      <p:sp>
        <p:nvSpPr>
          <p:cNvPr id="93" name="Google Shape;93;p5"/>
          <p:cNvSpPr txBox="1"/>
          <p:nvPr/>
        </p:nvSpPr>
        <p:spPr>
          <a:xfrm>
            <a:off x="477900" y="140750"/>
            <a:ext cx="1899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latin typeface="Montserrat ExtraBold"/>
                <a:ea typeface="Montserrat ExtraBold"/>
                <a:cs typeface="Montserrat ExtraBold"/>
                <a:sym typeface="Montserrat ExtraBold"/>
              </a:rPr>
              <a:t>Testing Type I - Positive Negative Testing</a:t>
            </a:r>
            <a:endParaRPr b="0" i="0" sz="1400" u="none" cap="none" strike="noStrike">
              <a:solidFill>
                <a:srgbClr val="FFFFFF"/>
              </a:solidFill>
              <a:latin typeface="Montserrat ExtraBold"/>
              <a:ea typeface="Montserrat ExtraBold"/>
              <a:cs typeface="Montserrat ExtraBold"/>
              <a:sym typeface="Montserrat ExtraBold"/>
            </a:endParaRPr>
          </a:p>
        </p:txBody>
      </p:sp>
      <p:pic>
        <p:nvPicPr>
          <p:cNvPr id="94" name="Google Shape;94;p5"/>
          <p:cNvPicPr preferRelativeResize="0"/>
          <p:nvPr/>
        </p:nvPicPr>
        <p:blipFill rotWithShape="1">
          <a:blip r:embed="rId5">
            <a:alphaModFix/>
          </a:blip>
          <a:srcRect b="0" l="0" r="0" t="0"/>
          <a:stretch/>
        </p:blipFill>
        <p:spPr>
          <a:xfrm>
            <a:off x="4311600" y="1349350"/>
            <a:ext cx="4627626" cy="3527425"/>
          </a:xfrm>
          <a:prstGeom prst="rect">
            <a:avLst/>
          </a:prstGeom>
          <a:noFill/>
          <a:ln>
            <a:noFill/>
          </a:ln>
        </p:spPr>
      </p:pic>
      <p:sp>
        <p:nvSpPr>
          <p:cNvPr id="95" name="Google Shape;95;p5"/>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400" u="none" cap="none" strike="noStrike">
                <a:solidFill>
                  <a:srgbClr val="FFFFFF"/>
                </a:solidFill>
                <a:latin typeface="Montserrat"/>
                <a:ea typeface="Montserrat"/>
                <a:cs typeface="Montserrat"/>
                <a:sym typeface="Montserrat"/>
              </a:rPr>
              <a:t>Setelah belajar tentang prinsip dasar testing pada topic sebelumnya, kita kenalan sama </a:t>
            </a:r>
            <a:r>
              <a:rPr b="1" lang="en">
                <a:solidFill>
                  <a:srgbClr val="FFFFFF"/>
                </a:solidFill>
                <a:latin typeface="Montserrat"/>
                <a:ea typeface="Montserrat"/>
                <a:cs typeface="Montserrat"/>
                <a:sym typeface="Montserrat"/>
              </a:rPr>
              <a:t>beberapa tipe testing </a:t>
            </a:r>
            <a:r>
              <a:rPr b="1" i="0" lang="en" sz="1400" u="none" cap="none" strike="noStrike">
                <a:solidFill>
                  <a:srgbClr val="FFFFFF"/>
                </a:solidFill>
                <a:latin typeface="Montserrat"/>
                <a:ea typeface="Montserrat"/>
                <a:cs typeface="Montserrat"/>
                <a:sym typeface="Montserrat"/>
              </a:rPr>
              <a:t>yuk!</a:t>
            </a:r>
            <a:endParaRPr b="1"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t/>
            </a:r>
            <a:endParaRPr b="1" i="0" sz="14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01" name="Google Shape;101;p9"/>
          <p:cNvCxnSpPr>
            <a:endCxn id="102" idx="3"/>
          </p:cNvCxnSpPr>
          <p:nvPr/>
        </p:nvCxnSpPr>
        <p:spPr>
          <a:xfrm rot="10800000">
            <a:off x="26506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103" name="Google Shape;103;p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02" name="Google Shape;102;p9"/>
          <p:cNvSpPr txBox="1"/>
          <p:nvPr/>
        </p:nvSpPr>
        <p:spPr>
          <a:xfrm>
            <a:off x="454375" y="144400"/>
            <a:ext cx="21963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61A79"/>
                </a:solidFill>
                <a:latin typeface="Montserrat ExtraBold"/>
                <a:ea typeface="Montserrat ExtraBold"/>
                <a:cs typeface="Montserrat ExtraBold"/>
                <a:sym typeface="Montserrat ExtraBold"/>
              </a:rPr>
              <a:t>Testing Type I - Positive Negative Testing</a:t>
            </a:r>
            <a:endParaRPr b="0" i="0" u="none" cap="none" strike="noStrike">
              <a:solidFill>
                <a:srgbClr val="761A79"/>
              </a:solidFill>
              <a:latin typeface="Montserrat ExtraBold"/>
              <a:ea typeface="Montserrat ExtraBold"/>
              <a:cs typeface="Montserrat ExtraBold"/>
              <a:sym typeface="Montserrat ExtraBold"/>
            </a:endParaRPr>
          </a:p>
        </p:txBody>
      </p:sp>
      <p:sp>
        <p:nvSpPr>
          <p:cNvPr id="104" name="Google Shape;104;p9"/>
          <p:cNvSpPr txBox="1"/>
          <p:nvPr/>
        </p:nvSpPr>
        <p:spPr>
          <a:xfrm>
            <a:off x="573575" y="914388"/>
            <a:ext cx="41274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sz="1600">
                <a:solidFill>
                  <a:srgbClr val="743673"/>
                </a:solidFill>
                <a:latin typeface="Montserrat"/>
                <a:ea typeface="Montserrat"/>
                <a:cs typeface="Montserrat"/>
                <a:sym typeface="Montserrat"/>
              </a:rPr>
              <a:t>Apakah Tipe Testing itu?</a:t>
            </a:r>
            <a:endParaRPr b="1" i="0" sz="1600" u="none" cap="none" strike="noStrike">
              <a:solidFill>
                <a:srgbClr val="743673"/>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Tipe testing adalah </a:t>
            </a:r>
            <a:r>
              <a:rPr b="1" i="0" lang="en" sz="1100" u="none" cap="none" strike="noStrike">
                <a:solidFill>
                  <a:srgbClr val="000000"/>
                </a:solidFill>
                <a:latin typeface="Montserrat"/>
                <a:ea typeface="Montserrat"/>
                <a:cs typeface="Montserrat"/>
                <a:sym typeface="Montserrat"/>
              </a:rPr>
              <a:t>klasifikasi berbagai aktivitas testing ke dalam kategori, tujuan, strategi, dan hasil testing.</a:t>
            </a:r>
            <a:endParaRPr b="1"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Dalam pengembangan produk (software), hal ini juga disebut dengan istilah </a:t>
            </a:r>
            <a:r>
              <a:rPr b="1" i="0" lang="en" sz="1100" u="none" cap="none" strike="noStrike">
                <a:solidFill>
                  <a:srgbClr val="000000"/>
                </a:solidFill>
                <a:latin typeface="Montserrat"/>
                <a:ea typeface="Montserrat"/>
                <a:cs typeface="Montserrat"/>
                <a:sym typeface="Montserrat"/>
              </a:rPr>
              <a:t>Software Testing Type</a:t>
            </a:r>
            <a:r>
              <a:rPr lang="en" sz="1100">
                <a:latin typeface="Montserrat"/>
                <a:ea typeface="Montserrat"/>
                <a:cs typeface="Montserrat"/>
                <a:sym typeface="Montserrat"/>
              </a:rPr>
              <a:t>.</a:t>
            </a:r>
            <a:r>
              <a:rPr b="1" i="0" lang="en" sz="1100" u="none" cap="none" strike="noStrike">
                <a:solidFill>
                  <a:srgbClr val="000000"/>
                </a:solidFill>
                <a:latin typeface="Montserrat"/>
                <a:ea typeface="Montserrat"/>
                <a:cs typeface="Montserrat"/>
                <a:sym typeface="Montserrat"/>
              </a:rPr>
              <a:t> </a:t>
            </a:r>
            <a:endParaRPr b="1"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Nah, tujuan dari pengklasifikasian ini adalah untuk melakukan validasi aplikasi atau web dengan tujuan pengujian yang lebih spesifik.</a:t>
            </a:r>
            <a:endParaRPr b="0" i="0" sz="1100" u="none" cap="none" strike="noStrike">
              <a:solidFill>
                <a:srgbClr val="FFFFFF"/>
              </a:solidFill>
              <a:highlight>
                <a:srgbClr val="FF0000"/>
              </a:highlight>
              <a:latin typeface="Montserrat"/>
              <a:ea typeface="Montserrat"/>
              <a:cs typeface="Montserrat"/>
              <a:sym typeface="Montserrat"/>
            </a:endParaRPr>
          </a:p>
        </p:txBody>
      </p:sp>
      <p:pic>
        <p:nvPicPr>
          <p:cNvPr id="105" name="Google Shape;105;p9"/>
          <p:cNvPicPr preferRelativeResize="0"/>
          <p:nvPr/>
        </p:nvPicPr>
        <p:blipFill rotWithShape="1">
          <a:blip r:embed="rId5">
            <a:alphaModFix/>
          </a:blip>
          <a:srcRect b="0" l="0" r="0" t="0"/>
          <a:stretch/>
        </p:blipFill>
        <p:spPr>
          <a:xfrm>
            <a:off x="4724400" y="1291182"/>
            <a:ext cx="3827125" cy="29172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pic>
        <p:nvPicPr>
          <p:cNvPr id="110" name="Google Shape;110;p1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1" name="Google Shape;111;p10"/>
          <p:cNvCxnSpPr>
            <a:endCxn id="112" idx="3"/>
          </p:cNvCxnSpPr>
          <p:nvPr/>
        </p:nvCxnSpPr>
        <p:spPr>
          <a:xfrm rot="10800000">
            <a:off x="27385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113" name="Google Shape;113;p1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2" name="Google Shape;112;p10"/>
          <p:cNvSpPr txBox="1"/>
          <p:nvPr/>
        </p:nvSpPr>
        <p:spPr>
          <a:xfrm>
            <a:off x="454375" y="144400"/>
            <a:ext cx="22842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
        <p:nvSpPr>
          <p:cNvPr id="114" name="Google Shape;114;p10"/>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Misalnya, kita ingin memastikan fitur lama tidak muncul bug atau defect karena ada penambahan fitur yang baru. </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Maka QA tidak melakukan testing pada fitur yang baru saja dibuat. Melainkan, fokus pada fitur yang lama. </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Oleh karena itu, ada tipe testing yang fokus melakukan testing fitur-fitur lama atau pun fitur yang baru dibuat.</a:t>
            </a:r>
            <a:endParaRPr b="0" i="0" sz="1100" u="none" cap="none" strike="noStrike">
              <a:solidFill>
                <a:srgbClr val="000000"/>
              </a:solidFill>
              <a:latin typeface="Montserrat"/>
              <a:ea typeface="Montserrat"/>
              <a:cs typeface="Montserrat"/>
              <a:sym typeface="Montserrat"/>
            </a:endParaRPr>
          </a:p>
        </p:txBody>
      </p:sp>
      <p:pic>
        <p:nvPicPr>
          <p:cNvPr id="115" name="Google Shape;115;p10"/>
          <p:cNvPicPr preferRelativeResize="0"/>
          <p:nvPr/>
        </p:nvPicPr>
        <p:blipFill rotWithShape="1">
          <a:blip r:embed="rId5">
            <a:alphaModFix/>
          </a:blip>
          <a:srcRect b="0" l="0" r="0" t="0"/>
          <a:stretch/>
        </p:blipFill>
        <p:spPr>
          <a:xfrm>
            <a:off x="4137526" y="1109337"/>
            <a:ext cx="4586825" cy="3496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pic>
        <p:nvPicPr>
          <p:cNvPr id="120" name="Google Shape;120;p1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21" name="Google Shape;121;p11"/>
          <p:cNvCxnSpPr>
            <a:endCxn id="122" idx="3"/>
          </p:cNvCxnSpPr>
          <p:nvPr/>
        </p:nvCxnSpPr>
        <p:spPr>
          <a:xfrm rot="10800000">
            <a:off x="2128975" y="430750"/>
            <a:ext cx="5314500" cy="0"/>
          </a:xfrm>
          <a:prstGeom prst="straightConnector1">
            <a:avLst/>
          </a:prstGeom>
          <a:noFill/>
          <a:ln cap="flat" cmpd="sng" w="19050">
            <a:solidFill>
              <a:srgbClr val="761A79"/>
            </a:solidFill>
            <a:prstDash val="solid"/>
            <a:round/>
            <a:headEnd len="sm" w="sm" type="none"/>
            <a:tailEnd len="sm" w="sm" type="none"/>
          </a:ln>
        </p:spPr>
      </p:cxnSp>
      <p:pic>
        <p:nvPicPr>
          <p:cNvPr id="123" name="Google Shape;123;p1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24" name="Google Shape;124;p11"/>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600" u="none" cap="none" strike="noStrike">
                <a:solidFill>
                  <a:srgbClr val="743673"/>
                </a:solidFill>
                <a:latin typeface="Montserrat"/>
                <a:ea typeface="Montserrat"/>
                <a:cs typeface="Montserrat"/>
                <a:sym typeface="Montserrat"/>
              </a:rPr>
              <a:t>Jadi, berapa banyak sih tipe testing yang mesti kita ketahui?</a:t>
            </a:r>
            <a:endParaRPr b="1" i="0" sz="1600" u="none" cap="none" strike="noStrike">
              <a:solidFill>
                <a:srgbClr val="743673"/>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lang="en" sz="1100">
                <a:latin typeface="Montserrat"/>
                <a:ea typeface="Montserrat"/>
                <a:cs typeface="Montserrat"/>
                <a:sym typeface="Montserrat"/>
              </a:rPr>
              <a:t>A</a:t>
            </a:r>
            <a:r>
              <a:rPr b="0" i="0" lang="en" sz="1100" u="none" cap="none" strike="noStrike">
                <a:solidFill>
                  <a:srgbClr val="000000"/>
                </a:solidFill>
                <a:latin typeface="Montserrat"/>
                <a:ea typeface="Montserrat"/>
                <a:cs typeface="Montserrat"/>
                <a:sym typeface="Montserrat"/>
              </a:rPr>
              <a:t>da </a:t>
            </a:r>
            <a:r>
              <a:rPr lang="en" sz="1100">
                <a:latin typeface="Montserrat"/>
                <a:ea typeface="Montserrat"/>
                <a:cs typeface="Montserrat"/>
                <a:sym typeface="Montserrat"/>
              </a:rPr>
              <a:t>banyak</a:t>
            </a:r>
            <a:r>
              <a:rPr b="0" i="0" lang="en" sz="1100" u="none" cap="none" strike="noStrike">
                <a:solidFill>
                  <a:srgbClr val="000000"/>
                </a:solidFill>
                <a:latin typeface="Montserrat"/>
                <a:ea typeface="Montserrat"/>
                <a:cs typeface="Montserrat"/>
                <a:sym typeface="Montserrat"/>
              </a:rPr>
              <a:t> tipe testing yang harus kita ketahui. Tapi, kita tidak harus menggunakan semua tipenya, kok~ 😌</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Pemilihan tipe ini tergantung pada cakupan tipe testing dan kebutuhan produk. Untuk daftar tipenya, coba kamu lihat tabel di samping. </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lang="en" sz="1100">
                <a:latin typeface="Montserrat"/>
                <a:ea typeface="Montserrat"/>
                <a:cs typeface="Montserrat"/>
                <a:sym typeface="Montserrat"/>
              </a:rPr>
              <a:t>Ini semua akan kita bahas bertahap, ya!</a:t>
            </a:r>
            <a:endParaRPr sz="1100">
              <a:latin typeface="Montserrat"/>
              <a:ea typeface="Montserrat"/>
              <a:cs typeface="Montserrat"/>
              <a:sym typeface="Montserrat"/>
            </a:endParaRPr>
          </a:p>
        </p:txBody>
      </p:sp>
      <p:pic>
        <p:nvPicPr>
          <p:cNvPr id="125" name="Google Shape;125;p11"/>
          <p:cNvPicPr preferRelativeResize="0"/>
          <p:nvPr/>
        </p:nvPicPr>
        <p:blipFill rotWithShape="1">
          <a:blip r:embed="rId5">
            <a:alphaModFix/>
          </a:blip>
          <a:srcRect b="0" l="0" r="0" t="0"/>
          <a:stretch/>
        </p:blipFill>
        <p:spPr>
          <a:xfrm>
            <a:off x="4001008" y="851350"/>
            <a:ext cx="5263719" cy="4012276"/>
          </a:xfrm>
          <a:prstGeom prst="rect">
            <a:avLst/>
          </a:prstGeom>
          <a:noFill/>
          <a:ln>
            <a:noFill/>
          </a:ln>
        </p:spPr>
      </p:pic>
      <p:sp>
        <p:nvSpPr>
          <p:cNvPr id="126" name="Google Shape;126;p11"/>
          <p:cNvSpPr txBox="1"/>
          <p:nvPr/>
        </p:nvSpPr>
        <p:spPr>
          <a:xfrm>
            <a:off x="281075" y="0"/>
            <a:ext cx="19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761A79"/>
                </a:solidFill>
                <a:latin typeface="Montserrat ExtraBold"/>
                <a:ea typeface="Montserrat ExtraBold"/>
                <a:cs typeface="Montserrat ExtraBold"/>
                <a:sym typeface="Montserrat ExtraBold"/>
              </a:rPr>
              <a:t>Testing Type I - Positive Negative Testing</a:t>
            </a:r>
            <a:endParaRPr>
              <a:solidFill>
                <a:srgbClr val="761A79"/>
              </a:solidFill>
              <a:latin typeface="Montserrat ExtraBold"/>
              <a:ea typeface="Montserrat ExtraBold"/>
              <a:cs typeface="Montserrat ExtraBold"/>
              <a:sym typeface="Montserrat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130" name="Shape 130"/>
        <p:cNvGrpSpPr/>
        <p:nvPr/>
      </p:nvGrpSpPr>
      <p:grpSpPr>
        <a:xfrm>
          <a:off x="0" y="0"/>
          <a:ext cx="0" cy="0"/>
          <a:chOff x="0" y="0"/>
          <a:chExt cx="0" cy="0"/>
        </a:xfrm>
      </p:grpSpPr>
      <p:pic>
        <p:nvPicPr>
          <p:cNvPr id="131" name="Google Shape;131;g142a31678ff_0_0"/>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132" name="Google Shape;132;g142a31678ff_0_0"/>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133" name="Google Shape;133;g142a31678ff_0_0"/>
          <p:cNvCxnSpPr>
            <a:endCxn id="134" idx="3"/>
          </p:cNvCxnSpPr>
          <p:nvPr/>
        </p:nvCxnSpPr>
        <p:spPr>
          <a:xfrm rot="10800000">
            <a:off x="2377500" y="427100"/>
            <a:ext cx="5146800" cy="0"/>
          </a:xfrm>
          <a:prstGeom prst="straightConnector1">
            <a:avLst/>
          </a:prstGeom>
          <a:noFill/>
          <a:ln cap="flat" cmpd="sng" w="19050">
            <a:solidFill>
              <a:srgbClr val="FFFFFF"/>
            </a:solidFill>
            <a:prstDash val="solid"/>
            <a:round/>
            <a:headEnd len="sm" w="sm" type="none"/>
            <a:tailEnd len="sm" w="sm" type="none"/>
          </a:ln>
        </p:spPr>
      </p:cxnSp>
      <p:pic>
        <p:nvPicPr>
          <p:cNvPr id="135" name="Google Shape;135;g142a31678ff_0_0"/>
          <p:cNvPicPr preferRelativeResize="0"/>
          <p:nvPr/>
        </p:nvPicPr>
        <p:blipFill rotWithShape="1">
          <a:blip r:embed="rId5">
            <a:alphaModFix/>
          </a:blip>
          <a:srcRect b="0" l="0" r="0" t="0"/>
          <a:stretch/>
        </p:blipFill>
        <p:spPr>
          <a:xfrm>
            <a:off x="4311600" y="1349350"/>
            <a:ext cx="4627626" cy="3527425"/>
          </a:xfrm>
          <a:prstGeom prst="rect">
            <a:avLst/>
          </a:prstGeom>
          <a:noFill/>
          <a:ln>
            <a:noFill/>
          </a:ln>
        </p:spPr>
      </p:pic>
      <p:sp>
        <p:nvSpPr>
          <p:cNvPr id="136" name="Google Shape;136;g142a31678ff_0_0"/>
          <p:cNvSpPr txBox="1"/>
          <p:nvPr/>
        </p:nvSpPr>
        <p:spPr>
          <a:xfrm>
            <a:off x="509675" y="914400"/>
            <a:ext cx="4127400" cy="3886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a:solidFill>
                  <a:srgbClr val="FFFFFF"/>
                </a:solidFill>
                <a:latin typeface="Montserrat"/>
                <a:ea typeface="Montserrat"/>
                <a:cs typeface="Montserrat"/>
                <a:sym typeface="Montserrat"/>
              </a:rPr>
              <a:t>Untuk pembahasan kali ini, kita akan fokus pada tipe</a:t>
            </a:r>
            <a:r>
              <a:rPr b="1" lang="en">
                <a:solidFill>
                  <a:srgbClr val="FFFFFF"/>
                </a:solidFill>
                <a:latin typeface="Montserrat"/>
                <a:ea typeface="Montserrat"/>
                <a:cs typeface="Montserrat"/>
                <a:sym typeface="Montserrat"/>
              </a:rPr>
              <a:t> </a:t>
            </a:r>
            <a:r>
              <a:rPr b="1" lang="en">
                <a:solidFill>
                  <a:srgbClr val="FFAB40"/>
                </a:solidFill>
                <a:latin typeface="Montserrat"/>
                <a:ea typeface="Montserrat"/>
                <a:cs typeface="Montserrat"/>
                <a:sym typeface="Montserrat"/>
              </a:rPr>
              <a:t>t</a:t>
            </a:r>
            <a:r>
              <a:rPr b="1" i="0" lang="en" sz="1400" u="none" cap="none" strike="noStrike">
                <a:solidFill>
                  <a:srgbClr val="FFAB40"/>
                </a:solidFill>
                <a:latin typeface="Montserrat"/>
                <a:ea typeface="Montserrat"/>
                <a:cs typeface="Montserrat"/>
                <a:sym typeface="Montserrat"/>
              </a:rPr>
              <a:t>esting positive dan tes</a:t>
            </a:r>
            <a:r>
              <a:rPr b="1" lang="en">
                <a:solidFill>
                  <a:srgbClr val="FFAB40"/>
                </a:solidFill>
                <a:latin typeface="Montserrat"/>
                <a:ea typeface="Montserrat"/>
                <a:cs typeface="Montserrat"/>
                <a:sym typeface="Montserrat"/>
              </a:rPr>
              <a:t>ting negative</a:t>
            </a:r>
            <a:r>
              <a:rPr b="1" i="0" lang="en" sz="1400" u="none" cap="none" strike="noStrike">
                <a:solidFill>
                  <a:srgbClr val="FFAB40"/>
                </a:solidFill>
                <a:latin typeface="Montserrat"/>
                <a:ea typeface="Montserrat"/>
                <a:cs typeface="Montserrat"/>
                <a:sym typeface="Montserrat"/>
              </a:rPr>
              <a:t>, </a:t>
            </a:r>
            <a:r>
              <a:rPr b="1" lang="en">
                <a:solidFill>
                  <a:srgbClr val="FFFFFF"/>
                </a:solidFill>
                <a:latin typeface="Montserrat"/>
                <a:ea typeface="Montserrat"/>
                <a:cs typeface="Montserrat"/>
                <a:sym typeface="Montserrat"/>
              </a:rPr>
              <a:t>ya</a:t>
            </a:r>
            <a:r>
              <a:rPr b="1" i="0" lang="en" sz="1400" u="none" cap="none" strike="noStrike">
                <a:solidFill>
                  <a:srgbClr val="FFFFFF"/>
                </a:solidFill>
                <a:latin typeface="Montserrat"/>
                <a:ea typeface="Montserrat"/>
                <a:cs typeface="Montserrat"/>
                <a:sym typeface="Montserrat"/>
              </a:rPr>
              <a:t>!</a:t>
            </a:r>
            <a:endParaRPr b="1"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1000"/>
              </a:spcBef>
              <a:spcAft>
                <a:spcPts val="0"/>
              </a:spcAft>
              <a:buClr>
                <a:srgbClr val="000000"/>
              </a:buClr>
              <a:buSzPts val="1100"/>
              <a:buFont typeface="Arial"/>
              <a:buNone/>
            </a:pPr>
            <a:r>
              <a:rPr b="1" lang="en">
                <a:solidFill>
                  <a:srgbClr val="FFFFFF"/>
                </a:solidFill>
                <a:latin typeface="Montserrat"/>
                <a:ea typeface="Montserrat"/>
                <a:cs typeface="Montserrat"/>
                <a:sym typeface="Montserrat"/>
              </a:rPr>
              <a:t>Jalan-jalan ke Jakpus beli kue cucur</a:t>
            </a:r>
            <a:endParaRPr b="1">
              <a:solidFill>
                <a:srgbClr val="FFFFFF"/>
              </a:solidFill>
              <a:latin typeface="Montserrat"/>
              <a:ea typeface="Montserrat"/>
              <a:cs typeface="Montserrat"/>
              <a:sym typeface="Montserrat"/>
            </a:endParaRPr>
          </a:p>
          <a:p>
            <a:pPr indent="0" lvl="0" marL="0" marR="0" rtl="0" algn="l">
              <a:lnSpc>
                <a:spcPct val="115000"/>
              </a:lnSpc>
              <a:spcBef>
                <a:spcPts val="1000"/>
              </a:spcBef>
              <a:spcAft>
                <a:spcPts val="1000"/>
              </a:spcAft>
              <a:buClr>
                <a:srgbClr val="000000"/>
              </a:buClr>
              <a:buSzPts val="1100"/>
              <a:buFont typeface="Arial"/>
              <a:buNone/>
            </a:pPr>
            <a:r>
              <a:rPr b="1" lang="en">
                <a:solidFill>
                  <a:srgbClr val="FFFFFF"/>
                </a:solidFill>
                <a:latin typeface="Montserrat"/>
                <a:ea typeface="Montserrat"/>
                <a:cs typeface="Montserrat"/>
                <a:sym typeface="Montserrat"/>
              </a:rPr>
              <a:t>Cuss meluncurr~</a:t>
            </a:r>
            <a:endParaRPr b="1" i="0" sz="1400" u="none" cap="none" strike="noStrike">
              <a:solidFill>
                <a:srgbClr val="FFFFFF"/>
              </a:solidFill>
              <a:latin typeface="Montserrat"/>
              <a:ea typeface="Montserrat"/>
              <a:cs typeface="Montserrat"/>
              <a:sym typeface="Montserrat"/>
            </a:endParaRPr>
          </a:p>
        </p:txBody>
      </p:sp>
      <p:sp>
        <p:nvSpPr>
          <p:cNvPr id="137" name="Google Shape;137;g142a31678ff_0_0"/>
          <p:cNvSpPr txBox="1"/>
          <p:nvPr/>
        </p:nvSpPr>
        <p:spPr>
          <a:xfrm>
            <a:off x="477900" y="140750"/>
            <a:ext cx="1899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latin typeface="Montserrat ExtraBold"/>
                <a:ea typeface="Montserrat ExtraBold"/>
                <a:cs typeface="Montserrat ExtraBold"/>
                <a:sym typeface="Montserrat ExtraBold"/>
              </a:rPr>
              <a:t>Testing Type I - Positive Negative Testing</a:t>
            </a:r>
            <a:endParaRPr b="0" i="0" sz="1400" u="none" cap="none" strike="noStrike">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