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  <p:embeddedFont>
      <p:font typeface="Montserrat Black"/>
      <p:bold r:id="rId49"/>
      <p:boldItalic r:id="rId50"/>
    </p:embeddedFont>
    <p:embeddedFont>
      <p:font typeface="Montserrat ExtraBold"/>
      <p:bold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53" roundtripDataSignature="AMtx7mjm0GCkCq/naeoitmKnQEbxgabw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70"/>
        <p:guide pos="452" orient="horz"/>
        <p:guide pos="3024" orient="horz"/>
        <p:guide pos="286"/>
        <p:guide pos="2880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ExtraBold-bold.fntdata"/><Relationship Id="rId50" Type="http://schemas.openxmlformats.org/officeDocument/2006/relationships/font" Target="fonts/MontserratBlack-boldItalic.fntdata"/><Relationship Id="rId53" Type="http://customschemas.google.com/relationships/presentationmetadata" Target="metadata"/><Relationship Id="rId52" Type="http://schemas.openxmlformats.org/officeDocument/2006/relationships/font" Target="fonts/Montserrat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5341dfbf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45341dfbf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7424a7c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37424a7c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7424a7cb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37424a7cb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7424a7cb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37424a7c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7424a7cb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37424a7c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Untuk UAT &gt; yang diperlukan BRD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Uat plan &gt; RTM &gt; UAT Result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7424a7cb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37424a7cb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7424a7cb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37424a7cb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7424a7cb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37424a7c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7424a7cb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37424a7cb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7424a7cb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37424a7cb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4975110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4497511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5341dfb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45341dfb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7424a7cb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37424a7cb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5341dfbf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45341dfb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5341dfb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45341dfb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5097945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45097945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5341dfbf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45341dfbf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s://www.lawinsider.com/dictionary/cosmetic-fault" TargetMode="External"/><Relationship Id="rId6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s://docs.google.com/document/d/17WKky-KCDjlnUYaH_TxpFaXcCC9RH9s6/edit?usp=sharing&amp;ouid=108809939248046482040&amp;rtpof=true&amp;sd=tru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s://www.youtube.com/watch?v=qoeCr7TQxqo&amp;t=174s" TargetMode="External"/><Relationship Id="rId6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s://docs.google.com/document/d/1IyD-RKq5HCuxZqhgVd0w-2EeJZ3ekBaX/edit?usp=sharing&amp;ouid=108809939248046482040&amp;rtpof=true&amp;sd=true" TargetMode="External"/><Relationship Id="rId6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hyperlink" Target="https://www.ibm.com/id-en/topics/software-testing" TargetMode="External"/><Relationship Id="rId7" Type="http://schemas.openxmlformats.org/officeDocument/2006/relationships/hyperlink" Target="https://www.irjet.net/archives/V3/i4/IRJET-V3I4329.pdf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974275" y="1609950"/>
            <a:ext cx="6577500" cy="21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Testing Type II - Stress Testing, Load Testing, Compatibility Testing, UAT Testing</a:t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Chapter 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0" i="0" lang="en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Topic 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145341dfbf3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45341dfbf3_0_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45341dfbf3_0_115"/>
          <p:cNvSpPr txBox="1"/>
          <p:nvPr/>
        </p:nvSpPr>
        <p:spPr>
          <a:xfrm>
            <a:off x="509675" y="914400"/>
            <a:ext cx="4848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Tools untuk </a:t>
            </a:r>
            <a:r>
              <a:rPr b="1" lang="en" sz="11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Melakukan Stress Testing</a:t>
            </a:r>
            <a:endParaRPr b="1" sz="11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2AB2F"/>
              </a:buClr>
              <a:buSzPts val="1100"/>
              <a:buFont typeface="Montserrat"/>
              <a:buAutoNum type="arabicPeriod"/>
            </a:pPr>
            <a:r>
              <a:rPr b="1" lang="en" sz="1100">
                <a:solidFill>
                  <a:srgbClr val="F2AB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LoadRunner</a:t>
            </a:r>
            <a:endParaRPr b="1" sz="1100">
              <a:solidFill>
                <a:srgbClr val="F2AB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LoadRunner (HP) adalah tools untuk Load Testing yang banyak digunakan. Hasil Load testing yang dibentuk oleh Loadrunner dianggap sebagai patokan.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2AB2F"/>
              </a:buClr>
              <a:buSzPts val="1100"/>
              <a:buFont typeface="Montserrat"/>
              <a:buAutoNum type="arabicPeriod"/>
            </a:pPr>
            <a:r>
              <a:rPr b="1" lang="en" sz="1100">
                <a:solidFill>
                  <a:srgbClr val="F2AB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Jmeter</a:t>
            </a:r>
            <a:endParaRPr b="1" sz="1100">
              <a:solidFill>
                <a:srgbClr val="F2AB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Jmeter adalah tools testing Open Source. Ini adalah aplikasi Java murni untuk stress testing dan performance testing. 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g145341dfbf3_0_115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145341dfbf3_0_115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3" name="Google Shape;143;g145341dfbf3_0_115"/>
          <p:cNvPicPr preferRelativeResize="0"/>
          <p:nvPr/>
        </p:nvPicPr>
        <p:blipFill rotWithShape="1">
          <a:blip r:embed="rId5">
            <a:alphaModFix/>
          </a:blip>
          <a:srcRect b="0" l="0" r="49533" t="0"/>
          <a:stretch/>
        </p:blipFill>
        <p:spPr>
          <a:xfrm>
            <a:off x="6101125" y="1666550"/>
            <a:ext cx="22111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45341dfbf3_0_115"/>
          <p:cNvPicPr preferRelativeResize="0"/>
          <p:nvPr/>
        </p:nvPicPr>
        <p:blipFill rotWithShape="1">
          <a:blip r:embed="rId5">
            <a:alphaModFix/>
          </a:blip>
          <a:srcRect b="0" l="49533" r="0" t="15167"/>
          <a:stretch/>
        </p:blipFill>
        <p:spPr>
          <a:xfrm>
            <a:off x="5568900" y="3115198"/>
            <a:ext cx="2211150" cy="10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Compatibility Testing</a:t>
            </a:r>
            <a:endParaRPr b="0" i="0" sz="1100" u="none" cap="none" strike="noStrike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Sesuai dengan namanya, testing ini untuk menguji kompatibilitas sistem, gengs!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Kita uji apakah sistem mampu berjalan pada berbagai sistem operasi, lingkungan jaringan, perangkat tertentu, dan lain sebagainya~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Kita lihat contohnya pada tabel setelah ini, yuk!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1374075"/>
            <a:ext cx="3892201" cy="2966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2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22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1500" y="974225"/>
            <a:ext cx="6581001" cy="381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3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23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9150" y="974225"/>
            <a:ext cx="6581039" cy="381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4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24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UAT (User Acceptance Testing)</a:t>
            </a:r>
            <a:endParaRPr b="0" i="0" sz="1100" u="none" cap="none" strike="noStrike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Testing ini dilakukan oleh user untuk memastikan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apakah produk atau software sudah sesuai dengan kebutuhan </a:t>
            </a: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Dalam testing UAT ini, kenyamanan dan kemampuan produk dalam menyelesaikan masalah dari user menjadi fokus utama, lho!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Jadi, kita bisa tahu apakah produk sudah bisa diterima end user atau belum.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5">
            <a:alphaModFix/>
          </a:blip>
          <a:srcRect b="23728" l="0" r="35922" t="0"/>
          <a:stretch/>
        </p:blipFill>
        <p:spPr>
          <a:xfrm>
            <a:off x="5482150" y="1332000"/>
            <a:ext cx="2891349" cy="262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5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25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Sebagai pihak yang lebih awam, user akan memiliki pemikiran yang lebih jernih. Mereka akan menilai fungsi produk dari kacamata pengguna.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Jadi, developer bisa memperbaiki isu yang ada sebelum produk benar-benar dirilis, deh~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6675" y="1169618"/>
            <a:ext cx="4127400" cy="3146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7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27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Oh iya, kalau kita menggunakan tipe testing ini, pastikan user yang melakukan testing sesuai dengan target pengguna, yaps!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Misalnya, kalau pada Binggo Shop maka user yang bisa melakukan uji coba adalah pengguna aktif online shop.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5401" y="914400"/>
            <a:ext cx="4838025" cy="368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6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6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137424a7cbd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37424a7cbd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37424a7cbd_0_20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Sebelum melakukan </a:t>
            </a:r>
            <a:r>
              <a:rPr b="1" lang="en" sz="1100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UAT, ada hal-hal yang perlu dipastikan oleh QA antara lain:</a:t>
            </a:r>
            <a:endParaRPr b="1" sz="1100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Requirements harus sudah tersedia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Coding pada aplikasi sudah di develop sepenuhnya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Unit Testing, Integration Testing &amp; System Testing harus sudah tersedia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Tidak ada bug dengan level High, Medium ketika fase Integrasi Sistem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Hanya </a:t>
            </a:r>
            <a:r>
              <a:rPr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bug cosmetic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dapat diterima sebelum UAT seperti kesalahan ejaan, warna background dll.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g137424a7cbd_0_20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g137424a7cbd_0_20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2" name="Google Shape;212;g137424a7cbd_0_20"/>
          <p:cNvPicPr preferRelativeResize="0"/>
          <p:nvPr/>
        </p:nvPicPr>
        <p:blipFill rotWithShape="1">
          <a:blip r:embed="rId6">
            <a:alphaModFix/>
          </a:blip>
          <a:srcRect b="23728" l="0" r="35922" t="0"/>
          <a:stretch/>
        </p:blipFill>
        <p:spPr>
          <a:xfrm>
            <a:off x="5482150" y="1332000"/>
            <a:ext cx="2891349" cy="26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137424a7cbd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37424a7cbd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37424a7cbd_0_30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Sebelum melakukan UAT, ada hal-hal yang perlu dipastikan oleh QA antara lain:</a:t>
            </a:r>
            <a:endParaRPr b="1" sz="1100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 startAt="6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Regresi testing harus diselesaikan tanpa cacat yang besar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 startAt="6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Semua cacat yang dilaporkan harus diperbaiki dan diuji sebelum UAT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 startAt="6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Matriks untuk semua pengujian harus diselesaikan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 startAt="6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Environment UAT harus sudah siap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 startAt="6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Menandatangani surat atau komunikasi dari Tim Pengujian Sistem bahwa sistem siap untuk dilakukan UAT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" name="Google Shape;220;g137424a7cbd_0_30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g137424a7cbd_0_30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22" name="Google Shape;222;g137424a7cbd_0_30"/>
          <p:cNvPicPr preferRelativeResize="0"/>
          <p:nvPr/>
        </p:nvPicPr>
        <p:blipFill rotWithShape="1">
          <a:blip r:embed="rId5">
            <a:alphaModFix/>
          </a:blip>
          <a:srcRect b="23728" l="0" r="35922" t="0"/>
          <a:stretch/>
        </p:blipFill>
        <p:spPr>
          <a:xfrm>
            <a:off x="5482150" y="1332000"/>
            <a:ext cx="2891349" cy="26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137424a7cbd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37424a7cbd_0_8"/>
          <p:cNvSpPr txBox="1"/>
          <p:nvPr/>
        </p:nvSpPr>
        <p:spPr>
          <a:xfrm>
            <a:off x="454025" y="816300"/>
            <a:ext cx="8428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Kalau semua persyaratan untuk melakukan UAT sudah tersedia, selanjutnya QA perlu melalui tahapan-tahapan berikut.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Yuk kita bahas satu-persatu !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9" name="Google Shape;229;g137424a7cbd_0_8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g137424a7cbd_0_8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31" name="Google Shape;231;g137424a7cbd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37424a7cbd_0_8"/>
          <p:cNvSpPr txBox="1"/>
          <p:nvPr/>
        </p:nvSpPr>
        <p:spPr>
          <a:xfrm>
            <a:off x="2906775" y="4544275"/>
            <a:ext cx="3723600" cy="3693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3636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Analisis Business Requirements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3" name="Google Shape;233;g137424a7cbd_0_8"/>
          <p:cNvSpPr txBox="1"/>
          <p:nvPr/>
        </p:nvSpPr>
        <p:spPr>
          <a:xfrm>
            <a:off x="2915702" y="3940607"/>
            <a:ext cx="3723600" cy="3693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3636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Menyusun UAT Plan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4" name="Google Shape;234;g137424a7cbd_0_8"/>
          <p:cNvSpPr txBox="1"/>
          <p:nvPr/>
        </p:nvSpPr>
        <p:spPr>
          <a:xfrm>
            <a:off x="2906925" y="3360500"/>
            <a:ext cx="3723600" cy="3693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3636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Menyusun Test Scenario dan Test Case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5" name="Google Shape;235;g137424a7cbd_0_8"/>
          <p:cNvSpPr txBox="1"/>
          <p:nvPr/>
        </p:nvSpPr>
        <p:spPr>
          <a:xfrm>
            <a:off x="2906875" y="2752700"/>
            <a:ext cx="3723600" cy="3693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3636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Persiapan Uji Data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6" name="Google Shape;236;g137424a7cbd_0_8"/>
          <p:cNvSpPr txBox="1"/>
          <p:nvPr/>
        </p:nvSpPr>
        <p:spPr>
          <a:xfrm>
            <a:off x="2906775" y="2135455"/>
            <a:ext cx="3723600" cy="3693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3636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Jalankan dan Laporkan Hasil Testing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7" name="Google Shape;237;g137424a7cbd_0_8"/>
          <p:cNvSpPr txBox="1"/>
          <p:nvPr/>
        </p:nvSpPr>
        <p:spPr>
          <a:xfrm>
            <a:off x="2906925" y="1524550"/>
            <a:ext cx="3790800" cy="3693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3636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Konfirmasi Tujuan Bisnis yang Terpenuhi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8" name="Google Shape;238;g137424a7cbd_0_8"/>
          <p:cNvSpPr/>
          <p:nvPr/>
        </p:nvSpPr>
        <p:spPr>
          <a:xfrm>
            <a:off x="4616250" y="4309900"/>
            <a:ext cx="368700" cy="26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61A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37424a7cbd_0_8"/>
          <p:cNvSpPr/>
          <p:nvPr/>
        </p:nvSpPr>
        <p:spPr>
          <a:xfrm>
            <a:off x="4616250" y="3678410"/>
            <a:ext cx="368700" cy="26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61A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37424a7cbd_0_8"/>
          <p:cNvSpPr/>
          <p:nvPr/>
        </p:nvSpPr>
        <p:spPr>
          <a:xfrm>
            <a:off x="4616250" y="3116413"/>
            <a:ext cx="368700" cy="26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61A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37424a7cbd_0_8"/>
          <p:cNvSpPr/>
          <p:nvPr/>
        </p:nvSpPr>
        <p:spPr>
          <a:xfrm>
            <a:off x="4616250" y="2496063"/>
            <a:ext cx="368700" cy="26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61A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37424a7cbd_0_8"/>
          <p:cNvSpPr/>
          <p:nvPr/>
        </p:nvSpPr>
        <p:spPr>
          <a:xfrm>
            <a:off x="4616250" y="1903692"/>
            <a:ext cx="368700" cy="26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61A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1874100" y="505800"/>
            <a:ext cx="53958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Selamat datang di </a:t>
            </a:r>
            <a:r>
              <a:rPr b="1" i="0" lang="en" sz="1700" u="none" cap="none" strike="noStrike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Chapter </a:t>
            </a:r>
            <a:r>
              <a:rPr b="1" lang="en" sz="17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i="0" lang="en" sz="1700" u="none" cap="none" strike="noStrike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Topic </a:t>
            </a:r>
            <a:r>
              <a:rPr b="1" lang="en" sz="17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i="0" lang="en" sz="1700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online course</a:t>
            </a:r>
            <a:r>
              <a:rPr b="1" i="0" lang="en" sz="1700" u="none" cap="none" strike="noStrike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Quality Assurance</a:t>
            </a:r>
            <a:r>
              <a:rPr b="1" i="0" lang="en" sz="17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dari </a:t>
            </a:r>
            <a:endParaRPr b="1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Binar Academy!</a:t>
            </a:r>
            <a:endParaRPr b="1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9938" y="1630575"/>
            <a:ext cx="3904125" cy="297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137424a7cbd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37424a7cbd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37424a7cbd_0_50"/>
          <p:cNvSpPr txBox="1"/>
          <p:nvPr/>
        </p:nvSpPr>
        <p:spPr>
          <a:xfrm>
            <a:off x="454025" y="1623800"/>
            <a:ext cx="45402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61A7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Step 1) Analisis Business Requirements</a:t>
            </a:r>
            <a:endParaRPr b="1" sz="1600">
              <a:solidFill>
                <a:srgbClr val="761A7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Salah satu kegiatan terpenting dalam UAT adalah mengidentifikasi dan mengembangkan skenario pengujian. Skenario pengujian ini berasal dari dokumen berikut: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Project Charter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Business Use Cases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Flow Diagram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Business Requirements Document(BRD)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System Requirements Specification(SRS)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0" name="Google Shape;250;g137424a7cbd_0_50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g137424a7cbd_0_50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137424a7cbd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37424a7cbd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37424a7cbd_0_62"/>
          <p:cNvSpPr txBox="1"/>
          <p:nvPr/>
        </p:nvSpPr>
        <p:spPr>
          <a:xfrm>
            <a:off x="454025" y="1623800"/>
            <a:ext cx="41181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61A7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Step 2) Menyusun UAT Plan</a:t>
            </a:r>
            <a:endParaRPr b="1" sz="1600">
              <a:solidFill>
                <a:srgbClr val="761A7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Rencana UAT berisi penjabaran strategi yang akan digunakan untuk memverifikasi dan memastikan aplikasi memenuhi business requirements mulai dari entry &amp; exit criteria untuk UAT, pendekatan test scenario dan test case serta jadwal pengujian.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Kalau kamu mau lihat contoh UAT Plan. bisa cek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5"/>
              </a:rPr>
              <a:t>disini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ya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9" name="Google Shape;259;g137424a7cbd_0_62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g137424a7cbd_0_62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137424a7cbd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137424a7cbd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37424a7cbd_0_72"/>
          <p:cNvSpPr txBox="1"/>
          <p:nvPr/>
        </p:nvSpPr>
        <p:spPr>
          <a:xfrm>
            <a:off x="454025" y="1623800"/>
            <a:ext cx="41181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61A7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Step 3) Menyusun Test Scenario dan Test Case/UAT Result</a:t>
            </a:r>
            <a:endParaRPr b="1" sz="1600">
              <a:solidFill>
                <a:srgbClr val="761A7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Susun test scenario dan test case. Test scenario berhubungan dengan proses bisnis atau fitur yang ingin diuji sedangkan test case berhubungan  dengan langkah pengujian yang jelas. 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8" name="Google Shape;268;g137424a7cbd_0_72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g137424a7cbd_0_72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137424a7cbd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37424a7cbd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37424a7cbd_0_81"/>
          <p:cNvSpPr txBox="1"/>
          <p:nvPr/>
        </p:nvSpPr>
        <p:spPr>
          <a:xfrm>
            <a:off x="454025" y="1623800"/>
            <a:ext cx="41181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61A7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Step 4) Persiapan Uji Data</a:t>
            </a:r>
            <a:endParaRPr b="1" sz="1600">
              <a:solidFill>
                <a:srgbClr val="761A7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Menggunakan live data untuk UAT. Data yang akan diuji harus diacak untuk alasan privasi dan keamanan. Penguji harus terbiasa dengan flow aliran data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g137424a7cbd_0_81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g137424a7cbd_0_81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g137424a7cbd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37424a7cbd_0_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37424a7cbd_0_92"/>
          <p:cNvSpPr txBox="1"/>
          <p:nvPr/>
        </p:nvSpPr>
        <p:spPr>
          <a:xfrm>
            <a:off x="454025" y="1623800"/>
            <a:ext cx="41181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61A7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Step 5) Jalankan dan Laporkan Hasil Testing</a:t>
            </a:r>
            <a:endParaRPr b="1" sz="1600">
              <a:solidFill>
                <a:srgbClr val="761A7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Jalankan test case kemudian catat dan laporkan bug jika ada. Uji ulang bug setelah diperbaiki. Gunakan tools Test Management untuk melakukan dapat digunakan untuk eksekusi.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6" name="Google Shape;286;g137424a7cbd_0_92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g137424a7cbd_0_92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137424a7cbd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37424a7cbd_0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37424a7cbd_0_106"/>
          <p:cNvSpPr txBox="1"/>
          <p:nvPr/>
        </p:nvSpPr>
        <p:spPr>
          <a:xfrm>
            <a:off x="454025" y="1457875"/>
            <a:ext cx="45930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61A7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Step 6) Konfirmasi Tujuan Bisnis yang terpenuhi</a:t>
            </a:r>
            <a:endParaRPr b="1" sz="1600">
              <a:solidFill>
                <a:srgbClr val="761A7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Business Analyst atau UAT Tester perlu mengirim surat tanda tangan setelah melakukan UAT. Setelah dokumen ditandatangani, produk siap untuk diluncurkan. 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Deliverable dari UAT testing adalah dokumen Testing Plan, Skenario UAT yang dilengkapi Test case, hasil testing dan Daftar Kerusakan atau Kecacatan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5" name="Google Shape;295;g137424a7cbd_0_106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g137424a7cbd_0_106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g144975110a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144975110a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44975110a8_0_0"/>
          <p:cNvSpPr txBox="1"/>
          <p:nvPr/>
        </p:nvSpPr>
        <p:spPr>
          <a:xfrm>
            <a:off x="454025" y="1457875"/>
            <a:ext cx="45930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761A7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Biar kamu lebih paham lagi gimana caranya menyusun UAT, simak video berikut </a:t>
            </a:r>
            <a:r>
              <a:rPr lang="en" sz="1100" u="sng">
                <a:solidFill>
                  <a:schemeClr val="hlink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  <a:hlinkClick r:id="rId5"/>
              </a:rPr>
              <a:t>ini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g144975110a8_0_0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g144975110a8_0_0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06" name="Google Shape;306;g144975110a8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9076" y="954721"/>
            <a:ext cx="4992499" cy="3805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34"/>
          <p:cNvCxnSpPr/>
          <p:nvPr/>
        </p:nvCxnSpPr>
        <p:spPr>
          <a:xfrm rot="10800000">
            <a:off x="4564200" y="412400"/>
            <a:ext cx="2960100" cy="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34"/>
          <p:cNvSpPr txBox="1"/>
          <p:nvPr/>
        </p:nvSpPr>
        <p:spPr>
          <a:xfrm>
            <a:off x="477900" y="140750"/>
            <a:ext cx="41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Setelah belajar tentang jenis metodenya, gimana sih contoh penerapannya? 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Kita ambil salah satu contohnya yak dalam Compatibility Testing.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Cari tau bareng yuk, let’s go!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" name="Google Shape;31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6025" y="1173967"/>
            <a:ext cx="4127400" cy="314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0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652F67"/>
                </a:solidFill>
                <a:latin typeface="Montserrat"/>
                <a:ea typeface="Montserrat"/>
                <a:cs typeface="Montserrat"/>
                <a:sym typeface="Montserrat"/>
              </a:rPr>
              <a:t>Compatibility Testing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Biar makin paham sama compatibility testing, coba deh kita lihat contoh berikut~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Misalnya, kamu </a:t>
            </a:r>
            <a:r>
              <a:rPr b="1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menjalankan 1 aplikasi di beberapa smartphone yang beda ukuran layarnya. 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Kira-kira gimana ya hasilnya? Kemungkinan bakal ada bug/defect di tampilan UI-nya deh, soalnya setiap device punya ukuran display/resolusi yang berbeda~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4" name="Google Shape;324;p40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40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1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Kalau contoh lainnya gimana? Kita bisa buka Website di banyak browser nih, kayak Mozilla Firefox, Google Chrome, Microsoft Edge, Brave, dan lain sebagainya.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Terus kita tes setiap fungsinya, kira-kira sesuai nggak ya ekspetasi di setiap browsernya?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Bakal keliatan nih perbedaan hasil render tampilan displaynya~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3" name="Google Shape;33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8574" y="640450"/>
            <a:ext cx="5457724" cy="4160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41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41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g145341dfbf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g145341dfbf3_0_0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" name="Google Shape;72;g145341dfbf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145341dfbf3_0_0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Pengantar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4" name="Google Shape;74;g145341dfbf3_0_0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Welcome back, gaess</a:t>
            </a:r>
            <a:r>
              <a:rPr b="1" lang="en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!👋</a:t>
            </a:r>
            <a:r>
              <a:rPr b="1" lang="en">
                <a:solidFill>
                  <a:srgbClr val="652F6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Pada Chapter 1 Topic 4 kita sudah belajar mengenai Testing positive dan testing negative. Nah, pada Chapter 1 Topic 5 kali ini, kita akan belajar tentang 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stress testing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compatibility testing dan UAT (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Acceptance Testing).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Langsung kita ulas, yuk!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g145341dfbf3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9076" y="954721"/>
            <a:ext cx="4992499" cy="3805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2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Ada contoh satu lagi nih buat compatibility testing.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Kamu bisa buka aplikasi di beda-beda koneksi, seperti 5G, 4G, 3G, 2G. </a:t>
            </a: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Kita akan lihat nih kira-kira aplikasinya tetap berjalan stabil atau nggak dari tiap koneksi. Biasanya sih akan terjadi request timeout.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Nah kira-kira itu itu beberapa contoh compatibility testing yang biasa kamu temui dalam kehidupan sehari-hari.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3" name="Google Shape;34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1201" y="1202562"/>
            <a:ext cx="4342224" cy="3309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42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p42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g137424a7cbd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137424a7cbd_0_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37424a7cbd_0_117"/>
          <p:cNvSpPr txBox="1"/>
          <p:nvPr/>
        </p:nvSpPr>
        <p:spPr>
          <a:xfrm>
            <a:off x="454025" y="1471400"/>
            <a:ext cx="45930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61A7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Practice 1: Live Session</a:t>
            </a:r>
            <a:endParaRPr b="1">
              <a:solidFill>
                <a:srgbClr val="761A7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Ada misi nih buat kamu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Setelah menyimak penjelasan dari Facil tentang UAT,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yuk cobain melakukan UAT untuk testing video BinarGo! di aplikasi Binar Academy.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Petunjuk pengerjaan: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Install dan register di aplikasi Binar Academy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Buat UAT dokumen yang disertai dengan test case berdasarkan video BinarGo! yang kamu pilih (minimal 2 video). Format dokumennya ada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5"/>
              </a:rPr>
              <a:t>disini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ya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Lakukan UAT testing pada video yang kamu pilih di aplikasi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Konsultasikan hasil testing kalian bersama Fasil 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3" name="Google Shape;353;g137424a7cbd_0_117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4" name="Google Shape;354;g137424a7cbd_0_117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55" name="Google Shape;355;g137424a7cbd_0_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5350" y="717101"/>
            <a:ext cx="5357263" cy="408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43"/>
          <p:cNvCxnSpPr/>
          <p:nvPr/>
        </p:nvCxnSpPr>
        <p:spPr>
          <a:xfrm rot="10800000">
            <a:off x="2842325" y="427100"/>
            <a:ext cx="4682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p43"/>
          <p:cNvSpPr txBox="1"/>
          <p:nvPr/>
        </p:nvSpPr>
        <p:spPr>
          <a:xfrm>
            <a:off x="481975" y="1407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Refleksi Belajar</a:t>
            </a:r>
            <a:endParaRPr b="1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5" name="Google Shape;36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76201" y="1101562"/>
            <a:ext cx="4607224" cy="351187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3"/>
          <p:cNvSpPr txBox="1"/>
          <p:nvPr/>
        </p:nvSpPr>
        <p:spPr>
          <a:xfrm>
            <a:off x="566400" y="1525850"/>
            <a:ext cx="35970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Gimana guys, seru kan materinya?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Dari materi yang kita udah pelajari, menurut kamu testing mana sih yang biasanya dilakukan oleh pengguna?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56"/>
          <p:cNvCxnSpPr/>
          <p:nvPr/>
        </p:nvCxnSpPr>
        <p:spPr>
          <a:xfrm flipH="1">
            <a:off x="1932425" y="427100"/>
            <a:ext cx="5592000" cy="162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3" name="Google Shape;37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Rangkuman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75" name="Google Shape;375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9309" y="857250"/>
            <a:ext cx="5102042" cy="388619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6"/>
          <p:cNvSpPr txBox="1"/>
          <p:nvPr/>
        </p:nvSpPr>
        <p:spPr>
          <a:xfrm>
            <a:off x="454375" y="1993525"/>
            <a:ext cx="41496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b="1" lang="en" sz="1600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dia materi</a:t>
            </a:r>
            <a:r>
              <a:rPr b="1" i="0" lang="en" sz="1600" u="none" cap="none" strike="noStrike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 yang sudah kita pelajari, gengs!</a:t>
            </a:r>
            <a:endParaRPr b="0" i="0" sz="1300" u="none" cap="none" strike="noStrike">
              <a:solidFill>
                <a:srgbClr val="F2AB2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Stress testing</a:t>
            </a:r>
            <a:endParaRPr b="1" i="0" sz="1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 ini digunakan untuk menentukan beban pada platform yang berpotensi menyebabkan error.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Compatibility Testing</a:t>
            </a:r>
            <a:endParaRPr sz="1100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Sesuai dengan namanya, testing ini untuk menguji kompatibilitas sistem, gengs!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UAT (User Acceptance Testing)</a:t>
            </a:r>
            <a:endParaRPr sz="1100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 ini dilakukan oleh user untuk memastikan produk bisa menghasilkan dokumen yang diharapkan.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58"/>
          <p:cNvCxnSpPr/>
          <p:nvPr/>
        </p:nvCxnSpPr>
        <p:spPr>
          <a:xfrm flipH="1">
            <a:off x="1932425" y="427100"/>
            <a:ext cx="5592000" cy="162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3" name="Google Shape;38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Referensi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85" name="Google Shape;385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9309" y="857250"/>
            <a:ext cx="5102041" cy="3886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8"/>
          <p:cNvSpPr txBox="1"/>
          <p:nvPr/>
        </p:nvSpPr>
        <p:spPr>
          <a:xfrm>
            <a:off x="487625" y="914400"/>
            <a:ext cx="414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Kita sudah belajar banyak hal nih, biar makin mantep, yuk baca juga referensi ini!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AB40"/>
              </a:buClr>
              <a:buSzPts val="1100"/>
              <a:buFont typeface="Montserrat"/>
              <a:buAutoNum type="arabicPeriod"/>
            </a:pPr>
            <a:r>
              <a:rPr b="1" i="0" lang="en" sz="1100" u="sng" cap="none" strike="noStrike">
                <a:solidFill>
                  <a:srgbClr val="FFAB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is software testing?</a:t>
            </a:r>
            <a:endParaRPr b="1" i="0" sz="1100" u="none" cap="none" strike="noStrike">
              <a:solidFill>
                <a:srgbClr val="FFAB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100"/>
              <a:buFont typeface="Montserrat"/>
              <a:buAutoNum type="arabicPeriod"/>
            </a:pPr>
            <a:r>
              <a:rPr b="1" i="0" lang="en" sz="1100" u="sng" cap="none" strike="noStrike">
                <a:solidFill>
                  <a:srgbClr val="FFAB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Different Types of Testing in Software Testing</a:t>
            </a:r>
            <a:endParaRPr b="0" i="0" sz="1200" u="none" cap="none" strike="noStrike">
              <a:solidFill>
                <a:srgbClr val="FFAB4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59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p59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1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95" name="Google Shape;395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8575" y="1034088"/>
            <a:ext cx="4435300" cy="338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9"/>
          <p:cNvSpPr txBox="1"/>
          <p:nvPr/>
        </p:nvSpPr>
        <p:spPr>
          <a:xfrm>
            <a:off x="509675" y="953375"/>
            <a:ext cx="41274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Selesai deh Chapter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Topic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kita! 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Biar hasil belajar kita kali ini makin oke, sering-sering praktikkan, yaps!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Sampai jumpa di materi selanjutnya ya gengs! Kita akan belajar mengena</a:t>
            </a: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 </a:t>
            </a:r>
            <a:r>
              <a:rPr b="1" lang="en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jenis-jenis testing yang lain</a:t>
            </a:r>
            <a:r>
              <a:rPr b="1" i="0" lang="en" sz="1400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b="1" i="0" sz="1400" u="none" cap="none" strike="noStrike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145341dfbf3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g145341dfbf3_0_9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g145341dfbf3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145341dfbf3_0_9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Pengantar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4" name="Google Shape;84;g145341dfbf3_0_9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Di topik kali ini, kamu akan belajar beberapa poin berikut:</a:t>
            </a:r>
            <a:r>
              <a:rPr b="1" lang="en">
                <a:solidFill>
                  <a:srgbClr val="652F6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Stress testing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Stress testing vs load testing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 melakukan stress testing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Compatibility testing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Acceptance Test (UAT)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g145341dfbf3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5300" y="1104126"/>
            <a:ext cx="4445176" cy="33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5"/>
          <p:cNvCxnSpPr/>
          <p:nvPr/>
        </p:nvCxnSpPr>
        <p:spPr>
          <a:xfrm>
            <a:off x="4059936" y="429768"/>
            <a:ext cx="3156900" cy="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5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</a:t>
            </a:r>
            <a:r>
              <a:rPr b="1"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Testing</a:t>
            </a:r>
            <a:r>
              <a:rPr b="1"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, Compatibility Testing, UAT Testing</a:t>
            </a:r>
            <a:endParaRPr b="1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1600" y="1349350"/>
            <a:ext cx="4627626" cy="352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/>
        </p:nvSpPr>
        <p:spPr>
          <a:xfrm>
            <a:off x="509675" y="914400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Setelah belajar tentang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testing positive dan testing negative</a:t>
            </a: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pada topic sebelumnya, kita kenalan sama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jenis testing yang lainya</a:t>
            </a:r>
            <a:r>
              <a:rPr b="1" i="0" lang="en" sz="1400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yuk!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Makan roti rasa nanas, mari kita ulas!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 txBox="1"/>
          <p:nvPr/>
        </p:nvSpPr>
        <p:spPr>
          <a:xfrm>
            <a:off x="509675" y="914388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Stress Testing</a:t>
            </a:r>
            <a:endParaRPr b="1" i="0" sz="1100" u="none" cap="none" strike="noStrike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Testing ini digunakan untuk menentukan beban pada platform yang berpotensi menyebabkan error.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Caranya adalah dengan mengevaluasi sistem atau komponen di luar batas persyaratan yang ditentukan.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Misalnya, pada mobile app kita bisa memindahkan halaman atau menekan tombol secara cepat dan berulang.</a:t>
            </a:r>
            <a:endParaRPr b="1" i="0" sz="1100" u="none" cap="none" strike="noStrike">
              <a:solidFill>
                <a:srgbClr val="652F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7350" y="1194462"/>
            <a:ext cx="4363502" cy="3326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2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2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145341dfbf3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45341dfbf3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45341dfbf3_0_64"/>
          <p:cNvSpPr txBox="1"/>
          <p:nvPr/>
        </p:nvSpPr>
        <p:spPr>
          <a:xfrm>
            <a:off x="509675" y="914388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Stress Testing</a:t>
            </a:r>
            <a:endParaRPr b="1" i="0" sz="1100" u="none" cap="none" strike="noStrike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Dalam Software Engineering, Stress Testing juga dikenal sebagai Uji Daya Tahan. 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Tujuan dari test ini adalah untuk memastikan bahwa sistem dapat pulih setelah terjadi kegagalan yang atau biasa disebut pemulihan </a:t>
            </a: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(recoverability).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g145341dfbf3_0_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7350" y="1194462"/>
            <a:ext cx="4363502" cy="3326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g145341dfbf3_0_64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g145341dfbf3_0_64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45097945e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45097945e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45097945ed_0_0"/>
          <p:cNvSpPr txBox="1"/>
          <p:nvPr/>
        </p:nvSpPr>
        <p:spPr>
          <a:xfrm>
            <a:off x="509675" y="914388"/>
            <a:ext cx="4127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Load</a:t>
            </a:r>
            <a:r>
              <a:rPr b="1" i="0" lang="en" sz="1100" u="none" cap="none" strike="noStrike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 Testing</a:t>
            </a:r>
            <a:endParaRPr b="1" i="0" sz="1100" u="none" cap="none" strike="noStrike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Kalau stress testing digunakan untuk mengukur kerja software dengan beban kerja berlebih, load testing kebalikannya, gaes!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Load testing adalah </a:t>
            </a:r>
            <a:r>
              <a:rPr lang="en" sz="1100">
                <a:solidFill>
                  <a:srgbClr val="202124"/>
                </a:solidFill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uji perilaku sistem dalam kondisi beban kerja normal atau bisa dikatakan mensimulasikan dengan beban kerja yang sebenarnya.</a:t>
            </a:r>
            <a:endParaRPr sz="1100">
              <a:solidFill>
                <a:srgbClr val="202124"/>
              </a:solidFill>
              <a:highlight>
                <a:srgbClr val="F8F9FA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02124"/>
                </a:solidFill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Jadi, kita bisa tahu apakah dalam beban kerja normal sistem berjalan dengan baik.</a:t>
            </a:r>
            <a:endParaRPr sz="1100">
              <a:solidFill>
                <a:srgbClr val="202124"/>
              </a:solidFill>
              <a:highlight>
                <a:srgbClr val="F8F9FA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g145097945ed_0_0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g145097945ed_0_0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45341dfbf3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45341dfbf3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45341dfbf3_0_89"/>
          <p:cNvSpPr txBox="1"/>
          <p:nvPr/>
        </p:nvSpPr>
        <p:spPr>
          <a:xfrm>
            <a:off x="509675" y="914400"/>
            <a:ext cx="4848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2AB2F"/>
                </a:solidFill>
                <a:latin typeface="Montserrat"/>
                <a:ea typeface="Montserrat"/>
                <a:cs typeface="Montserrat"/>
                <a:sym typeface="Montserrat"/>
              </a:rPr>
              <a:t>Cara Melakukan Stress Testing</a:t>
            </a:r>
            <a:endParaRPr b="1" sz="1100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2AB2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Stress Testing dapat dilakuan dalam 5 tahapan besar: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Buat perencanaan yaitu mengumpulkan data sistem, menganalisis sistem dan menentukan tujuan stress testing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Buat skrip otomasi untuk stress testing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Jalankan skrip otomatisasi stress tesing dan simpan hasil stress testing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Analisa hasil tes dan identifikasi hambatan yang ditemui 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Tweaking and Optimization: Menyempurnakan sistem, mengubah konfigurasi, mengoptimalkan kode dengan tujuan memenuhi benchmark yang diinginkan.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" name="Google Shape;132;g145341dfbf3_0_89"/>
          <p:cNvCxnSpPr/>
          <p:nvPr/>
        </p:nvCxnSpPr>
        <p:spPr>
          <a:xfrm>
            <a:off x="4059936" y="429768"/>
            <a:ext cx="3211800" cy="24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g145341dfbf3_0_89"/>
          <p:cNvSpPr txBox="1"/>
          <p:nvPr/>
        </p:nvSpPr>
        <p:spPr>
          <a:xfrm>
            <a:off x="477900" y="140750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Stress Testing, Load Testing, Compatibility Testing, UAT Testing</a:t>
            </a:r>
            <a:endParaRPr b="1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