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
      <p:font typeface="Montserrat ExtraBold"/>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70">
          <p15:clr>
            <a:srgbClr val="9AA0A6"/>
          </p15:clr>
        </p15:guide>
        <p15:guide id="2" orient="horz" pos="452">
          <p15:clr>
            <a:srgbClr val="9AA0A6"/>
          </p15:clr>
        </p15:guide>
        <p15:guide id="3" orient="horz" pos="3024">
          <p15:clr>
            <a:srgbClr val="9AA0A6"/>
          </p15:clr>
        </p15:guide>
        <p15:guide id="4" pos="286">
          <p15:clr>
            <a:srgbClr val="9AA0A6"/>
          </p15:clr>
        </p15:guide>
        <p15:guide id="5" pos="2880">
          <p15:clr>
            <a:srgbClr val="9AA0A6"/>
          </p15:clr>
        </p15:guide>
        <p15:guide id="6" pos="30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88D635-5EB1-43B9-980E-8CEA5AACCA58}">
  <a:tblStyle styleId="{2188D635-5EB1-43B9-980E-8CEA5AACCA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70"/>
        <p:guide pos="452" orient="horz"/>
        <p:guide pos="3024" orient="horz"/>
        <p:guide pos="286"/>
        <p:guide pos="2880"/>
        <p:guide pos="302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ExtraBold-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MontserratExtraBold-bold.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onformatter.org/json-pretty-prin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mFsg1gzxgvk&amp;ab_channel=QAFox"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mFsg1gzxgvk&amp;ab_channel=QAFox"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c5dd89c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0c5dd89c6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02b7f372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702b7f372d_0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02b7f372d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702b7f372d_0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702b7f372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702b7f372d_0_5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702b7f372d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702b7f372d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Copas coding dari mas Adit &gt; taro di link prettier JSON </a:t>
            </a:r>
            <a:r>
              <a:rPr lang="en" u="sng">
                <a:solidFill>
                  <a:schemeClr val="hlink"/>
                </a:solidFill>
                <a:hlinkClick r:id="rId2"/>
              </a:rPr>
              <a:t>https://jsonformatter.org/json-pretty-print</a:t>
            </a:r>
            <a:r>
              <a:rPr lang="en"/>
              <a:t> &gt; baru copas ke carbon copy temanya JSON sama Dracula Pro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02b7f372d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702b7f372d_0_6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02b7f372d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702b7f372d_0_6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02b7f372d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702b7f372d_0_6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702b7f372d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702b7f372d_0_6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000"/>
          </a:p>
          <a:p>
            <a:pPr indent="0" lvl="0" marL="0" rtl="0" algn="l">
              <a:lnSpc>
                <a:spcPct val="150000"/>
              </a:lnSpc>
              <a:spcBef>
                <a:spcPts val="0"/>
              </a:spcBef>
              <a:spcAft>
                <a:spcPts val="0"/>
              </a:spcAft>
              <a:buSzPts val="1100"/>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02b7f372d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702b7f372d_0_6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02b7f372d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702b7f372d_0_6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bd548883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0bd548883e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702b7f372d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1702b7f372d_0_6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702b7f372d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702b7f372d_0_6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702b7f372d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702b7f372d_0_6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702b7f372d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702b7f372d_0_6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702b7f372d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702b7f372d_0_6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702b7f372d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702b7f372d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702b7f372d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702b7f372d_0_7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702b7f372d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702b7f372d_0_8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702b7f372d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702b7f372d_0_9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e7fe43943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2e7fe43943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e7fe4394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2e7fe43943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02b7f372d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702b7f372d_0_5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000"/>
          </a:p>
          <a:p>
            <a:pPr indent="0" lvl="0" marL="0" rtl="0" algn="l">
              <a:lnSpc>
                <a:spcPct val="150000"/>
              </a:lnSpc>
              <a:spcBef>
                <a:spcPts val="0"/>
              </a:spcBef>
              <a:spcAft>
                <a:spcPts val="0"/>
              </a:spcAft>
              <a:buSzPts val="1100"/>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02b7f372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702b7f372d_0_5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https://www.youtube.com/watch?v=mFsg1gzxgvk&amp;ab_channel=QAFox</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02b7f372d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702b7f372d_0_5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https://www.youtube.com/watch?v=mFsg1gzxgvk&amp;ab_channel=QAFox</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02b7f372d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702b7f372d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02b7f372d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702b7f372d_0_5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25.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www.liquid-technologies.com/online-json-to-schema-converter" TargetMode="External"/><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ww.liquid-technologies.com/online-json-to-schema-converter" TargetMode="External"/><Relationship Id="rId4" Type="http://schemas.openxmlformats.org/officeDocument/2006/relationships/hyperlink" Target="https://www.liquid-technologies.com/online-json-to-schema-converter" TargetMode="External"/><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33.png"/><Relationship Id="rId8"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medium.com/geekculture/postman-json-schema-validation-ed09b3532a39" TargetMode="External"/><Relationship Id="rId4" Type="http://schemas.openxmlformats.org/officeDocument/2006/relationships/hyperlink" Target="https://community.postman.com/t/simple-postman-response-time-test/17761" TargetMode="External"/><Relationship Id="rId5" Type="http://schemas.openxmlformats.org/officeDocument/2006/relationships/hyperlink" Target="https://learning.postman.com/docs/writing-scripts/test-scripts/" TargetMode="External"/><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tutorialspoint.com/postman/postman_assertion.htm" TargetMode="External"/><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56" name="Google Shape;56;p13"/>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57" name="Google Shape;57;p13"/>
          <p:cNvSpPr txBox="1"/>
          <p:nvPr/>
        </p:nvSpPr>
        <p:spPr>
          <a:xfrm>
            <a:off x="1592250" y="1792050"/>
            <a:ext cx="5959500" cy="1559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2400"/>
              <a:buFont typeface="Arial"/>
              <a:buNone/>
            </a:pPr>
            <a:r>
              <a:rPr b="1" lang="en" sz="3100">
                <a:solidFill>
                  <a:schemeClr val="lt1"/>
                </a:solidFill>
                <a:latin typeface="Montserrat"/>
                <a:ea typeface="Montserrat"/>
                <a:cs typeface="Montserrat"/>
                <a:sym typeface="Montserrat"/>
              </a:rPr>
              <a:t>API Testing menggunakan Postman Tingkat Lanjut</a:t>
            </a:r>
            <a:endParaRPr b="1" sz="31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0" i="0" lang="en" sz="2100" u="none" cap="none" strike="noStrike">
                <a:solidFill>
                  <a:schemeClr val="lt1"/>
                </a:solidFill>
                <a:latin typeface="Montserrat"/>
                <a:ea typeface="Montserrat"/>
                <a:cs typeface="Montserrat"/>
                <a:sym typeface="Montserrat"/>
              </a:rPr>
              <a:t>Chapter</a:t>
            </a:r>
            <a:r>
              <a:rPr lang="en" sz="2100">
                <a:solidFill>
                  <a:schemeClr val="lt1"/>
                </a:solidFill>
                <a:latin typeface="Montserrat"/>
                <a:ea typeface="Montserrat"/>
                <a:cs typeface="Montserrat"/>
                <a:sym typeface="Montserrat"/>
              </a:rPr>
              <a:t> 3</a:t>
            </a:r>
            <a:r>
              <a:rPr b="0" i="0" lang="en" sz="2100" u="none" cap="none" strike="noStrike">
                <a:solidFill>
                  <a:schemeClr val="lt1"/>
                </a:solidFill>
                <a:latin typeface="Montserrat"/>
                <a:ea typeface="Montserrat"/>
                <a:cs typeface="Montserrat"/>
                <a:sym typeface="Montserrat"/>
              </a:rPr>
              <a:t> </a:t>
            </a:r>
            <a:r>
              <a:rPr b="0" i="0" lang="en" sz="2100" u="none" cap="none" strike="noStrike">
                <a:solidFill>
                  <a:schemeClr val="lt1"/>
                </a:solidFill>
                <a:latin typeface="Montserrat"/>
                <a:ea typeface="Montserrat"/>
                <a:cs typeface="Montserrat"/>
                <a:sym typeface="Montserrat"/>
              </a:rPr>
              <a:t>- Topic </a:t>
            </a:r>
            <a:r>
              <a:rPr lang="en" sz="2100">
                <a:solidFill>
                  <a:schemeClr val="lt1"/>
                </a:solidFill>
                <a:latin typeface="Montserrat"/>
                <a:ea typeface="Montserrat"/>
                <a:cs typeface="Montserrat"/>
                <a:sym typeface="Montserrat"/>
              </a:rPr>
              <a:t>3</a:t>
            </a:r>
            <a:endParaRPr b="0" i="0" sz="21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22"/>
          <p:cNvSpPr txBox="1"/>
          <p:nvPr/>
        </p:nvSpPr>
        <p:spPr>
          <a:xfrm>
            <a:off x="454375" y="717100"/>
            <a:ext cx="4117500" cy="4083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“Request Test? Maksudnya?”</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Jadi, kita bisa menambahkan berbagai test di level request pada menu ‘Tests’ kayak  gambar disamping, gengs~</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Nantinya test bakal dieksekusi pas Postman mendapatkan response dari request yang dilakukan dan hasil test-nya bisa dilihat di bagian test result.</a:t>
            </a:r>
            <a:endParaRPr sz="1100">
              <a:solidFill>
                <a:srgbClr val="292929"/>
              </a:solidFill>
              <a:latin typeface="Montserrat"/>
              <a:ea typeface="Montserrat"/>
              <a:cs typeface="Montserrat"/>
              <a:sym typeface="Montserrat"/>
            </a:endParaRPr>
          </a:p>
        </p:txBody>
      </p:sp>
      <p:pic>
        <p:nvPicPr>
          <p:cNvPr id="141" name="Google Shape;141;p2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142" name="Google Shape;142;p2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grpSp>
        <p:nvGrpSpPr>
          <p:cNvPr id="143" name="Google Shape;143;p22"/>
          <p:cNvGrpSpPr/>
          <p:nvPr/>
        </p:nvGrpSpPr>
        <p:grpSpPr>
          <a:xfrm>
            <a:off x="4935250" y="974575"/>
            <a:ext cx="3609526" cy="2218700"/>
            <a:chOff x="4630450" y="1203175"/>
            <a:chExt cx="3609526" cy="2218700"/>
          </a:xfrm>
        </p:grpSpPr>
        <p:pic>
          <p:nvPicPr>
            <p:cNvPr id="144" name="Google Shape;144;p22"/>
            <p:cNvPicPr preferRelativeResize="0"/>
            <p:nvPr/>
          </p:nvPicPr>
          <p:blipFill>
            <a:blip r:embed="rId5">
              <a:alphaModFix/>
            </a:blip>
            <a:stretch>
              <a:fillRect/>
            </a:stretch>
          </p:blipFill>
          <p:spPr>
            <a:xfrm>
              <a:off x="4630450" y="1203175"/>
              <a:ext cx="3609526" cy="2218700"/>
            </a:xfrm>
            <a:prstGeom prst="rect">
              <a:avLst/>
            </a:prstGeom>
            <a:noFill/>
            <a:ln>
              <a:noFill/>
            </a:ln>
          </p:spPr>
        </p:pic>
        <p:sp>
          <p:nvSpPr>
            <p:cNvPr id="145" name="Google Shape;145;p22"/>
            <p:cNvSpPr/>
            <p:nvPr/>
          </p:nvSpPr>
          <p:spPr>
            <a:xfrm>
              <a:off x="7106875" y="1673050"/>
              <a:ext cx="449400" cy="297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6" name="Google Shape;146;p22"/>
          <p:cNvPicPr preferRelativeResize="0"/>
          <p:nvPr/>
        </p:nvPicPr>
        <p:blipFill>
          <a:blip r:embed="rId6">
            <a:alphaModFix/>
          </a:blip>
          <a:stretch>
            <a:fillRect/>
          </a:stretch>
        </p:blipFill>
        <p:spPr>
          <a:xfrm>
            <a:off x="5851472" y="3425248"/>
            <a:ext cx="1777075" cy="1392854"/>
          </a:xfrm>
          <a:prstGeom prst="rect">
            <a:avLst/>
          </a:prstGeom>
          <a:noFill/>
          <a:ln>
            <a:noFill/>
          </a:ln>
        </p:spPr>
      </p:pic>
      <p:cxnSp>
        <p:nvCxnSpPr>
          <p:cNvPr id="147" name="Google Shape;147;p22"/>
          <p:cNvCxnSpPr>
            <a:endCxn id="148"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148" name="Google Shape;148;p22"/>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23"/>
          <p:cNvSpPr txBox="1"/>
          <p:nvPr/>
        </p:nvSpPr>
        <p:spPr>
          <a:xfrm>
            <a:off x="454375" y="717100"/>
            <a:ext cx="4117500" cy="4083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Pakai Collections Test juga bisa, lho!</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Nggak cuma di level request test aja, kita juga bisa lho menambahkan test pada level collections dan folder. Test yang diimplementasikan disini berlaku buat semua request yang ada di bawah folder tersebut.</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Cara menambahkannya, yaitu dengan cara klik folder atau collection, terus di sebelah kanan ada menu “test”.</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Test pada Collection dan Folder bakal dieksekusi terlebih dahulu sebelum test pada level request.</a:t>
            </a:r>
            <a:endParaRPr sz="1100">
              <a:solidFill>
                <a:srgbClr val="292929"/>
              </a:solidFill>
              <a:latin typeface="Montserrat"/>
              <a:ea typeface="Montserrat"/>
              <a:cs typeface="Montserrat"/>
              <a:sym typeface="Montserrat"/>
            </a:endParaRPr>
          </a:p>
        </p:txBody>
      </p:sp>
      <p:pic>
        <p:nvPicPr>
          <p:cNvPr id="154" name="Google Shape;154;p2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155" name="Google Shape;155;p2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pic>
        <p:nvPicPr>
          <p:cNvPr id="156" name="Google Shape;156;p23"/>
          <p:cNvPicPr preferRelativeResize="0"/>
          <p:nvPr/>
        </p:nvPicPr>
        <p:blipFill>
          <a:blip r:embed="rId5">
            <a:alphaModFix/>
          </a:blip>
          <a:stretch>
            <a:fillRect/>
          </a:stretch>
        </p:blipFill>
        <p:spPr>
          <a:xfrm>
            <a:off x="5210699" y="1804124"/>
            <a:ext cx="3472725" cy="1463050"/>
          </a:xfrm>
          <a:prstGeom prst="rect">
            <a:avLst/>
          </a:prstGeom>
          <a:noFill/>
          <a:ln>
            <a:noFill/>
          </a:ln>
        </p:spPr>
      </p:pic>
      <p:cxnSp>
        <p:nvCxnSpPr>
          <p:cNvPr id="157" name="Google Shape;157;p23"/>
          <p:cNvCxnSpPr>
            <a:endCxn id="158"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158" name="Google Shape;158;p23"/>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24"/>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100">
                <a:solidFill>
                  <a:srgbClr val="292929"/>
                </a:solidFill>
                <a:latin typeface="Montserrat"/>
                <a:ea typeface="Montserrat"/>
                <a:cs typeface="Montserrat"/>
                <a:sym typeface="Montserrat"/>
              </a:rPr>
              <a:t>Berikut adalah test report dari proses menjalankan test pada level folder.</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Contoh disamping menunjukan kalau test pada level folder menghendaki seluruh request dibawahnya punya response ‘201’, tapi setiap request ternyata punya response ‘200’.</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Jadi buat menambahkan test pada level folder, harus kita pertimbangkan baik-baik ya cara mengelompokan request-request nya.</a:t>
            </a:r>
            <a:endParaRPr sz="1100">
              <a:solidFill>
                <a:srgbClr val="292929"/>
              </a:solidFill>
              <a:latin typeface="Montserrat"/>
              <a:ea typeface="Montserrat"/>
              <a:cs typeface="Montserrat"/>
              <a:sym typeface="Montserrat"/>
            </a:endParaRPr>
          </a:p>
        </p:txBody>
      </p:sp>
      <p:pic>
        <p:nvPicPr>
          <p:cNvPr id="164" name="Google Shape;164;p2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165" name="Google Shape;165;p2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pic>
        <p:nvPicPr>
          <p:cNvPr id="166" name="Google Shape;166;p24"/>
          <p:cNvPicPr preferRelativeResize="0"/>
          <p:nvPr/>
        </p:nvPicPr>
        <p:blipFill>
          <a:blip r:embed="rId5">
            <a:alphaModFix/>
          </a:blip>
          <a:stretch>
            <a:fillRect/>
          </a:stretch>
        </p:blipFill>
        <p:spPr>
          <a:xfrm>
            <a:off x="4827225" y="1540875"/>
            <a:ext cx="4287000" cy="2934799"/>
          </a:xfrm>
          <a:prstGeom prst="rect">
            <a:avLst/>
          </a:prstGeom>
          <a:noFill/>
          <a:ln>
            <a:noFill/>
          </a:ln>
        </p:spPr>
      </p:pic>
      <p:cxnSp>
        <p:nvCxnSpPr>
          <p:cNvPr id="167" name="Google Shape;167;p24"/>
          <p:cNvCxnSpPr>
            <a:endCxn id="168"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168" name="Google Shape;168;p24"/>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2" name="Shape 172"/>
        <p:cNvGrpSpPr/>
        <p:nvPr/>
      </p:nvGrpSpPr>
      <p:grpSpPr>
        <a:xfrm>
          <a:off x="0" y="0"/>
          <a:ext cx="0" cy="0"/>
          <a:chOff x="0" y="0"/>
          <a:chExt cx="0" cy="0"/>
        </a:xfrm>
      </p:grpSpPr>
      <p:sp>
        <p:nvSpPr>
          <p:cNvPr id="173" name="Google Shape;173;p25"/>
          <p:cNvSpPr txBox="1"/>
          <p:nvPr/>
        </p:nvSpPr>
        <p:spPr>
          <a:xfrm>
            <a:off x="454375" y="697925"/>
            <a:ext cx="4117500" cy="4102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Mari kita </a:t>
            </a:r>
            <a:r>
              <a:rPr b="1" lang="en" sz="1600">
                <a:solidFill>
                  <a:srgbClr val="761A79"/>
                </a:solidFill>
                <a:latin typeface="Montserrat"/>
                <a:ea typeface="Montserrat"/>
                <a:cs typeface="Montserrat"/>
                <a:sym typeface="Montserrat"/>
              </a:rPr>
              <a:t>Mulai Membuat Tes untuk Memvalidasi Response Code</a:t>
            </a:r>
            <a:r>
              <a:rPr b="1" lang="en" sz="1600">
                <a:solidFill>
                  <a:srgbClr val="761A79"/>
                </a:solidFill>
                <a:latin typeface="Montserrat"/>
                <a:ea typeface="Montserrat"/>
                <a:cs typeface="Montserrat"/>
                <a:sym typeface="Montserrat"/>
              </a:rPr>
              <a:t>~</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Salah satu hal yang wajib kita validasi dari sebuah API sebelum kita lebih lanjut memvalidasi value dari data yang diberikan adalah</a:t>
            </a:r>
            <a:r>
              <a:rPr b="1" lang="en" sz="1100">
                <a:solidFill>
                  <a:srgbClr val="292929"/>
                </a:solidFill>
                <a:latin typeface="Montserrat"/>
                <a:ea typeface="Montserrat"/>
                <a:cs typeface="Montserrat"/>
                <a:sym typeface="Montserrat"/>
              </a:rPr>
              <a:t> melakukan validasi response code. </a:t>
            </a:r>
            <a:endParaRPr b="1"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Kalau response code udah nggak sesuai, pengecekan data nggak perlu dilanjutkan, sob.</a:t>
            </a:r>
            <a:endParaRPr sz="1100">
              <a:solidFill>
                <a:srgbClr val="292929"/>
              </a:solidFill>
              <a:latin typeface="Montserrat"/>
              <a:ea typeface="Montserrat"/>
              <a:cs typeface="Montserrat"/>
              <a:sym typeface="Montserrat"/>
            </a:endParaRPr>
          </a:p>
        </p:txBody>
      </p:sp>
      <p:pic>
        <p:nvPicPr>
          <p:cNvPr id="174" name="Google Shape;174;p2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175" name="Google Shape;175;p2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pic>
        <p:nvPicPr>
          <p:cNvPr id="176" name="Google Shape;176;p25"/>
          <p:cNvPicPr preferRelativeResize="0"/>
          <p:nvPr/>
        </p:nvPicPr>
        <p:blipFill rotWithShape="1">
          <a:blip r:embed="rId5">
            <a:alphaModFix/>
          </a:blip>
          <a:srcRect b="23038" l="9525" r="9127" t="23044"/>
          <a:stretch/>
        </p:blipFill>
        <p:spPr>
          <a:xfrm>
            <a:off x="4948775" y="2448575"/>
            <a:ext cx="3734650" cy="1020424"/>
          </a:xfrm>
          <a:prstGeom prst="rect">
            <a:avLst/>
          </a:prstGeom>
          <a:noFill/>
          <a:ln>
            <a:noFill/>
          </a:ln>
        </p:spPr>
      </p:pic>
      <p:cxnSp>
        <p:nvCxnSpPr>
          <p:cNvPr id="177" name="Google Shape;177;p25"/>
          <p:cNvCxnSpPr>
            <a:endCxn id="178"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178" name="Google Shape;178;p25"/>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2" name="Shape 182"/>
        <p:cNvGrpSpPr/>
        <p:nvPr/>
      </p:nvGrpSpPr>
      <p:grpSpPr>
        <a:xfrm>
          <a:off x="0" y="0"/>
          <a:ext cx="0" cy="0"/>
          <a:chOff x="0" y="0"/>
          <a:chExt cx="0" cy="0"/>
        </a:xfrm>
      </p:grpSpPr>
      <p:sp>
        <p:nvSpPr>
          <p:cNvPr id="183" name="Google Shape;183;p26"/>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Kalau ini, Membuat Tes untuk Memvalidasi</a:t>
            </a:r>
            <a:r>
              <a:rPr b="1" lang="en" sz="1600">
                <a:solidFill>
                  <a:srgbClr val="761A79"/>
                </a:solidFill>
                <a:latin typeface="Montserrat"/>
                <a:ea typeface="Montserrat"/>
                <a:cs typeface="Montserrat"/>
                <a:sym typeface="Montserrat"/>
              </a:rPr>
              <a:t> Response Time~</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Selain response status code, melakukan pengecekan pada waktu response yang kita terima juga merupakan hal yang bisa kita lakukan dengan Postman, lho.</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Berikut adalah contoh kode dimana kita melakukan set maximum batas sebuah API dinyatakan lolos tes kalau response time nya dibawah 1000 ms.</a:t>
            </a:r>
            <a:endParaRPr sz="1100">
              <a:solidFill>
                <a:srgbClr val="292929"/>
              </a:solidFill>
              <a:latin typeface="Montserrat"/>
              <a:ea typeface="Montserrat"/>
              <a:cs typeface="Montserrat"/>
              <a:sym typeface="Montserrat"/>
            </a:endParaRPr>
          </a:p>
        </p:txBody>
      </p:sp>
      <p:pic>
        <p:nvPicPr>
          <p:cNvPr id="184" name="Google Shape;184;p2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185" name="Google Shape;185;p2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pic>
        <p:nvPicPr>
          <p:cNvPr id="186" name="Google Shape;186;p26"/>
          <p:cNvPicPr preferRelativeResize="0"/>
          <p:nvPr/>
        </p:nvPicPr>
        <p:blipFill rotWithShape="1">
          <a:blip r:embed="rId5">
            <a:alphaModFix/>
          </a:blip>
          <a:srcRect b="21280" l="8499" r="8657" t="21234"/>
          <a:stretch/>
        </p:blipFill>
        <p:spPr>
          <a:xfrm>
            <a:off x="4800600" y="2154250"/>
            <a:ext cx="3882825" cy="1076033"/>
          </a:xfrm>
          <a:prstGeom prst="rect">
            <a:avLst/>
          </a:prstGeom>
          <a:noFill/>
          <a:ln>
            <a:noFill/>
          </a:ln>
        </p:spPr>
      </p:pic>
      <p:cxnSp>
        <p:nvCxnSpPr>
          <p:cNvPr id="187" name="Google Shape;187;p26"/>
          <p:cNvCxnSpPr>
            <a:endCxn id="188"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188" name="Google Shape;188;p26"/>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27"/>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Yang ini adalah Membuat Tes untuk Memvalidasi Response Data Type~</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Ini adalah salah satu hal yang perlu kita validasi apakah tipe data yang diberikan API udah sesuai apa belum.</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Kenapa?</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Karena seringkali tipe data yang seharusnya berupa “number” diberikan dalam bentuk “string” sehingga proses kalkulasi malah jadi keliru, gengs.</a:t>
            </a:r>
            <a:endParaRPr sz="1100">
              <a:solidFill>
                <a:srgbClr val="292929"/>
              </a:solidFill>
              <a:latin typeface="Montserrat"/>
              <a:ea typeface="Montserrat"/>
              <a:cs typeface="Montserrat"/>
              <a:sym typeface="Montserrat"/>
            </a:endParaRPr>
          </a:p>
        </p:txBody>
      </p:sp>
      <p:pic>
        <p:nvPicPr>
          <p:cNvPr id="194" name="Google Shape;194;p2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195" name="Google Shape;195;p2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pic>
        <p:nvPicPr>
          <p:cNvPr id="196" name="Google Shape;196;p27"/>
          <p:cNvPicPr preferRelativeResize="0"/>
          <p:nvPr/>
        </p:nvPicPr>
        <p:blipFill rotWithShape="1">
          <a:blip r:embed="rId5">
            <a:alphaModFix/>
          </a:blip>
          <a:srcRect b="21579" l="8165" r="8257" t="20935"/>
          <a:stretch/>
        </p:blipFill>
        <p:spPr>
          <a:xfrm>
            <a:off x="4917900" y="2239175"/>
            <a:ext cx="3882823" cy="1039453"/>
          </a:xfrm>
          <a:prstGeom prst="rect">
            <a:avLst/>
          </a:prstGeom>
          <a:noFill/>
          <a:ln>
            <a:noFill/>
          </a:ln>
        </p:spPr>
      </p:pic>
      <p:cxnSp>
        <p:nvCxnSpPr>
          <p:cNvPr id="197" name="Google Shape;197;p27"/>
          <p:cNvCxnSpPr>
            <a:endCxn id="198"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198" name="Google Shape;198;p27"/>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p28"/>
          <p:cNvSpPr txBox="1"/>
          <p:nvPr/>
        </p:nvSpPr>
        <p:spPr>
          <a:xfrm>
            <a:off x="454375" y="717100"/>
            <a:ext cx="8229000" cy="1549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Lanjut! Membuat Tes untuk Memvalidasi Response Data Value~</a:t>
            </a:r>
            <a:endParaRPr b="1" sz="1600">
              <a:solidFill>
                <a:srgbClr val="761A79"/>
              </a:solidFill>
              <a:latin typeface="Montserrat"/>
              <a:ea typeface="Montserrat"/>
              <a:cs typeface="Montserrat"/>
              <a:sym typeface="Montserrat"/>
            </a:endParaRPr>
          </a:p>
          <a:p>
            <a:pPr indent="0" lvl="0" marL="0" rtl="0" algn="ctr">
              <a:lnSpc>
                <a:spcPct val="115000"/>
              </a:lnSpc>
              <a:spcBef>
                <a:spcPts val="1000"/>
              </a:spcBef>
              <a:spcAft>
                <a:spcPts val="1000"/>
              </a:spcAft>
              <a:buNone/>
            </a:pPr>
            <a:r>
              <a:rPr lang="en" sz="1100">
                <a:solidFill>
                  <a:srgbClr val="292929"/>
                </a:solidFill>
                <a:latin typeface="Montserrat"/>
                <a:ea typeface="Montserrat"/>
                <a:cs typeface="Montserrat"/>
                <a:sym typeface="Montserrat"/>
              </a:rPr>
              <a:t>Melakukan validasi value dari data yang diberikan tuh penting banget, lho. Walaupun response dan tipe data udah sesuai, tapi kalau isi dari data masih keliru, tentunya hal tersebut bakal jadi major issue di sisi user.</a:t>
            </a:r>
            <a:endParaRPr sz="1100">
              <a:solidFill>
                <a:srgbClr val="292929"/>
              </a:solidFill>
              <a:latin typeface="Montserrat"/>
              <a:ea typeface="Montserrat"/>
              <a:cs typeface="Montserrat"/>
              <a:sym typeface="Montserrat"/>
            </a:endParaRPr>
          </a:p>
        </p:txBody>
      </p:sp>
      <p:pic>
        <p:nvPicPr>
          <p:cNvPr id="204" name="Google Shape;204;p2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05" name="Google Shape;205;p2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pic>
        <p:nvPicPr>
          <p:cNvPr id="206" name="Google Shape;206;p28"/>
          <p:cNvPicPr preferRelativeResize="0"/>
          <p:nvPr/>
        </p:nvPicPr>
        <p:blipFill rotWithShape="1">
          <a:blip r:embed="rId5">
            <a:alphaModFix/>
          </a:blip>
          <a:srcRect b="21335" l="7155" r="7352" t="21186"/>
          <a:stretch/>
        </p:blipFill>
        <p:spPr>
          <a:xfrm>
            <a:off x="1883025" y="2447325"/>
            <a:ext cx="5530649" cy="1272050"/>
          </a:xfrm>
          <a:prstGeom prst="rect">
            <a:avLst/>
          </a:prstGeom>
          <a:noFill/>
          <a:ln>
            <a:noFill/>
          </a:ln>
        </p:spPr>
      </p:pic>
      <p:sp>
        <p:nvSpPr>
          <p:cNvPr id="207" name="Google Shape;207;p28"/>
          <p:cNvSpPr txBox="1"/>
          <p:nvPr/>
        </p:nvSpPr>
        <p:spPr>
          <a:xfrm>
            <a:off x="454375" y="3900100"/>
            <a:ext cx="8229000" cy="90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292929"/>
                </a:solidFill>
                <a:latin typeface="Montserrat"/>
                <a:ea typeface="Montserrat"/>
                <a:cs typeface="Montserrat"/>
                <a:sym typeface="Montserrat"/>
              </a:rPr>
              <a:t>Buat coding-nya nanti kita pelajari lebih lanjut di topic berikutnya, ya. Don’t worry~</a:t>
            </a:r>
            <a:endParaRPr/>
          </a:p>
        </p:txBody>
      </p:sp>
      <p:cxnSp>
        <p:nvCxnSpPr>
          <p:cNvPr id="208" name="Google Shape;208;p28"/>
          <p:cNvCxnSpPr>
            <a:endCxn id="209"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209" name="Google Shape;209;p28"/>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213" name="Shape 213"/>
        <p:cNvGrpSpPr/>
        <p:nvPr/>
      </p:nvGrpSpPr>
      <p:grpSpPr>
        <a:xfrm>
          <a:off x="0" y="0"/>
          <a:ext cx="0" cy="0"/>
          <a:chOff x="0" y="0"/>
          <a:chExt cx="0" cy="0"/>
        </a:xfrm>
      </p:grpSpPr>
      <p:pic>
        <p:nvPicPr>
          <p:cNvPr id="214" name="Google Shape;214;p29"/>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215" name="Google Shape;215;p29"/>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216" name="Google Shape;216;p29"/>
          <p:cNvSpPr txBox="1"/>
          <p:nvPr/>
        </p:nvSpPr>
        <p:spPr>
          <a:xfrm>
            <a:off x="446100" y="717100"/>
            <a:ext cx="41259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Ternyata nggak cuma respon aja yang perlu di validasi gengs, tapi JSON juga. Selanjutnya kita bakal cari tahu validasi dari JSON melalui materi </a:t>
            </a:r>
            <a:r>
              <a:rPr b="1" lang="en">
                <a:solidFill>
                  <a:srgbClr val="F2AB2F"/>
                </a:solidFill>
                <a:latin typeface="Montserrat"/>
                <a:ea typeface="Montserrat"/>
                <a:cs typeface="Montserrat"/>
                <a:sym typeface="Montserrat"/>
              </a:rPr>
              <a:t>Validate JSON Schema</a:t>
            </a:r>
            <a:r>
              <a:rPr b="1" lang="en">
                <a:solidFill>
                  <a:schemeClr val="lt1"/>
                </a:solidFill>
                <a:latin typeface="Montserrat"/>
                <a:ea typeface="Montserrat"/>
                <a:cs typeface="Montserrat"/>
                <a:sym typeface="Montserrat"/>
              </a:rPr>
              <a:t>.</a:t>
            </a:r>
            <a:endParaRPr b="1">
              <a:solidFill>
                <a:schemeClr val="lt1"/>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Sebelum itu, kamu tahu nggak JSON Schema itu apa?</a:t>
            </a:r>
            <a:endParaRPr b="1">
              <a:solidFill>
                <a:schemeClr val="lt1"/>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100"/>
              <a:buFont typeface="Arial"/>
              <a:buNone/>
            </a:pPr>
            <a:r>
              <a:rPr b="1" lang="en">
                <a:solidFill>
                  <a:schemeClr val="lt1"/>
                </a:solidFill>
                <a:latin typeface="Montserrat"/>
                <a:ea typeface="Montserrat"/>
                <a:cs typeface="Montserrat"/>
                <a:sym typeface="Montserrat"/>
              </a:rPr>
              <a:t>Kalau belum, kita langsung terjun buat cari tahu, yuk!</a:t>
            </a:r>
            <a:endParaRPr>
              <a:solidFill>
                <a:srgbClr val="F2AB2F"/>
              </a:solidFill>
              <a:latin typeface="Montserrat ExtraBold"/>
              <a:ea typeface="Montserrat ExtraBold"/>
              <a:cs typeface="Montserrat ExtraBold"/>
              <a:sym typeface="Montserrat ExtraBold"/>
            </a:endParaRPr>
          </a:p>
        </p:txBody>
      </p:sp>
      <p:pic>
        <p:nvPicPr>
          <p:cNvPr id="217" name="Google Shape;217;p29"/>
          <p:cNvPicPr preferRelativeResize="0"/>
          <p:nvPr/>
        </p:nvPicPr>
        <p:blipFill rotWithShape="1">
          <a:blip r:embed="rId5">
            <a:alphaModFix/>
          </a:blip>
          <a:srcRect b="0" l="0" r="0" t="0"/>
          <a:stretch/>
        </p:blipFill>
        <p:spPr>
          <a:xfrm>
            <a:off x="3932975" y="662724"/>
            <a:ext cx="5499926" cy="4192349"/>
          </a:xfrm>
          <a:prstGeom prst="rect">
            <a:avLst/>
          </a:prstGeom>
          <a:noFill/>
          <a:ln>
            <a:noFill/>
          </a:ln>
        </p:spPr>
      </p:pic>
      <p:cxnSp>
        <p:nvCxnSpPr>
          <p:cNvPr id="218" name="Google Shape;218;p29"/>
          <p:cNvCxnSpPr>
            <a:endCxn id="219" idx="3"/>
          </p:cNvCxnSpPr>
          <p:nvPr/>
        </p:nvCxnSpPr>
        <p:spPr>
          <a:xfrm flipH="1">
            <a:off x="3199200" y="427025"/>
            <a:ext cx="4209000" cy="34500"/>
          </a:xfrm>
          <a:prstGeom prst="straightConnector1">
            <a:avLst/>
          </a:prstGeom>
          <a:noFill/>
          <a:ln cap="flat" cmpd="sng" w="19050">
            <a:solidFill>
              <a:srgbClr val="FFFFFF"/>
            </a:solidFill>
            <a:prstDash val="solid"/>
            <a:round/>
            <a:headEnd len="sm" w="sm" type="none"/>
            <a:tailEnd len="sm" w="sm" type="none"/>
          </a:ln>
        </p:spPr>
      </p:cxnSp>
      <p:sp>
        <p:nvSpPr>
          <p:cNvPr id="219" name="Google Shape;219;p29"/>
          <p:cNvSpPr txBox="1"/>
          <p:nvPr/>
        </p:nvSpPr>
        <p:spPr>
          <a:xfrm>
            <a:off x="446100" y="214325"/>
            <a:ext cx="2753100" cy="49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Montserrat ExtraBold"/>
                <a:ea typeface="Montserrat ExtraBold"/>
                <a:cs typeface="Montserrat ExtraBold"/>
                <a:sym typeface="Montserrat ExtraBold"/>
              </a:rPr>
              <a:t>API Testing Tingkat Lanjut</a:t>
            </a:r>
            <a:endParaRPr b="0" i="0" sz="1400" u="none" cap="none" strike="noStrike">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3" name="Shape 223"/>
        <p:cNvGrpSpPr/>
        <p:nvPr/>
      </p:nvGrpSpPr>
      <p:grpSpPr>
        <a:xfrm>
          <a:off x="0" y="0"/>
          <a:ext cx="0" cy="0"/>
          <a:chOff x="0" y="0"/>
          <a:chExt cx="0" cy="0"/>
        </a:xfrm>
      </p:grpSpPr>
      <p:sp>
        <p:nvSpPr>
          <p:cNvPr id="224" name="Google Shape;224;p30"/>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“JSON Schema tuh apa sih?”</a:t>
            </a:r>
            <a:endParaRPr b="1" sz="1600">
              <a:solidFill>
                <a:srgbClr val="761A79"/>
              </a:solidFill>
              <a:latin typeface="Montserrat"/>
              <a:ea typeface="Montserrat"/>
              <a:cs typeface="Montserrat"/>
              <a:sym typeface="Montserrat"/>
            </a:endParaRPr>
          </a:p>
          <a:p>
            <a:pPr indent="0" lvl="0" marL="0" marR="0" rtl="0" algn="just">
              <a:lnSpc>
                <a:spcPct val="115000"/>
              </a:lnSpc>
              <a:spcBef>
                <a:spcPts val="1000"/>
              </a:spcBef>
              <a:spcAft>
                <a:spcPts val="0"/>
              </a:spcAft>
              <a:buClr>
                <a:schemeClr val="dk1"/>
              </a:buClr>
              <a:buSzPts val="1100"/>
              <a:buFont typeface="Arial"/>
              <a:buNone/>
            </a:pPr>
            <a:r>
              <a:rPr lang="en" sz="1100">
                <a:solidFill>
                  <a:srgbClr val="292929"/>
                </a:solidFill>
                <a:latin typeface="Montserrat"/>
                <a:ea typeface="Montserrat"/>
                <a:cs typeface="Montserrat"/>
                <a:sym typeface="Montserrat"/>
              </a:rPr>
              <a:t>JSON Schema adalah sebuah dokumen spesifikasi yang menjelaskan sebuah struktur dari JSON data. </a:t>
            </a:r>
            <a:endParaRPr sz="1100">
              <a:solidFill>
                <a:srgbClr val="292929"/>
              </a:solidFill>
              <a:latin typeface="Montserrat"/>
              <a:ea typeface="Montserrat"/>
              <a:cs typeface="Montserrat"/>
              <a:sym typeface="Montserrat"/>
            </a:endParaRPr>
          </a:p>
          <a:p>
            <a:pPr indent="0" lvl="0" marL="0" marR="0" rtl="0" algn="just">
              <a:lnSpc>
                <a:spcPct val="115000"/>
              </a:lnSpc>
              <a:spcBef>
                <a:spcPts val="1000"/>
              </a:spcBef>
              <a:spcAft>
                <a:spcPts val="0"/>
              </a:spcAft>
              <a:buClr>
                <a:schemeClr val="dk1"/>
              </a:buClr>
              <a:buSzPts val="1100"/>
              <a:buFont typeface="Arial"/>
              <a:buNone/>
            </a:pPr>
            <a:r>
              <a:rPr lang="en" sz="1100">
                <a:solidFill>
                  <a:srgbClr val="292929"/>
                </a:solidFill>
                <a:latin typeface="Montserrat"/>
                <a:ea typeface="Montserrat"/>
                <a:cs typeface="Montserrat"/>
                <a:sym typeface="Montserrat"/>
              </a:rPr>
              <a:t>JSON data yang dimaksud misalnya response dari sebuah API.</a:t>
            </a:r>
            <a:endParaRPr sz="1100">
              <a:solidFill>
                <a:srgbClr val="292929"/>
              </a:solidFill>
              <a:latin typeface="Montserrat"/>
              <a:ea typeface="Montserrat"/>
              <a:cs typeface="Montserrat"/>
              <a:sym typeface="Montserrat"/>
            </a:endParaRPr>
          </a:p>
          <a:p>
            <a:pPr indent="0" lvl="0" marL="0" marR="0" rtl="0" algn="just">
              <a:lnSpc>
                <a:spcPct val="115000"/>
              </a:lnSpc>
              <a:spcBef>
                <a:spcPts val="1000"/>
              </a:spcBef>
              <a:spcAft>
                <a:spcPts val="1000"/>
              </a:spcAft>
              <a:buClr>
                <a:schemeClr val="dk1"/>
              </a:buClr>
              <a:buSzPts val="1100"/>
              <a:buFont typeface="Arial"/>
              <a:buNone/>
            </a:pPr>
            <a:r>
              <a:rPr lang="en" sz="1100">
                <a:solidFill>
                  <a:srgbClr val="292929"/>
                </a:solidFill>
                <a:latin typeface="Montserrat"/>
                <a:ea typeface="Montserrat"/>
                <a:cs typeface="Montserrat"/>
                <a:sym typeface="Montserrat"/>
              </a:rPr>
              <a:t>JSON schema mengandung informasi tentang </a:t>
            </a:r>
            <a:r>
              <a:rPr b="1" lang="en" sz="1100">
                <a:solidFill>
                  <a:srgbClr val="292929"/>
                </a:solidFill>
                <a:latin typeface="Montserrat"/>
                <a:ea typeface="Montserrat"/>
                <a:cs typeface="Montserrat"/>
                <a:sym typeface="Montserrat"/>
              </a:rPr>
              <a:t>key </a:t>
            </a:r>
            <a:r>
              <a:rPr lang="en" sz="1100">
                <a:solidFill>
                  <a:srgbClr val="292929"/>
                </a:solidFill>
                <a:latin typeface="Montserrat"/>
                <a:ea typeface="Montserrat"/>
                <a:cs typeface="Montserrat"/>
                <a:sym typeface="Montserrat"/>
              </a:rPr>
              <a:t>dan </a:t>
            </a:r>
            <a:r>
              <a:rPr b="1" lang="en" sz="1100">
                <a:solidFill>
                  <a:srgbClr val="292929"/>
                </a:solidFill>
                <a:latin typeface="Montserrat"/>
                <a:ea typeface="Montserrat"/>
                <a:cs typeface="Montserrat"/>
                <a:sym typeface="Montserrat"/>
              </a:rPr>
              <a:t>value </a:t>
            </a:r>
            <a:r>
              <a:rPr lang="en" sz="1100">
                <a:solidFill>
                  <a:srgbClr val="292929"/>
                </a:solidFill>
                <a:latin typeface="Montserrat"/>
                <a:ea typeface="Montserrat"/>
                <a:cs typeface="Montserrat"/>
                <a:sym typeface="Montserrat"/>
              </a:rPr>
              <a:t>apa aja yang harus ada dari sebuah json dan tipe data seperti apa yang dimuat sama value tersebut.</a:t>
            </a:r>
            <a:endParaRPr sz="600">
              <a:solidFill>
                <a:srgbClr val="292929"/>
              </a:solidFill>
              <a:highlight>
                <a:srgbClr val="FFFF00"/>
              </a:highlight>
              <a:latin typeface="Montserrat"/>
              <a:ea typeface="Montserrat"/>
              <a:cs typeface="Montserrat"/>
              <a:sym typeface="Montserrat"/>
            </a:endParaRPr>
          </a:p>
        </p:txBody>
      </p:sp>
      <p:pic>
        <p:nvPicPr>
          <p:cNvPr id="225" name="Google Shape;225;p3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26" name="Google Shape;226;p3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cxnSp>
        <p:nvCxnSpPr>
          <p:cNvPr id="227" name="Google Shape;227;p30"/>
          <p:cNvCxnSpPr>
            <a:endCxn id="228"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228" name="Google Shape;228;p30"/>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pic>
        <p:nvPicPr>
          <p:cNvPr id="229" name="Google Shape;229;p30"/>
          <p:cNvPicPr preferRelativeResize="0"/>
          <p:nvPr/>
        </p:nvPicPr>
        <p:blipFill>
          <a:blip r:embed="rId5">
            <a:alphaModFix/>
          </a:blip>
          <a:stretch>
            <a:fillRect/>
          </a:stretch>
        </p:blipFill>
        <p:spPr>
          <a:xfrm>
            <a:off x="5298975" y="717100"/>
            <a:ext cx="2582149" cy="4083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31"/>
          <p:cNvSpPr txBox="1"/>
          <p:nvPr/>
        </p:nvSpPr>
        <p:spPr>
          <a:xfrm>
            <a:off x="454375" y="717100"/>
            <a:ext cx="8229000" cy="661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000"/>
              </a:spcAft>
              <a:buClr>
                <a:schemeClr val="dk1"/>
              </a:buClr>
              <a:buSzPts val="1100"/>
              <a:buFont typeface="Arial"/>
              <a:buNone/>
            </a:pPr>
            <a:r>
              <a:rPr b="1" lang="en" sz="1600">
                <a:solidFill>
                  <a:srgbClr val="761A79"/>
                </a:solidFill>
                <a:latin typeface="Montserrat"/>
                <a:ea typeface="Montserrat"/>
                <a:cs typeface="Montserrat"/>
                <a:sym typeface="Montserrat"/>
              </a:rPr>
              <a:t>Berikut adalah contoh JSON Schema~</a:t>
            </a:r>
            <a:endParaRPr sz="1100">
              <a:solidFill>
                <a:srgbClr val="761A79"/>
              </a:solidFill>
              <a:latin typeface="Montserrat"/>
              <a:ea typeface="Montserrat"/>
              <a:cs typeface="Montserrat"/>
              <a:sym typeface="Montserrat"/>
            </a:endParaRPr>
          </a:p>
        </p:txBody>
      </p:sp>
      <p:pic>
        <p:nvPicPr>
          <p:cNvPr id="235" name="Google Shape;235;p3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36" name="Google Shape;236;p3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pic>
        <p:nvPicPr>
          <p:cNvPr id="237" name="Google Shape;237;p31"/>
          <p:cNvPicPr preferRelativeResize="0"/>
          <p:nvPr/>
        </p:nvPicPr>
        <p:blipFill rotWithShape="1">
          <a:blip r:embed="rId5">
            <a:alphaModFix/>
          </a:blip>
          <a:srcRect b="15363" l="8024" r="8033" t="15584"/>
          <a:stretch/>
        </p:blipFill>
        <p:spPr>
          <a:xfrm>
            <a:off x="913600" y="1919925"/>
            <a:ext cx="3887002" cy="1628525"/>
          </a:xfrm>
          <a:prstGeom prst="rect">
            <a:avLst/>
          </a:prstGeom>
          <a:noFill/>
          <a:ln>
            <a:noFill/>
          </a:ln>
        </p:spPr>
      </p:pic>
      <p:pic>
        <p:nvPicPr>
          <p:cNvPr id="238" name="Google Shape;238;p31"/>
          <p:cNvPicPr preferRelativeResize="0"/>
          <p:nvPr/>
        </p:nvPicPr>
        <p:blipFill rotWithShape="1">
          <a:blip r:embed="rId6">
            <a:alphaModFix/>
          </a:blip>
          <a:srcRect b="6545" l="8189" r="7293" t="6753"/>
          <a:stretch/>
        </p:blipFill>
        <p:spPr>
          <a:xfrm>
            <a:off x="5855324" y="1247775"/>
            <a:ext cx="2908950" cy="3171301"/>
          </a:xfrm>
          <a:prstGeom prst="rect">
            <a:avLst/>
          </a:prstGeom>
          <a:noFill/>
          <a:ln>
            <a:noFill/>
          </a:ln>
        </p:spPr>
      </p:pic>
      <p:sp>
        <p:nvSpPr>
          <p:cNvPr id="239" name="Google Shape;239;p31"/>
          <p:cNvSpPr txBox="1"/>
          <p:nvPr/>
        </p:nvSpPr>
        <p:spPr>
          <a:xfrm>
            <a:off x="2200875" y="4419075"/>
            <a:ext cx="1140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JSON data</a:t>
            </a:r>
            <a:endParaRPr sz="1100">
              <a:latin typeface="Montserrat"/>
              <a:ea typeface="Montserrat"/>
              <a:cs typeface="Montserrat"/>
              <a:sym typeface="Montserrat"/>
            </a:endParaRPr>
          </a:p>
        </p:txBody>
      </p:sp>
      <p:sp>
        <p:nvSpPr>
          <p:cNvPr id="240" name="Google Shape;240;p31"/>
          <p:cNvSpPr txBox="1"/>
          <p:nvPr/>
        </p:nvSpPr>
        <p:spPr>
          <a:xfrm>
            <a:off x="6083915" y="4400400"/>
            <a:ext cx="1365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JSON Schema</a:t>
            </a:r>
            <a:endParaRPr sz="1100">
              <a:latin typeface="Montserrat"/>
              <a:ea typeface="Montserrat"/>
              <a:cs typeface="Montserrat"/>
              <a:sym typeface="Montserrat"/>
            </a:endParaRPr>
          </a:p>
        </p:txBody>
      </p:sp>
      <p:cxnSp>
        <p:nvCxnSpPr>
          <p:cNvPr id="241" name="Google Shape;241;p31"/>
          <p:cNvCxnSpPr>
            <a:endCxn id="242"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242" name="Google Shape;242;p31"/>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64" name="Google Shape;64;p14"/>
          <p:cNvSpPr txBox="1"/>
          <p:nvPr/>
        </p:nvSpPr>
        <p:spPr>
          <a:xfrm>
            <a:off x="1874100" y="505800"/>
            <a:ext cx="5395800" cy="147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i="0" lang="en" sz="1700" u="none" cap="none" strike="noStrike">
                <a:solidFill>
                  <a:srgbClr val="FFFFFF"/>
                </a:solidFill>
                <a:latin typeface="Montserrat"/>
                <a:ea typeface="Montserrat"/>
                <a:cs typeface="Montserrat"/>
                <a:sym typeface="Montserrat"/>
              </a:rPr>
              <a:t>Selamat datang di </a:t>
            </a:r>
            <a:r>
              <a:rPr b="1" i="0" lang="en" sz="1700" u="none" cap="none" strike="noStrike">
                <a:solidFill>
                  <a:srgbClr val="FF9900"/>
                </a:solidFill>
                <a:latin typeface="Montserrat"/>
                <a:ea typeface="Montserrat"/>
                <a:cs typeface="Montserrat"/>
                <a:sym typeface="Montserrat"/>
              </a:rPr>
              <a:t>Chapter </a:t>
            </a:r>
            <a:r>
              <a:rPr b="1" lang="en" sz="1700">
                <a:solidFill>
                  <a:srgbClr val="FF9900"/>
                </a:solidFill>
                <a:latin typeface="Montserrat"/>
                <a:ea typeface="Montserrat"/>
                <a:cs typeface="Montserrat"/>
                <a:sym typeface="Montserrat"/>
              </a:rPr>
              <a:t>3 </a:t>
            </a:r>
            <a:r>
              <a:rPr b="1" i="0" lang="en" sz="1700" u="none" cap="none" strike="noStrike">
                <a:solidFill>
                  <a:srgbClr val="FF9900"/>
                </a:solidFill>
                <a:latin typeface="Montserrat"/>
                <a:ea typeface="Montserrat"/>
                <a:cs typeface="Montserrat"/>
                <a:sym typeface="Montserrat"/>
              </a:rPr>
              <a:t>Topic </a:t>
            </a:r>
            <a:r>
              <a:rPr b="1" lang="en" sz="1700">
                <a:solidFill>
                  <a:srgbClr val="FF9900"/>
                </a:solidFill>
                <a:latin typeface="Montserrat"/>
                <a:ea typeface="Montserrat"/>
                <a:cs typeface="Montserrat"/>
                <a:sym typeface="Montserrat"/>
              </a:rPr>
              <a:t>3</a:t>
            </a:r>
            <a:r>
              <a:rPr b="1" i="0" lang="en" sz="1700" u="none" cap="none" strike="noStrike">
                <a:solidFill>
                  <a:srgbClr val="FF9900"/>
                </a:solidFill>
                <a:latin typeface="Montserrat"/>
                <a:ea typeface="Montserrat"/>
                <a:cs typeface="Montserrat"/>
                <a:sym typeface="Montserrat"/>
              </a:rPr>
              <a:t> </a:t>
            </a:r>
            <a:br>
              <a:rPr b="1" lang="en" sz="1700">
                <a:solidFill>
                  <a:srgbClr val="FF9900"/>
                </a:solidFill>
                <a:latin typeface="Montserrat"/>
                <a:ea typeface="Montserrat"/>
                <a:cs typeface="Montserrat"/>
                <a:sym typeface="Montserrat"/>
              </a:rPr>
            </a:br>
            <a:r>
              <a:rPr b="1" i="0" lang="en" sz="1700" u="none" cap="none" strike="noStrike">
                <a:solidFill>
                  <a:srgbClr val="FFFFFF"/>
                </a:solidFill>
                <a:latin typeface="Montserrat"/>
                <a:ea typeface="Montserrat"/>
                <a:cs typeface="Montserrat"/>
                <a:sym typeface="Montserrat"/>
              </a:rPr>
              <a:t>online course </a:t>
            </a:r>
            <a:r>
              <a:rPr b="1" lang="en" sz="1700">
                <a:solidFill>
                  <a:srgbClr val="FF9900"/>
                </a:solidFill>
                <a:latin typeface="Montserrat"/>
                <a:ea typeface="Montserrat"/>
                <a:cs typeface="Montserrat"/>
                <a:sym typeface="Montserrat"/>
              </a:rPr>
              <a:t>Quality Assurance</a:t>
            </a:r>
            <a:r>
              <a:rPr b="1" i="0" lang="en" sz="1700" u="none" cap="none" strike="noStrike">
                <a:solidFill>
                  <a:schemeClr val="accent1"/>
                </a:solidFill>
                <a:latin typeface="Montserrat"/>
                <a:ea typeface="Montserrat"/>
                <a:cs typeface="Montserrat"/>
                <a:sym typeface="Montserrat"/>
              </a:rPr>
              <a:t> </a:t>
            </a:r>
            <a:r>
              <a:rPr b="1" i="0" lang="en" sz="1700" u="none" cap="none" strike="noStrike">
                <a:solidFill>
                  <a:srgbClr val="FFFFFF"/>
                </a:solidFill>
                <a:latin typeface="Montserrat"/>
                <a:ea typeface="Montserrat"/>
                <a:cs typeface="Montserrat"/>
                <a:sym typeface="Montserrat"/>
              </a:rPr>
              <a:t>dari </a:t>
            </a:r>
            <a:endParaRPr b="1" i="0" sz="1700" u="none" cap="none" strike="noStrike">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700"/>
              <a:buFont typeface="Arial"/>
              <a:buNone/>
            </a:pPr>
            <a:r>
              <a:rPr b="1" i="0" lang="en" sz="1700" u="none" cap="none" strike="noStrike">
                <a:solidFill>
                  <a:srgbClr val="FFFFFF"/>
                </a:solidFill>
                <a:latin typeface="Montserrat"/>
                <a:ea typeface="Montserrat"/>
                <a:cs typeface="Montserrat"/>
                <a:sym typeface="Montserrat"/>
              </a:rPr>
              <a:t>Binar Academy!</a:t>
            </a:r>
            <a:endParaRPr b="1" i="0" sz="1700" u="none" cap="none" strike="noStrike">
              <a:solidFill>
                <a:srgbClr val="FFFFFF"/>
              </a:solidFill>
              <a:latin typeface="Montserrat"/>
              <a:ea typeface="Montserrat"/>
              <a:cs typeface="Montserrat"/>
              <a:sym typeface="Montserrat"/>
            </a:endParaRPr>
          </a:p>
        </p:txBody>
      </p:sp>
      <p:pic>
        <p:nvPicPr>
          <p:cNvPr id="65" name="Google Shape;65;p14"/>
          <p:cNvPicPr preferRelativeResize="0"/>
          <p:nvPr/>
        </p:nvPicPr>
        <p:blipFill>
          <a:blip r:embed="rId5">
            <a:alphaModFix/>
          </a:blip>
          <a:stretch>
            <a:fillRect/>
          </a:stretch>
        </p:blipFill>
        <p:spPr>
          <a:xfrm>
            <a:off x="2447475" y="1642850"/>
            <a:ext cx="4249050" cy="32388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sp>
        <p:nvSpPr>
          <p:cNvPr id="247" name="Google Shape;247;p32"/>
          <p:cNvSpPr txBox="1"/>
          <p:nvPr/>
        </p:nvSpPr>
        <p:spPr>
          <a:xfrm>
            <a:off x="457500" y="1034225"/>
            <a:ext cx="8229000" cy="57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000"/>
              </a:spcAft>
              <a:buClr>
                <a:schemeClr val="dk1"/>
              </a:buClr>
              <a:buSzPts val="1100"/>
              <a:buFont typeface="Arial"/>
              <a:buNone/>
            </a:pPr>
            <a:r>
              <a:rPr b="1" lang="en" sz="1600">
                <a:solidFill>
                  <a:srgbClr val="761A79"/>
                </a:solidFill>
                <a:latin typeface="Montserrat"/>
                <a:ea typeface="Montserrat"/>
                <a:cs typeface="Montserrat"/>
                <a:sym typeface="Montserrat"/>
              </a:rPr>
              <a:t>Kalau ini adalah tabel JSON Schema Properties~</a:t>
            </a:r>
            <a:endParaRPr sz="1100">
              <a:solidFill>
                <a:srgbClr val="292929"/>
              </a:solidFill>
              <a:latin typeface="Montserrat"/>
              <a:ea typeface="Montserrat"/>
              <a:cs typeface="Montserrat"/>
              <a:sym typeface="Montserrat"/>
            </a:endParaRPr>
          </a:p>
        </p:txBody>
      </p:sp>
      <p:pic>
        <p:nvPicPr>
          <p:cNvPr id="248" name="Google Shape;248;p3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49" name="Google Shape;249;p3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graphicFrame>
        <p:nvGraphicFramePr>
          <p:cNvPr id="250" name="Google Shape;250;p32"/>
          <p:cNvGraphicFramePr/>
          <p:nvPr/>
        </p:nvGraphicFramePr>
        <p:xfrm>
          <a:off x="952500" y="1924050"/>
          <a:ext cx="3000000" cy="3000000"/>
        </p:xfrm>
        <a:graphic>
          <a:graphicData uri="http://schemas.openxmlformats.org/drawingml/2006/table">
            <a:tbl>
              <a:tblPr>
                <a:noFill/>
                <a:tableStyleId>{2188D635-5EB1-43B9-980E-8CEA5AACCA58}</a:tableStyleId>
              </a:tblPr>
              <a:tblGrid>
                <a:gridCol w="1500825"/>
                <a:gridCol w="5738175"/>
              </a:tblGrid>
              <a:tr h="381000">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$schema</a:t>
                      </a:r>
                      <a:endParaRPr b="1" sz="11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solidFill>
                      <a:srgbClr val="761A79"/>
                    </a:solidFill>
                  </a:tcPr>
                </a:tc>
                <a:tc>
                  <a:txBody>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Memberikan informasi tentang format dan standar schema yang digunakan</a:t>
                      </a:r>
                      <a:endParaRPr sz="1100">
                        <a:solidFill>
                          <a:schemeClr val="dk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properties</a:t>
                      </a:r>
                      <a:endParaRPr b="1" sz="11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1A79"/>
                    </a:solidFill>
                  </a:tcPr>
                </a:tc>
                <a:tc>
                  <a:txBody>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Mendefinisikan mengandung key apa aja dari sebuah JSON data / object</a:t>
                      </a:r>
                      <a:endParaRPr sz="11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type</a:t>
                      </a:r>
                      <a:endParaRPr b="1" sz="11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1A79"/>
                    </a:solidFill>
                  </a:tcPr>
                </a:tc>
                <a:tc>
                  <a:txBody>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Mendefinisikan tipe data dari key yang berkaitan</a:t>
                      </a:r>
                      <a:endParaRPr sz="11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required</a:t>
                      </a:r>
                      <a:endParaRPr b="1" sz="1100">
                        <a:solidFill>
                          <a:schemeClr val="lt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solidFill>
                      <a:srgbClr val="761A79"/>
                    </a:solidFill>
                  </a:tcPr>
                </a:tc>
                <a:tc>
                  <a:txBody>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Menginformasikan key apa aja yang wajib ada dalam sebuah JSON data</a:t>
                      </a:r>
                      <a:endParaRPr sz="11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description</a:t>
                      </a:r>
                      <a:endParaRPr b="1" sz="1100">
                        <a:solidFill>
                          <a:schemeClr val="lt1"/>
                        </a:solidFill>
                        <a:latin typeface="Montserrat"/>
                        <a:ea typeface="Montserrat"/>
                        <a:cs typeface="Montserrat"/>
                        <a:sym typeface="Montserrat"/>
                      </a:endParaRPr>
                    </a:p>
                  </a:txBody>
                  <a:tcPr marT="91425" marB="91425" marR="91425" marL="91425">
                    <a:solidFill>
                      <a:srgbClr val="761A79"/>
                    </a:solidFill>
                  </a:tcPr>
                </a:tc>
                <a:tc>
                  <a:txBody>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Informasi optional mencantumkan penjelasan dari masing masing key atau keseluruhan Schema</a:t>
                      </a:r>
                      <a:endParaRPr sz="1100">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title</a:t>
                      </a:r>
                      <a:endParaRPr b="1" sz="1100">
                        <a:solidFill>
                          <a:schemeClr val="lt1"/>
                        </a:solidFill>
                        <a:latin typeface="Montserrat"/>
                        <a:ea typeface="Montserrat"/>
                        <a:cs typeface="Montserrat"/>
                        <a:sym typeface="Montserrat"/>
                      </a:endParaRPr>
                    </a:p>
                  </a:txBody>
                  <a:tcPr marT="91425" marB="91425" marR="91425" marL="91425">
                    <a:solidFill>
                      <a:srgbClr val="761A79"/>
                    </a:solidFill>
                  </a:tcPr>
                </a:tc>
                <a:tc>
                  <a:txBody>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Informasi optional buat nama JSON schema</a:t>
                      </a:r>
                      <a:endParaRPr sz="1100">
                        <a:solidFill>
                          <a:schemeClr val="dk1"/>
                        </a:solidFill>
                        <a:latin typeface="Montserrat"/>
                        <a:ea typeface="Montserrat"/>
                        <a:cs typeface="Montserrat"/>
                        <a:sym typeface="Montserrat"/>
                      </a:endParaRPr>
                    </a:p>
                  </a:txBody>
                  <a:tcPr marT="91425" marB="91425" marR="91425" marL="91425"/>
                </a:tc>
              </a:tr>
            </a:tbl>
          </a:graphicData>
        </a:graphic>
      </p:graphicFrame>
      <p:cxnSp>
        <p:nvCxnSpPr>
          <p:cNvPr id="251" name="Google Shape;251;p32"/>
          <p:cNvCxnSpPr>
            <a:endCxn id="252"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252" name="Google Shape;252;p32"/>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6" name="Shape 256"/>
        <p:cNvGrpSpPr/>
        <p:nvPr/>
      </p:nvGrpSpPr>
      <p:grpSpPr>
        <a:xfrm>
          <a:off x="0" y="0"/>
          <a:ext cx="0" cy="0"/>
          <a:chOff x="0" y="0"/>
          <a:chExt cx="0" cy="0"/>
        </a:xfrm>
      </p:grpSpPr>
      <p:sp>
        <p:nvSpPr>
          <p:cNvPr id="257" name="Google Shape;257;p33"/>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JSON Schema Validation juga punya manfaat yang keren banget, lho!</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333333"/>
                </a:solidFill>
                <a:latin typeface="Montserrat"/>
                <a:ea typeface="Montserrat"/>
                <a:cs typeface="Montserrat"/>
                <a:sym typeface="Montserrat"/>
              </a:rPr>
              <a:t>Ini dia benefit dari JSON Schema Validation~</a:t>
            </a:r>
            <a:endParaRPr sz="1100">
              <a:solidFill>
                <a:srgbClr val="333333"/>
              </a:solidFill>
              <a:latin typeface="Montserrat"/>
              <a:ea typeface="Montserrat"/>
              <a:cs typeface="Montserrat"/>
              <a:sym typeface="Montserrat"/>
            </a:endParaRPr>
          </a:p>
          <a:p>
            <a:pPr indent="-298450" lvl="0" marL="457200" rtl="0" algn="just">
              <a:lnSpc>
                <a:spcPct val="115000"/>
              </a:lnSpc>
              <a:spcBef>
                <a:spcPts val="1000"/>
              </a:spcBef>
              <a:spcAft>
                <a:spcPts val="0"/>
              </a:spcAft>
              <a:buClr>
                <a:srgbClr val="333333"/>
              </a:buClr>
              <a:buSzPts val="1100"/>
              <a:buFont typeface="Montserrat"/>
              <a:buAutoNum type="arabicPeriod"/>
            </a:pPr>
            <a:r>
              <a:rPr lang="en" sz="1100">
                <a:solidFill>
                  <a:srgbClr val="333333"/>
                </a:solidFill>
                <a:latin typeface="Montserrat"/>
                <a:ea typeface="Montserrat"/>
                <a:cs typeface="Montserrat"/>
                <a:sym typeface="Montserrat"/>
              </a:rPr>
              <a:t>Menjelaskan format data yang ada.</a:t>
            </a:r>
            <a:endParaRPr sz="1100">
              <a:solidFill>
                <a:srgbClr val="333333"/>
              </a:solidFill>
              <a:latin typeface="Montserrat"/>
              <a:ea typeface="Montserrat"/>
              <a:cs typeface="Montserrat"/>
              <a:sym typeface="Montserrat"/>
            </a:endParaRPr>
          </a:p>
          <a:p>
            <a:pPr indent="-298450" lvl="0" marL="457200" rtl="0" algn="just">
              <a:lnSpc>
                <a:spcPct val="115000"/>
              </a:lnSpc>
              <a:spcBef>
                <a:spcPts val="1000"/>
              </a:spcBef>
              <a:spcAft>
                <a:spcPts val="1000"/>
              </a:spcAft>
              <a:buClr>
                <a:srgbClr val="333333"/>
              </a:buClr>
              <a:buSzPts val="1100"/>
              <a:buFont typeface="Montserrat"/>
              <a:buAutoNum type="arabicPeriod"/>
            </a:pPr>
            <a:r>
              <a:rPr lang="en" sz="1100">
                <a:solidFill>
                  <a:srgbClr val="333333"/>
                </a:solidFill>
                <a:latin typeface="Montserrat"/>
                <a:ea typeface="Montserrat"/>
                <a:cs typeface="Montserrat"/>
                <a:sym typeface="Montserrat"/>
              </a:rPr>
              <a:t>Menyediakan dokumentasi yang jelas dapat dibaca manusia dan mesin.</a:t>
            </a:r>
            <a:endParaRPr sz="1000">
              <a:solidFill>
                <a:srgbClr val="292929"/>
              </a:solidFill>
              <a:latin typeface="Montserrat"/>
              <a:ea typeface="Montserrat"/>
              <a:cs typeface="Montserrat"/>
              <a:sym typeface="Montserrat"/>
            </a:endParaRPr>
          </a:p>
        </p:txBody>
      </p:sp>
      <p:pic>
        <p:nvPicPr>
          <p:cNvPr id="258" name="Google Shape;258;p3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59" name="Google Shape;259;p3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cxnSp>
        <p:nvCxnSpPr>
          <p:cNvPr id="260" name="Google Shape;260;p33"/>
          <p:cNvCxnSpPr>
            <a:endCxn id="261"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261" name="Google Shape;261;p33"/>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pic>
        <p:nvPicPr>
          <p:cNvPr id="262" name="Google Shape;262;p33"/>
          <p:cNvPicPr preferRelativeResize="0"/>
          <p:nvPr/>
        </p:nvPicPr>
        <p:blipFill rotWithShape="1">
          <a:blip r:embed="rId5">
            <a:alphaModFix/>
          </a:blip>
          <a:srcRect b="0" l="0" r="0" t="0"/>
          <a:stretch/>
        </p:blipFill>
        <p:spPr>
          <a:xfrm>
            <a:off x="4505300" y="1104126"/>
            <a:ext cx="4445176" cy="3388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6" name="Shape 266"/>
        <p:cNvGrpSpPr/>
        <p:nvPr/>
      </p:nvGrpSpPr>
      <p:grpSpPr>
        <a:xfrm>
          <a:off x="0" y="0"/>
          <a:ext cx="0" cy="0"/>
          <a:chOff x="0" y="0"/>
          <a:chExt cx="0" cy="0"/>
        </a:xfrm>
      </p:grpSpPr>
      <p:sp>
        <p:nvSpPr>
          <p:cNvPr id="267" name="Google Shape;267;p34"/>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Font typeface="Montserrat"/>
              <a:buAutoNum type="arabicPeriod" startAt="3"/>
            </a:pPr>
            <a:r>
              <a:rPr lang="en" sz="1100">
                <a:solidFill>
                  <a:schemeClr val="dk1"/>
                </a:solidFill>
                <a:latin typeface="Montserrat"/>
                <a:ea typeface="Montserrat"/>
                <a:cs typeface="Montserrat"/>
                <a:sym typeface="Montserrat"/>
              </a:rPr>
              <a:t>Memvalidasi data yang berguna buat:</a:t>
            </a:r>
            <a:endParaRPr sz="1100">
              <a:solidFill>
                <a:schemeClr val="dk1"/>
              </a:solidFill>
              <a:latin typeface="Montserrat"/>
              <a:ea typeface="Montserrat"/>
              <a:cs typeface="Montserrat"/>
              <a:sym typeface="Montserrat"/>
            </a:endParaRPr>
          </a:p>
          <a:p>
            <a:pPr indent="-298450" lvl="1" marL="9144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Automation Testing, validasi data bisa dilakukan secara menyeluruh dan lebih dinamis, misalnya memberikan beberapa opsi yang valid sebagai response</a:t>
            </a:r>
            <a:endParaRPr sz="1100">
              <a:solidFill>
                <a:schemeClr val="dk1"/>
              </a:solidFill>
              <a:latin typeface="Montserrat"/>
              <a:ea typeface="Montserrat"/>
              <a:cs typeface="Montserrat"/>
              <a:sym typeface="Montserrat"/>
            </a:endParaRPr>
          </a:p>
          <a:p>
            <a:pPr indent="-298450" lvl="1" marL="914400" rtl="0" algn="just">
              <a:lnSpc>
                <a:spcPct val="115000"/>
              </a:lnSpc>
              <a:spcBef>
                <a:spcPts val="1000"/>
              </a:spcBef>
              <a:spcAft>
                <a:spcPts val="1000"/>
              </a:spcAft>
              <a:buClr>
                <a:schemeClr val="dk1"/>
              </a:buClr>
              <a:buSzPts val="1100"/>
              <a:buFont typeface="Montserrat"/>
              <a:buChar char="●"/>
            </a:pPr>
            <a:r>
              <a:rPr lang="en" sz="1100">
                <a:solidFill>
                  <a:schemeClr val="dk1"/>
                </a:solidFill>
                <a:latin typeface="Montserrat"/>
                <a:ea typeface="Montserrat"/>
                <a:cs typeface="Montserrat"/>
                <a:sym typeface="Montserrat"/>
              </a:rPr>
              <a:t>Memastikan kualitas data yang dikirimkan oleh klien.</a:t>
            </a:r>
            <a:endParaRPr sz="1000">
              <a:solidFill>
                <a:schemeClr val="dk1"/>
              </a:solidFill>
              <a:latin typeface="Montserrat"/>
              <a:ea typeface="Montserrat"/>
              <a:cs typeface="Montserrat"/>
              <a:sym typeface="Montserrat"/>
            </a:endParaRPr>
          </a:p>
        </p:txBody>
      </p:sp>
      <p:pic>
        <p:nvPicPr>
          <p:cNvPr id="268" name="Google Shape;268;p3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69" name="Google Shape;269;p3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cxnSp>
        <p:nvCxnSpPr>
          <p:cNvPr id="270" name="Google Shape;270;p34"/>
          <p:cNvCxnSpPr>
            <a:endCxn id="271"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271" name="Google Shape;271;p34"/>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pic>
        <p:nvPicPr>
          <p:cNvPr id="272" name="Google Shape;272;p34"/>
          <p:cNvPicPr preferRelativeResize="0"/>
          <p:nvPr/>
        </p:nvPicPr>
        <p:blipFill rotWithShape="1">
          <a:blip r:embed="rId5">
            <a:alphaModFix/>
          </a:blip>
          <a:srcRect b="0" l="0" r="0" t="0"/>
          <a:stretch/>
        </p:blipFill>
        <p:spPr>
          <a:xfrm>
            <a:off x="4505300" y="1104126"/>
            <a:ext cx="4445176" cy="3388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6" name="Shape 276"/>
        <p:cNvGrpSpPr/>
        <p:nvPr/>
      </p:nvGrpSpPr>
      <p:grpSpPr>
        <a:xfrm>
          <a:off x="0" y="0"/>
          <a:ext cx="0" cy="0"/>
          <a:chOff x="0" y="0"/>
          <a:chExt cx="0" cy="0"/>
        </a:xfrm>
      </p:grpSpPr>
      <p:sp>
        <p:nvSpPr>
          <p:cNvPr id="277" name="Google Shape;277;p35"/>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“Kalau JSON Schema Generator itu apa?”</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111111"/>
                </a:solidFill>
                <a:highlight>
                  <a:srgbClr val="FDFDFD"/>
                </a:highlight>
                <a:latin typeface="Montserrat"/>
                <a:ea typeface="Montserrat"/>
                <a:cs typeface="Montserrat"/>
                <a:sym typeface="Montserrat"/>
              </a:rPr>
              <a:t>JSON Schema bisa dibuat secara manual maupun secara otomatis, misalnya pas developer men-generate API documentation ataupun kita bisa membuatnya dengan bantuan tools. </a:t>
            </a:r>
            <a:endParaRPr sz="1100">
              <a:solidFill>
                <a:srgbClr val="111111"/>
              </a:solidFill>
              <a:highlight>
                <a:srgbClr val="FDFDFD"/>
              </a:highlight>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111111"/>
                </a:solidFill>
                <a:highlight>
                  <a:srgbClr val="FDFDFD"/>
                </a:highlight>
                <a:latin typeface="Montserrat"/>
                <a:ea typeface="Montserrat"/>
                <a:cs typeface="Montserrat"/>
                <a:sym typeface="Montserrat"/>
              </a:rPr>
              <a:t>Salah satu tools online, gratis dan cukup populer adalah </a:t>
            </a:r>
            <a:r>
              <a:rPr b="1" lang="en" sz="1100" u="sng">
                <a:solidFill>
                  <a:schemeClr val="hlink"/>
                </a:solidFill>
                <a:highlight>
                  <a:srgbClr val="FDFDFD"/>
                </a:highlight>
                <a:latin typeface="Montserrat"/>
                <a:ea typeface="Montserrat"/>
                <a:cs typeface="Montserrat"/>
                <a:sym typeface="Montserrat"/>
                <a:hlinkClick r:id="rId3"/>
              </a:rPr>
              <a:t>https://www.liquid-technologies.com/online-json-to-schema-converter</a:t>
            </a:r>
            <a:endParaRPr sz="1100">
              <a:solidFill>
                <a:srgbClr val="111111"/>
              </a:solidFill>
              <a:highlight>
                <a:srgbClr val="FDFDFD"/>
              </a:highlight>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111111"/>
                </a:solidFill>
                <a:highlight>
                  <a:srgbClr val="FDFDFD"/>
                </a:highlight>
                <a:latin typeface="Montserrat"/>
                <a:ea typeface="Montserrat"/>
                <a:cs typeface="Montserrat"/>
                <a:sym typeface="Montserrat"/>
              </a:rPr>
              <a:t>Kita tinggal memasukan </a:t>
            </a:r>
            <a:r>
              <a:rPr b="1" lang="en" sz="1100">
                <a:solidFill>
                  <a:srgbClr val="111111"/>
                </a:solidFill>
                <a:highlight>
                  <a:srgbClr val="FDFDFD"/>
                </a:highlight>
                <a:latin typeface="Montserrat"/>
                <a:ea typeface="Montserrat"/>
                <a:cs typeface="Montserrat"/>
                <a:sym typeface="Montserrat"/>
              </a:rPr>
              <a:t>response dari sebuah API </a:t>
            </a:r>
            <a:r>
              <a:rPr lang="en" sz="1100">
                <a:solidFill>
                  <a:srgbClr val="111111"/>
                </a:solidFill>
                <a:highlight>
                  <a:srgbClr val="FDFDFD"/>
                </a:highlight>
                <a:latin typeface="Montserrat"/>
                <a:ea typeface="Montserrat"/>
                <a:cs typeface="Montserrat"/>
                <a:sym typeface="Montserrat"/>
              </a:rPr>
              <a:t>dan JSON Schema bakalan ter-generate secara otomatis.</a:t>
            </a:r>
            <a:endParaRPr sz="1100">
              <a:solidFill>
                <a:srgbClr val="292929"/>
              </a:solidFill>
              <a:latin typeface="Montserrat"/>
              <a:ea typeface="Montserrat"/>
              <a:cs typeface="Montserrat"/>
              <a:sym typeface="Montserrat"/>
            </a:endParaRPr>
          </a:p>
        </p:txBody>
      </p:sp>
      <p:pic>
        <p:nvPicPr>
          <p:cNvPr id="278" name="Google Shape;278;p35"/>
          <p:cNvPicPr preferRelativeResize="0"/>
          <p:nvPr/>
        </p:nvPicPr>
        <p:blipFill rotWithShape="1">
          <a:blip r:embed="rId4">
            <a:alphaModFix/>
          </a:blip>
          <a:srcRect b="0" l="0" r="0" t="0"/>
          <a:stretch/>
        </p:blipFill>
        <p:spPr>
          <a:xfrm>
            <a:off x="6773925" y="152400"/>
            <a:ext cx="2370067" cy="4838700"/>
          </a:xfrm>
          <a:prstGeom prst="rect">
            <a:avLst/>
          </a:prstGeom>
          <a:noFill/>
          <a:ln>
            <a:noFill/>
          </a:ln>
        </p:spPr>
      </p:pic>
      <p:pic>
        <p:nvPicPr>
          <p:cNvPr id="279" name="Google Shape;279;p35"/>
          <p:cNvPicPr preferRelativeResize="0"/>
          <p:nvPr/>
        </p:nvPicPr>
        <p:blipFill rotWithShape="1">
          <a:blip r:embed="rId5">
            <a:alphaModFix/>
          </a:blip>
          <a:srcRect b="0" l="0" r="0" t="0"/>
          <a:stretch/>
        </p:blipFill>
        <p:spPr>
          <a:xfrm>
            <a:off x="7694225" y="295988"/>
            <a:ext cx="989200" cy="262225"/>
          </a:xfrm>
          <a:prstGeom prst="rect">
            <a:avLst/>
          </a:prstGeom>
          <a:noFill/>
          <a:ln>
            <a:noFill/>
          </a:ln>
        </p:spPr>
      </p:pic>
      <p:cxnSp>
        <p:nvCxnSpPr>
          <p:cNvPr id="280" name="Google Shape;280;p35"/>
          <p:cNvCxnSpPr>
            <a:endCxn id="281"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281" name="Google Shape;281;p35"/>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pic>
        <p:nvPicPr>
          <p:cNvPr id="282" name="Google Shape;282;p35"/>
          <p:cNvPicPr preferRelativeResize="0"/>
          <p:nvPr/>
        </p:nvPicPr>
        <p:blipFill rotWithShape="1">
          <a:blip r:embed="rId6">
            <a:alphaModFix/>
          </a:blip>
          <a:srcRect b="17721" l="0" r="5660" t="5925"/>
          <a:stretch/>
        </p:blipFill>
        <p:spPr>
          <a:xfrm>
            <a:off x="4892350" y="1943450"/>
            <a:ext cx="4056000" cy="1846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6" name="Shape 286"/>
        <p:cNvGrpSpPr/>
        <p:nvPr/>
      </p:nvGrpSpPr>
      <p:grpSpPr>
        <a:xfrm>
          <a:off x="0" y="0"/>
          <a:ext cx="0" cy="0"/>
          <a:chOff x="0" y="0"/>
          <a:chExt cx="0" cy="0"/>
        </a:xfrm>
      </p:grpSpPr>
      <p:sp>
        <p:nvSpPr>
          <p:cNvPr id="287" name="Google Shape;287;p36"/>
          <p:cNvSpPr txBox="1"/>
          <p:nvPr/>
        </p:nvSpPr>
        <p:spPr>
          <a:xfrm>
            <a:off x="454375" y="717100"/>
            <a:ext cx="4117500" cy="3498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Begini nih cara buat implementasi JSON Schema validation di Postman!</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333333"/>
                </a:solidFill>
                <a:latin typeface="Montserrat"/>
                <a:ea typeface="Montserrat"/>
                <a:cs typeface="Montserrat"/>
                <a:sym typeface="Montserrat"/>
              </a:rPr>
              <a:t>Langkah-langkahnya, yaitu:</a:t>
            </a:r>
            <a:endParaRPr sz="1100">
              <a:solidFill>
                <a:srgbClr val="333333"/>
              </a:solidFill>
              <a:latin typeface="Montserrat"/>
              <a:ea typeface="Montserrat"/>
              <a:cs typeface="Montserrat"/>
              <a:sym typeface="Montserrat"/>
            </a:endParaRPr>
          </a:p>
          <a:p>
            <a:pPr indent="-298450" lvl="0" marL="457200" rtl="0" algn="just">
              <a:lnSpc>
                <a:spcPct val="115000"/>
              </a:lnSpc>
              <a:spcBef>
                <a:spcPts val="1000"/>
              </a:spcBef>
              <a:spcAft>
                <a:spcPts val="0"/>
              </a:spcAft>
              <a:buClr>
                <a:srgbClr val="333333"/>
              </a:buClr>
              <a:buSzPts val="1100"/>
              <a:buFont typeface="Montserrat"/>
              <a:buAutoNum type="arabicPeriod"/>
            </a:pPr>
            <a:r>
              <a:rPr lang="en" sz="1100">
                <a:solidFill>
                  <a:srgbClr val="333333"/>
                </a:solidFill>
                <a:latin typeface="Montserrat"/>
                <a:ea typeface="Montserrat"/>
                <a:cs typeface="Montserrat"/>
                <a:sym typeface="Montserrat"/>
              </a:rPr>
              <a:t>Copy responses API yang kita butuhkan ke link </a:t>
            </a:r>
            <a:r>
              <a:rPr lang="en" sz="1100" u="sng">
                <a:solidFill>
                  <a:schemeClr val="hlink"/>
                </a:solidFill>
                <a:latin typeface="Montserrat"/>
                <a:ea typeface="Montserrat"/>
                <a:cs typeface="Montserrat"/>
                <a:sym typeface="Montserrat"/>
                <a:hlinkClick r:id="rId3"/>
              </a:rPr>
              <a:t>Generate</a:t>
            </a:r>
            <a:r>
              <a:rPr lang="en" sz="1100" u="sng">
                <a:solidFill>
                  <a:schemeClr val="hlink"/>
                </a:solidFill>
                <a:latin typeface="Montserrat"/>
                <a:ea typeface="Montserrat"/>
                <a:cs typeface="Montserrat"/>
                <a:sym typeface="Montserrat"/>
                <a:hlinkClick r:id="rId4"/>
              </a:rPr>
              <a:t> JSON Schema</a:t>
            </a:r>
            <a:r>
              <a:rPr lang="en" sz="1100">
                <a:solidFill>
                  <a:srgbClr val="333333"/>
                </a:solidFill>
                <a:latin typeface="Montserrat"/>
                <a:ea typeface="Montserrat"/>
                <a:cs typeface="Montserrat"/>
                <a:sym typeface="Montserrat"/>
              </a:rPr>
              <a:t> lalu klik generate schema</a:t>
            </a:r>
            <a:endParaRPr sz="1100">
              <a:solidFill>
                <a:srgbClr val="333333"/>
              </a:solidFill>
              <a:latin typeface="Montserrat"/>
              <a:ea typeface="Montserrat"/>
              <a:cs typeface="Montserrat"/>
              <a:sym typeface="Montserrat"/>
            </a:endParaRPr>
          </a:p>
          <a:p>
            <a:pPr indent="-298450" lvl="0" marL="457200" rtl="0" algn="just">
              <a:lnSpc>
                <a:spcPct val="115000"/>
              </a:lnSpc>
              <a:spcBef>
                <a:spcPts val="1000"/>
              </a:spcBef>
              <a:spcAft>
                <a:spcPts val="0"/>
              </a:spcAft>
              <a:buClr>
                <a:srgbClr val="333333"/>
              </a:buClr>
              <a:buSzPts val="1100"/>
              <a:buFont typeface="Montserrat"/>
              <a:buAutoNum type="arabicPeriod"/>
            </a:pPr>
            <a:r>
              <a:rPr lang="en" sz="1100">
                <a:solidFill>
                  <a:srgbClr val="333333"/>
                </a:solidFill>
                <a:latin typeface="Montserrat"/>
                <a:ea typeface="Montserrat"/>
                <a:cs typeface="Montserrat"/>
                <a:sym typeface="Montserrat"/>
              </a:rPr>
              <a:t>Buat sebuah variabel pada postman test, pada contoh di samping kita simpan dalam variable `schema`</a:t>
            </a:r>
            <a:endParaRPr sz="1100">
              <a:solidFill>
                <a:srgbClr val="333333"/>
              </a:solidFill>
              <a:latin typeface="Montserrat"/>
              <a:ea typeface="Montserrat"/>
              <a:cs typeface="Montserrat"/>
              <a:sym typeface="Montserrat"/>
            </a:endParaRPr>
          </a:p>
          <a:p>
            <a:pPr indent="-298450" lvl="0" marL="457200" rtl="0" algn="just">
              <a:lnSpc>
                <a:spcPct val="115000"/>
              </a:lnSpc>
              <a:spcBef>
                <a:spcPts val="1000"/>
              </a:spcBef>
              <a:spcAft>
                <a:spcPts val="1000"/>
              </a:spcAft>
              <a:buClr>
                <a:srgbClr val="333333"/>
              </a:buClr>
              <a:buSzPts val="1100"/>
              <a:buFont typeface="Montserrat"/>
              <a:buAutoNum type="arabicPeriod"/>
            </a:pPr>
            <a:r>
              <a:rPr lang="en" sz="1100">
                <a:solidFill>
                  <a:srgbClr val="333333"/>
                </a:solidFill>
                <a:latin typeface="Montserrat"/>
                <a:ea typeface="Montserrat"/>
                <a:cs typeface="Montserrat"/>
                <a:sym typeface="Montserrat"/>
              </a:rPr>
              <a:t>Buat test atau validasi JSON schema tersebut dengan syntax</a:t>
            </a:r>
            <a:endParaRPr sz="1200">
              <a:solidFill>
                <a:srgbClr val="333333"/>
              </a:solidFill>
            </a:endParaRPr>
          </a:p>
        </p:txBody>
      </p:sp>
      <p:pic>
        <p:nvPicPr>
          <p:cNvPr id="288" name="Google Shape;288;p36"/>
          <p:cNvPicPr preferRelativeResize="0"/>
          <p:nvPr/>
        </p:nvPicPr>
        <p:blipFill rotWithShape="1">
          <a:blip r:embed="rId5">
            <a:alphaModFix/>
          </a:blip>
          <a:srcRect b="0" l="0" r="0" t="0"/>
          <a:stretch/>
        </p:blipFill>
        <p:spPr>
          <a:xfrm>
            <a:off x="6773925" y="152400"/>
            <a:ext cx="2370067" cy="4838700"/>
          </a:xfrm>
          <a:prstGeom prst="rect">
            <a:avLst/>
          </a:prstGeom>
          <a:noFill/>
          <a:ln>
            <a:noFill/>
          </a:ln>
        </p:spPr>
      </p:pic>
      <p:pic>
        <p:nvPicPr>
          <p:cNvPr id="289" name="Google Shape;289;p36"/>
          <p:cNvPicPr preferRelativeResize="0"/>
          <p:nvPr/>
        </p:nvPicPr>
        <p:blipFill rotWithShape="1">
          <a:blip r:embed="rId6">
            <a:alphaModFix/>
          </a:blip>
          <a:srcRect b="0" l="0" r="0" t="0"/>
          <a:stretch/>
        </p:blipFill>
        <p:spPr>
          <a:xfrm>
            <a:off x="7694225" y="295988"/>
            <a:ext cx="989200" cy="262225"/>
          </a:xfrm>
          <a:prstGeom prst="rect">
            <a:avLst/>
          </a:prstGeom>
          <a:noFill/>
          <a:ln>
            <a:noFill/>
          </a:ln>
        </p:spPr>
      </p:pic>
      <p:pic>
        <p:nvPicPr>
          <p:cNvPr id="290" name="Google Shape;290;p36"/>
          <p:cNvPicPr preferRelativeResize="0"/>
          <p:nvPr/>
        </p:nvPicPr>
        <p:blipFill rotWithShape="1">
          <a:blip r:embed="rId7">
            <a:alphaModFix/>
          </a:blip>
          <a:srcRect b="6133" l="8492" r="8334" t="5745"/>
          <a:stretch/>
        </p:blipFill>
        <p:spPr>
          <a:xfrm>
            <a:off x="4800600" y="662250"/>
            <a:ext cx="3061434" cy="4426402"/>
          </a:xfrm>
          <a:prstGeom prst="rect">
            <a:avLst/>
          </a:prstGeom>
          <a:noFill/>
          <a:ln>
            <a:noFill/>
          </a:ln>
        </p:spPr>
      </p:pic>
      <p:pic>
        <p:nvPicPr>
          <p:cNvPr id="291" name="Google Shape;291;p36"/>
          <p:cNvPicPr preferRelativeResize="0"/>
          <p:nvPr/>
        </p:nvPicPr>
        <p:blipFill rotWithShape="1">
          <a:blip r:embed="rId8">
            <a:alphaModFix/>
          </a:blip>
          <a:srcRect b="24881" l="8482" r="8031" t="25305"/>
          <a:stretch/>
        </p:blipFill>
        <p:spPr>
          <a:xfrm>
            <a:off x="958337" y="4084025"/>
            <a:ext cx="3109576" cy="624050"/>
          </a:xfrm>
          <a:prstGeom prst="rect">
            <a:avLst/>
          </a:prstGeom>
          <a:noFill/>
          <a:ln>
            <a:noFill/>
          </a:ln>
        </p:spPr>
      </p:pic>
      <p:cxnSp>
        <p:nvCxnSpPr>
          <p:cNvPr id="292" name="Google Shape;292;p36"/>
          <p:cNvCxnSpPr>
            <a:endCxn id="293"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293" name="Google Shape;293;p36"/>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7" name="Shape 297"/>
        <p:cNvGrpSpPr/>
        <p:nvPr/>
      </p:nvGrpSpPr>
      <p:grpSpPr>
        <a:xfrm>
          <a:off x="0" y="0"/>
          <a:ext cx="0" cy="0"/>
          <a:chOff x="0" y="0"/>
          <a:chExt cx="0" cy="0"/>
        </a:xfrm>
      </p:grpSpPr>
      <p:pic>
        <p:nvPicPr>
          <p:cNvPr id="298" name="Google Shape;298;p3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99" name="Google Shape;299;p3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00" name="Google Shape;300;p37"/>
          <p:cNvSpPr txBox="1"/>
          <p:nvPr/>
        </p:nvSpPr>
        <p:spPr>
          <a:xfrm>
            <a:off x="454375" y="144400"/>
            <a:ext cx="11211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Exercise</a:t>
            </a:r>
            <a:endParaRPr>
              <a:solidFill>
                <a:srgbClr val="761A79"/>
              </a:solidFill>
              <a:latin typeface="Montserrat ExtraBold"/>
              <a:ea typeface="Montserrat ExtraBold"/>
              <a:cs typeface="Montserrat ExtraBold"/>
              <a:sym typeface="Montserrat ExtraBold"/>
            </a:endParaRPr>
          </a:p>
        </p:txBody>
      </p:sp>
      <p:cxnSp>
        <p:nvCxnSpPr>
          <p:cNvPr id="301" name="Google Shape;301;p37"/>
          <p:cNvCxnSpPr/>
          <p:nvPr/>
        </p:nvCxnSpPr>
        <p:spPr>
          <a:xfrm flipH="1">
            <a:off x="1575425" y="427100"/>
            <a:ext cx="5949000" cy="8400"/>
          </a:xfrm>
          <a:prstGeom prst="straightConnector1">
            <a:avLst/>
          </a:prstGeom>
          <a:noFill/>
          <a:ln cap="flat" cmpd="sng" w="19050">
            <a:solidFill>
              <a:srgbClr val="761A79"/>
            </a:solidFill>
            <a:prstDash val="solid"/>
            <a:round/>
            <a:headEnd len="sm" w="sm" type="none"/>
            <a:tailEnd len="sm" w="sm" type="none"/>
          </a:ln>
        </p:spPr>
      </p:cxnSp>
      <p:sp>
        <p:nvSpPr>
          <p:cNvPr id="302" name="Google Shape;302;p37"/>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Di topic sebelumnya kita udah bisa bikin request pada Postman, sekarang saatnya kita menambahkan test pada request-request tersebut:</a:t>
            </a:r>
            <a:endParaRPr sz="1100">
              <a:solidFill>
                <a:schemeClr val="dk1"/>
              </a:solidFill>
              <a:latin typeface="Montserrat"/>
              <a:ea typeface="Montserrat"/>
              <a:cs typeface="Montserrat"/>
              <a:sym typeface="Montserrat"/>
            </a:endParaRPr>
          </a:p>
          <a:p>
            <a:pPr indent="-298450" lvl="0" marL="457200" marR="0" rtl="0" algn="just">
              <a:lnSpc>
                <a:spcPct val="115000"/>
              </a:lnSpc>
              <a:spcBef>
                <a:spcPts val="100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Buatlah test untuk response code</a:t>
            </a:r>
            <a:endParaRPr sz="1100">
              <a:solidFill>
                <a:schemeClr val="dk1"/>
              </a:solidFill>
              <a:latin typeface="Montserrat"/>
              <a:ea typeface="Montserrat"/>
              <a:cs typeface="Montserrat"/>
              <a:sym typeface="Montserrat"/>
            </a:endParaRPr>
          </a:p>
          <a:p>
            <a:pPr indent="-298450" lvl="0" marL="457200" marR="0" rtl="0" algn="just">
              <a:lnSpc>
                <a:spcPct val="115000"/>
              </a:lnSpc>
              <a:spcBef>
                <a:spcPts val="100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Buatlah test untuk sample response data type</a:t>
            </a:r>
            <a:endParaRPr sz="1100">
              <a:solidFill>
                <a:schemeClr val="dk1"/>
              </a:solidFill>
              <a:latin typeface="Montserrat"/>
              <a:ea typeface="Montserrat"/>
              <a:cs typeface="Montserrat"/>
              <a:sym typeface="Montserrat"/>
            </a:endParaRPr>
          </a:p>
          <a:p>
            <a:pPr indent="0" lvl="0" marL="0" marR="0" rtl="0" algn="just">
              <a:lnSpc>
                <a:spcPct val="115000"/>
              </a:lnSpc>
              <a:spcBef>
                <a:spcPts val="1000"/>
              </a:spcBef>
              <a:spcAft>
                <a:spcPts val="1000"/>
              </a:spcAft>
              <a:buNone/>
            </a:pPr>
            <a:r>
              <a:rPr lang="en" sz="1100">
                <a:solidFill>
                  <a:schemeClr val="dk1"/>
                </a:solidFill>
                <a:latin typeface="Montserrat"/>
                <a:ea typeface="Montserrat"/>
                <a:cs typeface="Montserrat"/>
                <a:sym typeface="Montserrat"/>
              </a:rPr>
              <a:t>Lakukan latihan ini bersama Fasil di kelas ya supaya kamu bisa langsung bertanya ketika menemui kesulitan.</a:t>
            </a:r>
            <a:endParaRPr sz="1100">
              <a:solidFill>
                <a:schemeClr val="dk1"/>
              </a:solidFill>
              <a:latin typeface="Montserrat"/>
              <a:ea typeface="Montserrat"/>
              <a:cs typeface="Montserrat"/>
              <a:sym typeface="Montserrat"/>
            </a:endParaRPr>
          </a:p>
        </p:txBody>
      </p:sp>
      <p:pic>
        <p:nvPicPr>
          <p:cNvPr id="303" name="Google Shape;303;p37"/>
          <p:cNvPicPr preferRelativeResize="0"/>
          <p:nvPr/>
        </p:nvPicPr>
        <p:blipFill>
          <a:blip r:embed="rId5">
            <a:alphaModFix/>
          </a:blip>
          <a:stretch>
            <a:fillRect/>
          </a:stretch>
        </p:blipFill>
        <p:spPr>
          <a:xfrm>
            <a:off x="4173400" y="921300"/>
            <a:ext cx="4821501" cy="3675199"/>
          </a:xfrm>
          <a:prstGeom prst="rect">
            <a:avLst/>
          </a:prstGeom>
          <a:noFill/>
          <a:ln>
            <a:noFill/>
          </a:ln>
        </p:spPr>
      </p:pic>
      <p:sp>
        <p:nvSpPr>
          <p:cNvPr id="304" name="Google Shape;304;p37"/>
          <p:cNvSpPr txBox="1"/>
          <p:nvPr/>
        </p:nvSpPr>
        <p:spPr>
          <a:xfrm>
            <a:off x="506400" y="1120700"/>
            <a:ext cx="37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Practice 1 : Membuat test di postman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308" name="Shape 308"/>
        <p:cNvGrpSpPr/>
        <p:nvPr/>
      </p:nvGrpSpPr>
      <p:grpSpPr>
        <a:xfrm>
          <a:off x="0" y="0"/>
          <a:ext cx="0" cy="0"/>
          <a:chOff x="0" y="0"/>
          <a:chExt cx="0" cy="0"/>
        </a:xfrm>
      </p:grpSpPr>
      <p:pic>
        <p:nvPicPr>
          <p:cNvPr id="309" name="Google Shape;309;p38"/>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310" name="Google Shape;310;p38"/>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311" name="Google Shape;311;p38"/>
          <p:cNvCxnSpPr/>
          <p:nvPr/>
        </p:nvCxnSpPr>
        <p:spPr>
          <a:xfrm flipH="1">
            <a:off x="2263625" y="427100"/>
            <a:ext cx="5260800" cy="9900"/>
          </a:xfrm>
          <a:prstGeom prst="straightConnector1">
            <a:avLst/>
          </a:prstGeom>
          <a:noFill/>
          <a:ln cap="flat" cmpd="sng" w="19050">
            <a:solidFill>
              <a:srgbClr val="FFFFFF"/>
            </a:solidFill>
            <a:prstDash val="solid"/>
            <a:round/>
            <a:headEnd len="sm" w="sm" type="none"/>
            <a:tailEnd len="sm" w="sm" type="none"/>
          </a:ln>
        </p:spPr>
      </p:cxnSp>
      <p:sp>
        <p:nvSpPr>
          <p:cNvPr id="312" name="Google Shape;312;p38"/>
          <p:cNvSpPr txBox="1"/>
          <p:nvPr/>
        </p:nvSpPr>
        <p:spPr>
          <a:xfrm>
            <a:off x="446100" y="214325"/>
            <a:ext cx="4062300" cy="5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ExtraBold"/>
                <a:ea typeface="Montserrat ExtraBold"/>
                <a:cs typeface="Montserrat ExtraBold"/>
                <a:sym typeface="Montserrat ExtraBold"/>
              </a:rPr>
              <a:t>Refleksi Belajar</a:t>
            </a:r>
            <a:endParaRPr b="0" i="0" sz="1400" u="none" cap="none" strike="noStrike">
              <a:solidFill>
                <a:srgbClr val="FFFFFF"/>
              </a:solidFill>
              <a:latin typeface="Montserrat ExtraBold"/>
              <a:ea typeface="Montserrat ExtraBold"/>
              <a:cs typeface="Montserrat ExtraBold"/>
              <a:sym typeface="Montserrat ExtraBold"/>
            </a:endParaRPr>
          </a:p>
        </p:txBody>
      </p:sp>
      <p:sp>
        <p:nvSpPr>
          <p:cNvPr id="313" name="Google Shape;313;p38"/>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Ternyata postman nggak cuma bisa dipakai buat bikin request panggilan API, tapi kita juga bisa mengimplementasikan test pada request-request tersebut.</a:t>
            </a:r>
            <a:endParaRPr b="1">
              <a:solidFill>
                <a:schemeClr val="lt1"/>
              </a:solidFill>
              <a:latin typeface="Montserrat"/>
              <a:ea typeface="Montserrat"/>
              <a:cs typeface="Montserrat"/>
              <a:sym typeface="Montserrat"/>
            </a:endParaRPr>
          </a:p>
          <a:p>
            <a:pPr indent="0" lvl="0" marL="0" marR="0" rtl="0" algn="l">
              <a:lnSpc>
                <a:spcPct val="115000"/>
              </a:lnSpc>
              <a:spcBef>
                <a:spcPts val="100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Hmm, apakah test yang kita buat ini udah bisa dibilang automation test ? Kira kira tes apalagi yang bisa kita tambahkan ya?</a:t>
            </a:r>
            <a:endParaRPr b="1">
              <a:solidFill>
                <a:schemeClr val="lt1"/>
              </a:solidFill>
              <a:latin typeface="Montserrat"/>
              <a:ea typeface="Montserrat"/>
              <a:cs typeface="Montserrat"/>
              <a:sym typeface="Montserrat"/>
            </a:endParaRPr>
          </a:p>
        </p:txBody>
      </p:sp>
      <p:pic>
        <p:nvPicPr>
          <p:cNvPr id="314" name="Google Shape;314;p38"/>
          <p:cNvPicPr preferRelativeResize="0"/>
          <p:nvPr/>
        </p:nvPicPr>
        <p:blipFill>
          <a:blip r:embed="rId5">
            <a:alphaModFix/>
          </a:blip>
          <a:stretch>
            <a:fillRect/>
          </a:stretch>
        </p:blipFill>
        <p:spPr>
          <a:xfrm>
            <a:off x="4978000" y="1422225"/>
            <a:ext cx="3507151" cy="2673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8" name="Shape 318"/>
        <p:cNvGrpSpPr/>
        <p:nvPr/>
      </p:nvGrpSpPr>
      <p:grpSpPr>
        <a:xfrm>
          <a:off x="0" y="0"/>
          <a:ext cx="0" cy="0"/>
          <a:chOff x="0" y="0"/>
          <a:chExt cx="0" cy="0"/>
        </a:xfrm>
      </p:grpSpPr>
      <p:sp>
        <p:nvSpPr>
          <p:cNvPr id="319" name="Google Shape;319;p39"/>
          <p:cNvSpPr txBox="1"/>
          <p:nvPr/>
        </p:nvSpPr>
        <p:spPr>
          <a:xfrm>
            <a:off x="445650" y="717100"/>
            <a:ext cx="41241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en" sz="1600">
                <a:solidFill>
                  <a:srgbClr val="761A79"/>
                </a:solidFill>
                <a:highlight>
                  <a:srgbClr val="FFFFFF"/>
                </a:highlight>
                <a:latin typeface="Montserrat"/>
                <a:ea typeface="Montserrat"/>
                <a:cs typeface="Montserrat"/>
                <a:sym typeface="Montserrat"/>
              </a:rPr>
              <a:t>Referensi</a:t>
            </a:r>
            <a:endParaRPr b="1" sz="1600">
              <a:solidFill>
                <a:srgbClr val="761A79"/>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accent5"/>
              </a:buClr>
              <a:buSzPts val="1100"/>
              <a:buFont typeface="Montserrat"/>
              <a:buAutoNum type="arabicPeriod"/>
            </a:pPr>
            <a:r>
              <a:rPr lang="en" sz="1100" u="sng">
                <a:solidFill>
                  <a:schemeClr val="hlink"/>
                </a:solidFill>
                <a:latin typeface="Montserrat"/>
                <a:ea typeface="Montserrat"/>
                <a:cs typeface="Montserrat"/>
                <a:sym typeface="Montserrat"/>
                <a:hlinkClick r:id="rId3"/>
              </a:rPr>
              <a:t>JSON Schema validation on postman</a:t>
            </a:r>
            <a:endParaRPr sz="1100" u="sng">
              <a:solidFill>
                <a:schemeClr val="accent5"/>
              </a:solidFill>
              <a:latin typeface="Montserrat"/>
              <a:ea typeface="Montserrat"/>
              <a:cs typeface="Montserrat"/>
              <a:sym typeface="Montserrat"/>
            </a:endParaRPr>
          </a:p>
          <a:p>
            <a:pPr indent="-298450" lvl="0" marL="457200" rtl="0" algn="just">
              <a:lnSpc>
                <a:spcPct val="115000"/>
              </a:lnSpc>
              <a:spcBef>
                <a:spcPts val="0"/>
              </a:spcBef>
              <a:spcAft>
                <a:spcPts val="0"/>
              </a:spcAft>
              <a:buClr>
                <a:schemeClr val="accent5"/>
              </a:buClr>
              <a:buSzPts val="1100"/>
              <a:buFont typeface="Montserrat"/>
              <a:buAutoNum type="arabicPeriod"/>
            </a:pPr>
            <a:r>
              <a:rPr lang="en" sz="1100" u="sng">
                <a:solidFill>
                  <a:schemeClr val="hlink"/>
                </a:solidFill>
                <a:latin typeface="Montserrat"/>
                <a:ea typeface="Montserrat"/>
                <a:cs typeface="Montserrat"/>
                <a:sym typeface="Montserrat"/>
                <a:hlinkClick r:id="rId4"/>
              </a:rPr>
              <a:t>Test response time</a:t>
            </a:r>
            <a:endParaRPr sz="1100" u="sng">
              <a:solidFill>
                <a:schemeClr val="accent5"/>
              </a:solidFill>
              <a:latin typeface="Montserrat"/>
              <a:ea typeface="Montserrat"/>
              <a:cs typeface="Montserrat"/>
              <a:sym typeface="Montserrat"/>
            </a:endParaRPr>
          </a:p>
          <a:p>
            <a:pPr indent="-298450" lvl="0" marL="457200" rtl="0" algn="just">
              <a:lnSpc>
                <a:spcPct val="115000"/>
              </a:lnSpc>
              <a:spcBef>
                <a:spcPts val="0"/>
              </a:spcBef>
              <a:spcAft>
                <a:spcPts val="0"/>
              </a:spcAft>
              <a:buClr>
                <a:schemeClr val="accent5"/>
              </a:buClr>
              <a:buSzPts val="1100"/>
              <a:buFont typeface="Montserrat"/>
              <a:buAutoNum type="arabicPeriod"/>
            </a:pPr>
            <a:r>
              <a:rPr lang="en" sz="1100" u="sng">
                <a:solidFill>
                  <a:schemeClr val="hlink"/>
                </a:solidFill>
                <a:latin typeface="Montserrat"/>
                <a:ea typeface="Montserrat"/>
                <a:cs typeface="Montserrat"/>
                <a:sym typeface="Montserrat"/>
                <a:hlinkClick r:id="rId5"/>
              </a:rPr>
              <a:t>Postman Testing</a:t>
            </a:r>
            <a:endParaRPr sz="1100" u="sng">
              <a:solidFill>
                <a:schemeClr val="accent5"/>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100" u="sng">
              <a:solidFill>
                <a:schemeClr val="accent5"/>
              </a:solidFill>
              <a:latin typeface="Montserrat"/>
              <a:ea typeface="Montserrat"/>
              <a:cs typeface="Montserrat"/>
              <a:sym typeface="Montserrat"/>
            </a:endParaRPr>
          </a:p>
        </p:txBody>
      </p:sp>
      <p:pic>
        <p:nvPicPr>
          <p:cNvPr id="320" name="Google Shape;320;p39"/>
          <p:cNvPicPr preferRelativeResize="0"/>
          <p:nvPr/>
        </p:nvPicPr>
        <p:blipFill rotWithShape="1">
          <a:blip r:embed="rId6">
            <a:alphaModFix/>
          </a:blip>
          <a:srcRect b="0" l="0" r="0" t="0"/>
          <a:stretch/>
        </p:blipFill>
        <p:spPr>
          <a:xfrm>
            <a:off x="6773925" y="152400"/>
            <a:ext cx="2370067" cy="4838700"/>
          </a:xfrm>
          <a:prstGeom prst="rect">
            <a:avLst/>
          </a:prstGeom>
          <a:noFill/>
          <a:ln>
            <a:noFill/>
          </a:ln>
        </p:spPr>
      </p:pic>
      <p:cxnSp>
        <p:nvCxnSpPr>
          <p:cNvPr id="321" name="Google Shape;321;p39"/>
          <p:cNvCxnSpPr/>
          <p:nvPr/>
        </p:nvCxnSpPr>
        <p:spPr>
          <a:xfrm flipH="1">
            <a:off x="1932425" y="427100"/>
            <a:ext cx="5592000" cy="16200"/>
          </a:xfrm>
          <a:prstGeom prst="straightConnector1">
            <a:avLst/>
          </a:prstGeom>
          <a:noFill/>
          <a:ln cap="flat" cmpd="sng" w="19050">
            <a:solidFill>
              <a:srgbClr val="761A79"/>
            </a:solidFill>
            <a:prstDash val="solid"/>
            <a:round/>
            <a:headEnd len="sm" w="sm" type="none"/>
            <a:tailEnd len="sm" w="sm" type="none"/>
          </a:ln>
        </p:spPr>
      </p:cxnSp>
      <p:pic>
        <p:nvPicPr>
          <p:cNvPr id="322" name="Google Shape;322;p39"/>
          <p:cNvPicPr preferRelativeResize="0"/>
          <p:nvPr/>
        </p:nvPicPr>
        <p:blipFill rotWithShape="1">
          <a:blip r:embed="rId7">
            <a:alphaModFix/>
          </a:blip>
          <a:srcRect b="0" l="0" r="0" t="0"/>
          <a:stretch/>
        </p:blipFill>
        <p:spPr>
          <a:xfrm>
            <a:off x="7694225" y="295988"/>
            <a:ext cx="989200" cy="262225"/>
          </a:xfrm>
          <a:prstGeom prst="rect">
            <a:avLst/>
          </a:prstGeom>
          <a:noFill/>
          <a:ln>
            <a:noFill/>
          </a:ln>
        </p:spPr>
      </p:pic>
      <p:sp>
        <p:nvSpPr>
          <p:cNvPr id="323" name="Google Shape;323;p39"/>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Referensi</a:t>
            </a:r>
            <a:endParaRPr>
              <a:solidFill>
                <a:srgbClr val="761A79"/>
              </a:solidFill>
              <a:latin typeface="Montserrat ExtraBold"/>
              <a:ea typeface="Montserrat ExtraBold"/>
              <a:cs typeface="Montserrat ExtraBold"/>
              <a:sym typeface="Montserrat ExtraBold"/>
            </a:endParaRPr>
          </a:p>
        </p:txBody>
      </p:sp>
      <p:pic>
        <p:nvPicPr>
          <p:cNvPr id="324" name="Google Shape;324;p39"/>
          <p:cNvPicPr preferRelativeResize="0"/>
          <p:nvPr/>
        </p:nvPicPr>
        <p:blipFill>
          <a:blip r:embed="rId8">
            <a:alphaModFix/>
          </a:blip>
          <a:stretch>
            <a:fillRect/>
          </a:stretch>
        </p:blipFill>
        <p:spPr>
          <a:xfrm>
            <a:off x="4572000" y="1065450"/>
            <a:ext cx="4433974" cy="33830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328" name="Shape 328"/>
        <p:cNvGrpSpPr/>
        <p:nvPr/>
      </p:nvGrpSpPr>
      <p:grpSpPr>
        <a:xfrm>
          <a:off x="0" y="0"/>
          <a:ext cx="0" cy="0"/>
          <a:chOff x="0" y="0"/>
          <a:chExt cx="0" cy="0"/>
        </a:xfrm>
      </p:grpSpPr>
      <p:sp>
        <p:nvSpPr>
          <p:cNvPr id="329" name="Google Shape;329;p40"/>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4000"/>
              <a:buFont typeface="Arial"/>
              <a:buNone/>
            </a:pPr>
            <a:r>
              <a:rPr b="1" lang="en">
                <a:solidFill>
                  <a:schemeClr val="lt1"/>
                </a:solidFill>
                <a:latin typeface="Montserrat"/>
                <a:ea typeface="Montserrat"/>
                <a:cs typeface="Montserrat"/>
                <a:sym typeface="Montserrat"/>
              </a:rPr>
              <a:t>Yuhuuu! Kamu udah berhasil menamatkan </a:t>
            </a:r>
            <a:r>
              <a:rPr b="1" lang="en">
                <a:solidFill>
                  <a:srgbClr val="FF9900"/>
                </a:solidFill>
                <a:latin typeface="Montserrat"/>
                <a:ea typeface="Montserrat"/>
                <a:cs typeface="Montserrat"/>
                <a:sym typeface="Montserrat"/>
              </a:rPr>
              <a:t>Chapter 3 Topic 3 </a:t>
            </a:r>
            <a:r>
              <a:rPr b="1" lang="en">
                <a:solidFill>
                  <a:schemeClr val="lt1"/>
                </a:solidFill>
                <a:latin typeface="Montserrat"/>
                <a:ea typeface="Montserrat"/>
                <a:cs typeface="Montserrat"/>
                <a:sym typeface="Montserrat"/>
              </a:rPr>
              <a:t>🥳</a:t>
            </a:r>
            <a:endParaRPr b="1">
              <a:solidFill>
                <a:schemeClr val="lt1"/>
              </a:solidFill>
              <a:latin typeface="Montserrat"/>
              <a:ea typeface="Montserrat"/>
              <a:cs typeface="Montserrat"/>
              <a:sym typeface="Montserrat"/>
            </a:endParaRPr>
          </a:p>
          <a:p>
            <a:pPr indent="0" lvl="0" marL="0" rtl="0" algn="l">
              <a:lnSpc>
                <a:spcPct val="115000"/>
              </a:lnSpc>
              <a:spcBef>
                <a:spcPts val="1000"/>
              </a:spcBef>
              <a:spcAft>
                <a:spcPts val="0"/>
              </a:spcAft>
              <a:buClr>
                <a:schemeClr val="dk1"/>
              </a:buClr>
              <a:buSzPts val="4000"/>
              <a:buFont typeface="Arial"/>
              <a:buNone/>
            </a:pPr>
            <a:r>
              <a:rPr b="1" lang="en">
                <a:solidFill>
                  <a:schemeClr val="lt1"/>
                </a:solidFill>
                <a:latin typeface="Montserrat"/>
                <a:ea typeface="Montserrat"/>
                <a:cs typeface="Montserrat"/>
                <a:sym typeface="Montserrat"/>
              </a:rPr>
              <a:t>Dengan berakhirnya Chapter 3 ini, selesai sudah course Quality Assurance Engineer kita~</a:t>
            </a:r>
            <a:endParaRPr b="1">
              <a:solidFill>
                <a:schemeClr val="lt1"/>
              </a:solidFill>
              <a:latin typeface="Montserrat"/>
              <a:ea typeface="Montserrat"/>
              <a:cs typeface="Montserrat"/>
              <a:sym typeface="Montserrat"/>
            </a:endParaRPr>
          </a:p>
          <a:p>
            <a:pPr indent="0" lvl="0" marL="0" rtl="0" algn="l">
              <a:lnSpc>
                <a:spcPct val="115000"/>
              </a:lnSpc>
              <a:spcBef>
                <a:spcPts val="1000"/>
              </a:spcBef>
              <a:spcAft>
                <a:spcPts val="0"/>
              </a:spcAft>
              <a:buClr>
                <a:schemeClr val="dk1"/>
              </a:buClr>
              <a:buSzPts val="4000"/>
              <a:buFont typeface="Arial"/>
              <a:buNone/>
            </a:pPr>
            <a:r>
              <a:rPr b="1" lang="en">
                <a:solidFill>
                  <a:schemeClr val="lt1"/>
                </a:solidFill>
                <a:latin typeface="Montserrat"/>
                <a:ea typeface="Montserrat"/>
                <a:cs typeface="Montserrat"/>
                <a:sym typeface="Montserrat"/>
              </a:rPr>
              <a:t>Sampai ketemu di lain kesempatan! 🎉🤩</a:t>
            </a:r>
            <a:endParaRPr b="1">
              <a:solidFill>
                <a:schemeClr val="lt1"/>
              </a:solidFill>
              <a:latin typeface="Montserrat"/>
              <a:ea typeface="Montserrat"/>
              <a:cs typeface="Montserrat"/>
              <a:sym typeface="Montserrat"/>
            </a:endParaRPr>
          </a:p>
        </p:txBody>
      </p:sp>
      <p:pic>
        <p:nvPicPr>
          <p:cNvPr id="330" name="Google Shape;330;p40"/>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331" name="Google Shape;331;p40"/>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332" name="Google Shape;332;p40"/>
          <p:cNvCxnSpPr/>
          <p:nvPr/>
        </p:nvCxnSpPr>
        <p:spPr>
          <a:xfrm flipH="1">
            <a:off x="1576625" y="427100"/>
            <a:ext cx="5947800" cy="23400"/>
          </a:xfrm>
          <a:prstGeom prst="straightConnector1">
            <a:avLst/>
          </a:prstGeom>
          <a:noFill/>
          <a:ln cap="flat" cmpd="sng" w="19050">
            <a:solidFill>
              <a:srgbClr val="FFFFFF"/>
            </a:solidFill>
            <a:prstDash val="solid"/>
            <a:round/>
            <a:headEnd len="sm" w="sm" type="none"/>
            <a:tailEnd len="sm" w="sm" type="none"/>
          </a:ln>
        </p:spPr>
      </p:cxnSp>
      <p:sp>
        <p:nvSpPr>
          <p:cNvPr id="333" name="Google Shape;333;p40"/>
          <p:cNvSpPr txBox="1"/>
          <p:nvPr/>
        </p:nvSpPr>
        <p:spPr>
          <a:xfrm>
            <a:off x="453375" y="152450"/>
            <a:ext cx="40623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ExtraBold"/>
                <a:ea typeface="Montserrat ExtraBold"/>
                <a:cs typeface="Montserrat ExtraBold"/>
                <a:sym typeface="Montserrat ExtraBold"/>
              </a:rPr>
              <a:t>Penutup</a:t>
            </a:r>
            <a:endParaRPr b="0" i="0" sz="1400" u="none" cap="none" strike="noStrike">
              <a:solidFill>
                <a:srgbClr val="FFFFFF"/>
              </a:solidFill>
              <a:latin typeface="Montserrat ExtraBold"/>
              <a:ea typeface="Montserrat ExtraBold"/>
              <a:cs typeface="Montserrat ExtraBold"/>
              <a:sym typeface="Montserrat ExtraBold"/>
            </a:endParaRPr>
          </a:p>
        </p:txBody>
      </p:sp>
      <p:pic>
        <p:nvPicPr>
          <p:cNvPr id="334" name="Google Shape;334;p40"/>
          <p:cNvPicPr preferRelativeResize="0"/>
          <p:nvPr/>
        </p:nvPicPr>
        <p:blipFill>
          <a:blip r:embed="rId5">
            <a:alphaModFix/>
          </a:blip>
          <a:stretch>
            <a:fillRect/>
          </a:stretch>
        </p:blipFill>
        <p:spPr>
          <a:xfrm>
            <a:off x="4515674" y="1073500"/>
            <a:ext cx="4417474" cy="3367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71" name="Google Shape;71;p15"/>
          <p:cNvCxnSpPr/>
          <p:nvPr/>
        </p:nvCxnSpPr>
        <p:spPr>
          <a:xfrm flipH="1">
            <a:off x="1640225" y="427100"/>
            <a:ext cx="5884200" cy="8400"/>
          </a:xfrm>
          <a:prstGeom prst="straightConnector1">
            <a:avLst/>
          </a:prstGeom>
          <a:noFill/>
          <a:ln cap="flat" cmpd="sng" w="19050">
            <a:solidFill>
              <a:srgbClr val="761A79"/>
            </a:solidFill>
            <a:prstDash val="solid"/>
            <a:round/>
            <a:headEnd len="sm" w="sm" type="none"/>
            <a:tailEnd len="sm" w="sm" type="none"/>
          </a:ln>
        </p:spPr>
      </p:cxnSp>
      <p:pic>
        <p:nvPicPr>
          <p:cNvPr id="72" name="Google Shape;72;p1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73" name="Google Shape;73;p1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Pengantar</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74" name="Google Shape;74;p15"/>
          <p:cNvSpPr txBox="1"/>
          <p:nvPr/>
        </p:nvSpPr>
        <p:spPr>
          <a:xfrm>
            <a:off x="454375" y="717000"/>
            <a:ext cx="4117500" cy="40836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Di topic sebelumnya, kita udah belajar API testing tingkat dasar pakai postman.</a:t>
            </a:r>
            <a:endParaRPr sz="1100">
              <a:solidFill>
                <a:schemeClr val="dk1"/>
              </a:solidFill>
              <a:latin typeface="Montserrat"/>
              <a:ea typeface="Montserrat"/>
              <a:cs typeface="Montserrat"/>
              <a:sym typeface="Montserrat"/>
            </a:endParaRPr>
          </a:p>
          <a:p>
            <a:pPr indent="0" lvl="0" marL="0" marR="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Di </a:t>
            </a:r>
            <a:r>
              <a:rPr b="1" lang="en" sz="1100">
                <a:solidFill>
                  <a:schemeClr val="dk1"/>
                </a:solidFill>
                <a:latin typeface="Montserrat"/>
                <a:ea typeface="Montserrat"/>
                <a:cs typeface="Montserrat"/>
                <a:sym typeface="Montserrat"/>
              </a:rPr>
              <a:t>topic 3 </a:t>
            </a:r>
            <a:r>
              <a:rPr lang="en" sz="1100">
                <a:solidFill>
                  <a:schemeClr val="dk1"/>
                </a:solidFill>
                <a:latin typeface="Montserrat"/>
                <a:ea typeface="Montserrat"/>
                <a:cs typeface="Montserrat"/>
                <a:sym typeface="Montserrat"/>
              </a:rPr>
              <a:t>kali ini kita lanjut </a:t>
            </a:r>
            <a:r>
              <a:rPr b="1" lang="en" sz="1100">
                <a:solidFill>
                  <a:schemeClr val="dk1"/>
                </a:solidFill>
                <a:latin typeface="Montserrat"/>
                <a:ea typeface="Montserrat"/>
                <a:cs typeface="Montserrat"/>
                <a:sym typeface="Montserrat"/>
              </a:rPr>
              <a:t>API Testing tingkat lanjut pakai Postman.</a:t>
            </a:r>
            <a:endParaRPr b="1" sz="1100">
              <a:solidFill>
                <a:schemeClr val="dk1"/>
              </a:solidFill>
              <a:latin typeface="Montserrat"/>
              <a:ea typeface="Montserrat"/>
              <a:cs typeface="Montserrat"/>
              <a:sym typeface="Montserrat"/>
            </a:endParaRPr>
          </a:p>
          <a:p>
            <a:pPr indent="0" lvl="0" marL="0" marR="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Tanpa ba bi bu be bo, Mari mari kita tancap gas ke materinya!</a:t>
            </a:r>
            <a:endParaRPr sz="1100">
              <a:solidFill>
                <a:schemeClr val="dk1"/>
              </a:solidFill>
              <a:latin typeface="Montserrat"/>
              <a:ea typeface="Montserrat"/>
              <a:cs typeface="Montserrat"/>
              <a:sym typeface="Montserrat"/>
            </a:endParaRPr>
          </a:p>
          <a:p>
            <a:pPr indent="0" lvl="0" marL="0" marR="0" rtl="0" algn="just">
              <a:lnSpc>
                <a:spcPct val="115000"/>
              </a:lnSpc>
              <a:spcBef>
                <a:spcPts val="1000"/>
              </a:spcBef>
              <a:spcAft>
                <a:spcPts val="1000"/>
              </a:spcAft>
              <a:buClr>
                <a:schemeClr val="dk1"/>
              </a:buClr>
              <a:buSzPts val="1100"/>
              <a:buFont typeface="Arial"/>
              <a:buNone/>
            </a:pPr>
            <a:r>
              <a:rPr lang="en" sz="1100">
                <a:solidFill>
                  <a:schemeClr val="dk1"/>
                </a:solidFill>
                <a:latin typeface="Montserrat"/>
                <a:ea typeface="Montserrat"/>
                <a:cs typeface="Montserrat"/>
                <a:sym typeface="Montserrat"/>
              </a:rPr>
              <a:t> </a:t>
            </a:r>
            <a:endParaRPr sz="1100">
              <a:solidFill>
                <a:schemeClr val="dk1"/>
              </a:solidFill>
              <a:latin typeface="Montserrat"/>
              <a:ea typeface="Montserrat"/>
              <a:cs typeface="Montserrat"/>
              <a:sym typeface="Montserrat"/>
            </a:endParaRPr>
          </a:p>
        </p:txBody>
      </p:sp>
      <p:pic>
        <p:nvPicPr>
          <p:cNvPr id="75" name="Google Shape;75;p15"/>
          <p:cNvPicPr preferRelativeResize="0"/>
          <p:nvPr/>
        </p:nvPicPr>
        <p:blipFill rotWithShape="1">
          <a:blip r:embed="rId5">
            <a:alphaModFix/>
          </a:blip>
          <a:srcRect b="0" l="0" r="0" t="0"/>
          <a:stretch/>
        </p:blipFill>
        <p:spPr>
          <a:xfrm>
            <a:off x="4505300" y="1104126"/>
            <a:ext cx="4445176" cy="338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81" name="Google Shape;81;p16"/>
          <p:cNvCxnSpPr/>
          <p:nvPr/>
        </p:nvCxnSpPr>
        <p:spPr>
          <a:xfrm flipH="1">
            <a:off x="1872125" y="427100"/>
            <a:ext cx="5652300" cy="17700"/>
          </a:xfrm>
          <a:prstGeom prst="straightConnector1">
            <a:avLst/>
          </a:prstGeom>
          <a:noFill/>
          <a:ln cap="flat" cmpd="sng" w="19050">
            <a:solidFill>
              <a:srgbClr val="761A79"/>
            </a:solidFill>
            <a:prstDash val="solid"/>
            <a:round/>
            <a:headEnd len="sm" w="sm" type="none"/>
            <a:tailEnd len="sm" w="sm" type="none"/>
          </a:ln>
        </p:spPr>
      </p:cxnSp>
      <p:pic>
        <p:nvPicPr>
          <p:cNvPr id="82" name="Google Shape;82;p1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83" name="Google Shape;83;p1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61A79"/>
                </a:solidFill>
                <a:latin typeface="Montserrat ExtraBold"/>
                <a:ea typeface="Montserrat ExtraBold"/>
                <a:cs typeface="Montserrat ExtraBold"/>
                <a:sym typeface="Montserrat ExtraBold"/>
              </a:rPr>
              <a:t>Peta Belajar</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84" name="Google Shape;84;p16"/>
          <p:cNvSpPr txBox="1"/>
          <p:nvPr/>
        </p:nvSpPr>
        <p:spPr>
          <a:xfrm>
            <a:off x="606775" y="869500"/>
            <a:ext cx="4117500" cy="4083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Di Topik ini kamu akan belajar detail-detail berikut ini:</a:t>
            </a:r>
            <a:endParaRPr sz="1100">
              <a:latin typeface="Montserrat"/>
              <a:ea typeface="Montserrat"/>
              <a:cs typeface="Montserrat"/>
              <a:sym typeface="Montserrat"/>
            </a:endParaRPr>
          </a:p>
          <a:p>
            <a:pPr indent="-298450" lvl="0" marL="457200" rtl="0" algn="l">
              <a:lnSpc>
                <a:spcPct val="115000"/>
              </a:lnSpc>
              <a:spcBef>
                <a:spcPts val="1000"/>
              </a:spcBef>
              <a:spcAft>
                <a:spcPts val="0"/>
              </a:spcAft>
              <a:buSzPts val="1100"/>
              <a:buFont typeface="Montserrat"/>
              <a:buChar char="●"/>
            </a:pPr>
            <a:r>
              <a:rPr lang="en" sz="1100">
                <a:latin typeface="Montserrat"/>
                <a:ea typeface="Montserrat"/>
                <a:cs typeface="Montserrat"/>
                <a:sym typeface="Montserrat"/>
              </a:rPr>
              <a:t>Test Suites in Postman</a:t>
            </a:r>
            <a:endParaRPr sz="1100">
              <a:latin typeface="Montserrat"/>
              <a:ea typeface="Montserrat"/>
              <a:cs typeface="Montserrat"/>
              <a:sym typeface="Montserrat"/>
            </a:endParaRPr>
          </a:p>
          <a:p>
            <a:pPr indent="-298450" lvl="0" marL="457200" rtl="0" algn="l">
              <a:lnSpc>
                <a:spcPct val="115000"/>
              </a:lnSpc>
              <a:spcBef>
                <a:spcPts val="1000"/>
              </a:spcBef>
              <a:spcAft>
                <a:spcPts val="1000"/>
              </a:spcAft>
              <a:buSzPts val="1100"/>
              <a:buFont typeface="Montserrat"/>
              <a:buChar char="●"/>
            </a:pPr>
            <a:r>
              <a:rPr lang="en" sz="1100">
                <a:latin typeface="Montserrat"/>
                <a:ea typeface="Montserrat"/>
                <a:cs typeface="Montserrat"/>
                <a:sym typeface="Montserrat"/>
              </a:rPr>
              <a:t>Validate JSON Schema</a:t>
            </a:r>
            <a:endParaRPr sz="1100">
              <a:latin typeface="Montserrat"/>
              <a:ea typeface="Montserrat"/>
              <a:cs typeface="Montserrat"/>
              <a:sym typeface="Montserrat"/>
            </a:endParaRPr>
          </a:p>
        </p:txBody>
      </p:sp>
      <p:pic>
        <p:nvPicPr>
          <p:cNvPr id="85" name="Google Shape;85;p16"/>
          <p:cNvPicPr preferRelativeResize="0"/>
          <p:nvPr/>
        </p:nvPicPr>
        <p:blipFill>
          <a:blip r:embed="rId5">
            <a:alphaModFix/>
          </a:blip>
          <a:stretch>
            <a:fillRect/>
          </a:stretch>
        </p:blipFill>
        <p:spPr>
          <a:xfrm>
            <a:off x="4965125" y="1202250"/>
            <a:ext cx="3718301" cy="39476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89" name="Shape 89"/>
        <p:cNvGrpSpPr/>
        <p:nvPr/>
      </p:nvGrpSpPr>
      <p:grpSpPr>
        <a:xfrm>
          <a:off x="0" y="0"/>
          <a:ext cx="0" cy="0"/>
          <a:chOff x="0" y="0"/>
          <a:chExt cx="0" cy="0"/>
        </a:xfrm>
      </p:grpSpPr>
      <p:pic>
        <p:nvPicPr>
          <p:cNvPr id="90" name="Google Shape;90;p17"/>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91" name="Google Shape;91;p17"/>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92" name="Google Shape;92;p17"/>
          <p:cNvCxnSpPr>
            <a:endCxn id="93" idx="3"/>
          </p:cNvCxnSpPr>
          <p:nvPr/>
        </p:nvCxnSpPr>
        <p:spPr>
          <a:xfrm flipH="1">
            <a:off x="3199200" y="427025"/>
            <a:ext cx="4209000" cy="34500"/>
          </a:xfrm>
          <a:prstGeom prst="straightConnector1">
            <a:avLst/>
          </a:prstGeom>
          <a:noFill/>
          <a:ln cap="flat" cmpd="sng" w="19050">
            <a:solidFill>
              <a:srgbClr val="FFFFFF"/>
            </a:solidFill>
            <a:prstDash val="solid"/>
            <a:round/>
            <a:headEnd len="sm" w="sm" type="none"/>
            <a:tailEnd len="sm" w="sm" type="none"/>
          </a:ln>
        </p:spPr>
      </p:cxnSp>
      <p:sp>
        <p:nvSpPr>
          <p:cNvPr id="93" name="Google Shape;93;p17"/>
          <p:cNvSpPr txBox="1"/>
          <p:nvPr/>
        </p:nvSpPr>
        <p:spPr>
          <a:xfrm>
            <a:off x="446100" y="214325"/>
            <a:ext cx="2753100" cy="49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Montserrat ExtraBold"/>
                <a:ea typeface="Montserrat ExtraBold"/>
                <a:cs typeface="Montserrat ExtraBold"/>
                <a:sym typeface="Montserrat ExtraBold"/>
              </a:rPr>
              <a:t>API Testing Tingkat Lanjut</a:t>
            </a:r>
            <a:endParaRPr b="0" i="0" sz="1400" u="none" cap="none" strike="noStrike">
              <a:solidFill>
                <a:srgbClr val="FFFFFF"/>
              </a:solidFill>
              <a:latin typeface="Montserrat ExtraBold"/>
              <a:ea typeface="Montserrat ExtraBold"/>
              <a:cs typeface="Montserrat ExtraBold"/>
              <a:sym typeface="Montserrat ExtraBold"/>
            </a:endParaRPr>
          </a:p>
        </p:txBody>
      </p:sp>
      <p:sp>
        <p:nvSpPr>
          <p:cNvPr id="94" name="Google Shape;94;p17"/>
          <p:cNvSpPr txBox="1"/>
          <p:nvPr/>
        </p:nvSpPr>
        <p:spPr>
          <a:xfrm>
            <a:off x="446100" y="717100"/>
            <a:ext cx="41259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a:solidFill>
                <a:srgbClr val="F2AB2F"/>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Kamu pernah dengar istilah</a:t>
            </a:r>
            <a:r>
              <a:rPr b="1" lang="en">
                <a:solidFill>
                  <a:srgbClr val="F2AB2F"/>
                </a:solidFill>
                <a:latin typeface="Montserrat"/>
                <a:ea typeface="Montserrat"/>
                <a:cs typeface="Montserrat"/>
                <a:sym typeface="Montserrat"/>
              </a:rPr>
              <a:t> </a:t>
            </a:r>
            <a:r>
              <a:rPr b="1" lang="en">
                <a:solidFill>
                  <a:srgbClr val="F2AB2F"/>
                </a:solidFill>
                <a:latin typeface="Montserrat"/>
                <a:ea typeface="Montserrat"/>
                <a:cs typeface="Montserrat"/>
                <a:sym typeface="Montserrat"/>
              </a:rPr>
              <a:t>Test Suites</a:t>
            </a:r>
            <a:r>
              <a:rPr b="1" lang="en">
                <a:solidFill>
                  <a:srgbClr val="F2AB2F"/>
                </a:solidFill>
                <a:latin typeface="Montserrat"/>
                <a:ea typeface="Montserrat"/>
                <a:cs typeface="Montserrat"/>
                <a:sym typeface="Montserrat"/>
              </a:rPr>
              <a:t> </a:t>
            </a:r>
            <a:r>
              <a:rPr b="1" lang="en">
                <a:solidFill>
                  <a:schemeClr val="lt1"/>
                </a:solidFill>
                <a:latin typeface="Montserrat"/>
                <a:ea typeface="Montserrat"/>
                <a:cs typeface="Montserrat"/>
                <a:sym typeface="Montserrat"/>
              </a:rPr>
              <a:t>belum</a:t>
            </a:r>
            <a:r>
              <a:rPr b="1" lang="en">
                <a:solidFill>
                  <a:schemeClr val="lt1"/>
                </a:solidFill>
                <a:latin typeface="Montserrat"/>
                <a:ea typeface="Montserrat"/>
                <a:cs typeface="Montserrat"/>
                <a:sym typeface="Montserrat"/>
              </a:rPr>
              <a:t>?</a:t>
            </a:r>
            <a:endParaRPr b="1">
              <a:solidFill>
                <a:schemeClr val="lt1"/>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Sederhananya, test suites ini bisa dibilang sebagai sebuah pengelompokan, gengs.</a:t>
            </a:r>
            <a:endParaRPr b="1">
              <a:solidFill>
                <a:schemeClr val="lt1"/>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100"/>
              <a:buFont typeface="Arial"/>
              <a:buNone/>
            </a:pPr>
            <a:r>
              <a:rPr b="1" lang="en">
                <a:solidFill>
                  <a:schemeClr val="lt1"/>
                </a:solidFill>
                <a:latin typeface="Montserrat"/>
                <a:ea typeface="Montserrat"/>
                <a:cs typeface="Montserrat"/>
                <a:sym typeface="Montserrat"/>
              </a:rPr>
              <a:t>Hmm, kira-kira pengelompokan yang kayak gimana, ya? Cari tahu, yuk!</a:t>
            </a:r>
            <a:endParaRPr b="1">
              <a:solidFill>
                <a:schemeClr val="lt1"/>
              </a:solidFill>
              <a:latin typeface="Montserrat"/>
              <a:ea typeface="Montserrat"/>
              <a:cs typeface="Montserrat"/>
              <a:sym typeface="Montserrat"/>
            </a:endParaRPr>
          </a:p>
        </p:txBody>
      </p:sp>
      <p:pic>
        <p:nvPicPr>
          <p:cNvPr id="95" name="Google Shape;95;p17"/>
          <p:cNvPicPr preferRelativeResize="0"/>
          <p:nvPr/>
        </p:nvPicPr>
        <p:blipFill rotWithShape="1">
          <a:blip r:embed="rId5">
            <a:alphaModFix/>
          </a:blip>
          <a:srcRect b="0" l="0" r="0" t="0"/>
          <a:stretch/>
        </p:blipFill>
        <p:spPr>
          <a:xfrm>
            <a:off x="3932975" y="662724"/>
            <a:ext cx="5499926" cy="4192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18"/>
          <p:cNvSpPr txBox="1"/>
          <p:nvPr/>
        </p:nvSpPr>
        <p:spPr>
          <a:xfrm>
            <a:off x="47342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Test Suite Apa Itu?</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lang="en" sz="1100">
                <a:solidFill>
                  <a:schemeClr val="dk1"/>
                </a:solidFill>
                <a:highlight>
                  <a:srgbClr val="FFFFFF"/>
                </a:highlight>
                <a:latin typeface="Montserrat"/>
                <a:ea typeface="Montserrat"/>
                <a:cs typeface="Montserrat"/>
                <a:sym typeface="Montserrat"/>
              </a:rPr>
              <a:t>Jadi, test suite adalah kumpulan dari test case yang saling berhubungan.</a:t>
            </a:r>
            <a:endParaRPr sz="1100">
              <a:solidFill>
                <a:schemeClr val="dk1"/>
              </a:solidFill>
              <a:highlight>
                <a:srgbClr val="FFFFFF"/>
              </a:highlight>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100"/>
              <a:buFont typeface="Arial"/>
              <a:buNone/>
            </a:pPr>
            <a:r>
              <a:rPr lang="en" sz="1100">
                <a:solidFill>
                  <a:schemeClr val="dk1"/>
                </a:solidFill>
                <a:highlight>
                  <a:srgbClr val="FFFFFF"/>
                </a:highlight>
                <a:latin typeface="Montserrat"/>
                <a:ea typeface="Montserrat"/>
                <a:cs typeface="Montserrat"/>
                <a:sym typeface="Montserrat"/>
              </a:rPr>
              <a:t>Sama kayak kamu pas mengatur dokumen ke dalam folder, test suite ini fungsinya adalah membantu kita buat mengelompokkan test case yang udah dibuat. </a:t>
            </a:r>
            <a:endParaRPr sz="1100">
              <a:solidFill>
                <a:srgbClr val="292929"/>
              </a:solidFill>
              <a:latin typeface="Montserrat"/>
              <a:ea typeface="Montserrat"/>
              <a:cs typeface="Montserrat"/>
              <a:sym typeface="Montserrat"/>
            </a:endParaRPr>
          </a:p>
        </p:txBody>
      </p:sp>
      <p:pic>
        <p:nvPicPr>
          <p:cNvPr id="101" name="Google Shape;101;p1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02" name="Google Shape;102;p18"/>
          <p:cNvCxnSpPr>
            <a:endCxn id="103"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04" name="Google Shape;104;p1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03" name="Google Shape;103;p18"/>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pic>
        <p:nvPicPr>
          <p:cNvPr id="105" name="Google Shape;105;p18"/>
          <p:cNvPicPr preferRelativeResize="0"/>
          <p:nvPr/>
        </p:nvPicPr>
        <p:blipFill>
          <a:blip r:embed="rId5">
            <a:alphaModFix/>
          </a:blip>
          <a:stretch>
            <a:fillRect/>
          </a:stretch>
        </p:blipFill>
        <p:spPr>
          <a:xfrm>
            <a:off x="4572000" y="1139416"/>
            <a:ext cx="4249200" cy="32389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19"/>
          <p:cNvSpPr txBox="1"/>
          <p:nvPr/>
        </p:nvSpPr>
        <p:spPr>
          <a:xfrm>
            <a:off x="473425" y="717100"/>
            <a:ext cx="39591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100">
                <a:solidFill>
                  <a:srgbClr val="292929"/>
                </a:solidFill>
                <a:latin typeface="Montserrat"/>
                <a:ea typeface="Montserrat"/>
                <a:cs typeface="Montserrat"/>
                <a:sym typeface="Montserrat"/>
              </a:rPr>
              <a:t>Test suite bisa dikelompokkan berdasarkan beberapa hal, seperti:</a:t>
            </a:r>
            <a:endParaRPr sz="1100">
              <a:solidFill>
                <a:srgbClr val="292929"/>
              </a:solidFill>
              <a:latin typeface="Montserrat"/>
              <a:ea typeface="Montserrat"/>
              <a:cs typeface="Montserrat"/>
              <a:sym typeface="Montserrat"/>
            </a:endParaRPr>
          </a:p>
          <a:p>
            <a:pPr indent="-298450" lvl="0" marL="457200" rtl="0" algn="just">
              <a:lnSpc>
                <a:spcPct val="115000"/>
              </a:lnSpc>
              <a:spcBef>
                <a:spcPts val="1000"/>
              </a:spcBef>
              <a:spcAft>
                <a:spcPts val="0"/>
              </a:spcAft>
              <a:buClr>
                <a:srgbClr val="292929"/>
              </a:buClr>
              <a:buSzPts val="1100"/>
              <a:buFont typeface="Montserrat"/>
              <a:buChar char="●"/>
            </a:pPr>
            <a:r>
              <a:rPr b="1" lang="en" sz="1100">
                <a:solidFill>
                  <a:srgbClr val="292929"/>
                </a:solidFill>
                <a:latin typeface="Montserrat"/>
                <a:ea typeface="Montserrat"/>
                <a:cs typeface="Montserrat"/>
                <a:sym typeface="Montserrat"/>
              </a:rPr>
              <a:t>Area aplikasi</a:t>
            </a:r>
            <a:r>
              <a:rPr lang="en" sz="1100">
                <a:solidFill>
                  <a:srgbClr val="292929"/>
                </a:solidFill>
                <a:latin typeface="Montserrat"/>
                <a:ea typeface="Montserrat"/>
                <a:cs typeface="Montserrat"/>
                <a:sym typeface="Montserrat"/>
              </a:rPr>
              <a:t>, misalnya test case log in yang terdiri dari beberapa test case yang bisa dikelompokan ke dalam test suite log in.</a:t>
            </a:r>
            <a:endParaRPr sz="1100">
              <a:solidFill>
                <a:srgbClr val="292929"/>
              </a:solidFill>
              <a:latin typeface="Montserrat"/>
              <a:ea typeface="Montserrat"/>
              <a:cs typeface="Montserrat"/>
              <a:sym typeface="Montserrat"/>
            </a:endParaRPr>
          </a:p>
          <a:p>
            <a:pPr indent="-298450" lvl="0" marL="457200" rtl="0" algn="just">
              <a:lnSpc>
                <a:spcPct val="115000"/>
              </a:lnSpc>
              <a:spcBef>
                <a:spcPts val="1000"/>
              </a:spcBef>
              <a:spcAft>
                <a:spcPts val="1000"/>
              </a:spcAft>
              <a:buClr>
                <a:srgbClr val="292929"/>
              </a:buClr>
              <a:buSzPts val="1100"/>
              <a:buFont typeface="Montserrat"/>
              <a:buChar char="●"/>
            </a:pPr>
            <a:r>
              <a:rPr b="1" lang="en" sz="1100">
                <a:solidFill>
                  <a:srgbClr val="292929"/>
                </a:solidFill>
                <a:latin typeface="Montserrat"/>
                <a:ea typeface="Montserrat"/>
                <a:cs typeface="Montserrat"/>
                <a:sym typeface="Montserrat"/>
              </a:rPr>
              <a:t>Jenis testing</a:t>
            </a:r>
            <a:r>
              <a:rPr lang="en" sz="1100">
                <a:solidFill>
                  <a:srgbClr val="292929"/>
                </a:solidFill>
                <a:latin typeface="Montserrat"/>
                <a:ea typeface="Montserrat"/>
                <a:cs typeface="Montserrat"/>
                <a:sym typeface="Montserrat"/>
              </a:rPr>
              <a:t>, misalnya smoke test yang isinya terdiri dari test case fungsional di sebuah aplikasi yang bisa dikelompokan ke dalam test suite smoke test.</a:t>
            </a:r>
            <a:endParaRPr sz="1100">
              <a:solidFill>
                <a:schemeClr val="dk1"/>
              </a:solidFill>
              <a:latin typeface="Montserrat"/>
              <a:ea typeface="Montserrat"/>
              <a:cs typeface="Montserrat"/>
              <a:sym typeface="Montserrat"/>
            </a:endParaRPr>
          </a:p>
        </p:txBody>
      </p:sp>
      <p:pic>
        <p:nvPicPr>
          <p:cNvPr id="111" name="Google Shape;111;p1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12" name="Google Shape;112;p19"/>
          <p:cNvCxnSpPr>
            <a:endCxn id="113"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14" name="Google Shape;114;p1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13" name="Google Shape;113;p19"/>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pic>
        <p:nvPicPr>
          <p:cNvPr id="115" name="Google Shape;115;p19"/>
          <p:cNvPicPr preferRelativeResize="0"/>
          <p:nvPr/>
        </p:nvPicPr>
        <p:blipFill>
          <a:blip r:embed="rId5">
            <a:alphaModFix/>
          </a:blip>
          <a:stretch>
            <a:fillRect/>
          </a:stretch>
        </p:blipFill>
        <p:spPr>
          <a:xfrm>
            <a:off x="4504725" y="929168"/>
            <a:ext cx="4571100" cy="35207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0"/>
          <p:cNvSpPr txBox="1"/>
          <p:nvPr/>
        </p:nvSpPr>
        <p:spPr>
          <a:xfrm>
            <a:off x="47342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Postman bisa bantu implementasi test suite lebih gampang, lho!</a:t>
            </a:r>
            <a:endParaRPr b="1" sz="1600">
              <a:solidFill>
                <a:srgbClr val="761A79"/>
              </a:solidFill>
              <a:latin typeface="Montserrat"/>
              <a:ea typeface="Montserrat"/>
              <a:cs typeface="Montserrat"/>
              <a:sym typeface="Montserrat"/>
            </a:endParaRPr>
          </a:p>
          <a:p>
            <a:pPr indent="0" lvl="0" marL="0" marR="0" rtl="0" algn="just">
              <a:lnSpc>
                <a:spcPct val="115000"/>
              </a:lnSpc>
              <a:spcBef>
                <a:spcPts val="1000"/>
              </a:spcBef>
              <a:spcAft>
                <a:spcPts val="0"/>
              </a:spcAft>
              <a:buClr>
                <a:schemeClr val="dk1"/>
              </a:buClr>
              <a:buSzPts val="1100"/>
              <a:buFont typeface="Arial"/>
              <a:buNone/>
            </a:pPr>
            <a:r>
              <a:rPr lang="en" sz="1100">
                <a:solidFill>
                  <a:srgbClr val="292929"/>
                </a:solidFill>
                <a:latin typeface="Montserrat"/>
                <a:ea typeface="Montserrat"/>
                <a:cs typeface="Montserrat"/>
                <a:sym typeface="Montserrat"/>
              </a:rPr>
              <a:t>Di materi sebelumnya kita udah bisa bikin request pakai Postman, tapi cara yang kita pakai buat memvalidasi respon yang diberikan masih manual alias pakai mata, gengs.</a:t>
            </a:r>
            <a:endParaRPr sz="1100">
              <a:solidFill>
                <a:srgbClr val="292929"/>
              </a:solidFill>
              <a:latin typeface="Montserrat"/>
              <a:ea typeface="Montserrat"/>
              <a:cs typeface="Montserrat"/>
              <a:sym typeface="Montserrat"/>
            </a:endParaRPr>
          </a:p>
          <a:p>
            <a:pPr indent="0" lvl="0" marL="0" marR="0" rtl="0" algn="just">
              <a:lnSpc>
                <a:spcPct val="115000"/>
              </a:lnSpc>
              <a:spcBef>
                <a:spcPts val="1000"/>
              </a:spcBef>
              <a:spcAft>
                <a:spcPts val="1000"/>
              </a:spcAft>
              <a:buClr>
                <a:schemeClr val="dk1"/>
              </a:buClr>
              <a:buSzPts val="1100"/>
              <a:buFont typeface="Arial"/>
              <a:buNone/>
            </a:pPr>
            <a:r>
              <a:rPr lang="en" sz="1100">
                <a:solidFill>
                  <a:srgbClr val="292929"/>
                </a:solidFill>
                <a:latin typeface="Montserrat"/>
                <a:ea typeface="Montserrat"/>
                <a:cs typeface="Montserrat"/>
                <a:sym typeface="Montserrat"/>
              </a:rPr>
              <a:t>Jadi, buat bantu hal tersebut jadi lebih gampang, kita bisa mengimplementasikan test suite pada Postman.</a:t>
            </a:r>
            <a:endParaRPr sz="600">
              <a:solidFill>
                <a:srgbClr val="292929"/>
              </a:solidFill>
              <a:highlight>
                <a:srgbClr val="FFFF00"/>
              </a:highlight>
              <a:latin typeface="Montserrat"/>
              <a:ea typeface="Montserrat"/>
              <a:cs typeface="Montserrat"/>
              <a:sym typeface="Montserrat"/>
            </a:endParaRPr>
          </a:p>
        </p:txBody>
      </p:sp>
      <p:pic>
        <p:nvPicPr>
          <p:cNvPr id="121" name="Google Shape;121;p2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22" name="Google Shape;122;p20"/>
          <p:cNvCxnSpPr>
            <a:endCxn id="123"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24" name="Google Shape;124;p2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23" name="Google Shape;123;p20"/>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pic>
        <p:nvPicPr>
          <p:cNvPr id="125" name="Google Shape;125;p20"/>
          <p:cNvPicPr preferRelativeResize="0"/>
          <p:nvPr/>
        </p:nvPicPr>
        <p:blipFill>
          <a:blip r:embed="rId5">
            <a:alphaModFix/>
          </a:blip>
          <a:stretch>
            <a:fillRect/>
          </a:stretch>
        </p:blipFill>
        <p:spPr>
          <a:xfrm>
            <a:off x="5215325" y="845500"/>
            <a:ext cx="2671225" cy="429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1"/>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“Terus caranya gimana dong?”</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Kita bisa menambahkan berbagai test pada level request, folder, maupun collection.</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Pembuatan test ini biasanya memakai script berbasiskan syntax JavaScript.</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Test di Postman juga bisa memanfaatkan variable, melakukan </a:t>
            </a:r>
            <a:r>
              <a:rPr lang="en" sz="1100" u="sng">
                <a:solidFill>
                  <a:schemeClr val="hlink"/>
                </a:solidFill>
                <a:latin typeface="Montserrat"/>
                <a:ea typeface="Montserrat"/>
                <a:cs typeface="Montserrat"/>
                <a:sym typeface="Montserrat"/>
                <a:hlinkClick r:id="rId3"/>
              </a:rPr>
              <a:t>assertion </a:t>
            </a:r>
            <a:r>
              <a:rPr lang="en" sz="1100">
                <a:solidFill>
                  <a:srgbClr val="292929"/>
                </a:solidFill>
                <a:latin typeface="Montserrat"/>
                <a:ea typeface="Montserrat"/>
                <a:cs typeface="Montserrat"/>
                <a:sym typeface="Montserrat"/>
              </a:rPr>
              <a:t>pada specific data, memvalidasi JSON schema sampai passing variable diantara request-request, lho.</a:t>
            </a:r>
            <a:endParaRPr sz="1100">
              <a:solidFill>
                <a:srgbClr val="292929"/>
              </a:solidFill>
              <a:latin typeface="Montserrat"/>
              <a:ea typeface="Montserrat"/>
              <a:cs typeface="Montserrat"/>
              <a:sym typeface="Montserrat"/>
            </a:endParaRPr>
          </a:p>
        </p:txBody>
      </p:sp>
      <p:pic>
        <p:nvPicPr>
          <p:cNvPr id="131" name="Google Shape;131;p21"/>
          <p:cNvPicPr preferRelativeResize="0"/>
          <p:nvPr/>
        </p:nvPicPr>
        <p:blipFill rotWithShape="1">
          <a:blip r:embed="rId4">
            <a:alphaModFix/>
          </a:blip>
          <a:srcRect b="0" l="0" r="0" t="0"/>
          <a:stretch/>
        </p:blipFill>
        <p:spPr>
          <a:xfrm>
            <a:off x="6773925" y="152400"/>
            <a:ext cx="2370067" cy="4838700"/>
          </a:xfrm>
          <a:prstGeom prst="rect">
            <a:avLst/>
          </a:prstGeom>
          <a:noFill/>
          <a:ln>
            <a:noFill/>
          </a:ln>
        </p:spPr>
      </p:pic>
      <p:pic>
        <p:nvPicPr>
          <p:cNvPr id="132" name="Google Shape;132;p21"/>
          <p:cNvPicPr preferRelativeResize="0"/>
          <p:nvPr/>
        </p:nvPicPr>
        <p:blipFill rotWithShape="1">
          <a:blip r:embed="rId5">
            <a:alphaModFix/>
          </a:blip>
          <a:srcRect b="0" l="0" r="0" t="0"/>
          <a:stretch/>
        </p:blipFill>
        <p:spPr>
          <a:xfrm>
            <a:off x="7694225" y="295988"/>
            <a:ext cx="989200" cy="262225"/>
          </a:xfrm>
          <a:prstGeom prst="rect">
            <a:avLst/>
          </a:prstGeom>
          <a:noFill/>
          <a:ln>
            <a:noFill/>
          </a:ln>
        </p:spPr>
      </p:pic>
      <p:cxnSp>
        <p:nvCxnSpPr>
          <p:cNvPr id="133" name="Google Shape;133;p21"/>
          <p:cNvCxnSpPr>
            <a:endCxn id="134" idx="3"/>
          </p:cNvCxnSpPr>
          <p:nvPr/>
        </p:nvCxnSpPr>
        <p:spPr>
          <a:xfrm flipH="1">
            <a:off x="3156775" y="427150"/>
            <a:ext cx="4571100" cy="3600"/>
          </a:xfrm>
          <a:prstGeom prst="straightConnector1">
            <a:avLst/>
          </a:prstGeom>
          <a:noFill/>
          <a:ln cap="flat" cmpd="sng" w="19050">
            <a:solidFill>
              <a:srgbClr val="761A79"/>
            </a:solidFill>
            <a:prstDash val="solid"/>
            <a:round/>
            <a:headEnd len="sm" w="sm" type="none"/>
            <a:tailEnd len="sm" w="sm" type="none"/>
          </a:ln>
        </p:spPr>
      </p:cxnSp>
      <p:sp>
        <p:nvSpPr>
          <p:cNvPr id="134" name="Google Shape;134;p21"/>
          <p:cNvSpPr txBox="1"/>
          <p:nvPr/>
        </p:nvSpPr>
        <p:spPr>
          <a:xfrm>
            <a:off x="454375" y="144400"/>
            <a:ext cx="27024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API Testing Tingkat Lanjut</a:t>
            </a:r>
            <a:endParaRPr>
              <a:solidFill>
                <a:srgbClr val="761A79"/>
              </a:solidFill>
              <a:latin typeface="Montserrat ExtraBold"/>
              <a:ea typeface="Montserrat ExtraBold"/>
              <a:cs typeface="Montserrat ExtraBold"/>
              <a:sym typeface="Montserrat ExtraBold"/>
            </a:endParaRPr>
          </a:p>
        </p:txBody>
      </p:sp>
      <p:pic>
        <p:nvPicPr>
          <p:cNvPr id="135" name="Google Shape;135;p21"/>
          <p:cNvPicPr preferRelativeResize="0"/>
          <p:nvPr/>
        </p:nvPicPr>
        <p:blipFill>
          <a:blip r:embed="rId6">
            <a:alphaModFix/>
          </a:blip>
          <a:stretch>
            <a:fillRect/>
          </a:stretch>
        </p:blipFill>
        <p:spPr>
          <a:xfrm>
            <a:off x="4428300" y="989280"/>
            <a:ext cx="4643101" cy="35392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